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4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721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97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9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6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8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1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7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1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7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7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24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8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F24519-63FC-4B06-8482-AEFF2563A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168CC-649E-48DE-8BF0-462698E6D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5E5B3F-033D-49FC-9A42-2E78181D603E}"/>
              </a:ext>
            </a:extLst>
          </p:cNvPr>
          <p:cNvSpPr txBox="1"/>
          <p:nvPr/>
        </p:nvSpPr>
        <p:spPr>
          <a:xfrm>
            <a:off x="2319337" y="1709737"/>
            <a:ext cx="75533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Arial Black" panose="020B0A04020102020204" pitchFamily="34" charset="0"/>
              </a:rPr>
              <a:t>WinxClub</a:t>
            </a:r>
            <a:endParaRPr lang="en-US" sz="4000" dirty="0">
              <a:latin typeface="Arial Black" panose="020B0A04020102020204" pitchFamily="34" charset="0"/>
            </a:endParaRPr>
          </a:p>
          <a:p>
            <a:pPr algn="ctr"/>
            <a:r>
              <a:rPr lang="en-US" sz="2000" dirty="0">
                <a:latin typeface="Algerian" panose="04020705040A02060702" pitchFamily="82" charset="0"/>
              </a:rPr>
              <a:t>AB106</a:t>
            </a:r>
          </a:p>
          <a:p>
            <a:pPr algn="ctr"/>
            <a:endParaRPr lang="en-US" sz="2000" dirty="0">
              <a:latin typeface="Algerian" panose="04020705040A02060702" pitchFamily="82" charset="0"/>
            </a:endParaRPr>
          </a:p>
          <a:p>
            <a:pPr algn="ctr"/>
            <a:endParaRPr lang="en-US" sz="2000" b="1" i="0" dirty="0">
              <a:effectLst/>
              <a:latin typeface="Arial Rounded MT Bold" panose="020F0704030504030204" pitchFamily="34" charset="0"/>
            </a:endParaRPr>
          </a:p>
          <a:p>
            <a:pPr algn="ctr"/>
            <a:endParaRPr lang="en-US" sz="2000" b="1" dirty="0">
              <a:latin typeface="Arial Rounded MT Bold" panose="020F0704030504030204" pitchFamily="34" charset="0"/>
            </a:endParaRPr>
          </a:p>
          <a:p>
            <a:pPr algn="ctr"/>
            <a:r>
              <a:rPr lang="en-US" sz="2000" b="1" i="0" dirty="0" err="1">
                <a:effectLst/>
                <a:latin typeface="Arial Rounded MT Bold" panose="020F0704030504030204" pitchFamily="34" charset="0"/>
              </a:rPr>
              <a:t>Mövzular</a:t>
            </a: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:</a:t>
            </a: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Searching: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 Linear, Binary, Jump, Fibonacci, Exponential, Interpolation</a:t>
            </a:r>
            <a:br>
              <a:rPr lang="en-US" sz="2000" dirty="0">
                <a:latin typeface="Arial Rounded MT Bold" panose="020F0704030504030204" pitchFamily="34" charset="0"/>
              </a:rPr>
            </a:br>
            <a:r>
              <a:rPr lang="en-US" sz="2000" b="1" i="0" dirty="0">
                <a:effectLst/>
                <a:latin typeface="Arial Rounded MT Bold" panose="020F0704030504030204" pitchFamily="34" charset="0"/>
              </a:rPr>
              <a:t>Sorting: </a:t>
            </a:r>
            <a:r>
              <a:rPr lang="en-US" sz="2000" b="0" i="0" dirty="0">
                <a:effectLst/>
                <a:latin typeface="Arial Rounded MT Bold" panose="020F0704030504030204" pitchFamily="34" charset="0"/>
              </a:rPr>
              <a:t>Bubble, Insertion, Selection, Merge, Quick,  Heap</a:t>
            </a:r>
            <a:endParaRPr lang="en-US" sz="2000" dirty="0">
              <a:latin typeface="Arial Rounded MT Bold" panose="020F0704030504030204" pitchFamily="34" charset="0"/>
            </a:endParaRPr>
          </a:p>
          <a:p>
            <a:pPr algn="ctr"/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election Sort Tutorials &amp; Notes | Algorithms | HackerEarth">
            <a:extLst>
              <a:ext uri="{FF2B5EF4-FFF2-40B4-BE49-F238E27FC236}">
                <a16:creationId xmlns:a16="http://schemas.microsoft.com/office/drawing/2014/main" id="{AA5FC47A-343B-4F74-9ADF-7544F2761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61" y="2085975"/>
            <a:ext cx="6812877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2C00B8-C2BF-4893-9CD4-7FA2B5DC9CD1}"/>
              </a:ext>
            </a:extLst>
          </p:cNvPr>
          <p:cNvSpPr txBox="1"/>
          <p:nvPr/>
        </p:nvSpPr>
        <p:spPr>
          <a:xfrm>
            <a:off x="2724150" y="659963"/>
            <a:ext cx="6248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Selection sort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Bu </a:t>
            </a:r>
            <a:r>
              <a:rPr lang="en-US" dirty="0" err="1">
                <a:latin typeface="Arial Rounded MT Bold" panose="020F0704030504030204" pitchFamily="34" charset="0"/>
              </a:rPr>
              <a:t>siralama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usulu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coxluqda</a:t>
            </a:r>
            <a:r>
              <a:rPr lang="en-US" dirty="0">
                <a:latin typeface="Arial Rounded MT Bold" panose="020F0704030504030204" pitchFamily="34" charset="0"/>
              </a:rPr>
              <a:t> ki </a:t>
            </a:r>
            <a:r>
              <a:rPr lang="en-US" dirty="0" err="1">
                <a:latin typeface="Arial Rounded MT Bold" panose="020F0704030504030204" pitchFamily="34" charset="0"/>
              </a:rPr>
              <a:t>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kicik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ededi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taparaq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onu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coxluqun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basina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yazdiraraq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devam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ederek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edilen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siralama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usuludur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018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Merge Sort. Merge Sort is a “Divide and Conquer”… | by jb stevenard | Level  Up Coding">
            <a:extLst>
              <a:ext uri="{FF2B5EF4-FFF2-40B4-BE49-F238E27FC236}">
                <a16:creationId xmlns:a16="http://schemas.microsoft.com/office/drawing/2014/main" id="{1BD79342-992D-4E1E-897B-06636B6FE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825" y="1562100"/>
            <a:ext cx="4076700" cy="431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094B9E-4EE7-401D-A53F-317676250921}"/>
              </a:ext>
            </a:extLst>
          </p:cNvPr>
          <p:cNvSpPr txBox="1"/>
          <p:nvPr/>
        </p:nvSpPr>
        <p:spPr>
          <a:xfrm>
            <a:off x="561975" y="2352956"/>
            <a:ext cx="624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  Merge sort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b="0" i="0" dirty="0">
                <a:effectLst/>
                <a:latin typeface="Arial Rounded MT Bold" panose="020F0704030504030204" pitchFamily="34" charset="0"/>
              </a:rPr>
              <a:t>Bu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siyahilari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parcalayib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birlesdire</a:t>
            </a:r>
            <a:r>
              <a:rPr lang="en-US" dirty="0" err="1">
                <a:latin typeface="Arial Rounded MT Bold" panose="020F0704030504030204" pitchFamily="34" charset="0"/>
              </a:rPr>
              <a:t>rek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edilen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siralama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usuludur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Burada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siyahi</a:t>
            </a:r>
            <a:r>
              <a:rPr lang="en-US" dirty="0">
                <a:latin typeface="Arial Rounded MT Bold" panose="020F0704030504030204" pitchFamily="34" charset="0"/>
              </a:rPr>
              <a:t> maximum </a:t>
            </a:r>
            <a:r>
              <a:rPr lang="en-US" dirty="0" err="1">
                <a:latin typeface="Arial Rounded MT Bold" panose="020F0704030504030204" pitchFamily="34" charset="0"/>
              </a:rPr>
              <a:t>derecede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parcalanir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 oz </a:t>
            </a:r>
            <a:r>
              <a:rPr lang="en-US" dirty="0" err="1">
                <a:latin typeface="Arial Rounded MT Bold" panose="020F0704030504030204" pitchFamily="34" charset="0"/>
              </a:rPr>
              <a:t>aralarinda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muqayise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ederek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neticede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umumi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siyahi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siralanir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US" b="0" i="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08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Unraveling QuickSort: The Fast and Versatile Sorting Algorithm | by Nathal  Dawson | Medium">
            <a:extLst>
              <a:ext uri="{FF2B5EF4-FFF2-40B4-BE49-F238E27FC236}">
                <a16:creationId xmlns:a16="http://schemas.microsoft.com/office/drawing/2014/main" id="{98E40D73-C330-472A-8849-A8D4FFA7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19250"/>
            <a:ext cx="5495925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9C36C3-EE05-42BB-A154-487201E9F924}"/>
              </a:ext>
            </a:extLst>
          </p:cNvPr>
          <p:cNvSpPr txBox="1"/>
          <p:nvPr/>
        </p:nvSpPr>
        <p:spPr>
          <a:xfrm>
            <a:off x="133350" y="1724306"/>
            <a:ext cx="53244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  Quick sort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Bu merge sort </a:t>
            </a:r>
            <a:r>
              <a:rPr lang="en-US" dirty="0" err="1">
                <a:latin typeface="Arial Rounded MT Bold" panose="020F0704030504030204" pitchFamily="34" charset="0"/>
              </a:rPr>
              <a:t>usuluna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benzeyir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buradada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siyahi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parcalanib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birlesdirilerek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siralanir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Ferqli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olaraq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burada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parcalamaq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mueyyen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serte</a:t>
            </a:r>
            <a:r>
              <a:rPr lang="en-US" dirty="0">
                <a:latin typeface="Arial Rounded MT Bold" panose="020F0704030504030204" pitchFamily="34" charset="0"/>
              </a:rPr>
              <a:t> gore </a:t>
            </a:r>
            <a:r>
              <a:rPr lang="en-US" dirty="0" err="1">
                <a:latin typeface="Arial Rounded MT Bold" panose="020F0704030504030204" pitchFamily="34" charset="0"/>
              </a:rPr>
              <a:t>aparilir</a:t>
            </a:r>
            <a:r>
              <a:rPr lang="en-US" dirty="0">
                <a:latin typeface="Arial Rounded MT Bold" panose="020F0704030504030204" pitchFamily="34" charset="0"/>
              </a:rPr>
              <a:t>, yeni </a:t>
            </a:r>
            <a:r>
              <a:rPr lang="en-US" dirty="0" err="1">
                <a:latin typeface="Arial Rounded MT Bold" panose="020F0704030504030204" pitchFamily="34" charset="0"/>
              </a:rPr>
              <a:t>siyahidan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</a:t>
            </a:r>
            <a:r>
              <a:rPr lang="en-US" dirty="0">
                <a:latin typeface="Arial Rounded MT Bold" panose="020F0704030504030204" pitchFamily="34" charset="0"/>
              </a:rPr>
              <a:t> parameter </a:t>
            </a:r>
            <a:r>
              <a:rPr lang="en-US" dirty="0" err="1">
                <a:latin typeface="Arial Rounded MT Bold" panose="020F0704030504030204" pitchFamily="34" charset="0"/>
              </a:rPr>
              <a:t>secilir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hemin </a:t>
            </a:r>
            <a:r>
              <a:rPr lang="en-US" dirty="0" err="1">
                <a:latin typeface="Arial Rounded MT Bold" panose="020F0704030504030204" pitchFamily="34" charset="0"/>
              </a:rPr>
              <a:t>parametrden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kicik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parametrler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boyuk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olanlarda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qruplasdirilir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Umumi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olaraq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diger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alqoritimin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davami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mergede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kimi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aparilir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US" b="0" i="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92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eap Sort Algorithm in C | Board Infinity">
            <a:extLst>
              <a:ext uri="{FF2B5EF4-FFF2-40B4-BE49-F238E27FC236}">
                <a16:creationId xmlns:a16="http://schemas.microsoft.com/office/drawing/2014/main" id="{528CF790-B768-4544-9C2E-3ADDDBBFA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5614"/>
            <a:ext cx="5591175" cy="314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442A3-2A50-4F9E-B49B-D6B7B34FFB38}"/>
              </a:ext>
            </a:extLst>
          </p:cNvPr>
          <p:cNvSpPr txBox="1"/>
          <p:nvPr/>
        </p:nvSpPr>
        <p:spPr>
          <a:xfrm>
            <a:off x="133350" y="1724306"/>
            <a:ext cx="532447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  Hea</a:t>
            </a:r>
            <a:r>
              <a:rPr lang="en-US" sz="2400" dirty="0">
                <a:latin typeface="Algerian" panose="04020705040A02060702" pitchFamily="82" charset="0"/>
              </a:rPr>
              <a:t>p</a:t>
            </a:r>
            <a:r>
              <a:rPr lang="en-US" sz="2400" b="0" i="0" dirty="0">
                <a:effectLst/>
                <a:latin typeface="Algerian" panose="04020705040A02060702" pitchFamily="82" charset="0"/>
              </a:rPr>
              <a:t> sort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b="0" i="0" dirty="0" err="1">
                <a:effectLst/>
                <a:latin typeface="Arial Rounded MT Bold" panose="020F0704030504030204" pitchFamily="34" charset="0"/>
              </a:rPr>
              <a:t>Boyukden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kicike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dogru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yuxaridan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asagi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duzulur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her zaman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yuxaridaki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en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boyuk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eded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olmalidir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sonra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ise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en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yuxaridakini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goturub</a:t>
            </a:r>
            <a:r>
              <a:rPr lang="en-US" b="0" i="0" dirty="0">
                <a:effectLst/>
                <a:latin typeface="Arial Rounded MT Bold" panose="020F0704030504030204" pitchFamily="34" charset="0"/>
              </a:rPr>
              <a:t> oz </a:t>
            </a:r>
            <a:r>
              <a:rPr lang="en-US" b="0" i="0" dirty="0" err="1">
                <a:effectLst/>
                <a:latin typeface="Arial Rounded MT Bold" panose="020F0704030504030204" pitchFamily="34" charset="0"/>
              </a:rPr>
              <a:t>siramizda</a:t>
            </a:r>
            <a:r>
              <a:rPr lang="en-US" dirty="0" err="1">
                <a:latin typeface="Arial Rounded MT Bold" panose="020F0704030504030204" pitchFamily="34" charset="0"/>
              </a:rPr>
              <a:t>ki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sonuncu</a:t>
            </a:r>
            <a:r>
              <a:rPr lang="en-US" dirty="0">
                <a:latin typeface="Arial Rounded MT Bold" panose="020F0704030504030204" pitchFamily="34" charset="0"/>
              </a:rPr>
              <a:t> yere </a:t>
            </a:r>
            <a:r>
              <a:rPr lang="en-US" dirty="0" err="1">
                <a:latin typeface="Arial Rounded MT Bold" panose="020F0704030504030204" pitchFamily="34" charset="0"/>
              </a:rPr>
              <a:t>yerlesdiririk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yeniden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sistemde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boyuku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yuxari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yerlesdiririk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proses </a:t>
            </a:r>
            <a:r>
              <a:rPr lang="en-US" dirty="0" err="1">
                <a:latin typeface="Arial Rounded MT Bold" panose="020F0704030504030204" pitchFamily="34" charset="0"/>
              </a:rPr>
              <a:t>butun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ededler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bitene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qeder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devam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edir</a:t>
            </a:r>
            <a:r>
              <a:rPr lang="en-US">
                <a:latin typeface="Arial Rounded MT Bold" panose="020F0704030504030204" pitchFamily="34" charset="0"/>
              </a:rPr>
              <a:t>.</a:t>
            </a:r>
            <a:endParaRPr lang="en-US" b="0" i="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D96DC6-81E3-4FEC-82EA-79C212F96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5" y="2478756"/>
            <a:ext cx="4333875" cy="21416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8D191E-C77C-4128-A394-BB68C810DCC5}"/>
              </a:ext>
            </a:extLst>
          </p:cNvPr>
          <p:cNvSpPr txBox="1"/>
          <p:nvPr/>
        </p:nvSpPr>
        <p:spPr>
          <a:xfrm>
            <a:off x="228600" y="588484"/>
            <a:ext cx="677227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                                      </a:t>
            </a:r>
            <a:r>
              <a:rPr lang="en-US" sz="3200" dirty="0">
                <a:latin typeface="Algerian" panose="04020705040A02060702" pitchFamily="82" charset="0"/>
              </a:rPr>
              <a:t>Linear Search</a:t>
            </a:r>
            <a:endParaRPr lang="en-US" sz="1600" dirty="0">
              <a:latin typeface="Algerian" panose="04020705040A02060702" pitchFamily="82" charset="0"/>
            </a:endParaRP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 err="1">
                <a:latin typeface="Arial Rounded MT Bold" panose="020F0704030504030204" pitchFamily="34" charset="0"/>
              </a:rPr>
              <a:t>Verilmis</a:t>
            </a:r>
            <a:r>
              <a:rPr lang="en-US" sz="1600" dirty="0">
                <a:latin typeface="Arial Rounded MT Bold" panose="020F0704030504030204" pitchFamily="34" charset="0"/>
              </a:rPr>
              <a:t> “x” </a:t>
            </a:r>
            <a:r>
              <a:rPr lang="en-US" sz="1600" dirty="0" err="1">
                <a:latin typeface="Arial Rounded MT Bold" panose="020F0704030504030204" pitchFamily="34" charset="0"/>
              </a:rPr>
              <a:t>deyiseni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tapana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qeder</a:t>
            </a:r>
            <a:r>
              <a:rPr lang="en-US" sz="1600" dirty="0">
                <a:latin typeface="Arial Rounded MT Bold" panose="020F0704030504030204" pitchFamily="34" charset="0"/>
              </a:rPr>
              <a:t>, </a:t>
            </a:r>
            <a:r>
              <a:rPr lang="en-US" sz="1600" dirty="0" err="1">
                <a:latin typeface="Arial Rounded MT Bold" panose="020F0704030504030204" pitchFamily="34" charset="0"/>
              </a:rPr>
              <a:t>ona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qeder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olan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butun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deyisenler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yoxlanilir</a:t>
            </a:r>
            <a:r>
              <a:rPr lang="en-US" sz="1600" dirty="0">
                <a:latin typeface="Arial Rounded MT Bold" panose="020F0704030504030204" pitchFamily="34" charset="0"/>
              </a:rPr>
              <a:t>. Hemin “x” </a:t>
            </a:r>
            <a:r>
              <a:rPr lang="en-US" sz="1600" dirty="0" err="1">
                <a:latin typeface="Arial Rounded MT Bold" panose="020F0704030504030204" pitchFamily="34" charset="0"/>
              </a:rPr>
              <a:t>deyiseni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tapilana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qeder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devam</a:t>
            </a:r>
            <a:r>
              <a:rPr lang="en-US" sz="1600" dirty="0">
                <a:latin typeface="Arial Rounded MT Bold" panose="020F0704030504030204" pitchFamily="34" charset="0"/>
              </a:rPr>
              <a:t> </a:t>
            </a:r>
            <a:r>
              <a:rPr lang="en-US" sz="1600" dirty="0" err="1">
                <a:latin typeface="Arial Rounded MT Bold" panose="020F0704030504030204" pitchFamily="34" charset="0"/>
              </a:rPr>
              <a:t>edir</a:t>
            </a:r>
            <a:r>
              <a:rPr lang="en-US" sz="1600" dirty="0">
                <a:latin typeface="Arial Rounded MT Bold" panose="020F0704030504030204" pitchFamily="34" charset="0"/>
              </a:rPr>
              <a:t>. Linear search da 3 </a:t>
            </a:r>
            <a:r>
              <a:rPr lang="en-US" sz="1600" dirty="0" err="1">
                <a:latin typeface="Arial Rounded MT Bold" panose="020F0704030504030204" pitchFamily="34" charset="0"/>
              </a:rPr>
              <a:t>eded</a:t>
            </a:r>
            <a:r>
              <a:rPr lang="en-US" sz="1600" dirty="0">
                <a:latin typeface="Arial Rounded MT Bold" panose="020F0704030504030204" pitchFamily="34" charset="0"/>
              </a:rPr>
              <a:t> case var. Best case, worst case </a:t>
            </a:r>
            <a:r>
              <a:rPr lang="en-US" sz="1600" dirty="0" err="1">
                <a:latin typeface="Arial Rounded MT Bold" panose="020F0704030504030204" pitchFamily="34" charset="0"/>
              </a:rPr>
              <a:t>ve</a:t>
            </a:r>
            <a:r>
              <a:rPr lang="en-US" sz="1600" dirty="0">
                <a:latin typeface="Arial Rounded MT Bold" panose="020F0704030504030204" pitchFamily="34" charset="0"/>
              </a:rPr>
              <a:t> average.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1.Best case :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Ən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yaxşı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halda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açar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birinci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indeksdə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ola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bilər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. 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Beləliklə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ən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yaxşı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vəziyyət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mürəkkəbliyi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O(1)-dir.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r>
              <a:rPr lang="en-US" sz="1600" dirty="0">
                <a:latin typeface="Arial Rounded MT Bold" panose="020F0704030504030204" pitchFamily="34" charset="0"/>
              </a:rPr>
              <a:t>2.Worst case :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Ən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pis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halda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açar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sonuncu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indeksdə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yəni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siyahıda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axtarışın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başladığı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sonun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əksinə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ola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bilər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. 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Beləliklə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ən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pis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halda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mürəkkəblik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O(N)-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dir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burada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N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siyahının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ölçüsüdür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.</a:t>
            </a:r>
          </a:p>
          <a:p>
            <a:endParaRPr lang="en-US" sz="1600" dirty="0">
              <a:latin typeface="Arial Rounded MT Bold" panose="020F0704030504030204" pitchFamily="34" charset="0"/>
            </a:endParaRPr>
          </a:p>
          <a:p>
            <a:pPr algn="l" fontAlgn="base"/>
            <a:r>
              <a:rPr lang="en-US" sz="1600" dirty="0">
                <a:latin typeface="Arial Rounded MT Bold" panose="020F0704030504030204" pitchFamily="34" charset="0"/>
              </a:rPr>
              <a:t>3. Average : 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O(N)</a:t>
            </a:r>
          </a:p>
          <a:p>
            <a:pPr algn="l" fontAlgn="base"/>
            <a:endParaRPr lang="en-US" sz="1600" dirty="0">
              <a:latin typeface="Arial Rounded MT Bold" panose="020F0704030504030204" pitchFamily="34" charset="0"/>
            </a:endParaRPr>
          </a:p>
          <a:p>
            <a:pPr algn="l" fontAlgn="base"/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Ustunlukleri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: Bu tip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axtaris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alqoritmi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kicik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tipli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verilenler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coxluguna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daha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uygundur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.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Burada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dogrulugu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hemin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parametrin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dogrulugu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ardicil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yoxlanilaraq</a:t>
            </a:r>
            <a:r>
              <a:rPr lang="en-US" sz="1600" b="0" i="0" dirty="0">
                <a:effectLst/>
                <a:latin typeface="Arial Rounded MT Bold" panose="020F0704030504030204" pitchFamily="34" charset="0"/>
              </a:rPr>
              <a:t>, </a:t>
            </a:r>
            <a:r>
              <a:rPr lang="en-US" sz="1600" b="0" i="0" dirty="0" err="1">
                <a:effectLst/>
                <a:latin typeface="Arial Rounded MT Bold" panose="020F0704030504030204" pitchFamily="34" charset="0"/>
              </a:rPr>
              <a:t>tapilir</a:t>
            </a:r>
            <a:r>
              <a:rPr lang="en-US" sz="1600" dirty="0">
                <a:latin typeface="Arial Rounded MT Bold" panose="020F0704030504030204" pitchFamily="34" charset="0"/>
              </a:rPr>
              <a:t>. </a:t>
            </a:r>
            <a:endParaRPr lang="en-US" sz="1600" b="0" i="0" dirty="0">
              <a:effectLst/>
              <a:latin typeface="Arial Rounded MT Bold" panose="020F0704030504030204" pitchFamily="34" charset="0"/>
            </a:endParaRPr>
          </a:p>
          <a:p>
            <a:br>
              <a:rPr lang="en-US" sz="1600" dirty="0">
                <a:latin typeface="Arial Rounded MT Bold" panose="020F0704030504030204" pitchFamily="34" charset="0"/>
              </a:rPr>
            </a:br>
            <a:endParaRPr lang="en-US" sz="1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03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3D5CF49D-5586-4405-A0D7-CE421FA20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2253959"/>
            <a:ext cx="4572000" cy="28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EC6E67-8785-4DB0-86CD-76996732CF2D}"/>
              </a:ext>
            </a:extLst>
          </p:cNvPr>
          <p:cNvSpPr txBox="1"/>
          <p:nvPr/>
        </p:nvSpPr>
        <p:spPr>
          <a:xfrm>
            <a:off x="371475" y="581025"/>
            <a:ext cx="66008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                            Binary Search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Bu </a:t>
            </a:r>
            <a:r>
              <a:rPr lang="en-US" dirty="0" err="1">
                <a:latin typeface="Arial Rounded MT Bold" panose="020F0704030504030204" pitchFamily="34" charset="0"/>
              </a:rPr>
              <a:t>tipli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algoritmde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coxluq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ardicil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olmalidir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Burada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birinci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sonuncu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indeksleri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toplanilib</a:t>
            </a:r>
            <a:r>
              <a:rPr lang="en-US" dirty="0">
                <a:latin typeface="Arial Rounded MT Bold" panose="020F0704030504030204" pitchFamily="34" charset="0"/>
              </a:rPr>
              <a:t>, 2 ye </a:t>
            </a:r>
            <a:r>
              <a:rPr lang="en-US" dirty="0" err="1">
                <a:latin typeface="Arial Rounded MT Bold" panose="020F0704030504030204" pitchFamily="34" charset="0"/>
              </a:rPr>
              <a:t>bolunur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Eger </a:t>
            </a:r>
            <a:r>
              <a:rPr lang="en-US" dirty="0" err="1">
                <a:latin typeface="Arial Rounded MT Bold" panose="020F0704030504030204" pitchFamily="34" charset="0"/>
              </a:rPr>
              <a:t>qismet</a:t>
            </a:r>
            <a:r>
              <a:rPr lang="en-US" dirty="0">
                <a:latin typeface="Arial Rounded MT Bold" panose="020F0704030504030204" pitchFamily="34" charset="0"/>
              </a:rPr>
              <a:t> tam </a:t>
            </a:r>
            <a:r>
              <a:rPr lang="en-US" dirty="0" err="1">
                <a:latin typeface="Arial Rounded MT Bold" panose="020F0704030504030204" pitchFamily="34" charset="0"/>
              </a:rPr>
              <a:t>olmazsa</a:t>
            </a:r>
            <a:r>
              <a:rPr lang="en-US" dirty="0">
                <a:latin typeface="Arial Rounded MT Bold" panose="020F0704030504030204" pitchFamily="34" charset="0"/>
              </a:rPr>
              <a:t>, tam </a:t>
            </a:r>
            <a:r>
              <a:rPr lang="en-US" dirty="0" err="1">
                <a:latin typeface="Arial Rounded MT Bold" panose="020F0704030504030204" pitchFamily="34" charset="0"/>
              </a:rPr>
              <a:t>hisse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goturulur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ortada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tapdigimiz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indeksli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bizim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axtardigimiz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kicik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olarsa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onda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boyuk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hisseye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baxilir</a:t>
            </a:r>
            <a:r>
              <a:rPr lang="en-US" dirty="0">
                <a:latin typeface="Arial Rounded MT Bold" panose="020F0704030504030204" pitchFamily="34" charset="0"/>
              </a:rPr>
              <a:t>. Bu </a:t>
            </a:r>
            <a:r>
              <a:rPr lang="en-US" dirty="0" err="1">
                <a:latin typeface="Arial Rounded MT Bold" panose="020F0704030504030204" pitchFamily="34" charset="0"/>
              </a:rPr>
              <a:t>axtardigimiz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reqem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tapilana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qeder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dovr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devam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yaxsi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hallar</a:t>
            </a:r>
            <a:r>
              <a:rPr lang="en-US" dirty="0">
                <a:latin typeface="Arial Rounded MT Bold" panose="020F0704030504030204" pitchFamily="34" charset="0"/>
              </a:rPr>
              <a:t> : Best case = O(1), worst case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average case </a:t>
            </a:r>
            <a:r>
              <a:rPr lang="en-US" dirty="0" err="1">
                <a:latin typeface="Arial Rounded MT Bold" panose="020F0704030504030204" pitchFamily="34" charset="0"/>
              </a:rPr>
              <a:t>ise</a:t>
            </a:r>
            <a:r>
              <a:rPr lang="en-US" dirty="0">
                <a:latin typeface="Arial Rounded MT Bold" panose="020F0704030504030204" pitchFamily="34" charset="0"/>
              </a:rPr>
              <a:t> = O(Log(n)).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sz="2400" dirty="0" err="1">
                <a:latin typeface="Arial Rounded MT Bold" panose="020F0704030504030204" pitchFamily="34" charset="0"/>
              </a:rPr>
              <a:t>Ustunlukleri</a:t>
            </a:r>
            <a:r>
              <a:rPr lang="en-US" sz="2400" dirty="0">
                <a:latin typeface="Arial Rounded MT Bold" panose="020F0704030504030204" pitchFamily="34" charset="0"/>
              </a:rPr>
              <a:t> : </a:t>
            </a:r>
            <a:r>
              <a:rPr lang="en-US" dirty="0">
                <a:latin typeface="Arial Rounded MT Bold" panose="020F0704030504030204" pitchFamily="34" charset="0"/>
              </a:rPr>
              <a:t>Line </a:t>
            </a:r>
            <a:r>
              <a:rPr lang="en-US" dirty="0" err="1">
                <a:latin typeface="Arial Rounded MT Bold" panose="020F0704030504030204" pitchFamily="34" charset="0"/>
              </a:rPr>
              <a:t>searcha</a:t>
            </a:r>
            <a:r>
              <a:rPr lang="en-US" dirty="0">
                <a:latin typeface="Arial Rounded MT Bold" panose="020F0704030504030204" pitchFamily="34" charset="0"/>
              </a:rPr>
              <a:t> gore </a:t>
            </a:r>
            <a:r>
              <a:rPr lang="en-US" dirty="0" err="1">
                <a:latin typeface="Arial Rounded MT Bold" panose="020F0704030504030204" pitchFamily="34" charset="0"/>
              </a:rPr>
              <a:t>mutleq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suretlidir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diger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axtarma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algoritmlerinde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daha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effektivdir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Boyuk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tipli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coxluqlarda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ifadede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verimlidir</a:t>
            </a:r>
            <a:r>
              <a:rPr lang="en-US" dirty="0">
                <a:latin typeface="Arial Rounded MT Bold" panose="020F0704030504030204" pitchFamily="34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1323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ump Search Algorithm | Studytonight">
            <a:extLst>
              <a:ext uri="{FF2B5EF4-FFF2-40B4-BE49-F238E27FC236}">
                <a16:creationId xmlns:a16="http://schemas.microsoft.com/office/drawing/2014/main" id="{F30AFF31-F1FA-44C7-AFC6-52045833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2447925"/>
            <a:ext cx="36766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D06DF9-C15F-4F7F-B4E9-3DE941783209}"/>
              </a:ext>
            </a:extLst>
          </p:cNvPr>
          <p:cNvSpPr txBox="1"/>
          <p:nvPr/>
        </p:nvSpPr>
        <p:spPr>
          <a:xfrm>
            <a:off x="504825" y="542925"/>
            <a:ext cx="640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                             Jump search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Bu </a:t>
            </a:r>
            <a:r>
              <a:rPr lang="en-US" dirty="0" err="1">
                <a:latin typeface="Arial Rounded MT Bold" panose="020F0704030504030204" pitchFamily="34" charset="0"/>
              </a:rPr>
              <a:t>alqoritimde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verilen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coxluq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ardicil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olmalidir</a:t>
            </a:r>
            <a:r>
              <a:rPr lang="en-US" dirty="0">
                <a:latin typeface="Arial Rounded MT Bold" panose="020F0704030504030204" pitchFamily="34" charset="0"/>
              </a:rPr>
              <a:t>. Ilk once, </a:t>
            </a:r>
            <a:r>
              <a:rPr lang="en-US" dirty="0" err="1">
                <a:latin typeface="Arial Rounded MT Bold" panose="020F0704030504030204" pitchFamily="34" charset="0"/>
              </a:rPr>
              <a:t>parametrlerin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sayinin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kokaltisi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tapilir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eger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kokaltidan</a:t>
            </a:r>
            <a:r>
              <a:rPr lang="en-US" dirty="0">
                <a:latin typeface="Arial Rounded MT Bold" panose="020F0704030504030204" pitchFamily="34" charset="0"/>
              </a:rPr>
              <a:t> tam </a:t>
            </a:r>
            <a:r>
              <a:rPr lang="en-US" dirty="0" err="1">
                <a:latin typeface="Arial Rounded MT Bold" panose="020F0704030504030204" pitchFamily="34" charset="0"/>
              </a:rPr>
              <a:t>netice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cixmarsa</a:t>
            </a:r>
            <a:r>
              <a:rPr lang="en-US" dirty="0">
                <a:latin typeface="Arial Rounded MT Bold" panose="020F0704030504030204" pitchFamily="34" charset="0"/>
              </a:rPr>
              <a:t>, tam </a:t>
            </a:r>
            <a:r>
              <a:rPr lang="en-US" dirty="0" err="1">
                <a:latin typeface="Arial Rounded MT Bold" panose="020F0704030504030204" pitchFamily="34" charset="0"/>
              </a:rPr>
              <a:t>hisse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goturulur</a:t>
            </a:r>
            <a:r>
              <a:rPr lang="en-US" dirty="0">
                <a:latin typeface="Arial Rounded MT Bold" panose="020F0704030504030204" pitchFamily="34" charset="0"/>
              </a:rPr>
              <a:t>. Sonra </a:t>
            </a:r>
            <a:r>
              <a:rPr lang="en-US" dirty="0" err="1">
                <a:latin typeface="Arial Rounded MT Bold" panose="020F0704030504030204" pitchFamily="34" charset="0"/>
              </a:rPr>
              <a:t>coxluqda</a:t>
            </a:r>
            <a:r>
              <a:rPr lang="en-US" dirty="0">
                <a:latin typeface="Arial Rounded MT Bold" panose="020F0704030504030204" pitchFamily="34" charset="0"/>
              </a:rPr>
              <a:t>, 0-ci </a:t>
            </a:r>
            <a:r>
              <a:rPr lang="en-US" dirty="0" err="1">
                <a:latin typeface="Arial Rounded MT Bold" panose="020F0704030504030204" pitchFamily="34" charset="0"/>
              </a:rPr>
              <a:t>indeksden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baslayaraq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yoxlanilir</a:t>
            </a:r>
            <a:r>
              <a:rPr lang="en-US" dirty="0">
                <a:latin typeface="Arial Rounded MT Bold" panose="020F0704030504030204" pitchFamily="34" charset="0"/>
              </a:rPr>
              <a:t>. Eger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</a:t>
            </a:r>
            <a:r>
              <a:rPr lang="en-US" dirty="0">
                <a:latin typeface="Arial Rounded MT Bold" panose="020F0704030504030204" pitchFamily="34" charset="0"/>
              </a:rPr>
              <a:t>, 0-ci </a:t>
            </a:r>
            <a:r>
              <a:rPr lang="en-US" dirty="0" err="1">
                <a:latin typeface="Arial Rounded MT Bold" panose="020F0704030504030204" pitchFamily="34" charset="0"/>
              </a:rPr>
              <a:t>indeksde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beraberdirse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</a:t>
            </a:r>
            <a:r>
              <a:rPr lang="en-US" dirty="0">
                <a:latin typeface="Arial Rounded MT Bold" panose="020F0704030504030204" pitchFamily="34" charset="0"/>
              </a:rPr>
              <a:t> hemin </a:t>
            </a:r>
            <a:r>
              <a:rPr lang="en-US" dirty="0" err="1">
                <a:latin typeface="Arial Rounded MT Bold" panose="020F0704030504030204" pitchFamily="34" charset="0"/>
              </a:rPr>
              <a:t>edede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beraber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olur</a:t>
            </a:r>
            <a:r>
              <a:rPr lang="en-US" dirty="0">
                <a:latin typeface="Arial Rounded MT Bold" panose="020F0704030504030204" pitchFamily="34" charset="0"/>
              </a:rPr>
              <a:t>. Eger </a:t>
            </a:r>
            <a:r>
              <a:rPr lang="en-US" dirty="0" err="1">
                <a:latin typeface="Arial Rounded MT Bold" panose="020F0704030504030204" pitchFamily="34" charset="0"/>
              </a:rPr>
              <a:t>verilen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</a:t>
            </a:r>
            <a:r>
              <a:rPr lang="en-US" dirty="0">
                <a:latin typeface="Arial Rounded MT Bold" panose="020F0704030504030204" pitchFamily="34" charset="0"/>
              </a:rPr>
              <a:t> N-ci </a:t>
            </a:r>
            <a:r>
              <a:rPr lang="en-US" dirty="0" err="1">
                <a:latin typeface="Arial Rounded MT Bold" panose="020F0704030504030204" pitchFamily="34" charset="0"/>
              </a:rPr>
              <a:t>indeksde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ededden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boyukdurse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kokaltindan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alinan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neticeye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qeder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coxluqda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irelileyir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hemin </a:t>
            </a:r>
            <a:r>
              <a:rPr lang="en-US" dirty="0" err="1">
                <a:latin typeface="Arial Rounded MT Bold" panose="020F0704030504030204" pitchFamily="34" charset="0"/>
              </a:rPr>
              <a:t>neticede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oldugumuz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eded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bizim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axtardigimiz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boyuk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olarsa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onda</a:t>
            </a:r>
            <a:r>
              <a:rPr lang="en-US" dirty="0">
                <a:latin typeface="Arial Rounded MT Bold" panose="020F0704030504030204" pitchFamily="34" charset="0"/>
              </a:rPr>
              <a:t> hemin </a:t>
            </a:r>
            <a:r>
              <a:rPr lang="en-US" dirty="0" err="1">
                <a:latin typeface="Arial Rounded MT Bold" panose="020F0704030504030204" pitchFamily="34" charset="0"/>
              </a:rPr>
              <a:t>ededden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evvel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olan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baxilir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 err="1">
                <a:latin typeface="Arial Rounded MT Bold" panose="020F0704030504030204" pitchFamily="34" charset="0"/>
              </a:rPr>
              <a:t>Mumkun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yaxsi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hallar</a:t>
            </a:r>
            <a:r>
              <a:rPr lang="en-US" dirty="0">
                <a:latin typeface="Arial Rounded MT Bold" panose="020F0704030504030204" pitchFamily="34" charset="0"/>
              </a:rPr>
              <a:t> :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Best case : M = ?N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Worst case : = ((N/M)+M-1)</a:t>
            </a:r>
          </a:p>
        </p:txBody>
      </p:sp>
    </p:spTree>
    <p:extLst>
      <p:ext uri="{BB962C8B-B14F-4D97-AF65-F5344CB8AC3E}">
        <p14:creationId xmlns:p14="http://schemas.microsoft.com/office/powerpoint/2010/main" val="30590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bonacci Search - GeeksforGeeks">
            <a:extLst>
              <a:ext uri="{FF2B5EF4-FFF2-40B4-BE49-F238E27FC236}">
                <a16:creationId xmlns:a16="http://schemas.microsoft.com/office/drawing/2014/main" id="{BE021EC9-41EC-4875-9517-FA7AD8A8B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1924134"/>
            <a:ext cx="3763963" cy="32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D7BE2-398D-4F27-B1B9-D5879976A356}"/>
              </a:ext>
            </a:extLst>
          </p:cNvPr>
          <p:cNvSpPr txBox="1"/>
          <p:nvPr/>
        </p:nvSpPr>
        <p:spPr>
          <a:xfrm>
            <a:off x="523875" y="1074509"/>
            <a:ext cx="62293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Fibonacci Search</a:t>
            </a:r>
          </a:p>
          <a:p>
            <a:endParaRPr lang="en-US" sz="2400" b="0" i="0" dirty="0">
              <a:effectLst/>
              <a:latin typeface="Algerian" panose="04020705040A02060702" pitchFamily="82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Bu </a:t>
            </a:r>
            <a:r>
              <a:rPr lang="en-US" dirty="0" err="1">
                <a:latin typeface="Arial Rounded MT Bold" panose="020F0704030504030204" pitchFamily="34" charset="0"/>
              </a:rPr>
              <a:t>axtaris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alqoritmi</a:t>
            </a:r>
            <a:r>
              <a:rPr lang="en-US" dirty="0">
                <a:latin typeface="Arial Rounded MT Bold" panose="020F0704030504030204" pitchFamily="34" charset="0"/>
              </a:rPr>
              <a:t>, Fibonacci </a:t>
            </a:r>
            <a:r>
              <a:rPr lang="en-US" dirty="0" err="1">
                <a:latin typeface="Arial Rounded MT Bold" panose="020F0704030504030204" pitchFamily="34" charset="0"/>
              </a:rPr>
              <a:t>alqoritmine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nezeren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aparilir</a:t>
            </a:r>
            <a:r>
              <a:rPr lang="en-US" dirty="0">
                <a:latin typeface="Arial Rounded MT Bold" panose="020F0704030504030204" pitchFamily="34" charset="0"/>
              </a:rPr>
              <a:t>. Bu </a:t>
            </a:r>
            <a:r>
              <a:rPr lang="en-US" dirty="0" err="1">
                <a:latin typeface="Arial Rounded MT Bold" panose="020F0704030504030204" pitchFamily="34" charset="0"/>
              </a:rPr>
              <a:t>algoritimde</a:t>
            </a:r>
            <a:r>
              <a:rPr lang="en-US" dirty="0">
                <a:latin typeface="Arial Rounded MT Bold" panose="020F0704030504030204" pitchFamily="34" charset="0"/>
              </a:rPr>
              <a:t>, ilk </a:t>
            </a:r>
            <a:r>
              <a:rPr lang="en-US" dirty="0" err="1">
                <a:latin typeface="Arial Rounded MT Bold" panose="020F0704030504030204" pitchFamily="34" charset="0"/>
              </a:rPr>
              <a:t>parametr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olaraq</a:t>
            </a:r>
            <a:r>
              <a:rPr lang="en-US" dirty="0">
                <a:latin typeface="Arial Rounded MT Bold" panose="020F0704030504030204" pitchFamily="34" charset="0"/>
              </a:rPr>
              <a:t> 0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1 </a:t>
            </a:r>
            <a:r>
              <a:rPr lang="en-US" dirty="0" err="1">
                <a:latin typeface="Arial Rounded MT Bold" panose="020F0704030504030204" pitchFamily="34" charset="0"/>
              </a:rPr>
              <a:t>goturulur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Novbeti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parametrler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onnan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evvel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parametrlerin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cemine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beraberdir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Dustur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baxsaq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Fn</a:t>
            </a:r>
            <a:r>
              <a:rPr lang="en-US" dirty="0">
                <a:latin typeface="Arial Rounded MT Bold" panose="020F0704030504030204" pitchFamily="34" charset="0"/>
              </a:rPr>
              <a:t> = F(n-1) +F(n-2). </a:t>
            </a:r>
            <a:r>
              <a:rPr lang="en-US" dirty="0" err="1">
                <a:latin typeface="Arial Rounded MT Bold" panose="020F0704030504030204" pitchFamily="34" charset="0"/>
              </a:rPr>
              <a:t>Alqoritimde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ise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coxlugun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daxilinde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edelerin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sayi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necedirse</a:t>
            </a:r>
            <a:r>
              <a:rPr lang="en-US" dirty="0">
                <a:latin typeface="Arial Rounded MT Bold" panose="020F0704030504030204" pitchFamily="34" charset="0"/>
              </a:rPr>
              <a:t>, hemin </a:t>
            </a:r>
            <a:r>
              <a:rPr lang="en-US" dirty="0" err="1">
                <a:latin typeface="Arial Rounded MT Bold" panose="020F0704030504030204" pitchFamily="34" charset="0"/>
              </a:rPr>
              <a:t>edede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beraber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olmalidir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</a:t>
            </a:r>
            <a:r>
              <a:rPr lang="en-US" dirty="0">
                <a:latin typeface="Arial Rounded MT Bold" panose="020F0704030504030204" pitchFamily="34" charset="0"/>
              </a:rPr>
              <a:t> hemin </a:t>
            </a:r>
            <a:r>
              <a:rPr lang="en-US" dirty="0" err="1">
                <a:latin typeface="Arial Rounded MT Bold" panose="020F0704030504030204" pitchFamily="34" charset="0"/>
              </a:rPr>
              <a:t>ededden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yuxari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olmaq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serti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ile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yaxin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olan</a:t>
            </a:r>
            <a:r>
              <a:rPr lang="en-US" dirty="0">
                <a:latin typeface="Arial Rounded MT Bold" panose="020F0704030504030204" pitchFamily="34" charset="0"/>
              </a:rPr>
              <a:t> Fibonacci </a:t>
            </a:r>
            <a:r>
              <a:rPr lang="en-US" dirty="0" err="1">
                <a:latin typeface="Arial Rounded MT Bold" panose="020F0704030504030204" pitchFamily="34" charset="0"/>
              </a:rPr>
              <a:t>parametri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goturulur</a:t>
            </a:r>
            <a:r>
              <a:rPr lang="en-US" dirty="0">
                <a:latin typeface="Arial Rounded MT Bold" panose="020F0704030504030204" pitchFamily="34" charset="0"/>
              </a:rPr>
              <a:t>. Hemin </a:t>
            </a:r>
            <a:r>
              <a:rPr lang="en-US" dirty="0" err="1">
                <a:latin typeface="Arial Rounded MT Bold" panose="020F0704030504030204" pitchFamily="34" charset="0"/>
              </a:rPr>
              <a:t>parametrden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ededle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arasinda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hallar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yoxlanilir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eger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axtardigimiz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</a:t>
            </a:r>
            <a:r>
              <a:rPr lang="en-US" dirty="0">
                <a:latin typeface="Arial Rounded MT Bold" panose="020F0704030504030204" pitchFamily="34" charset="0"/>
              </a:rPr>
              <a:t> Fibonacci </a:t>
            </a:r>
            <a:r>
              <a:rPr lang="en-US" dirty="0" err="1">
                <a:latin typeface="Arial Rounded MT Bold" panose="020F0704030504030204" pitchFamily="34" charset="0"/>
              </a:rPr>
              <a:t>ededi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olmazsa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ondan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evvel</a:t>
            </a:r>
            <a:r>
              <a:rPr lang="en-US" dirty="0">
                <a:latin typeface="Arial Rounded MT Bold" panose="020F0704030504030204" pitchFamily="34" charset="0"/>
              </a:rPr>
              <a:t> ki, Fibonacci </a:t>
            </a:r>
            <a:r>
              <a:rPr lang="en-US" dirty="0" err="1">
                <a:latin typeface="Arial Rounded MT Bold" panose="020F0704030504030204" pitchFamily="34" charset="0"/>
              </a:rPr>
              <a:t>ededi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arasinda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hallar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yoxlanilacaq</a:t>
            </a:r>
            <a:r>
              <a:rPr lang="en-US" dirty="0">
                <a:latin typeface="Arial Rounded MT Bold" panose="020F0704030504030204" pitchFamily="34" charset="0"/>
              </a:rPr>
              <a:t>. Bu </a:t>
            </a:r>
            <a:r>
              <a:rPr lang="en-US" dirty="0" err="1">
                <a:latin typeface="Arial Rounded MT Bold" panose="020F0704030504030204" pitchFamily="34" charset="0"/>
              </a:rPr>
              <a:t>bizim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tapilana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qeder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dovr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devam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edecek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293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D83C0-3405-49E3-B7CC-285C6B6BF28C}"/>
              </a:ext>
            </a:extLst>
          </p:cNvPr>
          <p:cNvSpPr txBox="1"/>
          <p:nvPr/>
        </p:nvSpPr>
        <p:spPr>
          <a:xfrm>
            <a:off x="304800" y="1762125"/>
            <a:ext cx="63246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effectLst/>
                <a:latin typeface="Algerian" panose="04020705040A02060702" pitchFamily="82" charset="0"/>
              </a:rPr>
              <a:t>                   Exponential Search</a:t>
            </a:r>
          </a:p>
          <a:p>
            <a:endParaRPr lang="en-US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Bu </a:t>
            </a:r>
            <a:r>
              <a:rPr lang="en-US" b="1" dirty="0" err="1">
                <a:latin typeface="Arial Rounded MT Bold" panose="020F0704030504030204" pitchFamily="34" charset="0"/>
              </a:rPr>
              <a:t>alqoritimde</a:t>
            </a:r>
            <a:r>
              <a:rPr lang="en-US" b="1" dirty="0">
                <a:latin typeface="Arial Rounded MT Bold" panose="020F0704030504030204" pitchFamily="34" charset="0"/>
              </a:rPr>
              <a:t>, ilk once “0” </a:t>
            </a:r>
            <a:r>
              <a:rPr lang="en-US" b="1" dirty="0" err="1">
                <a:latin typeface="Arial Rounded MT Bold" panose="020F0704030504030204" pitchFamily="34" charset="0"/>
              </a:rPr>
              <a:t>indeksine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nezer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yetirilir</a:t>
            </a:r>
            <a:r>
              <a:rPr lang="en-US" b="1" dirty="0">
                <a:latin typeface="Arial Rounded MT Bold" panose="020F0704030504030204" pitchFamily="34" charset="0"/>
              </a:rPr>
              <a:t>. Eger </a:t>
            </a:r>
            <a:r>
              <a:rPr lang="en-US" b="1" dirty="0" err="1">
                <a:latin typeface="Arial Rounded MT Bold" panose="020F0704030504030204" pitchFamily="34" charset="0"/>
              </a:rPr>
              <a:t>bizim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reqemimiz</a:t>
            </a:r>
            <a:r>
              <a:rPr lang="en-US" b="1" dirty="0">
                <a:latin typeface="Arial Rounded MT Bold" panose="020F0704030504030204" pitchFamily="34" charset="0"/>
              </a:rPr>
              <a:t>, “0” </a:t>
            </a:r>
            <a:r>
              <a:rPr lang="en-US" b="1" dirty="0" err="1">
                <a:latin typeface="Arial Rounded MT Bold" panose="020F0704030504030204" pitchFamily="34" charset="0"/>
              </a:rPr>
              <a:t>indeksli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beraber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deyilse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onda</a:t>
            </a:r>
            <a:r>
              <a:rPr lang="en-US" b="1" dirty="0">
                <a:latin typeface="Arial Rounded MT Bold" panose="020F0704030504030204" pitchFamily="34" charset="0"/>
              </a:rPr>
              <a:t> biz </a:t>
            </a:r>
            <a:r>
              <a:rPr lang="en-US" b="1" dirty="0" err="1">
                <a:latin typeface="Arial Rounded MT Bold" panose="020F0704030504030204" pitchFamily="34" charset="0"/>
              </a:rPr>
              <a:t>funksiyani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devam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etdiririk</a:t>
            </a:r>
            <a:r>
              <a:rPr lang="en-US" b="1" dirty="0">
                <a:latin typeface="Arial Rounded MT Bold" panose="020F0704030504030204" pitchFamily="34" charset="0"/>
              </a:rPr>
              <a:t>. Sonra </a:t>
            </a:r>
            <a:r>
              <a:rPr lang="en-US" b="1" dirty="0" err="1">
                <a:latin typeface="Arial Rounded MT Bold" panose="020F0704030504030204" pitchFamily="34" charset="0"/>
              </a:rPr>
              <a:t>birinci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indeksden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baslayaraq</a:t>
            </a:r>
            <a:r>
              <a:rPr lang="en-US" b="1" dirty="0">
                <a:latin typeface="Arial Rounded MT Bold" panose="020F0704030504030204" pitchFamily="34" charset="0"/>
              </a:rPr>
              <a:t>, 2^n </a:t>
            </a:r>
            <a:r>
              <a:rPr lang="en-US" b="1" dirty="0" err="1">
                <a:latin typeface="Arial Rounded MT Bold" panose="020F0704030504030204" pitchFamily="34" charset="0"/>
              </a:rPr>
              <a:t>dusturundan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istifade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edirik</a:t>
            </a:r>
            <a:r>
              <a:rPr lang="en-US" b="1" dirty="0">
                <a:latin typeface="Arial Rounded MT Bold" panose="020F0704030504030204" pitchFamily="34" charset="0"/>
              </a:rPr>
              <a:t>. Yeni </a:t>
            </a:r>
            <a:r>
              <a:rPr lang="en-US" b="1" dirty="0" err="1">
                <a:latin typeface="Arial Rounded MT Bold" panose="020F0704030504030204" pitchFamily="34" charset="0"/>
              </a:rPr>
              <a:t>birinci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indeksde</a:t>
            </a:r>
            <a:r>
              <a:rPr lang="en-US" b="1" dirty="0">
                <a:latin typeface="Arial Rounded MT Bold" panose="020F0704030504030204" pitchFamily="34" charset="0"/>
              </a:rPr>
              <a:t> ki, </a:t>
            </a:r>
            <a:r>
              <a:rPr lang="en-US" b="1" dirty="0" err="1">
                <a:latin typeface="Arial Rounded MT Bold" panose="020F0704030504030204" pitchFamily="34" charset="0"/>
              </a:rPr>
              <a:t>reqemi</a:t>
            </a:r>
            <a:r>
              <a:rPr lang="en-US" b="1" dirty="0">
                <a:latin typeface="Arial Rounded MT Bold" panose="020F0704030504030204" pitchFamily="34" charset="0"/>
              </a:rPr>
              <a:t> 2^0 </a:t>
            </a:r>
            <a:r>
              <a:rPr lang="en-US" b="1" dirty="0" err="1">
                <a:latin typeface="Arial Rounded MT Bold" panose="020F0704030504030204" pitchFamily="34" charset="0"/>
              </a:rPr>
              <a:t>ile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qeyd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edirik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ve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bundan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sonra</a:t>
            </a:r>
            <a:r>
              <a:rPr lang="en-US" b="1" dirty="0">
                <a:latin typeface="Arial Rounded MT Bold" panose="020F0704030504030204" pitchFamily="34" charset="0"/>
              </a:rPr>
              <a:t>, 2^1 </a:t>
            </a:r>
            <a:r>
              <a:rPr lang="en-US" b="1" dirty="0" err="1">
                <a:latin typeface="Arial Rounded MT Bold" panose="020F0704030504030204" pitchFamily="34" charset="0"/>
              </a:rPr>
              <a:t>halina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baxilir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eger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bizim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reqemimiz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bu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beraber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deyilse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ve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ondan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boyukdurse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funksiya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devam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edir</a:t>
            </a:r>
            <a:r>
              <a:rPr lang="en-US" b="1" dirty="0">
                <a:latin typeface="Arial Rounded MT Bold" panose="020F0704030504030204" pitchFamily="34" charset="0"/>
              </a:rPr>
              <a:t>. Eger </a:t>
            </a:r>
            <a:r>
              <a:rPr lang="en-US" b="1" dirty="0" err="1">
                <a:latin typeface="Arial Rounded MT Bold" panose="020F0704030504030204" pitchFamily="34" charset="0"/>
              </a:rPr>
              <a:t>bizim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reqemimiz</a:t>
            </a:r>
            <a:r>
              <a:rPr lang="en-US" b="1" dirty="0">
                <a:latin typeface="Arial Rounded MT Bold" panose="020F0704030504030204" pitchFamily="34" charset="0"/>
              </a:rPr>
              <a:t> 2^2 </a:t>
            </a:r>
            <a:r>
              <a:rPr lang="en-US" b="1" dirty="0" err="1">
                <a:latin typeface="Arial Rounded MT Bold" panose="020F0704030504030204" pitchFamily="34" charset="0"/>
              </a:rPr>
              <a:t>indeksli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reqemden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kicik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olarsa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onda</a:t>
            </a:r>
            <a:r>
              <a:rPr lang="en-US" b="1" dirty="0">
                <a:latin typeface="Arial Rounded MT Bold" panose="020F0704030504030204" pitchFamily="34" charset="0"/>
              </a:rPr>
              <a:t> 2^2 </a:t>
            </a:r>
            <a:r>
              <a:rPr lang="en-US" b="1" dirty="0" err="1">
                <a:latin typeface="Arial Rounded MT Bold" panose="020F0704030504030204" pitchFamily="34" charset="0"/>
              </a:rPr>
              <a:t>ve</a:t>
            </a:r>
            <a:r>
              <a:rPr lang="en-US" b="1" dirty="0">
                <a:latin typeface="Arial Rounded MT Bold" panose="020F0704030504030204" pitchFamily="34" charset="0"/>
              </a:rPr>
              <a:t> 2^1 </a:t>
            </a:r>
            <a:r>
              <a:rPr lang="en-US" b="1" dirty="0" err="1">
                <a:latin typeface="Arial Rounded MT Bold" panose="020F0704030504030204" pitchFamily="34" charset="0"/>
              </a:rPr>
              <a:t>olan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indeksli</a:t>
            </a:r>
            <a:r>
              <a:rPr lang="en-US" b="1" dirty="0">
                <a:latin typeface="Arial Rounded MT Bold" panose="020F0704030504030204" pitchFamily="34" charset="0"/>
              </a:rPr>
              <a:t>, </a:t>
            </a:r>
            <a:r>
              <a:rPr lang="en-US" b="1" dirty="0" err="1">
                <a:latin typeface="Arial Rounded MT Bold" panose="020F0704030504030204" pitchFamily="34" charset="0"/>
              </a:rPr>
              <a:t>ededler</a:t>
            </a:r>
            <a:r>
              <a:rPr lang="en-US" b="1" dirty="0">
                <a:latin typeface="Arial Rounded MT Bold" panose="020F0704030504030204" pitchFamily="34" charset="0"/>
              </a:rPr>
              <a:t> </a:t>
            </a:r>
            <a:r>
              <a:rPr lang="en-US" b="1" dirty="0" err="1">
                <a:latin typeface="Arial Rounded MT Bold" panose="020F0704030504030204" pitchFamily="34" charset="0"/>
              </a:rPr>
              <a:t>yoxlanilir</a:t>
            </a:r>
            <a:r>
              <a:rPr lang="en-US" b="1" dirty="0">
                <a:latin typeface="Arial Rounded MT Bold" panose="020F0704030504030204" pitchFamily="34" charset="0"/>
              </a:rPr>
              <a:t>.   </a:t>
            </a:r>
            <a:endParaRPr lang="en-US" b="1" i="0" dirty="0">
              <a:effectLst/>
              <a:latin typeface="Arial Rounded MT Bold" panose="020F0704030504030204" pitchFamily="34" charset="0"/>
            </a:endParaRPr>
          </a:p>
          <a:p>
            <a:endParaRPr lang="en-US" b="1" i="0" dirty="0">
              <a:effectLst/>
              <a:latin typeface="Arial Rounded MT Bold" panose="020F0704030504030204" pitchFamily="34" charset="0"/>
            </a:endParaRPr>
          </a:p>
          <a:p>
            <a:endParaRPr lang="en-US" dirty="0"/>
          </a:p>
        </p:txBody>
      </p:sp>
      <p:pic>
        <p:nvPicPr>
          <p:cNvPr id="4098" name="Picture 2" descr="Exponential Search Algorithm">
            <a:extLst>
              <a:ext uri="{FF2B5EF4-FFF2-40B4-BE49-F238E27FC236}">
                <a16:creationId xmlns:a16="http://schemas.microsoft.com/office/drawing/2014/main" id="{D646F36D-CFF6-482A-AF04-C871843D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5226" y="2209010"/>
            <a:ext cx="4371974" cy="285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8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1F31E-B43A-4DD2-8265-2B511FD5D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825" y="1952117"/>
            <a:ext cx="5357813" cy="3258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1A36EB-5888-4129-8EDE-73DD2E146CE8}"/>
              </a:ext>
            </a:extLst>
          </p:cNvPr>
          <p:cNvSpPr txBox="1"/>
          <p:nvPr/>
        </p:nvSpPr>
        <p:spPr>
          <a:xfrm>
            <a:off x="533400" y="2043678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Interpolation search</a:t>
            </a:r>
          </a:p>
          <a:p>
            <a:endParaRPr lang="en-US" sz="2400" b="0" i="0" dirty="0">
              <a:effectLst/>
              <a:latin typeface="Algerian" panose="04020705040A02060702" pitchFamily="82" charset="0"/>
            </a:endParaRPr>
          </a:p>
          <a:p>
            <a:r>
              <a:rPr lang="en-US" dirty="0" err="1">
                <a:latin typeface="Arial Rounded MT Bold" panose="020F0704030504030204" pitchFamily="34" charset="0"/>
              </a:rPr>
              <a:t>Sifirinci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baslayiriq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verilmis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dusturu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alqoritme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tetbiq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edirik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  <a:r>
              <a:rPr lang="en-US" dirty="0" err="1">
                <a:latin typeface="Arial Rounded MT Bold" panose="020F0704030504030204" pitchFamily="34" charset="0"/>
              </a:rPr>
              <a:t>Buradan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alinan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netice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bizim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novbeti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baxacagimiz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nomresidir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sonra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indeksde</a:t>
            </a:r>
            <a:r>
              <a:rPr lang="en-US" dirty="0">
                <a:latin typeface="Arial Rounded MT Bold" panose="020F0704030504030204" pitchFamily="34" charset="0"/>
              </a:rPr>
              <a:t> ki, parameter </a:t>
            </a:r>
            <a:r>
              <a:rPr lang="en-US" dirty="0" err="1">
                <a:latin typeface="Arial Rounded MT Bold" panose="020F0704030504030204" pitchFamily="34" charset="0"/>
              </a:rPr>
              <a:t>bizim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axtardigimiz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reqem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ile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muqayise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olunur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kicikdirse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onda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devam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edirik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dusturdan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aldigimiz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qiymeti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coxlugun</a:t>
            </a:r>
            <a:r>
              <a:rPr lang="en-US" dirty="0">
                <a:latin typeface="Arial Rounded MT Bold" panose="020F0704030504030204" pitchFamily="34" charset="0"/>
              </a:rPr>
              <a:t> ilk </a:t>
            </a:r>
            <a:r>
              <a:rPr lang="en-US" dirty="0" err="1">
                <a:latin typeface="Arial Rounded MT Bold" panose="020F0704030504030204" pitchFamily="34" charset="0"/>
              </a:rPr>
              <a:t>parametrin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qebul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ederek</a:t>
            </a:r>
            <a:r>
              <a:rPr lang="en-US" dirty="0">
                <a:latin typeface="Arial Rounded MT Bold" panose="020F0704030504030204" pitchFamily="34" charset="0"/>
              </a:rPr>
              <a:t>, hemin </a:t>
            </a:r>
            <a:r>
              <a:rPr lang="en-US" dirty="0" err="1">
                <a:latin typeface="Arial Rounded MT Bold" panose="020F0704030504030204" pitchFamily="34" charset="0"/>
              </a:rPr>
              <a:t>araligi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yoxlayiriq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dustur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tetbiq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edirik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838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# - Bubble sort">
            <a:extLst>
              <a:ext uri="{FF2B5EF4-FFF2-40B4-BE49-F238E27FC236}">
                <a16:creationId xmlns:a16="http://schemas.microsoft.com/office/drawing/2014/main" id="{3B3D0B79-AC67-4562-8003-82AC9AF9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878451"/>
            <a:ext cx="7338833" cy="4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63530-ECB5-4E77-92A1-9CD4A942E1C4}"/>
              </a:ext>
            </a:extLst>
          </p:cNvPr>
          <p:cNvSpPr txBox="1"/>
          <p:nvPr/>
        </p:nvSpPr>
        <p:spPr>
          <a:xfrm>
            <a:off x="2762250" y="288488"/>
            <a:ext cx="62484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  Bubble sort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dirty="0" err="1">
                <a:latin typeface="Arial Rounded MT Bold" panose="020F0704030504030204" pitchFamily="34" charset="0"/>
              </a:rPr>
              <a:t>Sifirinci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indeksde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reqem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digerleri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ozunden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sagda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elementlerle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muqayise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edilerek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tapilir</a:t>
            </a:r>
            <a:r>
              <a:rPr lang="en-US" dirty="0">
                <a:latin typeface="Arial Rounded MT Bold" panose="020F0704030504030204" pitchFamily="34" charset="0"/>
              </a:rPr>
              <a:t>. </a:t>
            </a:r>
          </a:p>
          <a:p>
            <a:endParaRPr lang="en-US" b="0" i="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10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sertion Sort - Data Structure and Algorithm Tutorials - GeeksforGeeks">
            <a:extLst>
              <a:ext uri="{FF2B5EF4-FFF2-40B4-BE49-F238E27FC236}">
                <a16:creationId xmlns:a16="http://schemas.microsoft.com/office/drawing/2014/main" id="{FF5F35A7-E11D-44FF-9BB8-4FBCB741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2102287"/>
            <a:ext cx="7229475" cy="433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7D7B71-C491-435F-8622-C51809A77D58}"/>
              </a:ext>
            </a:extLst>
          </p:cNvPr>
          <p:cNvSpPr txBox="1"/>
          <p:nvPr/>
        </p:nvSpPr>
        <p:spPr>
          <a:xfrm>
            <a:off x="2600325" y="162206"/>
            <a:ext cx="6248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Algerian" panose="04020705040A02060702" pitchFamily="82" charset="0"/>
              </a:rPr>
              <a:t>                           Insertion sort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Sira </a:t>
            </a:r>
            <a:r>
              <a:rPr lang="en-US" dirty="0" err="1">
                <a:latin typeface="Arial Rounded MT Bold" panose="020F0704030504030204" pitchFamily="34" charset="0"/>
              </a:rPr>
              <a:t>ile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sifirinci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indeksli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parametrle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baslayaraq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butun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ededler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ozunden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evvel</a:t>
            </a:r>
            <a:r>
              <a:rPr lang="en-US" dirty="0">
                <a:latin typeface="Arial Rounded MT Bold" panose="020F0704030504030204" pitchFamily="34" charset="0"/>
              </a:rPr>
              <a:t> ki, </a:t>
            </a:r>
            <a:r>
              <a:rPr lang="en-US" dirty="0" err="1">
                <a:latin typeface="Arial Rounded MT Bold" panose="020F0704030504030204" pitchFamily="34" charset="0"/>
              </a:rPr>
              <a:t>ededle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muqayise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edilir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ve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eger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kicikdirse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yerleri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deyisir</a:t>
            </a:r>
            <a:r>
              <a:rPr lang="en-US" dirty="0"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latin typeface="Arial Rounded MT Bold" panose="020F0704030504030204" pitchFamily="34" charset="0"/>
              </a:rPr>
              <a:t>boyukdurse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oldugu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kimi</a:t>
            </a:r>
            <a:r>
              <a:rPr lang="en-US" dirty="0">
                <a:latin typeface="Arial Rounded MT Bold" panose="020F0704030504030204" pitchFamily="34" charset="0"/>
              </a:rPr>
              <a:t> </a:t>
            </a:r>
            <a:r>
              <a:rPr lang="en-US" dirty="0" err="1">
                <a:latin typeface="Arial Rounded MT Bold" panose="020F0704030504030204" pitchFamily="34" charset="0"/>
              </a:rPr>
              <a:t>qalir</a:t>
            </a:r>
            <a:r>
              <a:rPr lang="en-US" dirty="0">
                <a:latin typeface="Arial Rounded MT Bold" panose="020F0704030504030204" pitchFamily="34" charset="0"/>
              </a:rPr>
              <a:t>.  </a:t>
            </a:r>
          </a:p>
          <a:p>
            <a:endParaRPr lang="en-US" b="0" i="0" dirty="0"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997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897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Arial Black</vt:lpstr>
      <vt:lpstr>Arial Rounded MT Bold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rauf dostuyev</cp:lastModifiedBy>
  <cp:revision>12</cp:revision>
  <dcterms:created xsi:type="dcterms:W3CDTF">2024-03-12T20:05:05Z</dcterms:created>
  <dcterms:modified xsi:type="dcterms:W3CDTF">2024-03-12T21:49:40Z</dcterms:modified>
</cp:coreProperties>
</file>