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72" r:id="rId10"/>
    <p:sldId id="273" r:id="rId11"/>
    <p:sldId id="265" r:id="rId12"/>
    <p:sldId id="275" r:id="rId13"/>
    <p:sldId id="276" r:id="rId14"/>
    <p:sldId id="277" r:id="rId15"/>
    <p:sldId id="278"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49" d="100"/>
          <a:sy n="49" d="100"/>
        </p:scale>
        <p:origin x="864" y="4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GB" sz="1400" b="0" i="0" kern="1200" dirty="0"/>
            <a:t>Implement ongoing monitoring and refinement to adapt to changing market conditions and enhance model performance over time.</a:t>
          </a:r>
          <a:endParaRPr lang="en-US" sz="1400" kern="1200" spc="50" baseline="0" dirty="0">
            <a:solidFill>
              <a:prstClr val="black">
                <a:hueOff val="0"/>
                <a:satOff val="0"/>
                <a:lumOff val="0"/>
                <a:alphaOff val="0"/>
              </a:prstClr>
            </a:solidFill>
            <a:latin typeface="Tenorite"/>
            <a:ea typeface="+mn-ea"/>
            <a:cs typeface="+mn-cs"/>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GB" sz="1600" b="1" i="0" kern="1200" dirty="0">
              <a:solidFill>
                <a:schemeClr val="tx1"/>
              </a:solidFill>
            </a:rPr>
            <a:t>Model Optimization</a:t>
          </a:r>
          <a:endParaRPr lang="en-US" sz="1600" b="1" kern="1200" spc="150" baseline="0" dirty="0">
            <a:solidFill>
              <a:schemeClr val="tx1"/>
            </a:solidFill>
            <a:latin typeface="+mj-lt"/>
            <a:ea typeface="+mj-ea"/>
            <a:cs typeface="+mj-cs"/>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GB" sz="1400" b="0" i="0" dirty="0"/>
            <a:t>Fine-tune our Random Forest model for improved accuracy by adjusting parameters and refining feature selection.</a:t>
          </a: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GB" sz="1600" b="1" i="0" kern="1200" dirty="0">
              <a:solidFill>
                <a:schemeClr val="tx1"/>
              </a:solidFill>
            </a:rPr>
            <a:t>Data Expansion</a:t>
          </a:r>
          <a:endParaRPr lang="en-US" sz="1600" kern="1200" spc="150" baseline="0" dirty="0">
            <a:solidFill>
              <a:schemeClr val="tx1"/>
            </a:solidFill>
            <a:latin typeface="Tenorite"/>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GB" sz="1400" b="0" i="0" dirty="0"/>
            <a:t>Consider adding more relevant features or expanding the dataset timeframe to gain deeper insights into housing market dynamics.</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GB" sz="1600" b="1" i="0" kern="1200" dirty="0">
              <a:solidFill>
                <a:schemeClr val="tx1"/>
              </a:solidFill>
            </a:rPr>
            <a:t>Incorporate External Factors</a:t>
          </a:r>
          <a:endParaRPr lang="en-US" sz="1600" kern="1200" spc="150" baseline="0" dirty="0">
            <a:solidFill>
              <a:schemeClr val="tx1"/>
            </a:solidFill>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GB" sz="1400" b="0" i="0" kern="1200" dirty="0"/>
            <a:t>Explore integrating external factors like economic indicators or market trends to enrich our model.</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GB" sz="1400" b="0" i="0" kern="1200" dirty="0"/>
            <a:t>Rigorously validate the model on unseen data and deploy it for real-world applications in property valuation and market analysis.</a:t>
          </a:r>
          <a:endParaRPr lang="en-US" sz="1400" kern="1200" spc="50" baseline="0" dirty="0">
            <a:solidFill>
              <a:prstClr val="black">
                <a:hueOff val="0"/>
                <a:satOff val="0"/>
                <a:lumOff val="0"/>
                <a:alphaOff val="0"/>
              </a:prstClr>
            </a:solidFill>
            <a:latin typeface="Tenorite"/>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GB" sz="1600" b="1" i="0" kern="1200" dirty="0">
              <a:solidFill>
                <a:schemeClr val="tx1"/>
              </a:solidFill>
            </a:rPr>
            <a:t>Continuous Improvement</a:t>
          </a:r>
          <a:endParaRPr lang="en-US" sz="1600" kern="1200" spc="150" baseline="0" dirty="0">
            <a:solidFill>
              <a:schemeClr val="tx1"/>
            </a:solidFill>
            <a:latin typeface="Tenorite"/>
            <a:ea typeface="+mn-ea"/>
            <a:cs typeface="+mn-cs"/>
          </a:endParaRP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GB" sz="1600" b="1" i="0" kern="1200" dirty="0">
              <a:solidFill>
                <a:schemeClr val="tx1"/>
              </a:solidFill>
            </a:rPr>
            <a:t>Validation and Deployment</a:t>
          </a:r>
          <a:endParaRPr lang="en-US" sz="1600" kern="1200" spc="150" baseline="0" dirty="0">
            <a:solidFill>
              <a:schemeClr val="tx1"/>
            </a:solidFill>
            <a:latin typeface="Tenorite"/>
            <a:ea typeface="+mn-ea"/>
            <a:cs typeface="+mn-cs"/>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93931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GB" sz="1600" b="1" i="0" kern="1200" dirty="0">
              <a:solidFill>
                <a:schemeClr val="tx1"/>
              </a:solidFill>
            </a:rPr>
            <a:t>Model Optimization</a:t>
          </a:r>
          <a:endParaRPr lang="en-US" sz="1600" b="1" kern="1200" spc="150" baseline="0" dirty="0">
            <a:solidFill>
              <a:schemeClr val="tx1"/>
            </a:solidFill>
            <a:latin typeface="+mj-lt"/>
            <a:ea typeface="+mj-ea"/>
            <a:cs typeface="+mj-cs"/>
          </a:endParaRPr>
        </a:p>
      </dsp:txBody>
      <dsp:txXfrm>
        <a:off x="13760" y="939312"/>
        <a:ext cx="2011384" cy="603415"/>
      </dsp:txXfrm>
    </dsp:sp>
    <dsp:sp modelId="{22359DD7-1BFB-4900-BAE6-6084F2F57988}">
      <dsp:nvSpPr>
        <dsp:cNvPr id="0" name=""/>
        <dsp:cNvSpPr/>
      </dsp:nvSpPr>
      <dsp:spPr>
        <a:xfrm>
          <a:off x="13760" y="1542727"/>
          <a:ext cx="2011384" cy="22145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GB" sz="1400" b="0" i="0" kern="1200" dirty="0"/>
            <a:t>Fine-tune our Random Forest model for improved accuracy by adjusting parameters and refining feature selection.</a:t>
          </a:r>
          <a:endParaRPr lang="en-US" sz="1400" kern="1200" spc="50" baseline="0" dirty="0">
            <a:latin typeface="+mn-lt"/>
          </a:endParaRPr>
        </a:p>
      </dsp:txBody>
      <dsp:txXfrm>
        <a:off x="13760" y="1542727"/>
        <a:ext cx="2011384" cy="2214521"/>
      </dsp:txXfrm>
    </dsp:sp>
    <dsp:sp modelId="{C4F84DEA-2002-4D32-8E80-70EEE05E345A}">
      <dsp:nvSpPr>
        <dsp:cNvPr id="0" name=""/>
        <dsp:cNvSpPr/>
      </dsp:nvSpPr>
      <dsp:spPr>
        <a:xfrm>
          <a:off x="2132933" y="93931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GB" sz="1600" b="1" i="0" kern="1200" dirty="0">
              <a:solidFill>
                <a:schemeClr val="tx1"/>
              </a:solidFill>
            </a:rPr>
            <a:t>Data Expansion</a:t>
          </a:r>
          <a:endParaRPr lang="en-US" sz="1600" kern="1200" spc="150" baseline="0" dirty="0">
            <a:solidFill>
              <a:schemeClr val="tx1"/>
            </a:solidFill>
            <a:latin typeface="Tenorite"/>
            <a:ea typeface="+mn-ea"/>
            <a:cs typeface="+mn-cs"/>
          </a:endParaRPr>
        </a:p>
      </dsp:txBody>
      <dsp:txXfrm>
        <a:off x="2132933" y="939312"/>
        <a:ext cx="2011384" cy="603415"/>
      </dsp:txXfrm>
    </dsp:sp>
    <dsp:sp modelId="{4FEB85EB-D046-4CDB-8A62-BBCE260C4490}">
      <dsp:nvSpPr>
        <dsp:cNvPr id="0" name=""/>
        <dsp:cNvSpPr/>
      </dsp:nvSpPr>
      <dsp:spPr>
        <a:xfrm>
          <a:off x="2132933" y="1542727"/>
          <a:ext cx="2011384" cy="22145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GB" sz="1400" b="0" i="0" kern="1200" dirty="0"/>
            <a:t>Consider adding more relevant features or expanding the dataset timeframe to gain deeper insights into housing market dynamics.</a:t>
          </a:r>
          <a:endParaRPr lang="en-US" sz="1400" kern="1200" spc="50" baseline="0" dirty="0">
            <a:latin typeface="+mn-lt"/>
          </a:endParaRPr>
        </a:p>
      </dsp:txBody>
      <dsp:txXfrm>
        <a:off x="2132933" y="1542727"/>
        <a:ext cx="2011384" cy="2214521"/>
      </dsp:txXfrm>
    </dsp:sp>
    <dsp:sp modelId="{49B7F8FA-D256-41EF-9327-52A3551D9A60}">
      <dsp:nvSpPr>
        <dsp:cNvPr id="0" name=""/>
        <dsp:cNvSpPr/>
      </dsp:nvSpPr>
      <dsp:spPr>
        <a:xfrm>
          <a:off x="4252107" y="93931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GB" sz="1600" b="1" i="0" kern="1200" dirty="0">
              <a:solidFill>
                <a:schemeClr val="tx1"/>
              </a:solidFill>
            </a:rPr>
            <a:t>Incorporate External Factors</a:t>
          </a:r>
          <a:endParaRPr lang="en-US" sz="1600" kern="1200" spc="150" baseline="0" dirty="0">
            <a:solidFill>
              <a:schemeClr val="tx1"/>
            </a:solidFill>
            <a:latin typeface="Tenorite"/>
            <a:ea typeface="+mn-ea"/>
            <a:cs typeface="+mn-cs"/>
          </a:endParaRPr>
        </a:p>
      </dsp:txBody>
      <dsp:txXfrm>
        <a:off x="4252107" y="939312"/>
        <a:ext cx="2011384" cy="603415"/>
      </dsp:txXfrm>
    </dsp:sp>
    <dsp:sp modelId="{6B5FE59C-B471-448A-AA7A-B526DCC4D4CA}">
      <dsp:nvSpPr>
        <dsp:cNvPr id="0" name=""/>
        <dsp:cNvSpPr/>
      </dsp:nvSpPr>
      <dsp:spPr>
        <a:xfrm>
          <a:off x="4252107" y="1542727"/>
          <a:ext cx="2011384" cy="22145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GB" sz="1400" b="0" i="0" kern="1200" dirty="0"/>
            <a:t>Explore integrating external factors like economic indicators or market trends to enrich our model.</a:t>
          </a:r>
          <a:endParaRPr lang="en-US" sz="1400" kern="1200" spc="50" baseline="0" dirty="0">
            <a:solidFill>
              <a:prstClr val="black">
                <a:hueOff val="0"/>
                <a:satOff val="0"/>
                <a:lumOff val="0"/>
                <a:alphaOff val="0"/>
              </a:prstClr>
            </a:solidFill>
            <a:latin typeface="Tenorite"/>
            <a:ea typeface="+mn-ea"/>
            <a:cs typeface="+mn-cs"/>
          </a:endParaRPr>
        </a:p>
      </dsp:txBody>
      <dsp:txXfrm>
        <a:off x="4252107" y="1542727"/>
        <a:ext cx="2011384" cy="2214521"/>
      </dsp:txXfrm>
    </dsp:sp>
    <dsp:sp modelId="{4132ECB1-6BEF-4935-AFA3-B2EAA48FDE7E}">
      <dsp:nvSpPr>
        <dsp:cNvPr id="0" name=""/>
        <dsp:cNvSpPr/>
      </dsp:nvSpPr>
      <dsp:spPr>
        <a:xfrm>
          <a:off x="6371281" y="93931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GB" sz="1600" b="1" i="0" kern="1200" dirty="0">
              <a:solidFill>
                <a:schemeClr val="tx1"/>
              </a:solidFill>
            </a:rPr>
            <a:t>Validation and Deployment</a:t>
          </a:r>
          <a:endParaRPr lang="en-US" sz="1600" kern="1200" spc="150" baseline="0" dirty="0">
            <a:solidFill>
              <a:schemeClr val="tx1"/>
            </a:solidFill>
            <a:latin typeface="Tenorite"/>
            <a:ea typeface="+mn-ea"/>
            <a:cs typeface="+mn-cs"/>
          </a:endParaRPr>
        </a:p>
      </dsp:txBody>
      <dsp:txXfrm>
        <a:off x="6371281" y="939312"/>
        <a:ext cx="2011384" cy="603415"/>
      </dsp:txXfrm>
    </dsp:sp>
    <dsp:sp modelId="{C42A8BDE-B838-475D-AFDE-17B60D744AB6}">
      <dsp:nvSpPr>
        <dsp:cNvPr id="0" name=""/>
        <dsp:cNvSpPr/>
      </dsp:nvSpPr>
      <dsp:spPr>
        <a:xfrm>
          <a:off x="6371281" y="1542727"/>
          <a:ext cx="2011384" cy="22145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GB" sz="1400" b="0" i="0" kern="1200" dirty="0"/>
            <a:t>Rigorously validate the model on unseen data and deploy it for real-world applications in property valuation and market analysis.</a:t>
          </a:r>
          <a:endParaRPr lang="en-US" sz="1400" kern="1200" spc="50" baseline="0" dirty="0">
            <a:solidFill>
              <a:prstClr val="black">
                <a:hueOff val="0"/>
                <a:satOff val="0"/>
                <a:lumOff val="0"/>
                <a:alphaOff val="0"/>
              </a:prstClr>
            </a:solidFill>
            <a:latin typeface="Tenorite"/>
            <a:ea typeface="+mn-ea"/>
            <a:cs typeface="+mn-cs"/>
          </a:endParaRPr>
        </a:p>
      </dsp:txBody>
      <dsp:txXfrm>
        <a:off x="6371281" y="1542727"/>
        <a:ext cx="2011384" cy="2214521"/>
      </dsp:txXfrm>
    </dsp:sp>
    <dsp:sp modelId="{59606EB9-9F10-4D12-A33F-A242FDCC0D0F}">
      <dsp:nvSpPr>
        <dsp:cNvPr id="0" name=""/>
        <dsp:cNvSpPr/>
      </dsp:nvSpPr>
      <dsp:spPr>
        <a:xfrm>
          <a:off x="8490455" y="93931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GB" sz="1600" b="1" i="0" kern="1200" dirty="0">
              <a:solidFill>
                <a:schemeClr val="tx1"/>
              </a:solidFill>
            </a:rPr>
            <a:t>Continuous Improvement</a:t>
          </a:r>
          <a:endParaRPr lang="en-US" sz="1600" kern="1200" spc="150" baseline="0" dirty="0">
            <a:solidFill>
              <a:schemeClr val="tx1"/>
            </a:solidFill>
            <a:latin typeface="Tenorite"/>
            <a:ea typeface="+mn-ea"/>
            <a:cs typeface="+mn-cs"/>
          </a:endParaRPr>
        </a:p>
      </dsp:txBody>
      <dsp:txXfrm>
        <a:off x="8490455" y="939312"/>
        <a:ext cx="2011384" cy="603415"/>
      </dsp:txXfrm>
    </dsp:sp>
    <dsp:sp modelId="{C8429E68-36DD-4F6A-A2F4-7CCDADCEFAD1}">
      <dsp:nvSpPr>
        <dsp:cNvPr id="0" name=""/>
        <dsp:cNvSpPr/>
      </dsp:nvSpPr>
      <dsp:spPr>
        <a:xfrm>
          <a:off x="8490455" y="1542727"/>
          <a:ext cx="2011384" cy="22145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GB" sz="1400" b="0" i="0" kern="1200" dirty="0"/>
            <a:t>Implement ongoing monitoring and refinement to adapt to changing market conditions and enhance model performance over time.</a:t>
          </a:r>
          <a:endParaRPr lang="en-US" sz="1400" kern="1200" spc="50" baseline="0" dirty="0">
            <a:solidFill>
              <a:prstClr val="black">
                <a:hueOff val="0"/>
                <a:satOff val="0"/>
                <a:lumOff val="0"/>
                <a:alphaOff val="0"/>
              </a:prstClr>
            </a:solidFill>
            <a:latin typeface="Tenorite"/>
            <a:ea typeface="+mn-ea"/>
            <a:cs typeface="+mn-cs"/>
          </a:endParaRPr>
        </a:p>
      </dsp:txBody>
      <dsp:txXfrm>
        <a:off x="8490455" y="1542727"/>
        <a:ext cx="2011384" cy="221452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0" y="4691447"/>
            <a:ext cx="11279752" cy="1296887"/>
          </a:xfrm>
        </p:spPr>
        <p:txBody>
          <a:bodyPr/>
          <a:lstStyle/>
          <a:p>
            <a:r>
              <a:rPr lang="en-GB" b="0" i="0" dirty="0">
                <a:solidFill>
                  <a:srgbClr val="0D0D0D"/>
                </a:solidFill>
                <a:effectLst/>
                <a:latin typeface="Söhne"/>
              </a:rPr>
              <a:t>Machine Learning for Real Estate: Predicting House Prices</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936538" y="5988334"/>
            <a:ext cx="4941770" cy="396660"/>
          </a:xfrm>
        </p:spPr>
        <p:txBody>
          <a:bodyPr>
            <a:normAutofit/>
          </a:bodyPr>
          <a:lstStyle/>
          <a:p>
            <a:r>
              <a:rPr lang="en-US" dirty="0"/>
              <a:t>Tetiana, Samuel</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9D63-E962-A7F3-4199-3F48715D1E74}"/>
              </a:ext>
            </a:extLst>
          </p:cNvPr>
          <p:cNvSpPr>
            <a:spLocks noGrp="1"/>
          </p:cNvSpPr>
          <p:nvPr>
            <p:ph type="title"/>
          </p:nvPr>
        </p:nvSpPr>
        <p:spPr>
          <a:xfrm>
            <a:off x="838200" y="365126"/>
            <a:ext cx="10515600" cy="761148"/>
          </a:xfrm>
        </p:spPr>
        <p:txBody>
          <a:bodyPr/>
          <a:lstStyle/>
          <a:p>
            <a:r>
              <a:rPr lang="en-US" dirty="0"/>
              <a:t>Model Building. Plotting final results</a:t>
            </a:r>
            <a:endParaRPr lang="en-DE" dirty="0"/>
          </a:p>
        </p:txBody>
      </p:sp>
      <p:sp>
        <p:nvSpPr>
          <p:cNvPr id="4" name="Footer Placeholder 3">
            <a:extLst>
              <a:ext uri="{FF2B5EF4-FFF2-40B4-BE49-F238E27FC236}">
                <a16:creationId xmlns:a16="http://schemas.microsoft.com/office/drawing/2014/main" id="{7A75E4B2-F226-4433-E20D-0C9C2BBD302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6C84806-F3A9-C995-E283-8E1DF9AB7E63}"/>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10" name="Table Placeholder 9">
            <a:extLst>
              <a:ext uri="{FF2B5EF4-FFF2-40B4-BE49-F238E27FC236}">
                <a16:creationId xmlns:a16="http://schemas.microsoft.com/office/drawing/2014/main" id="{AFD7A6DD-24F2-FF01-DEF0-0AF89B802CA9}"/>
              </a:ext>
            </a:extLst>
          </p:cNvPr>
          <p:cNvPicPr>
            <a:picLocks noGrp="1" noChangeAspect="1"/>
          </p:cNvPicPr>
          <p:nvPr>
            <p:ph type="tbl" sz="quarter" idx="14"/>
          </p:nvPr>
        </p:nvPicPr>
        <p:blipFill>
          <a:blip r:embed="rId2"/>
          <a:stretch>
            <a:fillRect/>
          </a:stretch>
        </p:blipFill>
        <p:spPr>
          <a:xfrm>
            <a:off x="475737" y="1126274"/>
            <a:ext cx="5364532" cy="2607197"/>
          </a:xfrm>
          <a:prstGeom prst="rect">
            <a:avLst/>
          </a:prstGeom>
        </p:spPr>
      </p:pic>
      <p:pic>
        <p:nvPicPr>
          <p:cNvPr id="11" name="Picture 10">
            <a:extLst>
              <a:ext uri="{FF2B5EF4-FFF2-40B4-BE49-F238E27FC236}">
                <a16:creationId xmlns:a16="http://schemas.microsoft.com/office/drawing/2014/main" id="{9270300A-5A90-0C08-D93A-507F2811A146}"/>
              </a:ext>
            </a:extLst>
          </p:cNvPr>
          <p:cNvPicPr>
            <a:picLocks noChangeAspect="1"/>
          </p:cNvPicPr>
          <p:nvPr/>
        </p:nvPicPr>
        <p:blipFill>
          <a:blip r:embed="rId3"/>
          <a:stretch>
            <a:fillRect/>
          </a:stretch>
        </p:blipFill>
        <p:spPr>
          <a:xfrm>
            <a:off x="5070088" y="3806930"/>
            <a:ext cx="5486400" cy="2549420"/>
          </a:xfrm>
          <a:prstGeom prst="rect">
            <a:avLst/>
          </a:prstGeom>
        </p:spPr>
      </p:pic>
      <p:pic>
        <p:nvPicPr>
          <p:cNvPr id="12" name="Picture 11">
            <a:extLst>
              <a:ext uri="{FF2B5EF4-FFF2-40B4-BE49-F238E27FC236}">
                <a16:creationId xmlns:a16="http://schemas.microsoft.com/office/drawing/2014/main" id="{42EF0181-9493-51E0-2FAC-EE579E04D1EE}"/>
              </a:ext>
            </a:extLst>
          </p:cNvPr>
          <p:cNvPicPr>
            <a:picLocks noChangeAspect="1"/>
          </p:cNvPicPr>
          <p:nvPr/>
        </p:nvPicPr>
        <p:blipFill>
          <a:blip r:embed="rId4"/>
          <a:stretch>
            <a:fillRect/>
          </a:stretch>
        </p:blipFill>
        <p:spPr>
          <a:xfrm>
            <a:off x="564946" y="3825355"/>
            <a:ext cx="4988361" cy="2530995"/>
          </a:xfrm>
          <a:prstGeom prst="rect">
            <a:avLst/>
          </a:prstGeom>
        </p:spPr>
      </p:pic>
      <p:pic>
        <p:nvPicPr>
          <p:cNvPr id="13" name="Picture 12">
            <a:extLst>
              <a:ext uri="{FF2B5EF4-FFF2-40B4-BE49-F238E27FC236}">
                <a16:creationId xmlns:a16="http://schemas.microsoft.com/office/drawing/2014/main" id="{C642B3FE-E743-B2B1-41EA-C1001FDD6B7E}"/>
              </a:ext>
            </a:extLst>
          </p:cNvPr>
          <p:cNvPicPr>
            <a:picLocks noChangeAspect="1"/>
          </p:cNvPicPr>
          <p:nvPr/>
        </p:nvPicPr>
        <p:blipFill>
          <a:blip r:embed="rId5"/>
          <a:stretch>
            <a:fillRect/>
          </a:stretch>
        </p:blipFill>
        <p:spPr>
          <a:xfrm>
            <a:off x="5603488" y="1085361"/>
            <a:ext cx="5099823" cy="2569096"/>
          </a:xfrm>
          <a:prstGeom prst="rect">
            <a:avLst/>
          </a:prstGeom>
        </p:spPr>
      </p:pic>
    </p:spTree>
    <p:extLst>
      <p:ext uri="{BB962C8B-B14F-4D97-AF65-F5344CB8AC3E}">
        <p14:creationId xmlns:p14="http://schemas.microsoft.com/office/powerpoint/2010/main" val="1492545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5BB9-CCC5-EB1B-4E01-03448306F56F}"/>
              </a:ext>
            </a:extLst>
          </p:cNvPr>
          <p:cNvSpPr>
            <a:spLocks noGrp="1"/>
          </p:cNvSpPr>
          <p:nvPr>
            <p:ph type="title"/>
          </p:nvPr>
        </p:nvSpPr>
        <p:spPr>
          <a:xfrm>
            <a:off x="838200" y="365125"/>
            <a:ext cx="10515600" cy="636581"/>
          </a:xfrm>
        </p:spPr>
        <p:txBody>
          <a:bodyPr/>
          <a:lstStyle/>
          <a:p>
            <a:r>
              <a:rPr lang="en-US" dirty="0"/>
              <a:t>Visualizing Results with Tableau</a:t>
            </a:r>
            <a:endParaRPr lang="en-DE" dirty="0"/>
          </a:p>
        </p:txBody>
      </p:sp>
      <p:sp>
        <p:nvSpPr>
          <p:cNvPr id="4" name="Footer Placeholder 3">
            <a:extLst>
              <a:ext uri="{FF2B5EF4-FFF2-40B4-BE49-F238E27FC236}">
                <a16:creationId xmlns:a16="http://schemas.microsoft.com/office/drawing/2014/main" id="{3D5BDC16-75F2-0D5E-4893-66DA9BF90F9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AF9EC53-FBF0-D2B9-8710-C1270E07CDDA}"/>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Table Placeholder 6" descr="A screenshot of a computer">
            <a:extLst>
              <a:ext uri="{FF2B5EF4-FFF2-40B4-BE49-F238E27FC236}">
                <a16:creationId xmlns:a16="http://schemas.microsoft.com/office/drawing/2014/main" id="{B3CDFE9C-475C-05CA-3634-329AE3A0A615}"/>
              </a:ext>
            </a:extLst>
          </p:cNvPr>
          <p:cNvPicPr>
            <a:picLocks noGrp="1" noChangeAspect="1"/>
          </p:cNvPicPr>
          <p:nvPr>
            <p:ph type="tbl" sz="quarter" idx="14"/>
          </p:nvPr>
        </p:nvPicPr>
        <p:blipFill>
          <a:blip r:embed="rId2"/>
          <a:stretch>
            <a:fillRect/>
          </a:stretch>
        </p:blipFill>
        <p:spPr>
          <a:xfrm>
            <a:off x="446050" y="1001713"/>
            <a:ext cx="11441150" cy="5491162"/>
          </a:xfrm>
          <a:prstGeom prst="rect">
            <a:avLst/>
          </a:prstGeom>
        </p:spPr>
      </p:pic>
    </p:spTree>
    <p:extLst>
      <p:ext uri="{BB962C8B-B14F-4D97-AF65-F5344CB8AC3E}">
        <p14:creationId xmlns:p14="http://schemas.microsoft.com/office/powerpoint/2010/main" val="1464018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8C3C-171F-7153-F072-6090F1456235}"/>
              </a:ext>
            </a:extLst>
          </p:cNvPr>
          <p:cNvSpPr>
            <a:spLocks noGrp="1"/>
          </p:cNvSpPr>
          <p:nvPr>
            <p:ph type="title"/>
          </p:nvPr>
        </p:nvSpPr>
        <p:spPr>
          <a:xfrm>
            <a:off x="838200" y="365126"/>
            <a:ext cx="10515600" cy="426612"/>
          </a:xfrm>
        </p:spPr>
        <p:txBody>
          <a:bodyPr>
            <a:normAutofit fontScale="90000"/>
          </a:bodyPr>
          <a:lstStyle/>
          <a:p>
            <a:r>
              <a:rPr lang="en-US" dirty="0"/>
              <a:t>Conclusion</a:t>
            </a:r>
            <a:endParaRPr lang="en-DE" dirty="0"/>
          </a:p>
        </p:txBody>
      </p:sp>
      <p:sp>
        <p:nvSpPr>
          <p:cNvPr id="3" name="Table Placeholder 2">
            <a:extLst>
              <a:ext uri="{FF2B5EF4-FFF2-40B4-BE49-F238E27FC236}">
                <a16:creationId xmlns:a16="http://schemas.microsoft.com/office/drawing/2014/main" id="{9B40D7BE-406B-8086-825E-2ECCE5E22911}"/>
              </a:ext>
            </a:extLst>
          </p:cNvPr>
          <p:cNvSpPr>
            <a:spLocks noGrp="1"/>
          </p:cNvSpPr>
          <p:nvPr>
            <p:ph type="tbl" sz="quarter" idx="14"/>
          </p:nvPr>
        </p:nvSpPr>
        <p:spPr>
          <a:xfrm>
            <a:off x="838200" y="791738"/>
            <a:ext cx="10515600" cy="5701136"/>
          </a:xfrm>
        </p:spPr>
        <p:txBody>
          <a:bodyPr>
            <a:normAutofit/>
          </a:bodyPr>
          <a:lstStyle/>
          <a:p>
            <a:r>
              <a:rPr lang="en-GB" sz="2000" dirty="0"/>
              <a:t>Our Random Forest model demonstrates strong performance with low Mean Squared Error (0.0261) and Mean Absolute Error (0.1148), indicating accurate predictions of house prices.</a:t>
            </a:r>
          </a:p>
          <a:p>
            <a:endParaRPr lang="en-GB" sz="2000" dirty="0"/>
          </a:p>
          <a:p>
            <a:r>
              <a:rPr lang="en-GB" sz="2000" dirty="0"/>
              <a:t>The high R-squared value (0.8642) suggests our model captures 86.42% of the variance in house prices.</a:t>
            </a:r>
          </a:p>
          <a:p>
            <a:endParaRPr lang="en-GB" sz="2000" dirty="0"/>
          </a:p>
          <a:p>
            <a:r>
              <a:rPr lang="en-GB" sz="2000" dirty="0"/>
              <a:t>Residual plot analysis confirms the appropriateness of a linear model and the normal distribution of residuals, validating our model's reliability.</a:t>
            </a:r>
          </a:p>
          <a:p>
            <a:endParaRPr lang="en-GB" sz="2000" dirty="0"/>
          </a:p>
          <a:p>
            <a:r>
              <a:rPr lang="en-GB" sz="2000" dirty="0"/>
              <a:t>Overall, our Random Forest model is effective for predicting house prices, offering confidence for real-world applications in the real estate industry.</a:t>
            </a:r>
          </a:p>
          <a:p>
            <a:pPr marL="0" indent="0">
              <a:buNone/>
            </a:pPr>
            <a:endParaRPr lang="en-GB" sz="2000" dirty="0"/>
          </a:p>
          <a:p>
            <a:r>
              <a:rPr lang="en-GB" sz="2000" dirty="0"/>
              <a:t>Key features impacting house prices include location, grade, year built, living room area, square footage above basement, bedroom, bathroom, condition, and number of floors. These features collectively shape the pricing dynamics in the housing market, providing valuable insights for stakeholders in the real estate industry.</a:t>
            </a:r>
          </a:p>
          <a:p>
            <a:endParaRPr lang="en-GB" dirty="0"/>
          </a:p>
          <a:p>
            <a:endParaRPr lang="en-DE" dirty="0"/>
          </a:p>
        </p:txBody>
      </p:sp>
      <p:sp>
        <p:nvSpPr>
          <p:cNvPr id="4" name="Footer Placeholder 3">
            <a:extLst>
              <a:ext uri="{FF2B5EF4-FFF2-40B4-BE49-F238E27FC236}">
                <a16:creationId xmlns:a16="http://schemas.microsoft.com/office/drawing/2014/main" id="{F8FF7F70-630C-7CB2-9208-2AFC44A1D89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FE9711E-DC6C-E734-ADD8-C63D8464E6DB}"/>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72322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716543"/>
          </a:xfrm>
        </p:spPr>
        <p:txBody>
          <a:bodyPr/>
          <a:lstStyle/>
          <a:p>
            <a:r>
              <a:rPr lang="en-GB" b="0" i="0" dirty="0">
                <a:solidFill>
                  <a:srgbClr val="0D0D0D"/>
                </a:solidFill>
                <a:effectLst/>
                <a:latin typeface="Söhne"/>
              </a:rPr>
              <a:t>Next Steps</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697317009"/>
              </p:ext>
            </p:extLst>
          </p:nvPr>
        </p:nvGraphicFramePr>
        <p:xfrm>
          <a:off x="838200" y="1159727"/>
          <a:ext cx="10515600" cy="469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6322740" y="4082655"/>
            <a:ext cx="2124029" cy="527445"/>
          </a:xfrm>
        </p:spPr>
        <p:txBody>
          <a:bodyPr>
            <a:normAutofit/>
          </a:bodyPr>
          <a:lstStyle/>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587083"/>
            <a:ext cx="2895600" cy="3769266"/>
          </a:xfrm>
        </p:spPr>
        <p:txBody>
          <a:bodyPr/>
          <a:lstStyle/>
          <a:p>
            <a:r>
              <a:rPr lang="en-US" dirty="0"/>
              <a:t>Introduction</a:t>
            </a:r>
          </a:p>
          <a:p>
            <a:r>
              <a:rPr lang="en-US" dirty="0"/>
              <a:t>Data Exploration</a:t>
            </a:r>
          </a:p>
          <a:p>
            <a:r>
              <a:rPr lang="en-US" dirty="0"/>
              <a:t>Data Preprocessing</a:t>
            </a:r>
          </a:p>
          <a:p>
            <a:r>
              <a:rPr lang="en-US" dirty="0"/>
              <a:t>Model Building</a:t>
            </a:r>
          </a:p>
          <a:p>
            <a:r>
              <a:rPr lang="en-US" dirty="0"/>
              <a:t>Visualizing Results with Tableau</a:t>
            </a:r>
          </a:p>
          <a:p>
            <a:r>
              <a:rPr lang="en-US" dirty="0"/>
              <a:t>Conclusion</a:t>
            </a:r>
          </a:p>
          <a:p>
            <a:r>
              <a:rPr lang="en-US" dirty="0"/>
              <a:t>Next Steps</a:t>
            </a:r>
          </a:p>
          <a:p>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166946"/>
            <a:ext cx="5111750" cy="2375210"/>
          </a:xfrm>
        </p:spPr>
        <p:txBody>
          <a:bodyPr>
            <a:normAutofit/>
          </a:bodyPr>
          <a:lstStyle/>
          <a:p>
            <a:pPr algn="l"/>
            <a:r>
              <a:rPr lang="en-GB" b="0" i="0" dirty="0">
                <a:solidFill>
                  <a:srgbClr val="0D0D0D"/>
                </a:solidFill>
                <a:effectLst/>
                <a:latin typeface="Söhne"/>
              </a:rPr>
              <a:t>Our objective is to develop a precise machine learning model for house price prediction using our dataset. We also aim to provide insights into features driving premium prices, especially those above $650K.</a:t>
            </a:r>
          </a:p>
          <a:p>
            <a:pPr algn="l"/>
            <a:r>
              <a:rPr lang="en-GB" b="0" i="0" dirty="0">
                <a:solidFill>
                  <a:srgbClr val="0D0D0D"/>
                </a:solidFill>
                <a:effectLst/>
                <a:latin typeface="Söhne"/>
              </a:rPr>
              <a:t>We'll cover data understanding, model building, and evaluation. Additionally, we'll use BI tools to reveal trends and factors influencing higher property values.</a:t>
            </a: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12956" y="208529"/>
            <a:ext cx="11084311" cy="739326"/>
          </a:xfrm>
        </p:spPr>
        <p:txBody>
          <a:bodyPr/>
          <a:lstStyle/>
          <a:p>
            <a:pPr algn="ctr"/>
            <a:r>
              <a:rPr lang="en-US" dirty="0"/>
              <a:t>Data Exploration. Numerical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379141" y="947856"/>
            <a:ext cx="11407697" cy="5787482"/>
          </a:xfrm>
        </p:spPr>
        <p:txBody>
          <a:bodyPr>
            <a:normAutofit/>
          </a:bodyPr>
          <a:lstStyle/>
          <a:p>
            <a:endParaRPr lang="en-US" dirty="0"/>
          </a:p>
          <a:p>
            <a:endParaRPr lang="en-GB" dirty="0"/>
          </a:p>
          <a:p>
            <a:endParaRPr lang="en-GB"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BE8CE716-1B7E-EC94-B53C-FB8E75587A10}"/>
              </a:ext>
            </a:extLst>
          </p:cNvPr>
          <p:cNvPicPr>
            <a:picLocks noChangeAspect="1"/>
          </p:cNvPicPr>
          <p:nvPr/>
        </p:nvPicPr>
        <p:blipFill>
          <a:blip r:embed="rId2"/>
          <a:stretch>
            <a:fillRect/>
          </a:stretch>
        </p:blipFill>
        <p:spPr>
          <a:xfrm>
            <a:off x="5531005" y="947855"/>
            <a:ext cx="6255833" cy="3120048"/>
          </a:xfrm>
          <a:prstGeom prst="rect">
            <a:avLst/>
          </a:prstGeom>
        </p:spPr>
      </p:pic>
      <p:pic>
        <p:nvPicPr>
          <p:cNvPr id="11" name="Picture 10">
            <a:extLst>
              <a:ext uri="{FF2B5EF4-FFF2-40B4-BE49-F238E27FC236}">
                <a16:creationId xmlns:a16="http://schemas.microsoft.com/office/drawing/2014/main" id="{C8957CEC-1129-D659-A504-85EBEBB2FD92}"/>
              </a:ext>
            </a:extLst>
          </p:cNvPr>
          <p:cNvPicPr>
            <a:picLocks noChangeAspect="1"/>
          </p:cNvPicPr>
          <p:nvPr/>
        </p:nvPicPr>
        <p:blipFill>
          <a:blip r:embed="rId3"/>
          <a:stretch>
            <a:fillRect/>
          </a:stretch>
        </p:blipFill>
        <p:spPr>
          <a:xfrm>
            <a:off x="379141" y="4190565"/>
            <a:ext cx="5296830" cy="2667435"/>
          </a:xfrm>
          <a:prstGeom prst="rect">
            <a:avLst/>
          </a:prstGeom>
        </p:spPr>
      </p:pic>
      <p:pic>
        <p:nvPicPr>
          <p:cNvPr id="13" name="Picture 12">
            <a:extLst>
              <a:ext uri="{FF2B5EF4-FFF2-40B4-BE49-F238E27FC236}">
                <a16:creationId xmlns:a16="http://schemas.microsoft.com/office/drawing/2014/main" id="{4F90A76D-6A6B-94AD-7DE4-F0AC11D3FBA3}"/>
              </a:ext>
            </a:extLst>
          </p:cNvPr>
          <p:cNvPicPr>
            <a:picLocks noChangeAspect="1"/>
          </p:cNvPicPr>
          <p:nvPr/>
        </p:nvPicPr>
        <p:blipFill>
          <a:blip r:embed="rId4"/>
          <a:stretch>
            <a:fillRect/>
          </a:stretch>
        </p:blipFill>
        <p:spPr>
          <a:xfrm>
            <a:off x="5557025" y="4067903"/>
            <a:ext cx="6255833" cy="2779701"/>
          </a:xfrm>
          <a:prstGeom prst="rect">
            <a:avLst/>
          </a:prstGeom>
        </p:spPr>
      </p:pic>
      <p:pic>
        <p:nvPicPr>
          <p:cNvPr id="15" name="Picture 14">
            <a:extLst>
              <a:ext uri="{FF2B5EF4-FFF2-40B4-BE49-F238E27FC236}">
                <a16:creationId xmlns:a16="http://schemas.microsoft.com/office/drawing/2014/main" id="{875CEF4F-D412-2DC5-1CAC-69909E6FA4A4}"/>
              </a:ext>
            </a:extLst>
          </p:cNvPr>
          <p:cNvPicPr>
            <a:picLocks noChangeAspect="1"/>
          </p:cNvPicPr>
          <p:nvPr/>
        </p:nvPicPr>
        <p:blipFill>
          <a:blip r:embed="rId5"/>
          <a:stretch>
            <a:fillRect/>
          </a:stretch>
        </p:blipFill>
        <p:spPr>
          <a:xfrm>
            <a:off x="379141" y="947855"/>
            <a:ext cx="5177884" cy="3242709"/>
          </a:xfrm>
          <a:prstGeom prst="rect">
            <a:avLst/>
          </a:prstGeom>
        </p:spPr>
      </p:pic>
    </p:spTree>
    <p:extLst>
      <p:ext uri="{BB962C8B-B14F-4D97-AF65-F5344CB8AC3E}">
        <p14:creationId xmlns:p14="http://schemas.microsoft.com/office/powerpoint/2010/main" val="379728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970156" y="365126"/>
            <a:ext cx="10383644" cy="526972"/>
          </a:xfrm>
        </p:spPr>
        <p:txBody>
          <a:bodyPr/>
          <a:lstStyle/>
          <a:p>
            <a:r>
              <a:rPr lang="en-US" dirty="0"/>
              <a:t>Data Exploration. Numerical</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5" name="Table Placeholder 4">
            <a:extLst>
              <a:ext uri="{FF2B5EF4-FFF2-40B4-BE49-F238E27FC236}">
                <a16:creationId xmlns:a16="http://schemas.microsoft.com/office/drawing/2014/main" id="{E495BA74-9C4A-4A65-E860-1CD53A1F58E4}"/>
              </a:ext>
            </a:extLst>
          </p:cNvPr>
          <p:cNvSpPr>
            <a:spLocks noGrp="1"/>
          </p:cNvSpPr>
          <p:nvPr>
            <p:ph type="tbl" sz="quarter" idx="14"/>
          </p:nvPr>
        </p:nvSpPr>
        <p:spPr>
          <a:xfrm>
            <a:off x="382510" y="1175656"/>
            <a:ext cx="11627353" cy="5682343"/>
          </a:xfrm>
        </p:spPr>
        <p:txBody>
          <a:bodyPr>
            <a:normAutofit/>
          </a:bodyPr>
          <a:lstStyle/>
          <a:p>
            <a:endParaRPr lang="en-DE" dirty="0"/>
          </a:p>
        </p:txBody>
      </p:sp>
      <p:pic>
        <p:nvPicPr>
          <p:cNvPr id="11" name="Picture 10">
            <a:extLst>
              <a:ext uri="{FF2B5EF4-FFF2-40B4-BE49-F238E27FC236}">
                <a16:creationId xmlns:a16="http://schemas.microsoft.com/office/drawing/2014/main" id="{4C5F98B0-1307-80DE-161F-A83AC5FEABFA}"/>
              </a:ext>
            </a:extLst>
          </p:cNvPr>
          <p:cNvPicPr>
            <a:picLocks noChangeAspect="1"/>
          </p:cNvPicPr>
          <p:nvPr/>
        </p:nvPicPr>
        <p:blipFill>
          <a:blip r:embed="rId2"/>
          <a:stretch>
            <a:fillRect/>
          </a:stretch>
        </p:blipFill>
        <p:spPr>
          <a:xfrm>
            <a:off x="382510" y="1169651"/>
            <a:ext cx="5553307" cy="3043555"/>
          </a:xfrm>
          <a:prstGeom prst="rect">
            <a:avLst/>
          </a:prstGeom>
        </p:spPr>
      </p:pic>
      <p:pic>
        <p:nvPicPr>
          <p:cNvPr id="13" name="Picture 12">
            <a:extLst>
              <a:ext uri="{FF2B5EF4-FFF2-40B4-BE49-F238E27FC236}">
                <a16:creationId xmlns:a16="http://schemas.microsoft.com/office/drawing/2014/main" id="{039F2CEA-C02F-1D61-56F8-8451BE56A182}"/>
              </a:ext>
            </a:extLst>
          </p:cNvPr>
          <p:cNvPicPr>
            <a:picLocks noChangeAspect="1"/>
          </p:cNvPicPr>
          <p:nvPr/>
        </p:nvPicPr>
        <p:blipFill>
          <a:blip r:embed="rId3"/>
          <a:stretch>
            <a:fillRect/>
          </a:stretch>
        </p:blipFill>
        <p:spPr>
          <a:xfrm>
            <a:off x="5800493" y="1169651"/>
            <a:ext cx="5553307" cy="3105446"/>
          </a:xfrm>
          <a:prstGeom prst="rect">
            <a:avLst/>
          </a:prstGeom>
        </p:spPr>
      </p:pic>
      <p:pic>
        <p:nvPicPr>
          <p:cNvPr id="15" name="Picture 14">
            <a:extLst>
              <a:ext uri="{FF2B5EF4-FFF2-40B4-BE49-F238E27FC236}">
                <a16:creationId xmlns:a16="http://schemas.microsoft.com/office/drawing/2014/main" id="{8905A407-AE26-EC11-08B9-1E4F55E820A6}"/>
              </a:ext>
            </a:extLst>
          </p:cNvPr>
          <p:cNvPicPr>
            <a:picLocks noChangeAspect="1"/>
          </p:cNvPicPr>
          <p:nvPr/>
        </p:nvPicPr>
        <p:blipFill>
          <a:blip r:embed="rId4"/>
          <a:stretch>
            <a:fillRect/>
          </a:stretch>
        </p:blipFill>
        <p:spPr>
          <a:xfrm>
            <a:off x="3413849" y="4213206"/>
            <a:ext cx="5043935" cy="2560635"/>
          </a:xfrm>
          <a:prstGeom prst="rect">
            <a:avLst/>
          </a:prstGeom>
        </p:spPr>
      </p:pic>
    </p:spTree>
    <p:extLst>
      <p:ext uri="{BB962C8B-B14F-4D97-AF65-F5344CB8AC3E}">
        <p14:creationId xmlns:p14="http://schemas.microsoft.com/office/powerpoint/2010/main" val="2499682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55FF-1ECC-985B-02AF-DF2A5D8753E6}"/>
              </a:ext>
            </a:extLst>
          </p:cNvPr>
          <p:cNvSpPr>
            <a:spLocks noGrp="1"/>
          </p:cNvSpPr>
          <p:nvPr>
            <p:ph type="title"/>
          </p:nvPr>
        </p:nvSpPr>
        <p:spPr>
          <a:xfrm>
            <a:off x="838200" y="365125"/>
            <a:ext cx="10515600" cy="636581"/>
          </a:xfrm>
        </p:spPr>
        <p:txBody>
          <a:bodyPr/>
          <a:lstStyle/>
          <a:p>
            <a:r>
              <a:rPr lang="en-US" dirty="0"/>
              <a:t>Data Exploration. Categorical</a:t>
            </a:r>
            <a:endParaRPr lang="en-DE" dirty="0"/>
          </a:p>
        </p:txBody>
      </p:sp>
      <p:sp>
        <p:nvSpPr>
          <p:cNvPr id="3" name="Table Placeholder 2">
            <a:extLst>
              <a:ext uri="{FF2B5EF4-FFF2-40B4-BE49-F238E27FC236}">
                <a16:creationId xmlns:a16="http://schemas.microsoft.com/office/drawing/2014/main" id="{E9389509-A739-B21D-1CC2-C8CB5DC0B0D0}"/>
              </a:ext>
            </a:extLst>
          </p:cNvPr>
          <p:cNvSpPr>
            <a:spLocks noGrp="1"/>
          </p:cNvSpPr>
          <p:nvPr>
            <p:ph type="tbl" sz="quarter" idx="14"/>
          </p:nvPr>
        </p:nvSpPr>
        <p:spPr>
          <a:xfrm>
            <a:off x="838200" y="1001707"/>
            <a:ext cx="10515600" cy="5719768"/>
          </a:xfrm>
        </p:spPr>
        <p:txBody>
          <a:bodyPr/>
          <a:lstStyle/>
          <a:p>
            <a:endParaRPr lang="en-DE" dirty="0"/>
          </a:p>
        </p:txBody>
      </p:sp>
      <p:sp>
        <p:nvSpPr>
          <p:cNvPr id="4" name="Footer Placeholder 3">
            <a:extLst>
              <a:ext uri="{FF2B5EF4-FFF2-40B4-BE49-F238E27FC236}">
                <a16:creationId xmlns:a16="http://schemas.microsoft.com/office/drawing/2014/main" id="{C9F84570-3186-704E-DB3B-8E12F4F4FEB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68C17B1-217E-89B9-5C71-6A9C4AE58B7A}"/>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81C85F02-E73E-9301-829F-437D179FC97D}"/>
              </a:ext>
            </a:extLst>
          </p:cNvPr>
          <p:cNvPicPr>
            <a:picLocks noChangeAspect="1"/>
          </p:cNvPicPr>
          <p:nvPr/>
        </p:nvPicPr>
        <p:blipFill>
          <a:blip r:embed="rId2"/>
          <a:stretch>
            <a:fillRect/>
          </a:stretch>
        </p:blipFill>
        <p:spPr>
          <a:xfrm>
            <a:off x="759661" y="1001705"/>
            <a:ext cx="3399744" cy="2912373"/>
          </a:xfrm>
          <a:prstGeom prst="rect">
            <a:avLst/>
          </a:prstGeom>
        </p:spPr>
      </p:pic>
      <p:pic>
        <p:nvPicPr>
          <p:cNvPr id="9" name="Picture 8">
            <a:extLst>
              <a:ext uri="{FF2B5EF4-FFF2-40B4-BE49-F238E27FC236}">
                <a16:creationId xmlns:a16="http://schemas.microsoft.com/office/drawing/2014/main" id="{CB34402F-BF75-0FF5-D6CB-E2C79BCC61EF}"/>
              </a:ext>
            </a:extLst>
          </p:cNvPr>
          <p:cNvPicPr>
            <a:picLocks noChangeAspect="1"/>
          </p:cNvPicPr>
          <p:nvPr/>
        </p:nvPicPr>
        <p:blipFill>
          <a:blip r:embed="rId3"/>
          <a:stretch>
            <a:fillRect/>
          </a:stretch>
        </p:blipFill>
        <p:spPr>
          <a:xfrm>
            <a:off x="759661" y="4125987"/>
            <a:ext cx="5598195" cy="2595488"/>
          </a:xfrm>
          <a:prstGeom prst="rect">
            <a:avLst/>
          </a:prstGeom>
        </p:spPr>
      </p:pic>
      <p:pic>
        <p:nvPicPr>
          <p:cNvPr id="11" name="Picture 10">
            <a:extLst>
              <a:ext uri="{FF2B5EF4-FFF2-40B4-BE49-F238E27FC236}">
                <a16:creationId xmlns:a16="http://schemas.microsoft.com/office/drawing/2014/main" id="{A6EAE0C6-1EE0-686D-9349-CB5DB1552D70}"/>
              </a:ext>
            </a:extLst>
          </p:cNvPr>
          <p:cNvPicPr>
            <a:picLocks noChangeAspect="1"/>
          </p:cNvPicPr>
          <p:nvPr/>
        </p:nvPicPr>
        <p:blipFill>
          <a:blip r:embed="rId4"/>
          <a:stretch>
            <a:fillRect/>
          </a:stretch>
        </p:blipFill>
        <p:spPr>
          <a:xfrm>
            <a:off x="4037222" y="1056026"/>
            <a:ext cx="3712876" cy="2858052"/>
          </a:xfrm>
          <a:prstGeom prst="rect">
            <a:avLst/>
          </a:prstGeom>
        </p:spPr>
      </p:pic>
      <p:pic>
        <p:nvPicPr>
          <p:cNvPr id="13" name="Picture 12">
            <a:extLst>
              <a:ext uri="{FF2B5EF4-FFF2-40B4-BE49-F238E27FC236}">
                <a16:creationId xmlns:a16="http://schemas.microsoft.com/office/drawing/2014/main" id="{C1848076-BF4F-0A77-5C8F-EB6B2A92C9FC}"/>
              </a:ext>
            </a:extLst>
          </p:cNvPr>
          <p:cNvPicPr>
            <a:picLocks noChangeAspect="1"/>
          </p:cNvPicPr>
          <p:nvPr/>
        </p:nvPicPr>
        <p:blipFill>
          <a:blip r:embed="rId5"/>
          <a:stretch>
            <a:fillRect/>
          </a:stretch>
        </p:blipFill>
        <p:spPr>
          <a:xfrm>
            <a:off x="6113788" y="4022715"/>
            <a:ext cx="5497154" cy="2753079"/>
          </a:xfrm>
          <a:prstGeom prst="rect">
            <a:avLst/>
          </a:prstGeom>
        </p:spPr>
      </p:pic>
      <p:pic>
        <p:nvPicPr>
          <p:cNvPr id="8" name="Picture 7">
            <a:extLst>
              <a:ext uri="{FF2B5EF4-FFF2-40B4-BE49-F238E27FC236}">
                <a16:creationId xmlns:a16="http://schemas.microsoft.com/office/drawing/2014/main" id="{C8D96C91-0955-3335-D1F0-1FF6EFD51F34}"/>
              </a:ext>
            </a:extLst>
          </p:cNvPr>
          <p:cNvPicPr>
            <a:picLocks noChangeAspect="1"/>
          </p:cNvPicPr>
          <p:nvPr/>
        </p:nvPicPr>
        <p:blipFill>
          <a:blip r:embed="rId6"/>
          <a:stretch>
            <a:fillRect/>
          </a:stretch>
        </p:blipFill>
        <p:spPr>
          <a:xfrm>
            <a:off x="7527074" y="1056026"/>
            <a:ext cx="3905265" cy="2858052"/>
          </a:xfrm>
          <a:prstGeom prst="rect">
            <a:avLst/>
          </a:prstGeom>
        </p:spPr>
      </p:pic>
    </p:spTree>
    <p:extLst>
      <p:ext uri="{BB962C8B-B14F-4D97-AF65-F5344CB8AC3E}">
        <p14:creationId xmlns:p14="http://schemas.microsoft.com/office/powerpoint/2010/main" val="1217608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16E2-9454-F93B-5E64-53969596FEFA}"/>
              </a:ext>
            </a:extLst>
          </p:cNvPr>
          <p:cNvSpPr>
            <a:spLocks noGrp="1"/>
          </p:cNvSpPr>
          <p:nvPr>
            <p:ph type="title"/>
          </p:nvPr>
        </p:nvSpPr>
        <p:spPr>
          <a:xfrm>
            <a:off x="838200" y="365126"/>
            <a:ext cx="10515600" cy="504670"/>
          </a:xfrm>
        </p:spPr>
        <p:txBody>
          <a:bodyPr/>
          <a:lstStyle/>
          <a:p>
            <a:r>
              <a:rPr lang="en-US" dirty="0"/>
              <a:t>Data Exploration. Categorical/price</a:t>
            </a:r>
            <a:endParaRPr lang="en-DE" dirty="0"/>
          </a:p>
        </p:txBody>
      </p:sp>
      <p:sp>
        <p:nvSpPr>
          <p:cNvPr id="3" name="Table Placeholder 2">
            <a:extLst>
              <a:ext uri="{FF2B5EF4-FFF2-40B4-BE49-F238E27FC236}">
                <a16:creationId xmlns:a16="http://schemas.microsoft.com/office/drawing/2014/main" id="{45E55FC7-969A-EC27-C6B2-00EB721C7F60}"/>
              </a:ext>
            </a:extLst>
          </p:cNvPr>
          <p:cNvSpPr>
            <a:spLocks noGrp="1"/>
          </p:cNvSpPr>
          <p:nvPr>
            <p:ph type="tbl" sz="quarter" idx="14"/>
          </p:nvPr>
        </p:nvSpPr>
        <p:spPr>
          <a:xfrm>
            <a:off x="0" y="869797"/>
            <a:ext cx="12095440" cy="5851678"/>
          </a:xfrm>
        </p:spPr>
        <p:txBody>
          <a:bodyPr/>
          <a:lstStyle/>
          <a:p>
            <a:endParaRPr lang="en-DE" dirty="0"/>
          </a:p>
        </p:txBody>
      </p:sp>
      <p:sp>
        <p:nvSpPr>
          <p:cNvPr id="4" name="Footer Placeholder 3">
            <a:extLst>
              <a:ext uri="{FF2B5EF4-FFF2-40B4-BE49-F238E27FC236}">
                <a16:creationId xmlns:a16="http://schemas.microsoft.com/office/drawing/2014/main" id="{81A2512F-4DC8-0D64-DC07-FC913B48BB7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BDA69A0-BC21-1446-4C07-258F1100834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7" name="Picture 6">
            <a:extLst>
              <a:ext uri="{FF2B5EF4-FFF2-40B4-BE49-F238E27FC236}">
                <a16:creationId xmlns:a16="http://schemas.microsoft.com/office/drawing/2014/main" id="{9DF0B498-F843-E26B-3675-32D353E06FA3}"/>
              </a:ext>
            </a:extLst>
          </p:cNvPr>
          <p:cNvPicPr>
            <a:picLocks noChangeAspect="1"/>
          </p:cNvPicPr>
          <p:nvPr/>
        </p:nvPicPr>
        <p:blipFill>
          <a:blip r:embed="rId2"/>
          <a:stretch>
            <a:fillRect/>
          </a:stretch>
        </p:blipFill>
        <p:spPr>
          <a:xfrm>
            <a:off x="182268" y="3622851"/>
            <a:ext cx="6116287" cy="3021980"/>
          </a:xfrm>
          <a:prstGeom prst="rect">
            <a:avLst/>
          </a:prstGeom>
        </p:spPr>
      </p:pic>
      <p:pic>
        <p:nvPicPr>
          <p:cNvPr id="9" name="Picture 8">
            <a:extLst>
              <a:ext uri="{FF2B5EF4-FFF2-40B4-BE49-F238E27FC236}">
                <a16:creationId xmlns:a16="http://schemas.microsoft.com/office/drawing/2014/main" id="{F7539782-4B41-C20E-2D9C-16F5198012D3}"/>
              </a:ext>
            </a:extLst>
          </p:cNvPr>
          <p:cNvPicPr>
            <a:picLocks noChangeAspect="1"/>
          </p:cNvPicPr>
          <p:nvPr/>
        </p:nvPicPr>
        <p:blipFill>
          <a:blip r:embed="rId3"/>
          <a:stretch>
            <a:fillRect/>
          </a:stretch>
        </p:blipFill>
        <p:spPr>
          <a:xfrm>
            <a:off x="8041785" y="880871"/>
            <a:ext cx="4150215" cy="2548130"/>
          </a:xfrm>
          <a:prstGeom prst="rect">
            <a:avLst/>
          </a:prstGeom>
        </p:spPr>
      </p:pic>
      <p:pic>
        <p:nvPicPr>
          <p:cNvPr id="11" name="Picture 10">
            <a:extLst>
              <a:ext uri="{FF2B5EF4-FFF2-40B4-BE49-F238E27FC236}">
                <a16:creationId xmlns:a16="http://schemas.microsoft.com/office/drawing/2014/main" id="{39205F2D-BD10-6396-72D1-5D83CB6F727B}"/>
              </a:ext>
            </a:extLst>
          </p:cNvPr>
          <p:cNvPicPr>
            <a:picLocks noChangeAspect="1"/>
          </p:cNvPicPr>
          <p:nvPr/>
        </p:nvPicPr>
        <p:blipFill>
          <a:blip r:embed="rId4"/>
          <a:stretch>
            <a:fillRect/>
          </a:stretch>
        </p:blipFill>
        <p:spPr>
          <a:xfrm>
            <a:off x="279091" y="880871"/>
            <a:ext cx="4254595" cy="2651355"/>
          </a:xfrm>
          <a:prstGeom prst="rect">
            <a:avLst/>
          </a:prstGeom>
        </p:spPr>
      </p:pic>
      <p:pic>
        <p:nvPicPr>
          <p:cNvPr id="13" name="Picture 12">
            <a:extLst>
              <a:ext uri="{FF2B5EF4-FFF2-40B4-BE49-F238E27FC236}">
                <a16:creationId xmlns:a16="http://schemas.microsoft.com/office/drawing/2014/main" id="{4F545EC8-B7B1-5C90-46BD-5B48AD1CBC00}"/>
              </a:ext>
            </a:extLst>
          </p:cNvPr>
          <p:cNvPicPr>
            <a:picLocks noChangeAspect="1"/>
          </p:cNvPicPr>
          <p:nvPr/>
        </p:nvPicPr>
        <p:blipFill>
          <a:blip r:embed="rId5"/>
          <a:stretch>
            <a:fillRect/>
          </a:stretch>
        </p:blipFill>
        <p:spPr>
          <a:xfrm>
            <a:off x="3797927" y="869796"/>
            <a:ext cx="4254595" cy="2662430"/>
          </a:xfrm>
          <a:prstGeom prst="rect">
            <a:avLst/>
          </a:prstGeom>
        </p:spPr>
      </p:pic>
      <p:pic>
        <p:nvPicPr>
          <p:cNvPr id="8" name="Picture 7">
            <a:extLst>
              <a:ext uri="{FF2B5EF4-FFF2-40B4-BE49-F238E27FC236}">
                <a16:creationId xmlns:a16="http://schemas.microsoft.com/office/drawing/2014/main" id="{DDE9BD05-4AB8-F1DA-17CC-06241AD7AE4C}"/>
              </a:ext>
            </a:extLst>
          </p:cNvPr>
          <p:cNvPicPr>
            <a:picLocks noChangeAspect="1"/>
          </p:cNvPicPr>
          <p:nvPr/>
        </p:nvPicPr>
        <p:blipFill>
          <a:blip r:embed="rId6"/>
          <a:stretch>
            <a:fillRect/>
          </a:stretch>
        </p:blipFill>
        <p:spPr>
          <a:xfrm>
            <a:off x="6096001" y="3543301"/>
            <a:ext cx="5709138" cy="3178174"/>
          </a:xfrm>
          <a:prstGeom prst="rect">
            <a:avLst/>
          </a:prstGeom>
        </p:spPr>
      </p:pic>
    </p:spTree>
    <p:extLst>
      <p:ext uri="{BB962C8B-B14F-4D97-AF65-F5344CB8AC3E}">
        <p14:creationId xmlns:p14="http://schemas.microsoft.com/office/powerpoint/2010/main" val="2040816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648083" y="54898"/>
            <a:ext cx="6543917" cy="537931"/>
          </a:xfrm>
        </p:spPr>
        <p:txBody>
          <a:bodyPr/>
          <a:lstStyle/>
          <a:p>
            <a:r>
              <a:rPr lang="en-US" dirty="0"/>
              <a:t>Data Preprocessing</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pic>
        <p:nvPicPr>
          <p:cNvPr id="7" name="Picture 6">
            <a:extLst>
              <a:ext uri="{FF2B5EF4-FFF2-40B4-BE49-F238E27FC236}">
                <a16:creationId xmlns:a16="http://schemas.microsoft.com/office/drawing/2014/main" id="{A71FD9A9-6152-87AB-BEE4-7409AA14F9E6}"/>
              </a:ext>
            </a:extLst>
          </p:cNvPr>
          <p:cNvPicPr>
            <a:picLocks noChangeAspect="1"/>
          </p:cNvPicPr>
          <p:nvPr/>
        </p:nvPicPr>
        <p:blipFill>
          <a:blip r:embed="rId2"/>
          <a:stretch>
            <a:fillRect/>
          </a:stretch>
        </p:blipFill>
        <p:spPr>
          <a:xfrm>
            <a:off x="316575" y="434558"/>
            <a:ext cx="5109116" cy="2586127"/>
          </a:xfrm>
          <a:prstGeom prst="rect">
            <a:avLst/>
          </a:prstGeom>
        </p:spPr>
      </p:pic>
      <p:sp>
        <p:nvSpPr>
          <p:cNvPr id="9" name="Subtitle 8">
            <a:extLst>
              <a:ext uri="{FF2B5EF4-FFF2-40B4-BE49-F238E27FC236}">
                <a16:creationId xmlns:a16="http://schemas.microsoft.com/office/drawing/2014/main" id="{369247F7-D9C8-0F4D-BC73-83B59F96A8F0}"/>
              </a:ext>
            </a:extLst>
          </p:cNvPr>
          <p:cNvSpPr>
            <a:spLocks noGrp="1"/>
          </p:cNvSpPr>
          <p:nvPr>
            <p:ph type="subTitle" idx="1"/>
          </p:nvPr>
        </p:nvSpPr>
        <p:spPr>
          <a:xfrm>
            <a:off x="6096000" y="2090123"/>
            <a:ext cx="5619150" cy="4714972"/>
          </a:xfrm>
        </p:spPr>
        <p:txBody>
          <a:bodyPr>
            <a:normAutofit lnSpcReduction="10000"/>
          </a:bodyPr>
          <a:lstStyle/>
          <a:p>
            <a:pPr marL="285750" indent="-285750">
              <a:buFont typeface="Arial" panose="020B0604020202020204" pitchFamily="34" charset="0"/>
              <a:buChar cha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GB" sz="1800"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 enhance the robustness of our analysis, we employed the Interquartile Range (IQR) method to identify and remove outliers. This process resulted in a dataset comprising 20,439 rows.</a:t>
            </a:r>
          </a:p>
          <a:p>
            <a:pPr marL="285750" indent="-285750">
              <a:buFont typeface="Arial" panose="020B0604020202020204" pitchFamily="34" charset="0"/>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Recognizing the wide range of values in our variables, we applied scaling using the logarithmic scale. This approach helped normalize the data and mitigate the impact of extreme values, ensuring more stable and accurate model performance.</a:t>
            </a:r>
          </a:p>
          <a:p>
            <a:pPr marL="285750" indent="-285750">
              <a:buFont typeface="Arial" panose="020B0604020202020204" pitchFamily="34" charset="0"/>
              <a:buChar char="•"/>
            </a:pPr>
            <a:r>
              <a:rPr lang="en-GB" sz="1800" kern="100" dirty="0">
                <a:latin typeface="Aptos" panose="020B0004020202020204" pitchFamily="34" charset="0"/>
                <a:ea typeface="Aptos" panose="020B0004020202020204" pitchFamily="34" charset="0"/>
                <a:cs typeface="Times New Roman" panose="02020603050405020304" pitchFamily="18" charset="0"/>
              </a:rPr>
              <a:t>We identified strong positive correlation between price and grade, </a:t>
            </a:r>
            <a:r>
              <a:rPr lang="en-GB" sz="1800" kern="100" dirty="0" err="1">
                <a:latin typeface="Aptos" panose="020B0004020202020204" pitchFamily="34" charset="0"/>
                <a:ea typeface="Aptos" panose="020B0004020202020204" pitchFamily="34" charset="0"/>
                <a:cs typeface="Times New Roman" panose="02020603050405020304" pitchFamily="18" charset="0"/>
              </a:rPr>
              <a:t>sqft_living</a:t>
            </a:r>
            <a:r>
              <a:rPr lang="en-GB" sz="1800" kern="100" dirty="0">
                <a:latin typeface="Aptos" panose="020B0004020202020204" pitchFamily="34" charset="0"/>
                <a:ea typeface="Aptos" panose="020B0004020202020204" pitchFamily="34" charset="0"/>
                <a:cs typeface="Times New Roman" panose="02020603050405020304" pitchFamily="18" charset="0"/>
              </a:rPr>
              <a:t>, sqft_living15, </a:t>
            </a:r>
            <a:r>
              <a:rPr lang="en-GB" sz="1800" kern="100" dirty="0" err="1">
                <a:latin typeface="Aptos" panose="020B0004020202020204" pitchFamily="34" charset="0"/>
                <a:ea typeface="Aptos" panose="020B0004020202020204" pitchFamily="34" charset="0"/>
                <a:cs typeface="Times New Roman" panose="02020603050405020304" pitchFamily="18" charset="0"/>
              </a:rPr>
              <a:t>sqft_above</a:t>
            </a:r>
            <a:r>
              <a:rPr lang="en-GB" sz="1800" kern="100" dirty="0">
                <a:latin typeface="Aptos" panose="020B0004020202020204" pitchFamily="34" charset="0"/>
                <a:ea typeface="Aptos" panose="020B0004020202020204" pitchFamily="34" charset="0"/>
                <a:cs typeface="Times New Roman" panose="02020603050405020304" pitchFamily="18" charset="0"/>
              </a:rPr>
              <a:t>.</a:t>
            </a:r>
          </a:p>
          <a:p>
            <a:pPr marL="285750" indent="-285750">
              <a:buFont typeface="Arial" panose="020B0604020202020204" pitchFamily="34" charset="0"/>
              <a:buChar char="•"/>
            </a:pPr>
            <a:r>
              <a:rPr lang="en-GB" sz="1800" kern="100" dirty="0">
                <a:latin typeface="Aptos" panose="020B0004020202020204" pitchFamily="34" charset="0"/>
                <a:ea typeface="Aptos" panose="020B0004020202020204" pitchFamily="34" charset="0"/>
                <a:cs typeface="Times New Roman" panose="02020603050405020304" pitchFamily="18" charset="0"/>
              </a:rPr>
              <a:t>No evidence of multicollinearity among variables.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DE" dirty="0"/>
          </a:p>
        </p:txBody>
      </p:sp>
      <p:pic>
        <p:nvPicPr>
          <p:cNvPr id="11" name="Picture 10">
            <a:extLst>
              <a:ext uri="{FF2B5EF4-FFF2-40B4-BE49-F238E27FC236}">
                <a16:creationId xmlns:a16="http://schemas.microsoft.com/office/drawing/2014/main" id="{B7EFABE9-EC00-ED49-ED7A-94A4BF0FED3B}"/>
              </a:ext>
            </a:extLst>
          </p:cNvPr>
          <p:cNvPicPr>
            <a:picLocks noChangeAspect="1"/>
          </p:cNvPicPr>
          <p:nvPr/>
        </p:nvPicPr>
        <p:blipFill>
          <a:blip r:embed="rId3"/>
          <a:stretch>
            <a:fillRect/>
          </a:stretch>
        </p:blipFill>
        <p:spPr>
          <a:xfrm>
            <a:off x="6244684" y="814809"/>
            <a:ext cx="5502874" cy="1094043"/>
          </a:xfrm>
          <a:prstGeom prst="rect">
            <a:avLst/>
          </a:prstGeom>
        </p:spPr>
      </p:pic>
      <p:pic>
        <p:nvPicPr>
          <p:cNvPr id="13" name="Picture 12">
            <a:extLst>
              <a:ext uri="{FF2B5EF4-FFF2-40B4-BE49-F238E27FC236}">
                <a16:creationId xmlns:a16="http://schemas.microsoft.com/office/drawing/2014/main" id="{07C15763-1B5A-6AA6-0B3E-C60497773981}"/>
              </a:ext>
            </a:extLst>
          </p:cNvPr>
          <p:cNvPicPr>
            <a:picLocks noChangeAspect="1"/>
          </p:cNvPicPr>
          <p:nvPr/>
        </p:nvPicPr>
        <p:blipFill>
          <a:blip r:embed="rId4"/>
          <a:stretch>
            <a:fillRect/>
          </a:stretch>
        </p:blipFill>
        <p:spPr>
          <a:xfrm>
            <a:off x="316575" y="3020685"/>
            <a:ext cx="5403999" cy="3837315"/>
          </a:xfrm>
          <a:prstGeom prst="rect">
            <a:avLst/>
          </a:prstGeom>
        </p:spPr>
      </p:pic>
    </p:spTree>
    <p:extLst>
      <p:ext uri="{BB962C8B-B14F-4D97-AF65-F5344CB8AC3E}">
        <p14:creationId xmlns:p14="http://schemas.microsoft.com/office/powerpoint/2010/main" val="744379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7FFE-4C2B-9DCB-C3AC-FB3FF722AEB0}"/>
              </a:ext>
            </a:extLst>
          </p:cNvPr>
          <p:cNvSpPr>
            <a:spLocks noGrp="1"/>
          </p:cNvSpPr>
          <p:nvPr>
            <p:ph type="title"/>
          </p:nvPr>
        </p:nvSpPr>
        <p:spPr>
          <a:xfrm>
            <a:off x="838200" y="365126"/>
            <a:ext cx="10515600" cy="816904"/>
          </a:xfrm>
        </p:spPr>
        <p:txBody>
          <a:bodyPr/>
          <a:lstStyle/>
          <a:p>
            <a:r>
              <a:rPr lang="en-US" dirty="0"/>
              <a:t>Model Building. Comparing models.</a:t>
            </a:r>
            <a:endParaRPr lang="en-DE" dirty="0"/>
          </a:p>
        </p:txBody>
      </p:sp>
      <p:sp>
        <p:nvSpPr>
          <p:cNvPr id="3" name="Table Placeholder 2">
            <a:extLst>
              <a:ext uri="{FF2B5EF4-FFF2-40B4-BE49-F238E27FC236}">
                <a16:creationId xmlns:a16="http://schemas.microsoft.com/office/drawing/2014/main" id="{FBCCD2C1-1129-7F47-DB8A-AFD069E0A33B}"/>
              </a:ext>
            </a:extLst>
          </p:cNvPr>
          <p:cNvSpPr>
            <a:spLocks noGrp="1"/>
          </p:cNvSpPr>
          <p:nvPr>
            <p:ph type="tbl" sz="quarter" idx="14"/>
          </p:nvPr>
        </p:nvSpPr>
        <p:spPr>
          <a:xfrm>
            <a:off x="838200" y="1349298"/>
            <a:ext cx="10515600" cy="5372177"/>
          </a:xfrm>
        </p:spPr>
        <p:txBody>
          <a:bodyPr/>
          <a:lstStyle/>
          <a:p>
            <a:pPr marL="0" indent="0">
              <a:buNone/>
            </a:pPr>
            <a:r>
              <a:rPr lang="en-GB" dirty="0"/>
              <a:t>Let’s compare results from different models.</a:t>
            </a:r>
          </a:p>
          <a:p>
            <a:pPr marL="0" indent="0">
              <a:buNone/>
            </a:pPr>
            <a:r>
              <a:rPr lang="en-GB" dirty="0" err="1"/>
              <a:t>LinearRegression</a:t>
            </a:r>
            <a:r>
              <a:rPr lang="en-GB" dirty="0"/>
              <a:t>:</a:t>
            </a:r>
          </a:p>
          <a:p>
            <a:r>
              <a:rPr lang="pt-BR" dirty="0"/>
              <a:t>R2: 0.7162957997910053</a:t>
            </a:r>
          </a:p>
          <a:p>
            <a:r>
              <a:rPr lang="pt-BR" dirty="0"/>
              <a:t>MAE: 0.18163543380845448</a:t>
            </a:r>
          </a:p>
          <a:p>
            <a:r>
              <a:rPr lang="pt-BR" dirty="0"/>
              <a:t>RMSE: 0.23364930229496392</a:t>
            </a:r>
          </a:p>
          <a:p>
            <a:pPr marL="0" indent="0">
              <a:buNone/>
            </a:pPr>
            <a:r>
              <a:rPr lang="en-GB" dirty="0" err="1"/>
              <a:t>RandomForestRegressor</a:t>
            </a:r>
            <a:r>
              <a:rPr lang="en-GB" dirty="0"/>
              <a:t> (</a:t>
            </a:r>
            <a:r>
              <a:rPr lang="en-GB" dirty="0" err="1"/>
              <a:t>n_estimators</a:t>
            </a:r>
            <a:r>
              <a:rPr lang="en-GB" dirty="0"/>
              <a:t>=200)</a:t>
            </a:r>
            <a:r>
              <a:rPr lang="pt-BR" dirty="0"/>
              <a:t>:</a:t>
            </a:r>
          </a:p>
          <a:p>
            <a:r>
              <a:rPr lang="en-GB" dirty="0"/>
              <a:t>Mean Squared Error: 0.02613551622618083</a:t>
            </a:r>
          </a:p>
          <a:p>
            <a:r>
              <a:rPr lang="en-GB" dirty="0"/>
              <a:t>Mean Absolute Error: 0.11483442745543279</a:t>
            </a:r>
          </a:p>
          <a:p>
            <a:r>
              <a:rPr lang="en-GB" dirty="0"/>
              <a:t>R-squared: 0.8641787036853722</a:t>
            </a:r>
            <a:endParaRPr lang="pt-BR" dirty="0"/>
          </a:p>
          <a:p>
            <a:pPr marL="0" indent="0">
              <a:buNone/>
            </a:pPr>
            <a:endParaRPr lang="en-DE" dirty="0"/>
          </a:p>
        </p:txBody>
      </p:sp>
      <p:sp>
        <p:nvSpPr>
          <p:cNvPr id="4" name="Footer Placeholder 3">
            <a:extLst>
              <a:ext uri="{FF2B5EF4-FFF2-40B4-BE49-F238E27FC236}">
                <a16:creationId xmlns:a16="http://schemas.microsoft.com/office/drawing/2014/main" id="{3448AA1E-4933-8741-007A-A4358E0B8D5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EE7B743-A221-126F-6844-39E7A992223B}"/>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562578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{7C1CF0BD-6DBF-44E8-9A1E-41E215596CBA}tf67328976_win32</Template>
  <TotalTime>0</TotalTime>
  <Words>562</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Söhne</vt:lpstr>
      <vt:lpstr>Tenorite</vt:lpstr>
      <vt:lpstr>Office Theme</vt:lpstr>
      <vt:lpstr>Machine Learning for Real Estate: Predicting House Prices</vt:lpstr>
      <vt:lpstr>AGENDA</vt:lpstr>
      <vt:lpstr>INTRODUCTION</vt:lpstr>
      <vt:lpstr>Data Exploration. Numerical</vt:lpstr>
      <vt:lpstr>Data Exploration. Numerical</vt:lpstr>
      <vt:lpstr>Data Exploration. Categorical</vt:lpstr>
      <vt:lpstr>Data Exploration. Categorical/price</vt:lpstr>
      <vt:lpstr>Data Preprocessing</vt:lpstr>
      <vt:lpstr>Model Building. Comparing models.</vt:lpstr>
      <vt:lpstr>Model Building. Plotting final results</vt:lpstr>
      <vt:lpstr>Visualizing Results with Tableau</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Real Estate: Predicting House Prices</dc:title>
  <dc:creator>Tatyana Orlova</dc:creator>
  <cp:lastModifiedBy>Tatyana Orlova</cp:lastModifiedBy>
  <cp:revision>4</cp:revision>
  <dcterms:created xsi:type="dcterms:W3CDTF">2024-02-14T13:56:21Z</dcterms:created>
  <dcterms:modified xsi:type="dcterms:W3CDTF">2024-02-15T20:48:27Z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