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5"/>
  </p:notesMasterIdLst>
  <p:handoutMasterIdLst>
    <p:handoutMasterId r:id="rId16"/>
  </p:handoutMasterIdLst>
  <p:sldIdLst>
    <p:sldId id="256" r:id="rId5"/>
    <p:sldId id="258" r:id="rId6"/>
    <p:sldId id="259" r:id="rId7"/>
    <p:sldId id="260" r:id="rId8"/>
    <p:sldId id="262" r:id="rId9"/>
    <p:sldId id="263" r:id="rId10"/>
    <p:sldId id="265" r:id="rId11"/>
    <p:sldId id="264" r:id="rId12"/>
    <p:sldId id="266"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47" d="100"/>
          <a:sy n="47" d="100"/>
        </p:scale>
        <p:origin x="1046" y="4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3/10/2025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3/10/2025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976697"/>
            <a:ext cx="10993549" cy="895244"/>
          </a:xfrm>
        </p:spPr>
        <p:txBody>
          <a:bodyPr>
            <a:noAutofit/>
          </a:bodyPr>
          <a:lstStyle/>
          <a:p>
            <a:r>
              <a:rPr lang="en-US" sz="4400" dirty="0">
                <a:solidFill>
                  <a:schemeClr val="bg1"/>
                </a:solidFill>
              </a:rPr>
              <a:t>AUTOMATED PLANT WATERING SYSTEM</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1898A-21AE-584F-903C-DD9365E88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DF523-C726-EB87-47C6-570DF2163C88}"/>
              </a:ext>
            </a:extLst>
          </p:cNvPr>
          <p:cNvSpPr>
            <a:spLocks noGrp="1"/>
          </p:cNvSpPr>
          <p:nvPr>
            <p:ph type="title"/>
          </p:nvPr>
        </p:nvSpPr>
        <p:spPr/>
        <p:txBody>
          <a:bodyPr>
            <a:normAutofit/>
          </a:bodyPr>
          <a:lstStyle/>
          <a:p>
            <a:pPr algn="ctr"/>
            <a:r>
              <a:rPr lang="en-US" sz="4000" dirty="0"/>
              <a:t>CONCLUSION</a:t>
            </a:r>
          </a:p>
        </p:txBody>
      </p:sp>
      <p:sp>
        <p:nvSpPr>
          <p:cNvPr id="5" name="TextBox 4">
            <a:extLst>
              <a:ext uri="{FF2B5EF4-FFF2-40B4-BE49-F238E27FC236}">
                <a16:creationId xmlns:a16="http://schemas.microsoft.com/office/drawing/2014/main" id="{C6356B65-0754-26D5-3287-45280B8D46C0}"/>
              </a:ext>
            </a:extLst>
          </p:cNvPr>
          <p:cNvSpPr txBox="1"/>
          <p:nvPr/>
        </p:nvSpPr>
        <p:spPr>
          <a:xfrm>
            <a:off x="462116" y="1995948"/>
            <a:ext cx="11257936" cy="1631216"/>
          </a:xfrm>
          <a:prstGeom prst="rect">
            <a:avLst/>
          </a:prstGeom>
          <a:noFill/>
        </p:spPr>
        <p:txBody>
          <a:bodyPr wrap="square" rtlCol="0">
            <a:spAutoFit/>
          </a:bodyPr>
          <a:lstStyle/>
          <a:p>
            <a:pPr algn="just"/>
            <a:r>
              <a:rPr lang="en-US" sz="2000" dirty="0"/>
              <a:t>The automated plant watering system is a reliable and efficient solution for plant care. By leveraging sensors, microcontrollers, and microprocessor, the system optimizes water usage, reduces labor costs, and promotes healthy plant growth. With real-time monitoring and control, users can ensure their plants receive the right amount of water at the right time. This system is ideal for greenhouses, gardens, and indoor plants, and can be customized to accommodate various plant species and environmental conditions.</a:t>
            </a:r>
            <a:endParaRPr lang="en-IN" sz="2000" dirty="0"/>
          </a:p>
        </p:txBody>
      </p:sp>
    </p:spTree>
    <p:extLst>
      <p:ext uri="{BB962C8B-B14F-4D97-AF65-F5344CB8AC3E}">
        <p14:creationId xmlns:p14="http://schemas.microsoft.com/office/powerpoint/2010/main" val="101292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normAutofit/>
          </a:bodyPr>
          <a:lstStyle/>
          <a:p>
            <a:pPr algn="ctr"/>
            <a:r>
              <a:rPr lang="en-US" sz="4000" dirty="0"/>
              <a:t>INTRODUCTION</a:t>
            </a:r>
          </a:p>
        </p:txBody>
      </p:sp>
      <p:sp>
        <p:nvSpPr>
          <p:cNvPr id="8" name="TextBox 7">
            <a:extLst>
              <a:ext uri="{FF2B5EF4-FFF2-40B4-BE49-F238E27FC236}">
                <a16:creationId xmlns:a16="http://schemas.microsoft.com/office/drawing/2014/main" id="{2BAD9B40-F910-6A25-F3C0-FBEB24404CC6}"/>
              </a:ext>
            </a:extLst>
          </p:cNvPr>
          <p:cNvSpPr txBox="1"/>
          <p:nvPr/>
        </p:nvSpPr>
        <p:spPr>
          <a:xfrm>
            <a:off x="581193" y="1995948"/>
            <a:ext cx="11188020" cy="2308324"/>
          </a:xfrm>
          <a:prstGeom prst="rect">
            <a:avLst/>
          </a:prstGeom>
          <a:noFill/>
        </p:spPr>
        <p:txBody>
          <a:bodyPr wrap="square" rtlCol="0">
            <a:spAutoFit/>
          </a:bodyPr>
          <a:lstStyle/>
          <a:p>
            <a:pPr algn="just"/>
            <a:r>
              <a:rPr lang="en-US" sz="2400" dirty="0"/>
              <a:t>An automated irrigation of plants is a system, either operated by a computer or a timer, which is able to water plants with a minimum of physical effort. Such ways of watering plants are less elaborate and can be more rapid than manual application, and even assist in delivering to the plants exactly the required amount of moisture. Management of higher flow rates. Accurate cut-off of water compared to manual checking. Reduced runoff of water</a:t>
            </a:r>
            <a:endParaRPr lang="en-IN" sz="2400" dirty="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1C7F-EC1A-AE56-CC58-E3EE1759C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E8941-A623-5F92-8288-E06943632603}"/>
              </a:ext>
            </a:extLst>
          </p:cNvPr>
          <p:cNvSpPr>
            <a:spLocks noGrp="1"/>
          </p:cNvSpPr>
          <p:nvPr>
            <p:ph type="title"/>
          </p:nvPr>
        </p:nvSpPr>
        <p:spPr/>
        <p:txBody>
          <a:bodyPr>
            <a:normAutofit/>
          </a:bodyPr>
          <a:lstStyle/>
          <a:p>
            <a:pPr algn="ctr"/>
            <a:r>
              <a:rPr lang="en-US" sz="4000" dirty="0"/>
              <a:t>OBJECTIVE</a:t>
            </a:r>
          </a:p>
        </p:txBody>
      </p:sp>
      <p:sp>
        <p:nvSpPr>
          <p:cNvPr id="5" name="TextBox 4">
            <a:extLst>
              <a:ext uri="{FF2B5EF4-FFF2-40B4-BE49-F238E27FC236}">
                <a16:creationId xmlns:a16="http://schemas.microsoft.com/office/drawing/2014/main" id="{000AD25B-5679-7B60-6553-B9B85DD0001D}"/>
              </a:ext>
            </a:extLst>
          </p:cNvPr>
          <p:cNvSpPr txBox="1"/>
          <p:nvPr/>
        </p:nvSpPr>
        <p:spPr>
          <a:xfrm>
            <a:off x="462116" y="1995948"/>
            <a:ext cx="11257936" cy="2246769"/>
          </a:xfrm>
          <a:prstGeom prst="rect">
            <a:avLst/>
          </a:prstGeom>
          <a:noFill/>
        </p:spPr>
        <p:txBody>
          <a:bodyPr wrap="square" rtlCol="0">
            <a:spAutoFit/>
          </a:bodyPr>
          <a:lstStyle/>
          <a:p>
            <a:pPr algn="just"/>
            <a:r>
              <a:rPr lang="en-US" sz="2000" dirty="0"/>
              <a:t>The objective of this project is to develop an automated plant watering system that optimizes water usage by predicting the required watering amount based on environmental conditions. The system collects real-time data on </a:t>
            </a:r>
            <a:r>
              <a:rPr lang="en-US" sz="2000" b="1" dirty="0"/>
              <a:t>temperature, humidity, and soil moisture</a:t>
            </a:r>
            <a:r>
              <a:rPr lang="en-US" sz="2000" dirty="0"/>
              <a:t> using sensors connected to an </a:t>
            </a:r>
            <a:r>
              <a:rPr lang="en-US" sz="2000" b="1" dirty="0"/>
              <a:t>Arduino</a:t>
            </a:r>
            <a:r>
              <a:rPr lang="en-US" sz="2000" dirty="0"/>
              <a:t>. This data is then sent to a </a:t>
            </a:r>
            <a:r>
              <a:rPr lang="en-US" sz="2000" b="1" dirty="0"/>
              <a:t>Raspberry Pi</a:t>
            </a:r>
            <a:r>
              <a:rPr lang="en-US" sz="2000" dirty="0"/>
              <a:t>, where a </a:t>
            </a:r>
            <a:r>
              <a:rPr lang="en-US" sz="2000" b="1" dirty="0"/>
              <a:t>machine learning model</a:t>
            </a:r>
            <a:r>
              <a:rPr lang="en-US" sz="2000" dirty="0"/>
              <a:t> processes the inputs and predicts the optimal amount of water needed for the plant. The system ensures efficient water management by automating the watering process based on data-driven predictions, reducing water wastage and maintaining optimal soil moisture levels for plant health.</a:t>
            </a:r>
            <a:endParaRPr lang="en-IN" sz="2000" dirty="0"/>
          </a:p>
        </p:txBody>
      </p:sp>
    </p:spTree>
    <p:extLst>
      <p:ext uri="{BB962C8B-B14F-4D97-AF65-F5344CB8AC3E}">
        <p14:creationId xmlns:p14="http://schemas.microsoft.com/office/powerpoint/2010/main" val="83796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3A8A7-EA4B-1C7D-CADA-47060D7F2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86D9C-028E-1BAE-A54C-3777EA72AF9F}"/>
              </a:ext>
            </a:extLst>
          </p:cNvPr>
          <p:cNvSpPr>
            <a:spLocks noGrp="1"/>
          </p:cNvSpPr>
          <p:nvPr>
            <p:ph type="title"/>
          </p:nvPr>
        </p:nvSpPr>
        <p:spPr/>
        <p:txBody>
          <a:bodyPr>
            <a:normAutofit/>
          </a:bodyPr>
          <a:lstStyle/>
          <a:p>
            <a:pPr algn="ctr"/>
            <a:r>
              <a:rPr lang="en-US" sz="4000" dirty="0"/>
              <a:t>ARCHITECTURE DIAGRAM</a:t>
            </a:r>
          </a:p>
        </p:txBody>
      </p:sp>
      <p:pic>
        <p:nvPicPr>
          <p:cNvPr id="9" name="Picture 8">
            <a:extLst>
              <a:ext uri="{FF2B5EF4-FFF2-40B4-BE49-F238E27FC236}">
                <a16:creationId xmlns:a16="http://schemas.microsoft.com/office/drawing/2014/main" id="{98D49F55-C062-20C3-249F-2546A726861F}"/>
              </a:ext>
            </a:extLst>
          </p:cNvPr>
          <p:cNvPicPr>
            <a:picLocks noChangeAspect="1"/>
          </p:cNvPicPr>
          <p:nvPr/>
        </p:nvPicPr>
        <p:blipFill>
          <a:blip r:embed="rId2"/>
          <a:stretch>
            <a:fillRect/>
          </a:stretch>
        </p:blipFill>
        <p:spPr>
          <a:xfrm>
            <a:off x="2506076" y="2059837"/>
            <a:ext cx="7179847" cy="4541234"/>
          </a:xfrm>
          <a:prstGeom prst="rect">
            <a:avLst/>
          </a:prstGeom>
          <a:ln>
            <a:solidFill>
              <a:schemeClr val="tx2">
                <a:lumMod val="50000"/>
              </a:schemeClr>
            </a:solidFill>
          </a:ln>
        </p:spPr>
      </p:pic>
    </p:spTree>
    <p:extLst>
      <p:ext uri="{BB962C8B-B14F-4D97-AF65-F5344CB8AC3E}">
        <p14:creationId xmlns:p14="http://schemas.microsoft.com/office/powerpoint/2010/main" val="330041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F20F1-C5A7-E3A0-761B-C39F459CC0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928BF-0C82-DAFE-31A1-CEC3472D13EB}"/>
              </a:ext>
            </a:extLst>
          </p:cNvPr>
          <p:cNvSpPr>
            <a:spLocks noGrp="1"/>
          </p:cNvSpPr>
          <p:nvPr>
            <p:ph type="title"/>
          </p:nvPr>
        </p:nvSpPr>
        <p:spPr/>
        <p:txBody>
          <a:bodyPr>
            <a:normAutofit/>
          </a:bodyPr>
          <a:lstStyle/>
          <a:p>
            <a:pPr algn="ctr"/>
            <a:r>
              <a:rPr lang="en-US" sz="4000" dirty="0"/>
              <a:t>METHODS</a:t>
            </a:r>
          </a:p>
        </p:txBody>
      </p:sp>
      <p:sp>
        <p:nvSpPr>
          <p:cNvPr id="5" name="TextBox 4">
            <a:extLst>
              <a:ext uri="{FF2B5EF4-FFF2-40B4-BE49-F238E27FC236}">
                <a16:creationId xmlns:a16="http://schemas.microsoft.com/office/drawing/2014/main" id="{CA9B73A6-0B63-ECF1-ADC1-E9C7D37ADF40}"/>
              </a:ext>
            </a:extLst>
          </p:cNvPr>
          <p:cNvSpPr txBox="1"/>
          <p:nvPr/>
        </p:nvSpPr>
        <p:spPr>
          <a:xfrm>
            <a:off x="462116" y="1995948"/>
            <a:ext cx="11257936" cy="4616648"/>
          </a:xfrm>
          <a:prstGeom prst="rect">
            <a:avLst/>
          </a:prstGeom>
          <a:noFill/>
        </p:spPr>
        <p:txBody>
          <a:bodyPr wrap="square" rtlCol="0">
            <a:spAutoFit/>
          </a:bodyPr>
          <a:lstStyle/>
          <a:p>
            <a:pPr algn="just">
              <a:buNone/>
            </a:pPr>
            <a:r>
              <a:rPr lang="en-US" sz="2000" b="1" dirty="0"/>
              <a:t>1. System Overview</a:t>
            </a:r>
          </a:p>
          <a:p>
            <a:pPr algn="just"/>
            <a:r>
              <a:rPr lang="en-US" dirty="0"/>
              <a:t>	The proposed system automates plant watering based on three environmental parameters: </a:t>
            </a:r>
            <a:r>
              <a:rPr lang="en-US" b="1" dirty="0"/>
              <a:t>temperature, 	humidity, and soil moisture</a:t>
            </a:r>
            <a:r>
              <a:rPr lang="en-US" dirty="0"/>
              <a:t>. These inputs are collected via sensors connected to an </a:t>
            </a:r>
            <a:r>
              <a:rPr lang="en-US" b="1" dirty="0"/>
              <a:t>Arduino</a:t>
            </a:r>
            <a:r>
              <a:rPr lang="en-US" dirty="0"/>
              <a:t>, which transmits 	the data to a </a:t>
            </a:r>
            <a:r>
              <a:rPr lang="en-US" b="1" dirty="0"/>
              <a:t>Raspberry Pi</a:t>
            </a:r>
            <a:r>
              <a:rPr lang="en-US" dirty="0"/>
              <a:t>. A </a:t>
            </a:r>
            <a:r>
              <a:rPr lang="en-US" b="1" dirty="0"/>
              <a:t>machine learning (ML) model</a:t>
            </a:r>
            <a:r>
              <a:rPr lang="en-US" dirty="0"/>
              <a:t>, running on the Raspberry Pi, processes the data 	and predicts the required amount of water. The system then controls a pump to dispense the predicted water 	volume efficiently.</a:t>
            </a:r>
          </a:p>
          <a:p>
            <a:pPr algn="just"/>
            <a:endParaRPr lang="en-US" dirty="0"/>
          </a:p>
          <a:p>
            <a:pPr algn="just">
              <a:buNone/>
            </a:pPr>
            <a:r>
              <a:rPr lang="en-US" sz="2000" b="1" dirty="0"/>
              <a:t>2. Hardware Components</a:t>
            </a:r>
          </a:p>
          <a:p>
            <a:pPr lvl="1" algn="just"/>
            <a:r>
              <a:rPr lang="en-US" b="1" dirty="0"/>
              <a:t>Arduino Uno</a:t>
            </a:r>
            <a:r>
              <a:rPr lang="en-US" dirty="0"/>
              <a:t> – Collects sensor data.</a:t>
            </a:r>
          </a:p>
          <a:p>
            <a:pPr lvl="1" algn="just"/>
            <a:r>
              <a:rPr lang="en-US" b="1" dirty="0"/>
              <a:t>Raspberry Pi (Model 3B+)</a:t>
            </a:r>
            <a:r>
              <a:rPr lang="en-US" dirty="0"/>
              <a:t> – Runs the ML model and sent the data to Arduino.</a:t>
            </a:r>
          </a:p>
          <a:p>
            <a:pPr lvl="1" algn="just"/>
            <a:r>
              <a:rPr lang="en-US" b="1" dirty="0"/>
              <a:t>DHT11/DHT22 Sensor</a:t>
            </a:r>
            <a:r>
              <a:rPr lang="en-US" dirty="0"/>
              <a:t> – Measures temperature and humidity.</a:t>
            </a:r>
          </a:p>
          <a:p>
            <a:pPr lvl="1" algn="just"/>
            <a:r>
              <a:rPr lang="en-US" b="1" dirty="0"/>
              <a:t>Soil Moisture Sensor</a:t>
            </a:r>
            <a:r>
              <a:rPr lang="en-US" dirty="0"/>
              <a:t> – Measures the moisture level of the soil.</a:t>
            </a:r>
          </a:p>
          <a:p>
            <a:pPr lvl="1" algn="just"/>
            <a:r>
              <a:rPr lang="en-US" b="1" dirty="0"/>
              <a:t>Water Pump with Relay Module</a:t>
            </a:r>
            <a:r>
              <a:rPr lang="en-US" dirty="0"/>
              <a:t> – Controls water flow.</a:t>
            </a:r>
          </a:p>
          <a:p>
            <a:pPr lvl="1" algn="just"/>
            <a:r>
              <a:rPr lang="en-US" b="1" dirty="0"/>
              <a:t>Water Level Sensor</a:t>
            </a:r>
            <a:r>
              <a:rPr lang="en-US" dirty="0"/>
              <a:t> – Detects the water level in the tank.</a:t>
            </a:r>
          </a:p>
          <a:p>
            <a:pPr lvl="1" algn="just"/>
            <a:r>
              <a:rPr lang="en-US" b="1" dirty="0"/>
              <a:t>Power Supply (Battery or Adapter)</a:t>
            </a:r>
            <a:r>
              <a:rPr lang="en-US" dirty="0"/>
              <a:t> – Powers the components.</a:t>
            </a:r>
          </a:p>
          <a:p>
            <a:pPr marL="457200" indent="-457200" algn="just">
              <a:buFont typeface="+mj-lt"/>
              <a:buAutoNum type="arabicPeriod"/>
            </a:pPr>
            <a:endParaRPr lang="en-IN" sz="2000" dirty="0"/>
          </a:p>
        </p:txBody>
      </p:sp>
    </p:spTree>
    <p:extLst>
      <p:ext uri="{BB962C8B-B14F-4D97-AF65-F5344CB8AC3E}">
        <p14:creationId xmlns:p14="http://schemas.microsoft.com/office/powerpoint/2010/main" val="128086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702F4-E3C1-596F-2339-A71C5E8B1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2A415-A7E5-085D-CE94-862CDB0831AF}"/>
              </a:ext>
            </a:extLst>
          </p:cNvPr>
          <p:cNvSpPr>
            <a:spLocks noGrp="1"/>
          </p:cNvSpPr>
          <p:nvPr>
            <p:ph type="title"/>
          </p:nvPr>
        </p:nvSpPr>
        <p:spPr/>
        <p:txBody>
          <a:bodyPr>
            <a:normAutofit/>
          </a:bodyPr>
          <a:lstStyle/>
          <a:p>
            <a:pPr algn="ctr"/>
            <a:r>
              <a:rPr lang="en-US" sz="4000" dirty="0"/>
              <a:t>METHODS</a:t>
            </a:r>
          </a:p>
        </p:txBody>
      </p:sp>
      <p:sp>
        <p:nvSpPr>
          <p:cNvPr id="4" name="TextBox 3">
            <a:extLst>
              <a:ext uri="{FF2B5EF4-FFF2-40B4-BE49-F238E27FC236}">
                <a16:creationId xmlns:a16="http://schemas.microsoft.com/office/drawing/2014/main" id="{4C2321DC-972B-CEFF-C563-781CF3A1A24E}"/>
              </a:ext>
            </a:extLst>
          </p:cNvPr>
          <p:cNvSpPr txBox="1"/>
          <p:nvPr/>
        </p:nvSpPr>
        <p:spPr>
          <a:xfrm>
            <a:off x="501445" y="2123768"/>
            <a:ext cx="11228439" cy="4031873"/>
          </a:xfrm>
          <a:prstGeom prst="rect">
            <a:avLst/>
          </a:prstGeom>
          <a:noFill/>
        </p:spPr>
        <p:txBody>
          <a:bodyPr wrap="square" rtlCol="0">
            <a:spAutoFit/>
          </a:bodyPr>
          <a:lstStyle/>
          <a:p>
            <a:pPr algn="just">
              <a:buNone/>
            </a:pPr>
            <a:r>
              <a:rPr lang="en-IN" b="1" dirty="0"/>
              <a:t>3</a:t>
            </a:r>
            <a:r>
              <a:rPr lang="en-IN" sz="2000" b="1" dirty="0"/>
              <a:t>. Software Components</a:t>
            </a:r>
          </a:p>
          <a:p>
            <a:pPr lvl="1" algn="just">
              <a:buFont typeface="Arial" panose="020B0604020202020204" pitchFamily="34" charset="0"/>
              <a:buChar char="•"/>
            </a:pPr>
            <a:r>
              <a:rPr lang="en-IN" b="1" dirty="0"/>
              <a:t>Arduino IDE</a:t>
            </a:r>
            <a:r>
              <a:rPr lang="en-IN" dirty="0"/>
              <a:t> – For programming the Arduino.</a:t>
            </a:r>
          </a:p>
          <a:p>
            <a:pPr lvl="1" algn="just">
              <a:buFont typeface="Arial" panose="020B0604020202020204" pitchFamily="34" charset="0"/>
              <a:buChar char="•"/>
            </a:pPr>
            <a:r>
              <a:rPr lang="en-IN" b="1" dirty="0"/>
              <a:t>Python (on Raspberry Pi)</a:t>
            </a:r>
            <a:r>
              <a:rPr lang="en-IN" dirty="0"/>
              <a:t> – To process data and interact with the ML model.</a:t>
            </a:r>
          </a:p>
          <a:p>
            <a:pPr lvl="1" algn="just">
              <a:buFont typeface="Arial" panose="020B0604020202020204" pitchFamily="34" charset="0"/>
              <a:buChar char="•"/>
            </a:pPr>
            <a:r>
              <a:rPr lang="en-IN" b="1" dirty="0"/>
              <a:t>Machine Learning Model (Trained using Python, TensorFlow/Scikit-learn)</a:t>
            </a:r>
            <a:r>
              <a:rPr lang="en-IN" dirty="0"/>
              <a:t> – Predicts watering needs.</a:t>
            </a:r>
          </a:p>
          <a:p>
            <a:pPr lvl="1" algn="just">
              <a:buFont typeface="Arial" panose="020B0604020202020204" pitchFamily="34" charset="0"/>
              <a:buChar char="•"/>
            </a:pPr>
            <a:r>
              <a:rPr lang="en-IN" b="1" dirty="0"/>
              <a:t>Communication Protocols: Serial</a:t>
            </a:r>
            <a:r>
              <a:rPr lang="en-IN" dirty="0"/>
              <a:t> – Enables data exchange between Arduino and Raspberry Pi.</a:t>
            </a:r>
          </a:p>
          <a:p>
            <a:pPr algn="just"/>
            <a:endParaRPr lang="en-IN" dirty="0"/>
          </a:p>
          <a:p>
            <a:pPr algn="just">
              <a:buNone/>
            </a:pPr>
            <a:r>
              <a:rPr lang="en-US" sz="2000" b="1" dirty="0"/>
              <a:t>4. Data Collection and Preprocessing</a:t>
            </a:r>
          </a:p>
          <a:p>
            <a:pPr lvl="1" algn="just">
              <a:buFont typeface="+mj-lt"/>
              <a:buAutoNum type="arabicPeriod"/>
            </a:pPr>
            <a:r>
              <a:rPr lang="en-US" b="1" dirty="0"/>
              <a:t>Sensor Integration</a:t>
            </a:r>
            <a:r>
              <a:rPr lang="en-US" dirty="0"/>
              <a:t>:</a:t>
            </a:r>
          </a:p>
          <a:p>
            <a:pPr marL="1200150" lvl="2" indent="-285750" algn="just">
              <a:buFont typeface="+mj-lt"/>
              <a:buAutoNum type="arabicPeriod"/>
            </a:pPr>
            <a:r>
              <a:rPr lang="en-US" dirty="0"/>
              <a:t>The Arduino continuously collects real-time </a:t>
            </a:r>
            <a:r>
              <a:rPr lang="en-US" b="1" dirty="0"/>
              <a:t>temperature, humidity, and soil moisture</a:t>
            </a:r>
            <a:r>
              <a:rPr lang="en-US" dirty="0"/>
              <a:t> data from sensors.</a:t>
            </a:r>
          </a:p>
          <a:p>
            <a:pPr marL="1200150" lvl="2" indent="-285750" algn="just">
              <a:buFont typeface="+mj-lt"/>
              <a:buAutoNum type="arabicPeriod"/>
            </a:pPr>
            <a:r>
              <a:rPr lang="en-US" dirty="0"/>
              <a:t>This data is transmitted to the Raspberry Pi via </a:t>
            </a:r>
            <a:r>
              <a:rPr lang="en-US" b="1" dirty="0"/>
              <a:t>serial communication (USB)</a:t>
            </a:r>
            <a:r>
              <a:rPr lang="en-US" dirty="0"/>
              <a:t>.</a:t>
            </a:r>
          </a:p>
          <a:p>
            <a:pPr lvl="1" algn="just">
              <a:buFont typeface="+mj-lt"/>
              <a:buAutoNum type="arabicPeriod"/>
            </a:pPr>
            <a:r>
              <a:rPr lang="en-US" b="1" dirty="0"/>
              <a:t>Data Logging</a:t>
            </a:r>
            <a:r>
              <a:rPr lang="en-US" dirty="0"/>
              <a:t>:</a:t>
            </a:r>
          </a:p>
          <a:p>
            <a:pPr lvl="2" algn="just"/>
            <a:r>
              <a:rPr lang="en-US" dirty="0"/>
              <a:t>The Raspberry Pi stores the received sensor readings in a structured format </a:t>
            </a:r>
          </a:p>
          <a:p>
            <a:endParaRPr lang="en-IN" dirty="0"/>
          </a:p>
        </p:txBody>
      </p:sp>
    </p:spTree>
    <p:extLst>
      <p:ext uri="{BB962C8B-B14F-4D97-AF65-F5344CB8AC3E}">
        <p14:creationId xmlns:p14="http://schemas.microsoft.com/office/powerpoint/2010/main" val="11396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0997A-8D79-F7D9-9A28-1FFADF8E9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6074A3-1B65-B233-686C-2E1EC71C3646}"/>
              </a:ext>
            </a:extLst>
          </p:cNvPr>
          <p:cNvSpPr>
            <a:spLocks noGrp="1"/>
          </p:cNvSpPr>
          <p:nvPr>
            <p:ph type="title"/>
          </p:nvPr>
        </p:nvSpPr>
        <p:spPr/>
        <p:txBody>
          <a:bodyPr>
            <a:normAutofit/>
          </a:bodyPr>
          <a:lstStyle/>
          <a:p>
            <a:pPr algn="ctr"/>
            <a:r>
              <a:rPr lang="en-US" sz="4000" dirty="0"/>
              <a:t>METHODS</a:t>
            </a:r>
          </a:p>
        </p:txBody>
      </p:sp>
      <p:sp>
        <p:nvSpPr>
          <p:cNvPr id="3" name="TextBox 2">
            <a:extLst>
              <a:ext uri="{FF2B5EF4-FFF2-40B4-BE49-F238E27FC236}">
                <a16:creationId xmlns:a16="http://schemas.microsoft.com/office/drawing/2014/main" id="{E4FA115A-BD87-2B55-1E3C-98CC7A2D5092}"/>
              </a:ext>
            </a:extLst>
          </p:cNvPr>
          <p:cNvSpPr txBox="1"/>
          <p:nvPr/>
        </p:nvSpPr>
        <p:spPr>
          <a:xfrm>
            <a:off x="491613" y="2054942"/>
            <a:ext cx="11257935" cy="3416320"/>
          </a:xfrm>
          <a:prstGeom prst="rect">
            <a:avLst/>
          </a:prstGeom>
          <a:noFill/>
        </p:spPr>
        <p:txBody>
          <a:bodyPr wrap="square" rtlCol="0">
            <a:spAutoFit/>
          </a:bodyPr>
          <a:lstStyle/>
          <a:p>
            <a:pPr algn="just">
              <a:buNone/>
            </a:pPr>
            <a:r>
              <a:rPr lang="en-US" sz="2000" b="1" dirty="0"/>
              <a:t>5. Machine Learning Model Implementation</a:t>
            </a:r>
          </a:p>
          <a:p>
            <a:pPr algn="just">
              <a:buFont typeface="+mj-lt"/>
              <a:buAutoNum type="arabicPeriod"/>
            </a:pPr>
            <a:r>
              <a:rPr lang="en-US" b="1" dirty="0"/>
              <a:t>Model Selection</a:t>
            </a:r>
            <a:r>
              <a:rPr lang="en-US" dirty="0"/>
              <a:t>:</a:t>
            </a:r>
          </a:p>
          <a:p>
            <a:pPr marL="742950" lvl="1" indent="-285750" algn="just">
              <a:buFont typeface="+mj-lt"/>
              <a:buAutoNum type="arabicPeriod"/>
            </a:pPr>
            <a:r>
              <a:rPr lang="en-US" dirty="0"/>
              <a:t>A Linear regression model is used.</a:t>
            </a:r>
          </a:p>
          <a:p>
            <a:pPr marL="742950" lvl="1" indent="-285750" algn="just">
              <a:buFont typeface="+mj-lt"/>
              <a:buAutoNum type="arabicPeriod"/>
            </a:pPr>
            <a:r>
              <a:rPr lang="en-US" dirty="0"/>
              <a:t>The model is trained on a dataset containing historical temperature, humidity, soil moisture values, and the corresponding water amount required.</a:t>
            </a:r>
          </a:p>
          <a:p>
            <a:pPr algn="just">
              <a:buFont typeface="+mj-lt"/>
              <a:buAutoNum type="arabicPeriod"/>
            </a:pPr>
            <a:r>
              <a:rPr lang="en-US" b="1" dirty="0"/>
              <a:t>Training &amp; Evaluation</a:t>
            </a:r>
            <a:r>
              <a:rPr lang="en-US" dirty="0"/>
              <a:t>:</a:t>
            </a:r>
          </a:p>
          <a:p>
            <a:pPr marL="742950" lvl="1" indent="-285750" algn="just">
              <a:buFont typeface="+mj-lt"/>
              <a:buAutoNum type="arabicPeriod"/>
            </a:pPr>
            <a:r>
              <a:rPr lang="en-US" dirty="0"/>
              <a:t>The model is trained using past environmental data.</a:t>
            </a:r>
          </a:p>
          <a:p>
            <a:pPr marL="742950" lvl="1" indent="-285750" algn="just">
              <a:buFont typeface="+mj-lt"/>
              <a:buAutoNum type="arabicPeriod"/>
            </a:pPr>
            <a:r>
              <a:rPr lang="en-US" dirty="0"/>
              <a:t>Performance is evaluated using metrics like </a:t>
            </a:r>
            <a:r>
              <a:rPr lang="en-US" b="1" dirty="0"/>
              <a:t>Mean Squared Error (MSE)</a:t>
            </a:r>
            <a:r>
              <a:rPr lang="en-US" dirty="0"/>
              <a:t>.</a:t>
            </a:r>
          </a:p>
          <a:p>
            <a:pPr marL="742950" lvl="1" indent="-285750" algn="just">
              <a:buFont typeface="+mj-lt"/>
              <a:buAutoNum type="arabicPeriod"/>
            </a:pPr>
            <a:r>
              <a:rPr lang="en-US" dirty="0"/>
              <a:t>The best-performing model is deployed on the Raspberry Pi.</a:t>
            </a:r>
          </a:p>
          <a:p>
            <a:pPr algn="just">
              <a:buFont typeface="+mj-lt"/>
              <a:buAutoNum type="arabicPeriod"/>
            </a:pPr>
            <a:r>
              <a:rPr lang="en-US" b="1" dirty="0"/>
              <a:t>Real-Time Prediction</a:t>
            </a:r>
            <a:r>
              <a:rPr lang="en-US" dirty="0"/>
              <a:t>:</a:t>
            </a:r>
          </a:p>
          <a:p>
            <a:pPr marL="742950" lvl="1" indent="-285750" algn="just">
              <a:buFont typeface="+mj-lt"/>
              <a:buAutoNum type="arabicPeriod"/>
            </a:pPr>
            <a:r>
              <a:rPr lang="en-US" dirty="0"/>
              <a:t>When new sensor readings arrive, the model predicts the </a:t>
            </a:r>
            <a:r>
              <a:rPr lang="en-US" b="1" dirty="0"/>
              <a:t>required water amount</a:t>
            </a:r>
            <a:r>
              <a:rPr lang="en-US" dirty="0"/>
              <a:t>.</a:t>
            </a:r>
          </a:p>
          <a:p>
            <a:endParaRPr lang="en-IN" dirty="0"/>
          </a:p>
        </p:txBody>
      </p:sp>
    </p:spTree>
    <p:extLst>
      <p:ext uri="{BB962C8B-B14F-4D97-AF65-F5344CB8AC3E}">
        <p14:creationId xmlns:p14="http://schemas.microsoft.com/office/powerpoint/2010/main" val="52408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CCAFC-F76B-B9E5-C54E-F8DE229AC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BD904-A6D4-E4A4-5972-C8F10D4DF2AC}"/>
              </a:ext>
            </a:extLst>
          </p:cNvPr>
          <p:cNvSpPr>
            <a:spLocks noGrp="1"/>
          </p:cNvSpPr>
          <p:nvPr>
            <p:ph type="title"/>
          </p:nvPr>
        </p:nvSpPr>
        <p:spPr/>
        <p:txBody>
          <a:bodyPr>
            <a:normAutofit/>
          </a:bodyPr>
          <a:lstStyle/>
          <a:p>
            <a:pPr algn="ctr"/>
            <a:r>
              <a:rPr lang="en-US" sz="4000" dirty="0"/>
              <a:t>METHODS</a:t>
            </a:r>
          </a:p>
        </p:txBody>
      </p:sp>
      <p:sp>
        <p:nvSpPr>
          <p:cNvPr id="5" name="TextBox 4">
            <a:extLst>
              <a:ext uri="{FF2B5EF4-FFF2-40B4-BE49-F238E27FC236}">
                <a16:creationId xmlns:a16="http://schemas.microsoft.com/office/drawing/2014/main" id="{FEC9984B-CA0A-5288-546A-5CFE0EE6AE93}"/>
              </a:ext>
            </a:extLst>
          </p:cNvPr>
          <p:cNvSpPr txBox="1"/>
          <p:nvPr/>
        </p:nvSpPr>
        <p:spPr>
          <a:xfrm>
            <a:off x="581193" y="2015613"/>
            <a:ext cx="11158523" cy="4112729"/>
          </a:xfrm>
          <a:prstGeom prst="rect">
            <a:avLst/>
          </a:prstGeom>
          <a:noFill/>
        </p:spPr>
        <p:txBody>
          <a:bodyPr wrap="square" rtlCol="0">
            <a:spAutoFit/>
          </a:bodyPr>
          <a:lstStyle/>
          <a:p>
            <a:pPr algn="just">
              <a:buNone/>
            </a:pPr>
            <a:r>
              <a:rPr lang="en-US" b="1" dirty="0"/>
              <a:t>6. Water Dispensing Mechanism</a:t>
            </a:r>
          </a:p>
          <a:p>
            <a:pPr lvl="1" algn="just">
              <a:buFont typeface="+mj-lt"/>
              <a:buAutoNum type="arabicPeriod"/>
            </a:pPr>
            <a:r>
              <a:rPr lang="en-US" b="1" dirty="0"/>
              <a:t>Water Flow Control</a:t>
            </a:r>
            <a:r>
              <a:rPr lang="en-US" dirty="0"/>
              <a:t>:</a:t>
            </a:r>
          </a:p>
          <a:p>
            <a:pPr marL="1200150" lvl="2" indent="-285750" algn="just">
              <a:buFont typeface="+mj-lt"/>
              <a:buAutoNum type="arabicPeriod"/>
            </a:pPr>
            <a:r>
              <a:rPr lang="en-US" dirty="0"/>
              <a:t>After receiving the predicted water amount, the system first checks the water level in the tank using the </a:t>
            </a:r>
            <a:r>
              <a:rPr lang="en-US" b="1" dirty="0"/>
              <a:t>water level sensor</a:t>
            </a:r>
            <a:r>
              <a:rPr lang="en-US" dirty="0"/>
              <a:t>.</a:t>
            </a:r>
          </a:p>
          <a:p>
            <a:pPr marL="1200150" lvl="2" indent="-285750" algn="just">
              <a:buFont typeface="+mj-lt"/>
              <a:buAutoNum type="arabicPeriod"/>
            </a:pPr>
            <a:r>
              <a:rPr lang="en-US" dirty="0"/>
              <a:t>If the tank is empty, a </a:t>
            </a:r>
            <a:r>
              <a:rPr lang="en-US" b="1" dirty="0"/>
              <a:t>notification is sent</a:t>
            </a:r>
            <a:r>
              <a:rPr lang="en-US" dirty="0"/>
              <a:t> to refill it before proceeding.</a:t>
            </a:r>
          </a:p>
          <a:p>
            <a:pPr marL="1200150" lvl="2" indent="-285750" algn="just">
              <a:buFont typeface="+mj-lt"/>
              <a:buAutoNum type="arabicPeriod"/>
            </a:pPr>
            <a:r>
              <a:rPr lang="en-US" dirty="0"/>
              <a:t>If the tank has enough water, the </a:t>
            </a:r>
            <a:r>
              <a:rPr lang="en-US" b="1" dirty="0"/>
              <a:t>relay module</a:t>
            </a:r>
            <a:r>
              <a:rPr lang="en-US" dirty="0"/>
              <a:t> activates the pump to dispense water.</a:t>
            </a:r>
          </a:p>
          <a:p>
            <a:pPr marL="1200150" lvl="2" indent="-285750" algn="just">
              <a:buFont typeface="+mj-lt"/>
              <a:buAutoNum type="arabicPeriod"/>
            </a:pPr>
            <a:r>
              <a:rPr lang="en-US" dirty="0"/>
              <a:t>If the required amount is </a:t>
            </a:r>
            <a:r>
              <a:rPr lang="en-US" b="1" dirty="0"/>
              <a:t>less than or equal to the available water</a:t>
            </a:r>
            <a:r>
              <a:rPr lang="en-US" dirty="0"/>
              <a:t>, the process continues smoothly.</a:t>
            </a:r>
          </a:p>
          <a:p>
            <a:pPr marL="1200150" lvl="2" indent="-285750" algn="just">
              <a:buFont typeface="+mj-lt"/>
              <a:buAutoNum type="arabicPeriod"/>
            </a:pPr>
            <a:r>
              <a:rPr lang="en-US" dirty="0"/>
              <a:t>If the required amount </a:t>
            </a:r>
            <a:r>
              <a:rPr lang="en-US" b="1" dirty="0"/>
              <a:t>exceeds the available water</a:t>
            </a:r>
            <a:r>
              <a:rPr lang="en-US" dirty="0"/>
              <a:t>, the system dispenses the entire tank amount, then pauses, requests a refill, and resumes watering after the refill is completed.</a:t>
            </a:r>
          </a:p>
          <a:p>
            <a:pPr lvl="1" algn="just">
              <a:buFont typeface="+mj-lt"/>
              <a:buAutoNum type="arabicPeriod"/>
            </a:pPr>
            <a:r>
              <a:rPr lang="en-US" b="1" dirty="0"/>
              <a:t>Handling Edge Cases</a:t>
            </a:r>
            <a:r>
              <a:rPr lang="en-US" dirty="0"/>
              <a:t>:</a:t>
            </a:r>
          </a:p>
          <a:p>
            <a:pPr marL="1200150" lvl="2" indent="-285750" algn="just">
              <a:buFont typeface="+mj-lt"/>
              <a:buAutoNum type="arabicPeriod"/>
            </a:pPr>
            <a:r>
              <a:rPr lang="en-US" dirty="0"/>
              <a:t>If the soil moisture is already high, the system avoids unnecessary watering.</a:t>
            </a:r>
          </a:p>
          <a:p>
            <a:pPr marL="1200150" lvl="2" indent="-285750" algn="just">
              <a:buFont typeface="+mj-lt"/>
              <a:buAutoNum type="arabicPeriod"/>
            </a:pPr>
            <a:r>
              <a:rPr lang="en-US" dirty="0"/>
              <a:t>The system ensures that sensors are paused during watering to prevent inaccurate readings.</a:t>
            </a:r>
          </a:p>
          <a:p>
            <a:pPr marL="1200150" lvl="2" indent="-285750" algn="just">
              <a:buFont typeface="+mj-lt"/>
              <a:buAutoNum type="arabicPeriod"/>
            </a:pPr>
            <a:r>
              <a:rPr lang="en-US" dirty="0"/>
              <a:t>After watering, the sensors and camera resume operation to reassess the moisture level.</a:t>
            </a:r>
          </a:p>
          <a:p>
            <a:endParaRPr lang="en-IN" dirty="0"/>
          </a:p>
        </p:txBody>
      </p:sp>
    </p:spTree>
    <p:extLst>
      <p:ext uri="{BB962C8B-B14F-4D97-AF65-F5344CB8AC3E}">
        <p14:creationId xmlns:p14="http://schemas.microsoft.com/office/powerpoint/2010/main" val="1961658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73577-E8D8-7D94-41B9-1799215848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6E591-C2D8-CE69-3339-D09F84CF2CE4}"/>
              </a:ext>
            </a:extLst>
          </p:cNvPr>
          <p:cNvSpPr>
            <a:spLocks noGrp="1"/>
          </p:cNvSpPr>
          <p:nvPr>
            <p:ph type="title"/>
          </p:nvPr>
        </p:nvSpPr>
        <p:spPr/>
        <p:txBody>
          <a:bodyPr>
            <a:normAutofit/>
          </a:bodyPr>
          <a:lstStyle/>
          <a:p>
            <a:pPr algn="ctr"/>
            <a:r>
              <a:rPr lang="en-US" sz="4000" dirty="0"/>
              <a:t>METHODS</a:t>
            </a:r>
          </a:p>
        </p:txBody>
      </p:sp>
      <p:sp>
        <p:nvSpPr>
          <p:cNvPr id="5" name="TextBox 4">
            <a:extLst>
              <a:ext uri="{FF2B5EF4-FFF2-40B4-BE49-F238E27FC236}">
                <a16:creationId xmlns:a16="http://schemas.microsoft.com/office/drawing/2014/main" id="{B6A9A99E-2FE6-50F8-3DDB-A3AAEC2B04B2}"/>
              </a:ext>
            </a:extLst>
          </p:cNvPr>
          <p:cNvSpPr txBox="1"/>
          <p:nvPr/>
        </p:nvSpPr>
        <p:spPr>
          <a:xfrm>
            <a:off x="581193" y="2015613"/>
            <a:ext cx="11158523" cy="2585323"/>
          </a:xfrm>
          <a:prstGeom prst="rect">
            <a:avLst/>
          </a:prstGeom>
          <a:noFill/>
        </p:spPr>
        <p:txBody>
          <a:bodyPr wrap="square" rtlCol="0">
            <a:spAutoFit/>
          </a:bodyPr>
          <a:lstStyle/>
          <a:p>
            <a:pPr algn="just">
              <a:buNone/>
            </a:pPr>
            <a:r>
              <a:rPr lang="en-US" b="1" dirty="0"/>
              <a:t>7. Testing &amp; Deployment</a:t>
            </a:r>
          </a:p>
          <a:p>
            <a:pPr lvl="1" algn="just">
              <a:buFont typeface="+mj-lt"/>
              <a:buAutoNum type="arabicPeriod"/>
            </a:pPr>
            <a:r>
              <a:rPr lang="en-US" b="1" dirty="0"/>
              <a:t>System Calibration</a:t>
            </a:r>
            <a:r>
              <a:rPr lang="en-US" dirty="0"/>
              <a:t>:</a:t>
            </a:r>
          </a:p>
          <a:p>
            <a:pPr marL="1200150" lvl="2" indent="-285750" algn="just">
              <a:buFont typeface="+mj-lt"/>
              <a:buAutoNum type="arabicPeriod"/>
            </a:pPr>
            <a:r>
              <a:rPr lang="en-US" dirty="0"/>
              <a:t>Sensors are calibrated to ensure accurate readings.</a:t>
            </a:r>
          </a:p>
          <a:p>
            <a:pPr marL="1200150" lvl="2" indent="-285750" algn="just">
              <a:buFont typeface="+mj-lt"/>
              <a:buAutoNum type="arabicPeriod"/>
            </a:pPr>
            <a:r>
              <a:rPr lang="en-US" dirty="0"/>
              <a:t>Initial watering cycles are tested to validate ML model accuracy.</a:t>
            </a:r>
          </a:p>
          <a:p>
            <a:pPr lvl="1" algn="just">
              <a:buFont typeface="+mj-lt"/>
              <a:buAutoNum type="arabicPeriod"/>
            </a:pPr>
            <a:r>
              <a:rPr lang="en-US" b="1" dirty="0"/>
              <a:t>Performance Testing</a:t>
            </a:r>
            <a:r>
              <a:rPr lang="en-US" dirty="0"/>
              <a:t>:</a:t>
            </a:r>
          </a:p>
          <a:p>
            <a:pPr lvl="2" algn="just"/>
            <a:r>
              <a:rPr lang="en-US" dirty="0"/>
              <a:t>The system is run for multiple cycles to measure efficiency and adjust any inconsistencies.</a:t>
            </a:r>
          </a:p>
          <a:p>
            <a:pPr lvl="1" algn="just">
              <a:buFont typeface="+mj-lt"/>
              <a:buAutoNum type="arabicPeriod"/>
            </a:pPr>
            <a:r>
              <a:rPr lang="en-US" b="1" dirty="0"/>
              <a:t>Final Deployment</a:t>
            </a:r>
            <a:r>
              <a:rPr lang="en-US" dirty="0"/>
              <a:t>:</a:t>
            </a:r>
          </a:p>
          <a:p>
            <a:pPr lvl="1" algn="just"/>
            <a:r>
              <a:rPr lang="en-US" dirty="0"/>
              <a:t>	Once validated, the system is deployed for continuous plant watering automation.</a:t>
            </a:r>
          </a:p>
          <a:p>
            <a:endParaRPr lang="en-IN" dirty="0"/>
          </a:p>
        </p:txBody>
      </p:sp>
    </p:spTree>
    <p:extLst>
      <p:ext uri="{BB962C8B-B14F-4D97-AF65-F5344CB8AC3E}">
        <p14:creationId xmlns:p14="http://schemas.microsoft.com/office/powerpoint/2010/main" val="2198864972"/>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TotalTime>123</TotalTime>
  <Words>897</Words>
  <Application>Microsoft Office PowerPoint</Application>
  <PresentationFormat>Widescreen</PresentationFormat>
  <Paragraphs>66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Wingdings 2</vt:lpstr>
      <vt:lpstr>Custom</vt:lpstr>
      <vt:lpstr>AUTOMATED PLANT WATERING SYSTEM</vt:lpstr>
      <vt:lpstr>INTRODUCTION</vt:lpstr>
      <vt:lpstr>OBJECTIVE</vt:lpstr>
      <vt:lpstr>ARCHITECTURE DIAGRAM</vt:lpstr>
      <vt:lpstr>METHODS</vt:lpstr>
      <vt:lpstr>METHODS</vt:lpstr>
      <vt:lpstr>METHODS</vt:lpstr>
      <vt:lpstr>METHODS</vt:lpstr>
      <vt:lpstr>METHODS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Nandini Ghosh</dc:creator>
  <cp:lastModifiedBy>Nandini Ghosh</cp:lastModifiedBy>
  <cp:revision>1</cp:revision>
  <dcterms:created xsi:type="dcterms:W3CDTF">2025-03-10T11:43:26Z</dcterms:created>
  <dcterms:modified xsi:type="dcterms:W3CDTF">2025-03-10T13:53:12Z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