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0"/>
  </p:notesMasterIdLst>
  <p:sldIdLst>
    <p:sldId id="256" r:id="rId2"/>
    <p:sldId id="260" r:id="rId3"/>
    <p:sldId id="273" r:id="rId4"/>
    <p:sldId id="259" r:id="rId5"/>
    <p:sldId id="272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76" r:id="rId15"/>
    <p:sldId id="281" r:id="rId16"/>
    <p:sldId id="282" r:id="rId17"/>
    <p:sldId id="286" r:id="rId18"/>
    <p:sldId id="287" r:id="rId19"/>
    <p:sldId id="288" r:id="rId20"/>
    <p:sldId id="277" r:id="rId21"/>
    <p:sldId id="278" r:id="rId22"/>
    <p:sldId id="279" r:id="rId23"/>
    <p:sldId id="283" r:id="rId24"/>
    <p:sldId id="280" r:id="rId25"/>
    <p:sldId id="285" r:id="rId26"/>
    <p:sldId id="275" r:id="rId27"/>
    <p:sldId id="274" r:id="rId28"/>
    <p:sldId id="290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869C1-50FA-44D8-81AC-99F6B61101D2}" type="datetimeFigureOut">
              <a:rPr lang="pt-BR" smtClean="0"/>
              <a:pPr/>
              <a:t>31/10/2017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6BEF1-12AB-45EE-90B0-198A5002E9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8995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6BEF1-12AB-45EE-90B0-198A5002E9D5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7777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6BEF1-12AB-45EE-90B0-198A5002E9D5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2434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971426-1C1E-46B1-914B-1F9D8D63CDC0}" type="datetimeFigureOut">
              <a:rPr lang="pt-BR" smtClean="0"/>
              <a:pPr/>
              <a:t>31/10/2017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077549-1ECD-4D8F-8E67-5E8F9384598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971426-1C1E-46B1-914B-1F9D8D63CDC0}" type="datetimeFigureOut">
              <a:rPr lang="pt-BR" smtClean="0"/>
              <a:pPr/>
              <a:t>31/10/2017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077549-1ECD-4D8F-8E67-5E8F938459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971426-1C1E-46B1-914B-1F9D8D63CDC0}" type="datetimeFigureOut">
              <a:rPr lang="pt-BR" smtClean="0"/>
              <a:pPr/>
              <a:t>31/10/2017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077549-1ECD-4D8F-8E67-5E8F938459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971426-1C1E-46B1-914B-1F9D8D63CDC0}" type="datetimeFigureOut">
              <a:rPr lang="pt-BR" smtClean="0"/>
              <a:pPr/>
              <a:t>31/10/2017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077549-1ECD-4D8F-8E67-5E8F938459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971426-1C1E-46B1-914B-1F9D8D63CDC0}" type="datetimeFigureOut">
              <a:rPr lang="pt-BR" smtClean="0"/>
              <a:pPr/>
              <a:t>31/10/2017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077549-1ECD-4D8F-8E67-5E8F9384598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971426-1C1E-46B1-914B-1F9D8D63CDC0}" type="datetimeFigureOut">
              <a:rPr lang="pt-BR" smtClean="0"/>
              <a:pPr/>
              <a:t>31/10/2017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077549-1ECD-4D8F-8E67-5E8F938459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971426-1C1E-46B1-914B-1F9D8D63CDC0}" type="datetimeFigureOut">
              <a:rPr lang="pt-BR" smtClean="0"/>
              <a:pPr/>
              <a:t>31/10/2017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077549-1ECD-4D8F-8E67-5E8F938459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971426-1C1E-46B1-914B-1F9D8D63CDC0}" type="datetimeFigureOut">
              <a:rPr lang="pt-BR" smtClean="0"/>
              <a:pPr/>
              <a:t>31/10/2017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077549-1ECD-4D8F-8E67-5E8F938459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971426-1C1E-46B1-914B-1F9D8D63CDC0}" type="datetimeFigureOut">
              <a:rPr lang="pt-BR" smtClean="0"/>
              <a:pPr/>
              <a:t>31/10/2017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077549-1ECD-4D8F-8E67-5E8F9384598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971426-1C1E-46B1-914B-1F9D8D63CDC0}" type="datetimeFigureOut">
              <a:rPr lang="pt-BR" smtClean="0"/>
              <a:pPr/>
              <a:t>31/10/2017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077549-1ECD-4D8F-8E67-5E8F938459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971426-1C1E-46B1-914B-1F9D8D63CDC0}" type="datetimeFigureOut">
              <a:rPr lang="pt-BR" smtClean="0"/>
              <a:pPr/>
              <a:t>31/10/2017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077549-1ECD-4D8F-8E67-5E8F9384598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B971426-1C1E-46B1-914B-1F9D8D63CDC0}" type="datetimeFigureOut">
              <a:rPr lang="pt-BR" smtClean="0"/>
              <a:pPr/>
              <a:t>31/10/2017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0077549-1ECD-4D8F-8E67-5E8F9384598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eatleadershipbydan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4212110"/>
          </a:xfrm>
        </p:spPr>
        <p:txBody>
          <a:bodyPr>
            <a:normAutofit fontScale="90000"/>
          </a:bodyPr>
          <a:lstStyle/>
          <a:p>
            <a:pPr lvl="0"/>
            <a:r>
              <a:rPr lang="pt-BR" sz="6000" b="1" dirty="0" smtClean="0"/>
              <a:t/>
            </a:r>
            <a:br>
              <a:rPr lang="pt-BR" sz="6000" b="1" dirty="0" smtClean="0"/>
            </a:br>
            <a:r>
              <a:rPr lang="pt-BR" sz="6000" b="1" dirty="0" smtClean="0"/>
              <a:t/>
            </a:r>
            <a:br>
              <a:rPr lang="pt-BR" sz="6000" b="1" dirty="0" smtClean="0"/>
            </a:br>
            <a:r>
              <a:rPr lang="pt-BR" sz="3600" b="1" dirty="0" smtClean="0">
                <a:solidFill>
                  <a:srgbClr val="FF0000"/>
                </a:solidFill>
              </a:rPr>
              <a:t>Atitude sustentável como diferencial profissional</a:t>
            </a:r>
            <a:r>
              <a:rPr lang="pt-BR" sz="6000" dirty="0" smtClean="0"/>
              <a:t/>
            </a:r>
            <a:br>
              <a:rPr lang="pt-BR" sz="6000" dirty="0" smtClean="0"/>
            </a:br>
            <a:r>
              <a:rPr lang="pt-BR" sz="6000" b="1" dirty="0" smtClean="0"/>
              <a:t/>
            </a:r>
            <a:br>
              <a:rPr lang="pt-BR" sz="6000" b="1" dirty="0" smtClean="0"/>
            </a:br>
            <a:endParaRPr lang="pt-BR" sz="6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2560" y="5357826"/>
            <a:ext cx="7406640" cy="928694"/>
          </a:xfrm>
        </p:spPr>
        <p:txBody>
          <a:bodyPr/>
          <a:lstStyle/>
          <a:p>
            <a:r>
              <a:rPr lang="pt-BR" dirty="0" smtClean="0"/>
              <a:t>Prof. Me. Geraldo José Lombardi de Souza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 smtClean="0">
                <a:solidFill>
                  <a:srgbClr val="FF0000"/>
                </a:solidFill>
              </a:rPr>
              <a:t>Atitude sustentável como diferencial profissional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>
              <a:buNone/>
            </a:pPr>
            <a:endParaRPr lang="pt-BR" sz="2400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pt-BR" sz="2400" dirty="0" smtClean="0">
                <a:solidFill>
                  <a:schemeClr val="accent1"/>
                </a:solidFill>
              </a:rPr>
              <a:t>Algumas maneiras de gerenciar conflitos para que pequenos problemas não se tornem </a:t>
            </a:r>
            <a:r>
              <a:rPr lang="pt-BR" sz="2400" dirty="0" smtClean="0">
                <a:solidFill>
                  <a:srgbClr val="FF0000"/>
                </a:solidFill>
              </a:rPr>
              <a:t>GRANDES</a:t>
            </a:r>
            <a:r>
              <a:rPr lang="pt-BR" sz="2400" dirty="0" smtClean="0">
                <a:solidFill>
                  <a:schemeClr val="accent1"/>
                </a:solidFill>
              </a:rPr>
              <a:t> dificuldades:</a:t>
            </a:r>
          </a:p>
          <a:p>
            <a:pPr algn="ctr">
              <a:buNone/>
            </a:pPr>
            <a:endParaRPr lang="pt-BR" sz="2400" b="1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pt-BR" sz="4000" b="1" dirty="0" smtClean="0">
                <a:solidFill>
                  <a:srgbClr val="FFC000"/>
                </a:solidFill>
              </a:rPr>
              <a:t>5. Aprenda uma metodologia de resolução de conflitos:</a:t>
            </a:r>
          </a:p>
          <a:p>
            <a:pPr algn="ctr">
              <a:buNone/>
            </a:pPr>
            <a:endParaRPr lang="pt-BR" sz="2400" b="1" dirty="0" smtClean="0">
              <a:solidFill>
                <a:schemeClr val="accent1"/>
              </a:solidFill>
            </a:endParaRPr>
          </a:p>
          <a:p>
            <a:pPr algn="ctr"/>
            <a:r>
              <a:rPr lang="pt-BR" sz="2400" dirty="0" smtClean="0"/>
              <a:t>Qualquer nova habilidade leva tempo e prática antes de nos sentirmos confortáveis ​​com ela.;</a:t>
            </a:r>
          </a:p>
          <a:p>
            <a:pPr algn="ctr"/>
            <a:r>
              <a:rPr lang="pt-BR" sz="2400" dirty="0" smtClean="0"/>
              <a:t>O importante é ter a intenção certa – que é resolver o conflito, e não punir a outra pessoa.</a:t>
            </a:r>
            <a:endParaRPr lang="pt-BR" sz="2400" b="1" dirty="0" smtClean="0">
              <a:solidFill>
                <a:schemeClr val="accent1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 smtClean="0">
                <a:solidFill>
                  <a:srgbClr val="FF0000"/>
                </a:solidFill>
              </a:rPr>
              <a:t>Atitude sustentável como diferencial profissional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>
              <a:buNone/>
            </a:pPr>
            <a:endParaRPr lang="pt-BR" sz="2400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pt-BR" sz="2400" dirty="0" smtClean="0">
                <a:solidFill>
                  <a:schemeClr val="accent1"/>
                </a:solidFill>
              </a:rPr>
              <a:t>Algumas maneiras de gerenciar conflitos para que pequenos problemas não se tornem </a:t>
            </a:r>
            <a:r>
              <a:rPr lang="pt-BR" sz="2400" dirty="0" smtClean="0">
                <a:solidFill>
                  <a:srgbClr val="FF0000"/>
                </a:solidFill>
              </a:rPr>
              <a:t>GRANDES</a:t>
            </a:r>
            <a:r>
              <a:rPr lang="pt-BR" sz="2400" dirty="0" smtClean="0">
                <a:solidFill>
                  <a:schemeClr val="accent1"/>
                </a:solidFill>
              </a:rPr>
              <a:t> dificuldades:</a:t>
            </a:r>
          </a:p>
          <a:p>
            <a:pPr algn="ctr">
              <a:buNone/>
            </a:pPr>
            <a:endParaRPr lang="pt-BR" sz="2400" b="1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pt-BR" sz="4000" b="1" dirty="0" smtClean="0">
                <a:solidFill>
                  <a:srgbClr val="FFC000"/>
                </a:solidFill>
              </a:rPr>
              <a:t>6. Ajude seus colegas com os conflitos deles:</a:t>
            </a:r>
          </a:p>
          <a:p>
            <a:pPr algn="ctr">
              <a:buNone/>
            </a:pPr>
            <a:endParaRPr lang="pt-BR" sz="2400" b="1" dirty="0" smtClean="0">
              <a:solidFill>
                <a:schemeClr val="accent1"/>
              </a:solidFill>
            </a:endParaRPr>
          </a:p>
          <a:p>
            <a:r>
              <a:rPr lang="pt-BR" dirty="0" smtClean="0"/>
              <a:t>Depois de aprender como lidar com seus próprios conflitos, você pode ajudar seus colegas a lidar com os conflitos deles.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 smtClean="0">
                <a:solidFill>
                  <a:srgbClr val="FF0000"/>
                </a:solidFill>
              </a:rPr>
              <a:t>Atitude sustentável como diferencial profissional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95910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endParaRPr lang="pt-BR" sz="2400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pt-BR" sz="3600" b="1" dirty="0" smtClean="0">
                <a:solidFill>
                  <a:srgbClr val="009900"/>
                </a:solidFill>
              </a:rPr>
              <a:t>Existem muitos modelos diferentes de resolução de conflitos, mas a maioria deles tem os seguintes 5 elementos:</a:t>
            </a:r>
          </a:p>
          <a:p>
            <a:pPr marL="596646" indent="-514350">
              <a:buNone/>
            </a:pPr>
            <a:r>
              <a:rPr lang="pt-BR" sz="3100" b="1" dirty="0" smtClean="0">
                <a:solidFill>
                  <a:srgbClr val="0070C0"/>
                </a:solidFill>
              </a:rPr>
              <a:t>A) Mantenha a calma e lide com as emoções primeiro;</a:t>
            </a:r>
          </a:p>
          <a:p>
            <a:pPr marL="596646" indent="-514350">
              <a:buNone/>
            </a:pPr>
            <a:endParaRPr lang="pt-BR" sz="3100" b="1" dirty="0" smtClean="0"/>
          </a:p>
          <a:p>
            <a:pPr>
              <a:buNone/>
            </a:pPr>
            <a:r>
              <a:rPr lang="pt-BR" sz="3100" b="1" dirty="0" smtClean="0">
                <a:solidFill>
                  <a:srgbClr val="FFC000"/>
                </a:solidFill>
              </a:rPr>
              <a:t>B) Indique o que está incomodando você de uma maneira respeitosa e específica;</a:t>
            </a:r>
          </a:p>
          <a:p>
            <a:pPr>
              <a:buNone/>
            </a:pPr>
            <a:endParaRPr lang="pt-BR" sz="3100" b="1" dirty="0" smtClean="0"/>
          </a:p>
          <a:p>
            <a:pPr>
              <a:buNone/>
            </a:pPr>
            <a:r>
              <a:rPr lang="pt-BR" sz="3100" b="1" dirty="0" smtClean="0">
                <a:solidFill>
                  <a:schemeClr val="accent4">
                    <a:lumMod val="75000"/>
                  </a:schemeClr>
                </a:solidFill>
              </a:rPr>
              <a:t>C) Ouça a perspectiva da outra pessoa para a compreensão completa;</a:t>
            </a:r>
          </a:p>
          <a:p>
            <a:pPr>
              <a:buNone/>
            </a:pPr>
            <a:endParaRPr lang="pt-BR" sz="3100" b="1" dirty="0" smtClean="0"/>
          </a:p>
          <a:p>
            <a:pPr>
              <a:buNone/>
            </a:pPr>
            <a:r>
              <a:rPr lang="pt-BR" sz="3100" b="1" dirty="0" smtClean="0">
                <a:solidFill>
                  <a:schemeClr val="accent3">
                    <a:lumMod val="75000"/>
                  </a:schemeClr>
                </a:solidFill>
              </a:rPr>
              <a:t>D) Solução de problemas – procure causas principais e soluções para ambas as partes;</a:t>
            </a:r>
          </a:p>
          <a:p>
            <a:pPr>
              <a:buNone/>
            </a:pPr>
            <a:endParaRPr lang="pt-BR" sz="3100" b="1" dirty="0" smtClean="0"/>
          </a:p>
          <a:p>
            <a:pPr>
              <a:buNone/>
            </a:pPr>
            <a:r>
              <a:rPr lang="pt-BR" sz="3100" b="1" dirty="0" smtClean="0">
                <a:solidFill>
                  <a:srgbClr val="7030A0"/>
                </a:solidFill>
              </a:rPr>
              <a:t>E) Concorde sobre as ações a serem tomadas e faça um compromisso mútuo.</a:t>
            </a:r>
          </a:p>
          <a:p>
            <a:endParaRPr lang="pt-BR" dirty="0" smtClean="0">
              <a:solidFill>
                <a:srgbClr val="7030A0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 smtClean="0">
                <a:solidFill>
                  <a:srgbClr val="FF0000"/>
                </a:solidFill>
              </a:rPr>
              <a:t>Atitude sustentável como diferencial profissional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sz="2400" dirty="0" smtClean="0">
                <a:solidFill>
                  <a:schemeClr val="accent1"/>
                </a:solidFill>
              </a:rPr>
              <a:t>Algumas maneiras de gerenciar conflitos para que pequenos problemas não se tornem </a:t>
            </a:r>
            <a:r>
              <a:rPr lang="pt-BR" sz="2400" dirty="0" smtClean="0">
                <a:solidFill>
                  <a:srgbClr val="FF0000"/>
                </a:solidFill>
              </a:rPr>
              <a:t>GRANDES</a:t>
            </a:r>
            <a:r>
              <a:rPr lang="pt-BR" sz="2400" dirty="0" smtClean="0">
                <a:solidFill>
                  <a:schemeClr val="accent1"/>
                </a:solidFill>
              </a:rPr>
              <a:t> dificuldades:</a:t>
            </a:r>
            <a:endParaRPr lang="pt-BR" sz="2400" b="1" dirty="0" smtClean="0">
              <a:solidFill>
                <a:schemeClr val="accent1"/>
              </a:solidFill>
            </a:endParaRPr>
          </a:p>
          <a:p>
            <a:endParaRPr lang="pt-BR" dirty="0" smtClean="0"/>
          </a:p>
          <a:p>
            <a:pPr>
              <a:buNone/>
            </a:pPr>
            <a:r>
              <a:rPr lang="pt-BR" sz="4800" dirty="0" smtClean="0"/>
              <a:t>E Você,  como lida conflito?</a:t>
            </a:r>
          </a:p>
          <a:p>
            <a:pPr>
              <a:buNone/>
            </a:pPr>
            <a:endParaRPr lang="pt-BR" sz="4800" dirty="0" smtClean="0"/>
          </a:p>
          <a:p>
            <a:pPr>
              <a:buNone/>
            </a:pPr>
            <a:r>
              <a:rPr lang="pt-BR" sz="4800" dirty="0" smtClean="0"/>
              <a:t>Resposta:__________</a:t>
            </a:r>
            <a:endParaRPr lang="pt-B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r>
              <a:rPr lang="pt-BR" sz="4800" b="1" dirty="0" smtClean="0">
                <a:solidFill>
                  <a:srgbClr val="FF0000"/>
                </a:solidFill>
              </a:rPr>
              <a:t>Janela de JOHARI</a:t>
            </a:r>
            <a:endParaRPr lang="pt-BR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 smtClean="0">
                <a:solidFill>
                  <a:srgbClr val="FF0000"/>
                </a:solidFill>
              </a:rPr>
              <a:t>Janela de </a:t>
            </a:r>
            <a:r>
              <a:rPr lang="pt-BR" sz="4400" b="1" dirty="0" err="1" smtClean="0">
                <a:solidFill>
                  <a:srgbClr val="FF0000"/>
                </a:solidFill>
              </a:rPr>
              <a:t>Johari</a:t>
            </a:r>
            <a:r>
              <a:rPr lang="pt-BR" sz="4400" b="1" dirty="0" smtClean="0">
                <a:solidFill>
                  <a:srgbClr val="FF0000"/>
                </a:solidFill>
              </a:rPr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>
              <a:buNone/>
            </a:pPr>
            <a:endParaRPr lang="pt-BR" i="1" dirty="0" smtClean="0"/>
          </a:p>
          <a:p>
            <a:pPr>
              <a:buNone/>
            </a:pPr>
            <a:endParaRPr lang="pt-BR" i="1" dirty="0" smtClean="0"/>
          </a:p>
          <a:p>
            <a:pPr>
              <a:buNone/>
            </a:pPr>
            <a:r>
              <a:rPr lang="pt-BR" i="1" dirty="0" smtClean="0"/>
              <a:t>“... um recurso interessante para refletirmos sobre as relações interpessoais...”</a:t>
            </a:r>
          </a:p>
          <a:p>
            <a:pPr algn="r">
              <a:buNone/>
            </a:pPr>
            <a:r>
              <a:rPr lang="pt-BR" sz="2000" dirty="0" err="1" smtClean="0"/>
              <a:t>Fritzen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 smtClean="0">
                <a:solidFill>
                  <a:srgbClr val="FF0000"/>
                </a:solidFill>
              </a:rPr>
              <a:t>Janela de </a:t>
            </a:r>
            <a:r>
              <a:rPr lang="pt-BR" sz="4400" b="1" dirty="0" err="1" smtClean="0">
                <a:solidFill>
                  <a:srgbClr val="FF0000"/>
                </a:solidFill>
              </a:rPr>
              <a:t>Johari</a:t>
            </a:r>
            <a:r>
              <a:rPr lang="pt-BR" sz="4400" b="1" dirty="0" smtClean="0">
                <a:solidFill>
                  <a:srgbClr val="FF0000"/>
                </a:solidFill>
              </a:rPr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Um modelo conceitual ou perspectivo para uma visão do relacionamento interpessoal;</a:t>
            </a:r>
          </a:p>
          <a:p>
            <a:endParaRPr lang="pt-BR" dirty="0" smtClean="0"/>
          </a:p>
          <a:p>
            <a:r>
              <a:rPr lang="pt-BR" dirty="0" smtClean="0"/>
              <a:t>Uma dinâmica onde integrantes de uma equipe compartilham suas percepções sobre si mesmos, para então dar e receber feedback;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>
                <a:solidFill>
                  <a:srgbClr val="FF0000"/>
                </a:solidFill>
              </a:rPr>
              <a:t>Janela de </a:t>
            </a:r>
            <a:r>
              <a:rPr lang="pt-BR" sz="4000" b="1" dirty="0" err="1">
                <a:solidFill>
                  <a:srgbClr val="FF0000"/>
                </a:solidFill>
              </a:rPr>
              <a:t>Johari</a:t>
            </a:r>
            <a:r>
              <a:rPr lang="pt-BR" sz="4000" b="1" dirty="0">
                <a:solidFill>
                  <a:srgbClr val="FF0000"/>
                </a:solidFill>
              </a:rPr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Choach</a:t>
            </a:r>
            <a:r>
              <a:rPr lang="pt-BR" dirty="0" smtClean="0"/>
              <a:t>;</a:t>
            </a:r>
          </a:p>
          <a:p>
            <a:r>
              <a:rPr lang="pt-BR" dirty="0" smtClean="0"/>
              <a:t>CHA;</a:t>
            </a:r>
          </a:p>
          <a:p>
            <a:r>
              <a:rPr lang="pt-BR" dirty="0" smtClean="0"/>
              <a:t>CANVAS;</a:t>
            </a:r>
          </a:p>
          <a:p>
            <a:r>
              <a:rPr lang="pt-BR" dirty="0" smtClean="0"/>
              <a:t>Jogos;</a:t>
            </a:r>
          </a:p>
          <a:p>
            <a:r>
              <a:rPr lang="pt-BR" dirty="0" smtClean="0"/>
              <a:t>Desenvolvimento de Pessoas;</a:t>
            </a:r>
          </a:p>
          <a:p>
            <a:r>
              <a:rPr lang="pt-BR" dirty="0" smtClean="0"/>
              <a:t>Times;</a:t>
            </a:r>
          </a:p>
          <a:p>
            <a:r>
              <a:rPr lang="pt-BR" dirty="0" smtClean="0"/>
              <a:t>SWOT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>
                <a:solidFill>
                  <a:srgbClr val="FF0000"/>
                </a:solidFill>
              </a:rPr>
              <a:t>Janela de </a:t>
            </a:r>
            <a:r>
              <a:rPr lang="pt-BR" sz="4000" b="1" dirty="0" err="1">
                <a:solidFill>
                  <a:srgbClr val="FF0000"/>
                </a:solidFill>
              </a:rPr>
              <a:t>Johari</a:t>
            </a:r>
            <a:r>
              <a:rPr lang="pt-BR" sz="4000" b="1" dirty="0">
                <a:solidFill>
                  <a:srgbClr val="FF0000"/>
                </a:solidFill>
              </a:rPr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EQUIPE</a:t>
            </a:r>
            <a:r>
              <a:rPr lang="pt-BR" b="1" dirty="0" smtClean="0"/>
              <a:t> e </a:t>
            </a:r>
            <a:r>
              <a:rPr lang="pt-BR" b="1" dirty="0" smtClean="0">
                <a:solidFill>
                  <a:srgbClr val="FF0000"/>
                </a:solidFill>
              </a:rPr>
              <a:t>R</a:t>
            </a:r>
            <a:r>
              <a:rPr lang="pt-BR" b="1" dirty="0" smtClean="0"/>
              <a:t>ecursos </a:t>
            </a:r>
            <a:r>
              <a:rPr lang="pt-BR" b="1" dirty="0" smtClean="0">
                <a:solidFill>
                  <a:srgbClr val="FF0000"/>
                </a:solidFill>
              </a:rPr>
              <a:t>H</a:t>
            </a:r>
            <a:r>
              <a:rPr lang="pt-BR" b="1" dirty="0" smtClean="0"/>
              <a:t>umanos</a:t>
            </a:r>
            <a:endParaRPr lang="pt-BR" b="1" dirty="0"/>
          </a:p>
        </p:txBody>
      </p:sp>
      <p:pic>
        <p:nvPicPr>
          <p:cNvPr id="11266" name="Picture 2" descr="Resultado de imagem para Time e equip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0252" y="1963365"/>
            <a:ext cx="7313436" cy="4315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>
                <a:solidFill>
                  <a:srgbClr val="FF0000"/>
                </a:solidFill>
              </a:rPr>
              <a:t>Janela de </a:t>
            </a:r>
            <a:r>
              <a:rPr lang="pt-BR" sz="4000" b="1" dirty="0" err="1">
                <a:solidFill>
                  <a:srgbClr val="FF0000"/>
                </a:solidFill>
              </a:rPr>
              <a:t>Johari</a:t>
            </a:r>
            <a:r>
              <a:rPr lang="pt-BR" sz="4000" b="1" dirty="0">
                <a:solidFill>
                  <a:srgbClr val="FF0000"/>
                </a:solidFill>
              </a:rPr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3600" b="1" dirty="0" smtClean="0"/>
          </a:p>
          <a:p>
            <a:endParaRPr lang="pt-BR" sz="3600" b="1" dirty="0"/>
          </a:p>
          <a:p>
            <a:r>
              <a:rPr lang="pt-BR" sz="3600" b="1" dirty="0" smtClean="0"/>
              <a:t>Gestão de Pessoas</a:t>
            </a:r>
            <a:endParaRPr lang="pt-BR" sz="3600" b="1" dirty="0"/>
          </a:p>
        </p:txBody>
      </p:sp>
      <p:pic>
        <p:nvPicPr>
          <p:cNvPr id="1026" name="Picture 2" descr="Resultado de imagem para Time e equip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1061" y="1674970"/>
            <a:ext cx="2466975" cy="1847851"/>
          </a:xfrm>
          <a:prstGeom prst="rect">
            <a:avLst/>
          </a:prstGeom>
          <a:noFill/>
        </p:spPr>
      </p:pic>
      <p:pic>
        <p:nvPicPr>
          <p:cNvPr id="1028" name="Picture 4" descr="Resultado de imagem para Time e equip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7704" y="3848100"/>
            <a:ext cx="2628900" cy="1743076"/>
          </a:xfrm>
          <a:prstGeom prst="rect">
            <a:avLst/>
          </a:prstGeom>
          <a:noFill/>
        </p:spPr>
      </p:pic>
      <p:pic>
        <p:nvPicPr>
          <p:cNvPr id="1030" name="Picture 6" descr="Resultado de imagem para Time e equip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51325" y="4077072"/>
            <a:ext cx="2286000" cy="1628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 smtClean="0">
                <a:solidFill>
                  <a:srgbClr val="FF0000"/>
                </a:solidFill>
              </a:rPr>
              <a:t>Atitude sustentável como diferencial profissional</a:t>
            </a:r>
            <a:endParaRPr lang="pt-BR" dirty="0"/>
          </a:p>
        </p:txBody>
      </p:sp>
      <p:pic>
        <p:nvPicPr>
          <p:cNvPr id="1026" name="Picture 2" descr="C:\Users\Geraldo\Downloads\image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86116" y="4857760"/>
            <a:ext cx="3429024" cy="1685925"/>
          </a:xfrm>
          <a:prstGeom prst="rect">
            <a:avLst/>
          </a:prstGeom>
          <a:noFill/>
        </p:spPr>
      </p:pic>
      <p:pic>
        <p:nvPicPr>
          <p:cNvPr id="1027" name="Picture 3" descr="C:\Users\Geraldo\Downloads\images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1" y="1803176"/>
            <a:ext cx="5143535" cy="27688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Janela de </a:t>
            </a:r>
            <a:r>
              <a:rPr lang="pt-BR" b="1" dirty="0" err="1" smtClean="0">
                <a:solidFill>
                  <a:srgbClr val="FF0000"/>
                </a:solidFill>
              </a:rPr>
              <a:t>Jo</a:t>
            </a:r>
            <a:r>
              <a:rPr lang="pt-BR" b="1" dirty="0" err="1" smtClean="0">
                <a:solidFill>
                  <a:schemeClr val="accent2"/>
                </a:solidFill>
              </a:rPr>
              <a:t>hari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0100" y="1447800"/>
            <a:ext cx="7933588" cy="4800600"/>
          </a:xfrm>
        </p:spPr>
        <p:txBody>
          <a:bodyPr>
            <a:normAutofit/>
          </a:bodyPr>
          <a:lstStyle/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b="1" dirty="0" smtClean="0">
                <a:solidFill>
                  <a:srgbClr val="00B050"/>
                </a:solidFill>
              </a:rPr>
              <a:t>É uma representação das dinâmicas: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Das Relações Interpessoais;</a:t>
            </a:r>
          </a:p>
          <a:p>
            <a:endParaRPr lang="pt-BR" dirty="0" smtClean="0"/>
          </a:p>
          <a:p>
            <a:r>
              <a:rPr lang="pt-BR" dirty="0" smtClean="0"/>
              <a:t>Dos Processos de Aprendizagem em Grupo;</a:t>
            </a:r>
          </a:p>
          <a:p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1714480" y="1785926"/>
            <a:ext cx="3071834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rgbClr val="FF0000"/>
                </a:solidFill>
              </a:rPr>
              <a:t>Jo</a:t>
            </a:r>
            <a:r>
              <a:rPr lang="pt-BR" sz="3200" dirty="0" smtClean="0"/>
              <a:t>seph Luft</a:t>
            </a:r>
          </a:p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Psicólogo</a:t>
            </a:r>
          </a:p>
          <a:p>
            <a:pPr algn="ctr"/>
            <a:r>
              <a:rPr lang="pt-BR" sz="1400" dirty="0" smtClean="0"/>
              <a:t>1950</a:t>
            </a:r>
            <a:endParaRPr lang="pt-BR" sz="1400" dirty="0"/>
          </a:p>
        </p:txBody>
      </p:sp>
      <p:cxnSp>
        <p:nvCxnSpPr>
          <p:cNvPr id="6" name="Conector de seta reta 5"/>
          <p:cNvCxnSpPr/>
          <p:nvPr/>
        </p:nvCxnSpPr>
        <p:spPr>
          <a:xfrm rot="5400000">
            <a:off x="3643306" y="1285860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5286380" y="1500174"/>
            <a:ext cx="3857620" cy="135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accent2"/>
                </a:solidFill>
              </a:rPr>
              <a:t>Ha</a:t>
            </a:r>
            <a:r>
              <a:rPr lang="pt-BR" sz="3200" dirty="0" smtClean="0"/>
              <a:t>rry </a:t>
            </a:r>
            <a:r>
              <a:rPr lang="pt-BR" sz="3200" dirty="0" err="1" smtClean="0"/>
              <a:t>Ingham</a:t>
            </a:r>
            <a:endParaRPr lang="pt-BR" sz="3200" dirty="0" smtClean="0"/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Psiquiatra</a:t>
            </a:r>
          </a:p>
          <a:p>
            <a:pPr algn="ctr"/>
            <a:r>
              <a:rPr lang="pt-BR" dirty="0" smtClean="0"/>
              <a:t>1950</a:t>
            </a:r>
            <a:endParaRPr lang="pt-BR" dirty="0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5143504" y="1000108"/>
            <a:ext cx="114300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solidFill>
                  <a:srgbClr val="FF0000"/>
                </a:solidFill>
              </a:rPr>
              <a:t>Janela de </a:t>
            </a:r>
            <a:r>
              <a:rPr lang="pt-BR" sz="3600" b="1" dirty="0" err="1" smtClean="0">
                <a:solidFill>
                  <a:srgbClr val="FF0000"/>
                </a:solidFill>
              </a:rPr>
              <a:t>Johari</a:t>
            </a:r>
            <a:r>
              <a:rPr lang="pt-BR" sz="3600" b="1" dirty="0" smtClean="0">
                <a:solidFill>
                  <a:srgbClr val="FF0000"/>
                </a:solidFill>
              </a:rPr>
              <a:t> </a:t>
            </a:r>
            <a:endParaRPr lang="pt-BR" sz="36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800" b="1" dirty="0" smtClean="0">
                <a:solidFill>
                  <a:srgbClr val="00B050"/>
                </a:solidFill>
              </a:rPr>
              <a:t>São ferramentas de/para observadores e observados do comportamento:</a:t>
            </a:r>
          </a:p>
          <a:p>
            <a:r>
              <a:rPr lang="pt-BR" dirty="0" smtClean="0"/>
              <a:t>De auto exposição;</a:t>
            </a:r>
          </a:p>
          <a:p>
            <a:r>
              <a:rPr lang="pt-BR" dirty="0" smtClean="0"/>
              <a:t>Busca de feedback;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428992" y="5643578"/>
            <a:ext cx="200026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pensamentos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4929190" y="4643446"/>
            <a:ext cx="1857388" cy="1143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impulsos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6715140" y="3929066"/>
            <a:ext cx="1928826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desejos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214414" y="5929330"/>
            <a:ext cx="192882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temores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857884" y="5857892"/>
            <a:ext cx="278608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preconceitos</a:t>
            </a:r>
            <a:endParaRPr lang="pt-BR" dirty="0"/>
          </a:p>
        </p:txBody>
      </p:sp>
      <p:sp>
        <p:nvSpPr>
          <p:cNvPr id="9" name="Triângulo isósceles 8"/>
          <p:cNvSpPr/>
          <p:nvPr/>
        </p:nvSpPr>
        <p:spPr>
          <a:xfrm>
            <a:off x="5357818" y="2571744"/>
            <a:ext cx="1785950" cy="1143008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sonhos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768" y="2357430"/>
            <a:ext cx="1571636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214546" y="4572008"/>
            <a:ext cx="2000264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Formas de ser e agir</a:t>
            </a:r>
            <a:endParaRPr lang="pt-BR" dirty="0"/>
          </a:p>
        </p:txBody>
      </p:sp>
      <p:sp>
        <p:nvSpPr>
          <p:cNvPr id="12" name="Triângulo isósceles 11"/>
          <p:cNvSpPr/>
          <p:nvPr/>
        </p:nvSpPr>
        <p:spPr>
          <a:xfrm>
            <a:off x="2428860" y="3429000"/>
            <a:ext cx="2500330" cy="914400"/>
          </a:xfrm>
          <a:prstGeom prst="triangle">
            <a:avLst>
              <a:gd name="adj" fmla="val 259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esperanças</a:t>
            </a:r>
            <a:endParaRPr lang="pt-BR" dirty="0"/>
          </a:p>
        </p:txBody>
      </p:sp>
      <p:sp>
        <p:nvSpPr>
          <p:cNvPr id="13" name="Triângulo isósceles 12"/>
          <p:cNvSpPr/>
          <p:nvPr/>
        </p:nvSpPr>
        <p:spPr>
          <a:xfrm>
            <a:off x="1071538" y="4500570"/>
            <a:ext cx="1000132" cy="10715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0000"/>
                </a:solidFill>
              </a:rPr>
              <a:t>etc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7290" y="357166"/>
            <a:ext cx="7498080" cy="1143000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solidFill>
                  <a:srgbClr val="FF0000"/>
                </a:solidFill>
              </a:rPr>
              <a:t>Janela de </a:t>
            </a:r>
            <a:r>
              <a:rPr lang="pt-BR" sz="3600" b="1" dirty="0" err="1" smtClean="0">
                <a:solidFill>
                  <a:srgbClr val="FF0000"/>
                </a:solidFill>
              </a:rPr>
              <a:t>Johari</a:t>
            </a:r>
            <a:r>
              <a:rPr lang="pt-BR" sz="3600" b="1" dirty="0" smtClean="0">
                <a:solidFill>
                  <a:srgbClr val="FF0000"/>
                </a:solidFill>
              </a:rPr>
              <a:t> </a:t>
            </a:r>
            <a:endParaRPr lang="pt-BR" sz="36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>
                <a:solidFill>
                  <a:schemeClr val="accent4"/>
                </a:solidFill>
              </a:rPr>
              <a:t>Sobre o Feedback: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Texto explicativo em seta para cima 3"/>
          <p:cNvSpPr/>
          <p:nvPr/>
        </p:nvSpPr>
        <p:spPr>
          <a:xfrm>
            <a:off x="1071538" y="2071678"/>
            <a:ext cx="8072462" cy="4572032"/>
          </a:xfrm>
          <a:prstGeom prst="upArrowCallout">
            <a:avLst>
              <a:gd name="adj1" fmla="val 26312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sz="2400" b="1" dirty="0" smtClean="0"/>
              <a:t>Exige franqueza e comprometimento;</a:t>
            </a:r>
          </a:p>
          <a:p>
            <a:pPr>
              <a:buFont typeface="Arial" pitchFamily="34" charset="0"/>
              <a:buChar char="•"/>
            </a:pPr>
            <a:endParaRPr lang="pt-BR" sz="2400" b="1" dirty="0" smtClean="0"/>
          </a:p>
          <a:p>
            <a:pPr>
              <a:buFont typeface="Arial" pitchFamily="34" charset="0"/>
              <a:buChar char="•"/>
            </a:pPr>
            <a:r>
              <a:rPr lang="pt-BR" sz="2400" b="1" dirty="0" smtClean="0"/>
              <a:t> Para ser efetivo precisa ser pedido pela própria pessoa, nunca imposto;</a:t>
            </a:r>
          </a:p>
          <a:p>
            <a:pPr>
              <a:buFont typeface="Arial" pitchFamily="34" charset="0"/>
              <a:buChar char="•"/>
            </a:pPr>
            <a:endParaRPr lang="pt-BR" sz="2400" b="1" dirty="0" smtClean="0"/>
          </a:p>
          <a:p>
            <a:pPr>
              <a:buFont typeface="Arial" pitchFamily="34" charset="0"/>
              <a:buChar char="•"/>
            </a:pPr>
            <a:r>
              <a:rPr lang="pt-BR" sz="2400" b="1" dirty="0" smtClean="0"/>
              <a:t> Deve ser oportuno e adequado nunca num momento de explosão ou raiva intensa;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 smtClean="0">
                <a:solidFill>
                  <a:srgbClr val="FF0000"/>
                </a:solidFill>
              </a:rPr>
              <a:t>Janela de </a:t>
            </a:r>
            <a:r>
              <a:rPr lang="pt-BR" sz="4400" b="1" dirty="0" err="1" smtClean="0">
                <a:solidFill>
                  <a:srgbClr val="FF0000"/>
                </a:solidFill>
              </a:rPr>
              <a:t>Johari</a:t>
            </a:r>
            <a:r>
              <a:rPr lang="pt-BR" sz="4400" b="1" dirty="0" smtClean="0">
                <a:solidFill>
                  <a:srgbClr val="FF0000"/>
                </a:solidFill>
              </a:rPr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>
                <a:solidFill>
                  <a:schemeClr val="accent4"/>
                </a:solidFill>
              </a:rPr>
              <a:t>Sobre o Feedback: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Texto explicativo em seta para cima 3"/>
          <p:cNvSpPr/>
          <p:nvPr/>
        </p:nvSpPr>
        <p:spPr>
          <a:xfrm>
            <a:off x="1071538" y="2214554"/>
            <a:ext cx="8072462" cy="428628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sz="2400" b="1" dirty="0" smtClean="0"/>
              <a:t>Deve ser relevante para a pessoa;</a:t>
            </a:r>
          </a:p>
          <a:p>
            <a:pPr>
              <a:buFont typeface="Arial" pitchFamily="34" charset="0"/>
              <a:buChar char="•"/>
            </a:pPr>
            <a:endParaRPr lang="pt-BR" sz="2400" b="1" dirty="0" smtClean="0"/>
          </a:p>
          <a:p>
            <a:pPr>
              <a:buFont typeface="Arial" pitchFamily="34" charset="0"/>
              <a:buChar char="•"/>
            </a:pPr>
            <a:r>
              <a:rPr lang="pt-BR" sz="2400" b="1" dirty="0" smtClean="0"/>
              <a:t> Aplicável e específico: não se deve "</a:t>
            </a:r>
            <a:r>
              <a:rPr lang="pt-BR" sz="2400" b="1" i="1" dirty="0" smtClean="0"/>
              <a:t>atirar coisas ao ar</a:t>
            </a:r>
            <a:r>
              <a:rPr lang="pt-BR" sz="2400" b="1" dirty="0" smtClean="0"/>
              <a:t>”;</a:t>
            </a:r>
          </a:p>
          <a:p>
            <a:pPr>
              <a:buFont typeface="Arial" pitchFamily="34" charset="0"/>
              <a:buChar char="•"/>
            </a:pPr>
            <a:endParaRPr lang="pt-BR" sz="2400" b="1" dirty="0" smtClean="0"/>
          </a:p>
          <a:p>
            <a:pPr>
              <a:buFont typeface="Arial" pitchFamily="34" charset="0"/>
              <a:buChar char="•"/>
            </a:pPr>
            <a:r>
              <a:rPr lang="pt-BR" sz="2400" b="1" dirty="0" smtClean="0"/>
              <a:t> Neutros sempre que possível, desprovidos de julgamentos ou interpretações subjetivas</a:t>
            </a:r>
            <a:r>
              <a:rPr lang="pt-BR" b="1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 smtClean="0">
                <a:solidFill>
                  <a:srgbClr val="FF0000"/>
                </a:solidFill>
              </a:rPr>
              <a:t>Janela de </a:t>
            </a:r>
            <a:r>
              <a:rPr lang="pt-BR" sz="3200" b="1" dirty="0" err="1" smtClean="0">
                <a:solidFill>
                  <a:srgbClr val="FF0000"/>
                </a:solidFill>
              </a:rPr>
              <a:t>Johari</a:t>
            </a:r>
            <a:r>
              <a:rPr lang="pt-BR" sz="3200" b="1" dirty="0" smtClean="0">
                <a:solidFill>
                  <a:srgbClr val="FF0000"/>
                </a:solidFill>
              </a:rPr>
              <a:t> </a:t>
            </a:r>
            <a:endParaRPr lang="pt-BR" sz="32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“</a:t>
            </a:r>
            <a:r>
              <a:rPr lang="pt-BR" i="1" dirty="0" smtClean="0"/>
              <a:t>Quando as condições para o feedback são respeitadas e bem usadas a janela nos ajuda a compreender os outros e principalmente nós mesmos</a:t>
            </a:r>
            <a:r>
              <a:rPr lang="pt-BR" dirty="0" smtClean="0"/>
              <a:t>”.</a:t>
            </a:r>
          </a:p>
          <a:p>
            <a:pPr algn="r">
              <a:buNone/>
            </a:pPr>
            <a:r>
              <a:rPr lang="pt-BR" sz="2000" dirty="0" err="1" smtClean="0"/>
              <a:t>Fritzen</a:t>
            </a:r>
            <a:endParaRPr lang="pt-BR" sz="2000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0100" y="357166"/>
            <a:ext cx="7933588" cy="628654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Janela de </a:t>
            </a:r>
            <a:r>
              <a:rPr lang="pt-BR" sz="2400" b="1" dirty="0" err="1" smtClean="0">
                <a:solidFill>
                  <a:srgbClr val="FF0000"/>
                </a:solidFill>
              </a:rPr>
              <a:t>Johari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pt-BR" sz="2000" dirty="0" smtClean="0"/>
          </a:p>
          <a:p>
            <a:r>
              <a:rPr lang="pt-BR" sz="2000" b="1" dirty="0" smtClean="0">
                <a:solidFill>
                  <a:srgbClr val="FFFF00"/>
                </a:solidFill>
              </a:rPr>
              <a:t>Área Livre/aberta : imagem conhecida por mim e pelos outros;</a:t>
            </a:r>
          </a:p>
          <a:p>
            <a:r>
              <a:rPr lang="pt-BR" sz="2000" b="1" dirty="0" smtClean="0">
                <a:solidFill>
                  <a:srgbClr val="FF0000"/>
                </a:solidFill>
              </a:rPr>
              <a:t>Área Cega:  imagem conhecida pelos outros e não por mim;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r>
              <a:rPr lang="pt-BR" sz="2000" b="1" dirty="0" smtClean="0">
                <a:solidFill>
                  <a:srgbClr val="66FF33"/>
                </a:solidFill>
              </a:rPr>
              <a:t>Área Secreta/Oculta:  imagem conhecida por mim e não pelos outros;</a:t>
            </a:r>
          </a:p>
          <a:p>
            <a:r>
              <a:rPr lang="pt-BR" sz="2000" b="1" dirty="0" smtClean="0">
                <a:solidFill>
                  <a:srgbClr val="00B0F0"/>
                </a:solidFill>
              </a:rPr>
              <a:t>Área Desconhecida: imagem desconhecida por mim e pelos outros</a:t>
            </a:r>
            <a:endParaRPr lang="pt-BR" sz="2000" b="1" dirty="0">
              <a:solidFill>
                <a:srgbClr val="00B0F0"/>
              </a:solidFill>
            </a:endParaRPr>
          </a:p>
        </p:txBody>
      </p:sp>
      <p:sp>
        <p:nvSpPr>
          <p:cNvPr id="1026" name="AutoShape 2" descr="Resultado de imagem para janela de johar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Resultado de imagem para janela de johar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0" name="AutoShape 6" descr="Resultado de imagem para janela de johar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2" name="AutoShape 8" descr="Resultado de imagem para janela de johar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4" name="AutoShape 10" descr="Resultado de imagem para janela de johar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6" name="AutoShape 12" descr="Resultado de imagem para janela de johar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8" name="AutoShape 14" descr="Resultado de imagem para janela de johar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0" name="AutoShape 16" descr="Resultado de imagem para janela de johar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2" name="AutoShape 18" descr="Resultado de imagem para janela de johar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4" name="AutoShape 20" descr="Resultado de imagem para janela de johar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6" name="AutoShape 22" descr="Resultado de imagem para janela de johar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8" name="AutoShape 24" descr="Resultado de imagem para janela de johar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50" name="AutoShape 26" descr="Resultado de imagem para janela de johar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52" name="AutoShape 28" descr="Resultado de imagem para janela de johar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54" name="Picture 30" descr="Resultado de imagem para janela de johar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857364"/>
            <a:ext cx="4786346" cy="30718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solidFill>
                  <a:srgbClr val="FF0000"/>
                </a:solidFill>
              </a:rPr>
              <a:t>Janela de </a:t>
            </a:r>
            <a:r>
              <a:rPr lang="pt-BR" sz="3600" b="1" dirty="0" err="1" smtClean="0">
                <a:solidFill>
                  <a:srgbClr val="FF0000"/>
                </a:solidFill>
              </a:rPr>
              <a:t>Johari</a:t>
            </a:r>
            <a:endParaRPr lang="pt-BR" sz="36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22" name="Picture 2" descr="janela de johari I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143116"/>
            <a:ext cx="8006624" cy="41434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026" name="AutoShape 2" descr="Resultado de imagem para janela de johar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Resultado de imagem para janela de johar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0" name="AutoShape 6" descr="Resultado de imagem para janela de johar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2" name="AutoShape 8" descr="Resultado de imagem para janela de johar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4" name="AutoShape 10" descr="Resultado de imagem para janela de johar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6" name="AutoShape 12" descr="Resultado de imagem para janela de johar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8" name="AutoShape 14" descr="Resultado de imagem para janela de johar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0" name="AutoShape 16" descr="Resultado de imagem para janela de johar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2" name="AutoShape 18" descr="Resultado de imagem para janela de johar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4" name="AutoShape 20" descr="Resultado de imagem para janela de johar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46" name="Picture 22" descr="https://www.izazilli.com/wp-content/uploads/2015/11/imagem_release_20755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0"/>
            <a:ext cx="778674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53034"/>
          </a:xfrm>
        </p:spPr>
        <p:txBody>
          <a:bodyPr>
            <a:normAutofit/>
          </a:bodyPr>
          <a:lstStyle/>
          <a:p>
            <a:pPr fontAlgn="ctr">
              <a:buNone/>
            </a:pPr>
            <a:r>
              <a:rPr lang="pt-BR" sz="2400" dirty="0" smtClean="0"/>
              <a:t>Referencias</a:t>
            </a:r>
          </a:p>
          <a:p>
            <a:pPr fontAlgn="ctr">
              <a:buNone/>
            </a:pPr>
            <a:endParaRPr lang="pt-BR" sz="2400" dirty="0" smtClean="0"/>
          </a:p>
          <a:p>
            <a:pPr>
              <a:lnSpc>
                <a:spcPct val="90000"/>
              </a:lnSpc>
              <a:defRPr/>
            </a:pPr>
            <a:r>
              <a:rPr lang="pt-BR" sz="1600" dirty="0" smtClean="0"/>
              <a:t>CHIAVENATO,I. ADMINISTRAÇÃO DE RECURSOS HUMANOS</a:t>
            </a:r>
            <a:r>
              <a:rPr lang="pt-BR" sz="1600" i="1" dirty="0" smtClean="0"/>
              <a:t>. Fundamentos Básicos</a:t>
            </a:r>
            <a:r>
              <a:rPr lang="pt-BR" sz="1600" dirty="0" smtClean="0"/>
              <a:t>, São Paulo, Atlas, 2003.</a:t>
            </a:r>
          </a:p>
          <a:p>
            <a:pPr>
              <a:lnSpc>
                <a:spcPct val="90000"/>
              </a:lnSpc>
              <a:defRPr/>
            </a:pPr>
            <a:endParaRPr lang="pt-BR" sz="1600" dirty="0" smtClean="0"/>
          </a:p>
          <a:p>
            <a:pPr>
              <a:lnSpc>
                <a:spcPct val="90000"/>
              </a:lnSpc>
              <a:defRPr/>
            </a:pPr>
            <a:r>
              <a:rPr lang="pt-BR" sz="1600" dirty="0" smtClean="0"/>
              <a:t>FRITZEN,J. S. JANELA DE JOHARI, Rio de Janeiro, Vozes, 1992.</a:t>
            </a:r>
          </a:p>
          <a:p>
            <a:pPr>
              <a:lnSpc>
                <a:spcPct val="90000"/>
              </a:lnSpc>
              <a:defRPr/>
            </a:pPr>
            <a:endParaRPr lang="pt-BR" sz="1600" dirty="0" smtClean="0"/>
          </a:p>
          <a:p>
            <a:pPr>
              <a:lnSpc>
                <a:spcPct val="90000"/>
              </a:lnSpc>
              <a:defRPr/>
            </a:pPr>
            <a:r>
              <a:rPr lang="pt-BR" sz="1600" dirty="0" smtClean="0"/>
              <a:t>MILKOVICH, T, G. ET ALL ADMINISTRAÇÃO DE RECURSOS HUMANOS, São Paulo,  Atlas, 2000.</a:t>
            </a:r>
          </a:p>
          <a:p>
            <a:pPr fontAlgn="ctr"/>
            <a:endParaRPr lang="pt-BR" sz="1600" dirty="0" smtClean="0"/>
          </a:p>
          <a:p>
            <a:pPr fontAlgn="ctr"/>
            <a:r>
              <a:rPr lang="pt-BR" sz="1600" dirty="0" smtClean="0"/>
              <a:t>https://recursosehumanos.com.br/artigo/como-lidar-com-conflitos-no-trabalho/</a:t>
            </a:r>
          </a:p>
          <a:p>
            <a:pPr>
              <a:buNone/>
            </a:pPr>
            <a:r>
              <a:rPr lang="pt-BR" sz="1600" dirty="0" smtClean="0"/>
              <a:t>20 de dez de 2016 - A maioria das pessoas pode </a:t>
            </a:r>
            <a:r>
              <a:rPr lang="pt-BR" sz="1600" b="1" dirty="0" smtClean="0"/>
              <a:t>lidar</a:t>
            </a:r>
            <a:r>
              <a:rPr lang="pt-BR" sz="1600" dirty="0" smtClean="0"/>
              <a:t> com quase qualquer quantidade e tipo </a:t>
            </a:r>
            <a:r>
              <a:rPr lang="pt-BR" sz="1600" dirty="0" err="1" smtClean="0"/>
              <a:t>de</a:t>
            </a:r>
            <a:r>
              <a:rPr lang="pt-BR" sz="1600" b="1" dirty="0" err="1" smtClean="0"/>
              <a:t>trabalho</a:t>
            </a:r>
            <a:r>
              <a:rPr lang="pt-BR" sz="1600" dirty="0" smtClean="0"/>
              <a:t> que apareça. Não é o </a:t>
            </a:r>
            <a:r>
              <a:rPr lang="pt-BR" sz="1600" b="1" dirty="0" smtClean="0"/>
              <a:t>trabalho</a:t>
            </a:r>
            <a:r>
              <a:rPr lang="pt-BR" sz="1600" dirty="0" smtClean="0"/>
              <a:t> que as deixa no limite. </a:t>
            </a:r>
            <a:r>
              <a:rPr lang="pt-BR" sz="1600" b="1" dirty="0" smtClean="0"/>
              <a:t>Autor:</a:t>
            </a:r>
            <a:r>
              <a:rPr lang="pt-BR" sz="1600" dirty="0" smtClean="0"/>
              <a:t> Dan </a:t>
            </a:r>
            <a:r>
              <a:rPr lang="pt-BR" sz="1600" dirty="0" err="1" smtClean="0"/>
              <a:t>McCarthy</a:t>
            </a:r>
            <a:r>
              <a:rPr lang="pt-BR" sz="1600" dirty="0" smtClean="0"/>
              <a:t>. Artigo publicado originalmente no site </a:t>
            </a:r>
            <a:r>
              <a:rPr lang="pt-BR" sz="1600" dirty="0" smtClean="0">
                <a:hlinkClick r:id="rId2"/>
              </a:rPr>
              <a:t>Great </a:t>
            </a:r>
            <a:r>
              <a:rPr lang="pt-BR" sz="1600" dirty="0" err="1" smtClean="0">
                <a:hlinkClick r:id="rId2"/>
              </a:rPr>
              <a:t>Leadership</a:t>
            </a:r>
            <a:endParaRPr lang="pt-BR" sz="16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2028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b="1" dirty="0" smtClean="0">
                <a:solidFill>
                  <a:srgbClr val="FF0000"/>
                </a:solidFill>
              </a:rPr>
              <a:t>Atitude sustentável como diferencial profissional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2560" y="2643182"/>
            <a:ext cx="7406640" cy="3500462"/>
          </a:xfrm>
        </p:spPr>
        <p:txBody>
          <a:bodyPr>
            <a:normAutofit lnSpcReduction="10000"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sz="4800" i="1" dirty="0" smtClean="0"/>
              <a:t>“A mente que se abre a uma nova </a:t>
            </a:r>
            <a:r>
              <a:rPr lang="pt-BR" sz="4800" i="1" dirty="0" err="1" smtClean="0"/>
              <a:t>ideia</a:t>
            </a:r>
            <a:r>
              <a:rPr lang="pt-BR" sz="4800" i="1" dirty="0" smtClean="0"/>
              <a:t> jamais volta ao seu tamanho Original”</a:t>
            </a:r>
          </a:p>
          <a:p>
            <a:pPr algn="r"/>
            <a:r>
              <a:rPr lang="pt-BR" b="1" dirty="0" smtClean="0"/>
              <a:t>Einstein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 smtClean="0">
                <a:solidFill>
                  <a:srgbClr val="FF0000"/>
                </a:solidFill>
              </a:rPr>
              <a:t>Atitude sustentável como diferencial profissional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53034"/>
          </a:xfrm>
        </p:spPr>
        <p:txBody>
          <a:bodyPr/>
          <a:lstStyle/>
          <a:p>
            <a:pPr>
              <a:buNone/>
            </a:pPr>
            <a:endParaRPr lang="pt-BR" dirty="0" smtClean="0"/>
          </a:p>
          <a:p>
            <a:r>
              <a:rPr lang="pt-BR" dirty="0" smtClean="0"/>
              <a:t>A maioria das pessoas pode lidar </a:t>
            </a:r>
            <a:r>
              <a:rPr lang="pt-BR" dirty="0" smtClean="0">
                <a:solidFill>
                  <a:srgbClr val="FF0000"/>
                </a:solidFill>
              </a:rPr>
              <a:t>com quase qualquer quantidade e tipo</a:t>
            </a:r>
            <a:r>
              <a:rPr lang="pt-BR" dirty="0" smtClean="0"/>
              <a:t> de trabalho que apareça.;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 Não é o trabalho que as deixa no limite – </a:t>
            </a:r>
            <a:r>
              <a:rPr lang="pt-BR" dirty="0" smtClean="0">
                <a:solidFill>
                  <a:srgbClr val="FF0000"/>
                </a:solidFill>
              </a:rPr>
              <a:t>mas sim o conflito </a:t>
            </a:r>
            <a:r>
              <a:rPr lang="pt-BR" dirty="0" smtClean="0"/>
              <a:t>com os colegas de trabalho!</a:t>
            </a:r>
            <a:endParaRPr lang="pt-BR" dirty="0"/>
          </a:p>
        </p:txBody>
      </p:sp>
      <p:pic>
        <p:nvPicPr>
          <p:cNvPr id="14338" name="Picture 2" descr="Resultado de imagem para conflito no trabalh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3071811"/>
            <a:ext cx="2428891" cy="1143007"/>
          </a:xfrm>
          <a:prstGeom prst="rect">
            <a:avLst/>
          </a:prstGeom>
          <a:noFill/>
        </p:spPr>
      </p:pic>
      <p:pic>
        <p:nvPicPr>
          <p:cNvPr id="14340" name="Picture 4" descr="Resultado de imagem para conflito no trabalh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5086349"/>
            <a:ext cx="3643338" cy="1771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 smtClean="0">
                <a:solidFill>
                  <a:srgbClr val="FF0000"/>
                </a:solidFill>
              </a:rPr>
              <a:t>Atitude sustentável como diferencial profissional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pt-BR" dirty="0" smtClean="0"/>
          </a:p>
          <a:p>
            <a:r>
              <a:rPr lang="pt-BR" dirty="0" smtClean="0"/>
              <a:t>O conflito no local de trabalho – ou em qualquer lugar – é inevitável;</a:t>
            </a:r>
          </a:p>
          <a:p>
            <a:endParaRPr lang="pt-BR" dirty="0" smtClean="0"/>
          </a:p>
          <a:p>
            <a:r>
              <a:rPr lang="pt-BR" dirty="0" smtClean="0"/>
              <a:t>O conflito é parte do ser humano.;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Algumas pessoas se sentem mais à vontade com isso do que outras, e algumas pessoas tendem a ser “portadoras de conflito”.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 smtClean="0">
                <a:solidFill>
                  <a:srgbClr val="FF0000"/>
                </a:solidFill>
              </a:rPr>
              <a:t>Atitude sustentável como diferencial profissional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endParaRPr lang="pt-BR" sz="2400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pt-BR" sz="2400" dirty="0" smtClean="0">
                <a:solidFill>
                  <a:schemeClr val="accent1"/>
                </a:solidFill>
              </a:rPr>
              <a:t>Algumas maneiras de gerenciar conflitos para que pequenos problemas não se tornem </a:t>
            </a:r>
            <a:r>
              <a:rPr lang="pt-BR" sz="2400" dirty="0" smtClean="0">
                <a:solidFill>
                  <a:srgbClr val="FF0000"/>
                </a:solidFill>
              </a:rPr>
              <a:t>GRANDES</a:t>
            </a:r>
            <a:r>
              <a:rPr lang="pt-BR" sz="2400" dirty="0" smtClean="0">
                <a:solidFill>
                  <a:schemeClr val="accent1"/>
                </a:solidFill>
              </a:rPr>
              <a:t> dificuldades:</a:t>
            </a:r>
          </a:p>
          <a:p>
            <a:pPr algn="ctr">
              <a:buNone/>
            </a:pPr>
            <a:endParaRPr lang="pt-BR" sz="2400" b="1" dirty="0" smtClean="0">
              <a:solidFill>
                <a:schemeClr val="accent1"/>
              </a:solidFill>
            </a:endParaRPr>
          </a:p>
          <a:p>
            <a:pPr marL="596646" indent="-514350" algn="ctr">
              <a:buNone/>
            </a:pPr>
            <a:r>
              <a:rPr lang="pt-BR" b="1" dirty="0" smtClean="0">
                <a:solidFill>
                  <a:srgbClr val="FFC000"/>
                </a:solidFill>
              </a:rPr>
              <a:t>1. Faça da capacidade de colaborar uma expectativa:</a:t>
            </a:r>
          </a:p>
          <a:p>
            <a:pPr marL="596646" indent="-514350" algn="ctr">
              <a:buAutoNum type="arabicPeriod"/>
            </a:pPr>
            <a:endParaRPr lang="pt-BR" b="1" dirty="0" smtClean="0">
              <a:solidFill>
                <a:srgbClr val="FFC000"/>
              </a:solidFill>
            </a:endParaRPr>
          </a:p>
          <a:p>
            <a:pPr marL="596646" indent="-514350" algn="ctr">
              <a:buNone/>
            </a:pPr>
            <a:r>
              <a:rPr lang="pt-BR" i="1" dirty="0" smtClean="0"/>
              <a:t>Você está procurando trabalhar como lobo solitário, ou funcionário que pode colaborar com os outros?</a:t>
            </a:r>
            <a:endParaRPr lang="pt-BR" b="1" i="1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 smtClean="0">
                <a:solidFill>
                  <a:srgbClr val="FF0000"/>
                </a:solidFill>
              </a:rPr>
              <a:t>Atitude sustentável como diferencial profissional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endParaRPr lang="pt-BR" sz="2400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pt-BR" sz="2400" dirty="0" smtClean="0">
                <a:solidFill>
                  <a:schemeClr val="accent1"/>
                </a:solidFill>
              </a:rPr>
              <a:t>Algumas maneiras de gerenciar conflitos para que pequenos problemas não se tornem </a:t>
            </a:r>
            <a:r>
              <a:rPr lang="pt-BR" sz="2400" dirty="0" smtClean="0">
                <a:solidFill>
                  <a:srgbClr val="FF0000"/>
                </a:solidFill>
              </a:rPr>
              <a:t>GRANDES</a:t>
            </a:r>
            <a:r>
              <a:rPr lang="pt-BR" sz="2400" dirty="0" smtClean="0">
                <a:solidFill>
                  <a:schemeClr val="accent1"/>
                </a:solidFill>
              </a:rPr>
              <a:t> dificuldades:</a:t>
            </a:r>
          </a:p>
          <a:p>
            <a:pPr algn="ctr">
              <a:buNone/>
            </a:pPr>
            <a:endParaRPr lang="pt-BR" sz="2400" b="1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pt-BR" b="1" dirty="0" smtClean="0">
                <a:solidFill>
                  <a:srgbClr val="FFC000"/>
                </a:solidFill>
              </a:rPr>
              <a:t>2. Reconheça a diferença entre conflitos saudáveis ​​e destrutivos:</a:t>
            </a:r>
          </a:p>
          <a:p>
            <a:pPr algn="ctr">
              <a:buNone/>
            </a:pPr>
            <a:endParaRPr lang="pt-BR" b="1" dirty="0" smtClean="0">
              <a:solidFill>
                <a:srgbClr val="FFC000"/>
              </a:solidFill>
            </a:endParaRPr>
          </a:p>
          <a:p>
            <a:pPr algn="ctr"/>
            <a:r>
              <a:rPr lang="pt-BR" sz="2800" i="1" dirty="0" smtClean="0"/>
              <a:t>Um </a:t>
            </a:r>
            <a:r>
              <a:rPr lang="pt-BR" sz="2800" i="1" dirty="0" smtClean="0">
                <a:solidFill>
                  <a:srgbClr val="FFC000"/>
                </a:solidFill>
              </a:rPr>
              <a:t>conflito saudáve</a:t>
            </a:r>
            <a:r>
              <a:rPr lang="pt-BR" sz="2800" i="1" dirty="0" smtClean="0"/>
              <a:t>l faz com que seja aceitável discordar, debater problemas, questionar o processo e falar com franqueza. </a:t>
            </a:r>
          </a:p>
          <a:p>
            <a:pPr algn="ctr">
              <a:buNone/>
            </a:pPr>
            <a:r>
              <a:rPr lang="pt-BR" sz="2800" i="1" dirty="0" smtClean="0"/>
              <a:t>Um </a:t>
            </a:r>
            <a:r>
              <a:rPr lang="pt-BR" sz="2800" i="1" dirty="0" smtClean="0">
                <a:solidFill>
                  <a:srgbClr val="FFC000"/>
                </a:solidFill>
              </a:rPr>
              <a:t>conflito destrutivo </a:t>
            </a:r>
            <a:r>
              <a:rPr lang="pt-BR" sz="2800" i="1" dirty="0" smtClean="0"/>
              <a:t>é quando ele se torna pessoal, fica no caminho do trabalhar de forma eficiente, e tem um impacto negativo sobre a produtividade, inovação e, em última análise, sobre os resultados</a:t>
            </a:r>
            <a:r>
              <a:rPr lang="pt-BR" i="1" dirty="0" smtClean="0"/>
              <a:t>.</a:t>
            </a:r>
            <a:endParaRPr lang="pt-BR" b="1" i="1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 smtClean="0">
                <a:solidFill>
                  <a:srgbClr val="FF0000"/>
                </a:solidFill>
              </a:rPr>
              <a:t>Atitude sustentável como diferencial profissional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2447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pt-BR" sz="2400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pt-BR" sz="2400" dirty="0" smtClean="0">
                <a:solidFill>
                  <a:schemeClr val="accent1"/>
                </a:solidFill>
              </a:rPr>
              <a:t>Algumas maneiras de gerenciar conflitos para que pequenos problemas não se tornem </a:t>
            </a:r>
            <a:r>
              <a:rPr lang="pt-BR" sz="2400" dirty="0" smtClean="0">
                <a:solidFill>
                  <a:srgbClr val="FF0000"/>
                </a:solidFill>
              </a:rPr>
              <a:t>GRANDES</a:t>
            </a:r>
            <a:r>
              <a:rPr lang="pt-BR" sz="2400" dirty="0" smtClean="0">
                <a:solidFill>
                  <a:schemeClr val="accent1"/>
                </a:solidFill>
              </a:rPr>
              <a:t> dificuldades:</a:t>
            </a:r>
          </a:p>
          <a:p>
            <a:pPr algn="ctr">
              <a:buNone/>
            </a:pPr>
            <a:endParaRPr lang="pt-BR" sz="2400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pt-BR" sz="4000" b="1" dirty="0" smtClean="0">
                <a:solidFill>
                  <a:srgbClr val="FFC000"/>
                </a:solidFill>
              </a:rPr>
              <a:t>3. Não ignore o conflito:</a:t>
            </a:r>
          </a:p>
          <a:p>
            <a:pPr algn="ctr">
              <a:buNone/>
            </a:pPr>
            <a:endParaRPr lang="pt-BR" sz="4000" b="1" dirty="0" smtClean="0">
              <a:solidFill>
                <a:srgbClr val="FFC000"/>
              </a:solidFill>
            </a:endParaRPr>
          </a:p>
          <a:p>
            <a:pPr algn="ctr"/>
            <a:r>
              <a:rPr lang="pt-BR" sz="2200" dirty="0" smtClean="0"/>
              <a:t>Pequenos sinais que podem se transformar em grandes problemas;</a:t>
            </a:r>
          </a:p>
          <a:p>
            <a:pPr algn="ctr"/>
            <a:endParaRPr lang="pt-BR" sz="2200" dirty="0" smtClean="0"/>
          </a:p>
          <a:p>
            <a:pPr algn="ctr"/>
            <a:r>
              <a:rPr lang="pt-BR" sz="2200" dirty="0" smtClean="0"/>
              <a:t>A maioria dos funcionários não vai querer dedurar seus colegas de trabalho ou ser visto como um </a:t>
            </a:r>
            <a:r>
              <a:rPr lang="pt-BR" sz="2200" dirty="0" err="1" smtClean="0"/>
              <a:t>reclamão</a:t>
            </a:r>
            <a:r>
              <a:rPr lang="pt-BR" sz="2200" dirty="0" smtClean="0"/>
              <a:t> – mas você pode notar que eles estão trabalhando de forma diferente com outros funcionários;</a:t>
            </a:r>
          </a:p>
          <a:p>
            <a:pPr algn="ctr"/>
            <a:endParaRPr lang="pt-BR" sz="2200" dirty="0" smtClean="0"/>
          </a:p>
          <a:p>
            <a:pPr algn="ctr"/>
            <a:r>
              <a:rPr lang="pt-BR" sz="2200" dirty="0" smtClean="0"/>
              <a:t>Ressalte suas observações e pergunte o motivo;</a:t>
            </a:r>
            <a:endParaRPr lang="pt-BR" sz="2200" b="1" dirty="0" smtClean="0">
              <a:solidFill>
                <a:srgbClr val="FFC000"/>
              </a:solidFill>
            </a:endParaRPr>
          </a:p>
          <a:p>
            <a:pPr algn="ctr">
              <a:buNone/>
            </a:pPr>
            <a:endParaRPr lang="pt-BR" sz="4000" b="1" dirty="0" smtClean="0">
              <a:solidFill>
                <a:srgbClr val="FFC000"/>
              </a:solidFill>
            </a:endParaRPr>
          </a:p>
          <a:p>
            <a:pPr algn="ctr">
              <a:buNone/>
            </a:pPr>
            <a:endParaRPr lang="pt-BR" sz="2400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 smtClean="0">
                <a:solidFill>
                  <a:srgbClr val="FF0000"/>
                </a:solidFill>
              </a:rPr>
              <a:t>Atitude sustentável como diferencial profissional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pt-BR" sz="2400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pt-BR" sz="2400" dirty="0" smtClean="0">
                <a:solidFill>
                  <a:schemeClr val="accent1"/>
                </a:solidFill>
              </a:rPr>
              <a:t>Algumas maneiras de gerenciar conflitos para que pequenos problemas não se tornem </a:t>
            </a:r>
            <a:r>
              <a:rPr lang="pt-BR" sz="2400" dirty="0" smtClean="0">
                <a:solidFill>
                  <a:srgbClr val="FF0000"/>
                </a:solidFill>
              </a:rPr>
              <a:t>GRANDES</a:t>
            </a:r>
            <a:r>
              <a:rPr lang="pt-BR" sz="2400" dirty="0" smtClean="0">
                <a:solidFill>
                  <a:schemeClr val="accent1"/>
                </a:solidFill>
              </a:rPr>
              <a:t> dificuldades:</a:t>
            </a:r>
          </a:p>
          <a:p>
            <a:pPr algn="ctr">
              <a:buNone/>
            </a:pPr>
            <a:endParaRPr lang="pt-BR" sz="2400" b="1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pt-BR" sz="4000" b="1" dirty="0" smtClean="0">
                <a:solidFill>
                  <a:srgbClr val="FFC000"/>
                </a:solidFill>
              </a:rPr>
              <a:t>4. Seja um modelo com seus colegas:</a:t>
            </a:r>
          </a:p>
          <a:p>
            <a:pPr algn="ctr">
              <a:buNone/>
            </a:pPr>
            <a:endParaRPr lang="pt-BR" sz="2400" b="1" dirty="0" smtClean="0">
              <a:solidFill>
                <a:schemeClr val="accent1"/>
              </a:solidFill>
            </a:endParaRPr>
          </a:p>
          <a:p>
            <a:r>
              <a:rPr lang="pt-BR" dirty="0" smtClean="0"/>
              <a:t>Fala/discurso  e ação – são as mesmas?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D5D9DB10B98BF4AB09920B3D5DE6CD3" ma:contentTypeVersion="4" ma:contentTypeDescription="Crie um novo documento." ma:contentTypeScope="" ma:versionID="47c631553f19000cb9abdcc97815e1ad">
  <xsd:schema xmlns:xsd="http://www.w3.org/2001/XMLSchema" xmlns:xs="http://www.w3.org/2001/XMLSchema" xmlns:p="http://schemas.microsoft.com/office/2006/metadata/properties" xmlns:ns2="700616a6-ae32-45ca-9e6b-2a64340ad7ed" targetNamespace="http://schemas.microsoft.com/office/2006/metadata/properties" ma:root="true" ma:fieldsID="0083e9830f1d209482c887282f4ef49c" ns2:_="">
    <xsd:import namespace="700616a6-ae32-45ca-9e6b-2a64340ad7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0616a6-ae32-45ca-9e6b-2a64340ad7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8C846D-AE77-4F30-9A0C-907C1719A280}"/>
</file>

<file path=customXml/itemProps2.xml><?xml version="1.0" encoding="utf-8"?>
<ds:datastoreItem xmlns:ds="http://schemas.openxmlformats.org/officeDocument/2006/customXml" ds:itemID="{A52A1B89-95C3-4545-92BA-A431AA37C97F}"/>
</file>

<file path=customXml/itemProps3.xml><?xml version="1.0" encoding="utf-8"?>
<ds:datastoreItem xmlns:ds="http://schemas.openxmlformats.org/officeDocument/2006/customXml" ds:itemID="{9B57BB63-EB3D-4F0A-85E6-67E65CFEFC13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371</TotalTime>
  <Words>997</Words>
  <Application>Microsoft Office PowerPoint</Application>
  <PresentationFormat>Apresentação na tela (4:3)</PresentationFormat>
  <Paragraphs>204</Paragraphs>
  <Slides>28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Solstício</vt:lpstr>
      <vt:lpstr>  Atitude sustentável como diferencial profissional  </vt:lpstr>
      <vt:lpstr>Atitude sustentável como diferencial profissional</vt:lpstr>
      <vt:lpstr>Atitude sustentável como diferencial profissional</vt:lpstr>
      <vt:lpstr>Atitude sustentável como diferencial profissional</vt:lpstr>
      <vt:lpstr>Atitude sustentável como diferencial profissional</vt:lpstr>
      <vt:lpstr>Atitude sustentável como diferencial profissional</vt:lpstr>
      <vt:lpstr>Atitude sustentável como diferencial profissional</vt:lpstr>
      <vt:lpstr>Atitude sustentável como diferencial profissional</vt:lpstr>
      <vt:lpstr>Atitude sustentável como diferencial profissional</vt:lpstr>
      <vt:lpstr>Atitude sustentável como diferencial profissional</vt:lpstr>
      <vt:lpstr>Atitude sustentável como diferencial profissional</vt:lpstr>
      <vt:lpstr>Atitude sustentável como diferencial profissional</vt:lpstr>
      <vt:lpstr>Atitude sustentável como diferencial profissional</vt:lpstr>
      <vt:lpstr>Slide 14</vt:lpstr>
      <vt:lpstr>Janela de Johari </vt:lpstr>
      <vt:lpstr>Janela de Johari </vt:lpstr>
      <vt:lpstr>Janela de Johari </vt:lpstr>
      <vt:lpstr>Janela de Johari </vt:lpstr>
      <vt:lpstr>Janela de Johari </vt:lpstr>
      <vt:lpstr>Janela de Johari </vt:lpstr>
      <vt:lpstr>Janela de Johari </vt:lpstr>
      <vt:lpstr>Janela de Johari </vt:lpstr>
      <vt:lpstr>Janela de Johari </vt:lpstr>
      <vt:lpstr>Janela de Johari </vt:lpstr>
      <vt:lpstr>Slide 25</vt:lpstr>
      <vt:lpstr>Janela de Johari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Cuidador de Idoso</dc:title>
  <dc:creator>Geraldo</dc:creator>
  <cp:lastModifiedBy>Geraldo</cp:lastModifiedBy>
  <cp:revision>93</cp:revision>
  <dcterms:created xsi:type="dcterms:W3CDTF">2017-03-10T23:16:31Z</dcterms:created>
  <dcterms:modified xsi:type="dcterms:W3CDTF">2017-10-31T22:19:33Z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0x010100DD5D9DB10B98BF4AB09920B3D5DE6CD3</vt:lpwstr>
  </property>
</Properties>
</file>