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3" r:id="rId3"/>
    <p:sldId id="258" r:id="rId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ES"/>
          </a:p>
        </p:txBody>
      </p:sp>
      <p:sp>
        <p:nvSpPr>
          <p:cNvPr id="4" name="Marcador de fecha 3"/>
          <p:cNvSpPr>
            <a:spLocks noGrp="1"/>
          </p:cNvSpPr>
          <p:nvPr>
            <p:ph type="dt" sz="half" idx="10"/>
          </p:nvPr>
        </p:nvSpPr>
        <p:spPr/>
        <p:txBody>
          <a:bodyPr/>
          <a:lstStyle/>
          <a:p>
            <a:fld id="{7FC1E837-F5C8-442F-8AD3-681DB0D0576E}" type="datetimeFigureOut">
              <a:rPr lang="es-ES" smtClean="0"/>
              <a:t>19/03/2021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E303286-C740-4453-A508-9A4E5AA08E24}" type="slidenum">
              <a:rPr lang="es-ES" smtClean="0"/>
              <a:t>‹Nº›</a:t>
            </a:fld>
            <a:endParaRPr lang="es-ES"/>
          </a:p>
        </p:txBody>
      </p:sp>
    </p:spTree>
    <p:extLst>
      <p:ext uri="{BB962C8B-B14F-4D97-AF65-F5344CB8AC3E}">
        <p14:creationId xmlns:p14="http://schemas.microsoft.com/office/powerpoint/2010/main" val="411428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7FC1E837-F5C8-442F-8AD3-681DB0D0576E}" type="datetimeFigureOut">
              <a:rPr lang="es-ES" smtClean="0"/>
              <a:t>19/03/2021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E303286-C740-4453-A508-9A4E5AA08E24}" type="slidenum">
              <a:rPr lang="es-ES" smtClean="0"/>
              <a:t>‹Nº›</a:t>
            </a:fld>
            <a:endParaRPr lang="es-ES"/>
          </a:p>
        </p:txBody>
      </p:sp>
    </p:spTree>
    <p:extLst>
      <p:ext uri="{BB962C8B-B14F-4D97-AF65-F5344CB8AC3E}">
        <p14:creationId xmlns:p14="http://schemas.microsoft.com/office/powerpoint/2010/main" val="1608082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7FC1E837-F5C8-442F-8AD3-681DB0D0576E}" type="datetimeFigureOut">
              <a:rPr lang="es-ES" smtClean="0"/>
              <a:t>19/03/2021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E303286-C740-4453-A508-9A4E5AA08E24}" type="slidenum">
              <a:rPr lang="es-ES" smtClean="0"/>
              <a:t>‹Nº›</a:t>
            </a:fld>
            <a:endParaRPr lang="es-ES"/>
          </a:p>
        </p:txBody>
      </p:sp>
    </p:spTree>
    <p:extLst>
      <p:ext uri="{BB962C8B-B14F-4D97-AF65-F5344CB8AC3E}">
        <p14:creationId xmlns:p14="http://schemas.microsoft.com/office/powerpoint/2010/main" val="3716007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7FC1E837-F5C8-442F-8AD3-681DB0D0576E}" type="datetimeFigureOut">
              <a:rPr lang="es-ES" smtClean="0"/>
              <a:t>19/03/2021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E303286-C740-4453-A508-9A4E5AA08E24}" type="slidenum">
              <a:rPr lang="es-ES" smtClean="0"/>
              <a:t>‹Nº›</a:t>
            </a:fld>
            <a:endParaRPr lang="es-ES"/>
          </a:p>
        </p:txBody>
      </p:sp>
    </p:spTree>
    <p:extLst>
      <p:ext uri="{BB962C8B-B14F-4D97-AF65-F5344CB8AC3E}">
        <p14:creationId xmlns:p14="http://schemas.microsoft.com/office/powerpoint/2010/main" val="3357890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7FC1E837-F5C8-442F-8AD3-681DB0D0576E}" type="datetimeFigureOut">
              <a:rPr lang="es-ES" smtClean="0"/>
              <a:t>19/03/2021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DE303286-C740-4453-A508-9A4E5AA08E24}" type="slidenum">
              <a:rPr lang="es-ES" smtClean="0"/>
              <a:t>‹Nº›</a:t>
            </a:fld>
            <a:endParaRPr lang="es-ES"/>
          </a:p>
        </p:txBody>
      </p:sp>
    </p:spTree>
    <p:extLst>
      <p:ext uri="{BB962C8B-B14F-4D97-AF65-F5344CB8AC3E}">
        <p14:creationId xmlns:p14="http://schemas.microsoft.com/office/powerpoint/2010/main" val="2308601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7FC1E837-F5C8-442F-8AD3-681DB0D0576E}" type="datetimeFigureOut">
              <a:rPr lang="es-ES" smtClean="0"/>
              <a:t>19/03/2021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DE303286-C740-4453-A508-9A4E5AA08E24}" type="slidenum">
              <a:rPr lang="es-ES" smtClean="0"/>
              <a:t>‹Nº›</a:t>
            </a:fld>
            <a:endParaRPr lang="es-ES"/>
          </a:p>
        </p:txBody>
      </p:sp>
    </p:spTree>
    <p:extLst>
      <p:ext uri="{BB962C8B-B14F-4D97-AF65-F5344CB8AC3E}">
        <p14:creationId xmlns:p14="http://schemas.microsoft.com/office/powerpoint/2010/main" val="1743035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7FC1E837-F5C8-442F-8AD3-681DB0D0576E}" type="datetimeFigureOut">
              <a:rPr lang="es-ES" smtClean="0"/>
              <a:t>19/03/2021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DE303286-C740-4453-A508-9A4E5AA08E24}" type="slidenum">
              <a:rPr lang="es-ES" smtClean="0"/>
              <a:t>‹Nº›</a:t>
            </a:fld>
            <a:endParaRPr lang="es-ES"/>
          </a:p>
        </p:txBody>
      </p:sp>
    </p:spTree>
    <p:extLst>
      <p:ext uri="{BB962C8B-B14F-4D97-AF65-F5344CB8AC3E}">
        <p14:creationId xmlns:p14="http://schemas.microsoft.com/office/powerpoint/2010/main" val="4014251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7FC1E837-F5C8-442F-8AD3-681DB0D0576E}" type="datetimeFigureOut">
              <a:rPr lang="es-ES" smtClean="0"/>
              <a:t>19/03/2021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DE303286-C740-4453-A508-9A4E5AA08E24}" type="slidenum">
              <a:rPr lang="es-ES" smtClean="0"/>
              <a:t>‹Nº›</a:t>
            </a:fld>
            <a:endParaRPr lang="es-ES"/>
          </a:p>
        </p:txBody>
      </p:sp>
    </p:spTree>
    <p:extLst>
      <p:ext uri="{BB962C8B-B14F-4D97-AF65-F5344CB8AC3E}">
        <p14:creationId xmlns:p14="http://schemas.microsoft.com/office/powerpoint/2010/main" val="651983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FC1E837-F5C8-442F-8AD3-681DB0D0576E}" type="datetimeFigureOut">
              <a:rPr lang="es-ES" smtClean="0"/>
              <a:t>19/03/2021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DE303286-C740-4453-A508-9A4E5AA08E24}" type="slidenum">
              <a:rPr lang="es-ES" smtClean="0"/>
              <a:t>‹Nº›</a:t>
            </a:fld>
            <a:endParaRPr lang="es-ES"/>
          </a:p>
        </p:txBody>
      </p:sp>
    </p:spTree>
    <p:extLst>
      <p:ext uri="{BB962C8B-B14F-4D97-AF65-F5344CB8AC3E}">
        <p14:creationId xmlns:p14="http://schemas.microsoft.com/office/powerpoint/2010/main" val="231140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7FC1E837-F5C8-442F-8AD3-681DB0D0576E}" type="datetimeFigureOut">
              <a:rPr lang="es-ES" smtClean="0"/>
              <a:t>19/03/2021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DE303286-C740-4453-A508-9A4E5AA08E24}" type="slidenum">
              <a:rPr lang="es-ES" smtClean="0"/>
              <a:t>‹Nº›</a:t>
            </a:fld>
            <a:endParaRPr lang="es-ES"/>
          </a:p>
        </p:txBody>
      </p:sp>
    </p:spTree>
    <p:extLst>
      <p:ext uri="{BB962C8B-B14F-4D97-AF65-F5344CB8AC3E}">
        <p14:creationId xmlns:p14="http://schemas.microsoft.com/office/powerpoint/2010/main" val="2210340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7FC1E837-F5C8-442F-8AD3-681DB0D0576E}" type="datetimeFigureOut">
              <a:rPr lang="es-ES" smtClean="0"/>
              <a:t>19/03/2021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DE303286-C740-4453-A508-9A4E5AA08E24}" type="slidenum">
              <a:rPr lang="es-ES" smtClean="0"/>
              <a:t>‹Nº›</a:t>
            </a:fld>
            <a:endParaRPr lang="es-ES"/>
          </a:p>
        </p:txBody>
      </p:sp>
    </p:spTree>
    <p:extLst>
      <p:ext uri="{BB962C8B-B14F-4D97-AF65-F5344CB8AC3E}">
        <p14:creationId xmlns:p14="http://schemas.microsoft.com/office/powerpoint/2010/main" val="232621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C1E837-F5C8-442F-8AD3-681DB0D0576E}" type="datetimeFigureOut">
              <a:rPr lang="es-ES" smtClean="0"/>
              <a:t>19/03/2021</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303286-C740-4453-A508-9A4E5AA08E24}" type="slidenum">
              <a:rPr lang="es-ES" smtClean="0"/>
              <a:t>‹Nº›</a:t>
            </a:fld>
            <a:endParaRPr lang="es-ES"/>
          </a:p>
        </p:txBody>
      </p:sp>
    </p:spTree>
    <p:extLst>
      <p:ext uri="{BB962C8B-B14F-4D97-AF65-F5344CB8AC3E}">
        <p14:creationId xmlns:p14="http://schemas.microsoft.com/office/powerpoint/2010/main" val="3215427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6125" y="121339"/>
            <a:ext cx="9248504" cy="461665"/>
          </a:xfrm>
          <a:prstGeom prst="rect">
            <a:avLst/>
          </a:prstGeom>
          <a:noFill/>
        </p:spPr>
        <p:txBody>
          <a:bodyPr wrap="square" rtlCol="0">
            <a:spAutoFit/>
          </a:bodyPr>
          <a:lstStyle/>
          <a:p>
            <a:r>
              <a:rPr lang="es-ES" sz="2400" b="1" dirty="0" smtClean="0">
                <a:solidFill>
                  <a:srgbClr val="00B0F0"/>
                </a:solidFill>
                <a:latin typeface="Century Gothic" panose="020B0502020202020204" pitchFamily="34" charset="0"/>
              </a:rPr>
              <a:t>Permisos SVN para rutas de Integración Continua.</a:t>
            </a:r>
            <a:endParaRPr lang="es-ES" sz="2400" b="1" dirty="0">
              <a:solidFill>
                <a:srgbClr val="00B0F0"/>
              </a:solidFill>
              <a:latin typeface="Century Gothic" panose="020B0502020202020204" pitchFamily="34" charset="0"/>
            </a:endParaRPr>
          </a:p>
        </p:txBody>
      </p:sp>
      <p:sp>
        <p:nvSpPr>
          <p:cNvPr id="17" name="CuadroTexto 16"/>
          <p:cNvSpPr txBox="1"/>
          <p:nvPr/>
        </p:nvSpPr>
        <p:spPr>
          <a:xfrm>
            <a:off x="1645920" y="1068115"/>
            <a:ext cx="10306593" cy="3170099"/>
          </a:xfrm>
          <a:prstGeom prst="rect">
            <a:avLst/>
          </a:prstGeom>
          <a:noFill/>
        </p:spPr>
        <p:txBody>
          <a:bodyPr wrap="square" rtlCol="0">
            <a:spAutoFit/>
          </a:bodyPr>
          <a:lstStyle/>
          <a:p>
            <a:pPr algn="just"/>
            <a:r>
              <a:rPr lang="es-ES" dirty="0" smtClean="0"/>
              <a:t>Para IC, en las rutas </a:t>
            </a:r>
            <a:r>
              <a:rPr lang="es-ES" b="1" dirty="0" smtClean="0"/>
              <a:t>Branches</a:t>
            </a:r>
            <a:r>
              <a:rPr lang="es-ES" dirty="0" smtClean="0"/>
              <a:t>, se puede dar acceso a todas personas (internas/Externas). Las solicitudes de acceso solo pueden ser echas por usuarios Internos.</a:t>
            </a:r>
          </a:p>
          <a:p>
            <a:pPr algn="just"/>
            <a:r>
              <a:rPr lang="es-ES" dirty="0" smtClean="0"/>
              <a:t>Para evitar tener tantos permisos individuales, la mayoría de los Branches de IC, tiene permisos grupales, por lo cual para cada área que actualmente trabaja para IC, se creo un grupo de internos y externos.</a:t>
            </a:r>
          </a:p>
          <a:p>
            <a:pPr marL="742950" lvl="1" indent="-285750" algn="just">
              <a:buFont typeface="Arial" panose="020B0604020202020204" pitchFamily="34" charset="0"/>
              <a:buChar char="•"/>
            </a:pPr>
            <a:r>
              <a:rPr lang="es-ES" sz="1600" dirty="0" smtClean="0"/>
              <a:t>AtencionClientes_IC</a:t>
            </a:r>
          </a:p>
          <a:p>
            <a:pPr marL="742950" lvl="1" indent="-285750" algn="just">
              <a:buFont typeface="Arial" panose="020B0604020202020204" pitchFamily="34" charset="0"/>
              <a:buChar char="•"/>
            </a:pPr>
            <a:r>
              <a:rPr lang="es-ES" sz="1600" dirty="0" smtClean="0"/>
              <a:t>Ext_AtencionCliente</a:t>
            </a:r>
          </a:p>
          <a:p>
            <a:pPr marL="742950" lvl="1" indent="-285750" algn="just">
              <a:buFont typeface="Arial" panose="020B0604020202020204" pitchFamily="34" charset="0"/>
              <a:buChar char="•"/>
            </a:pPr>
            <a:r>
              <a:rPr lang="es-ES" sz="1600" dirty="0" smtClean="0"/>
              <a:t>Siniestros_IC</a:t>
            </a:r>
          </a:p>
          <a:p>
            <a:pPr marL="742950" lvl="1" indent="-285750" algn="just">
              <a:buFont typeface="Arial" panose="020B0604020202020204" pitchFamily="34" charset="0"/>
              <a:buChar char="•"/>
            </a:pPr>
            <a:r>
              <a:rPr lang="es-ES" sz="1600" dirty="0" smtClean="0"/>
              <a:t>Ext_SiniestrosIC</a:t>
            </a:r>
          </a:p>
          <a:p>
            <a:pPr marL="742950" lvl="1" indent="-285750" algn="just">
              <a:buFont typeface="Arial" panose="020B0604020202020204" pitchFamily="34" charset="0"/>
              <a:buChar char="•"/>
            </a:pPr>
            <a:r>
              <a:rPr lang="es-ES" sz="1600" dirty="0" smtClean="0"/>
              <a:t>Comercializacion</a:t>
            </a:r>
          </a:p>
          <a:p>
            <a:pPr marL="742950" lvl="1" indent="-285750" algn="just">
              <a:buFont typeface="Arial" panose="020B0604020202020204" pitchFamily="34" charset="0"/>
              <a:buChar char="•"/>
            </a:pPr>
            <a:r>
              <a:rPr lang="es-ES" sz="1600" dirty="0" smtClean="0"/>
              <a:t>Ext_Comercializacion</a:t>
            </a:r>
          </a:p>
          <a:p>
            <a:pPr lvl="1" algn="just"/>
            <a:endParaRPr lang="es-ES" sz="1600" dirty="0" smtClean="0"/>
          </a:p>
          <a:p>
            <a:pPr algn="just"/>
            <a:r>
              <a:rPr lang="es-ES" sz="1600" dirty="0" smtClean="0"/>
              <a:t>Por lo tanto, la idea es primero ver si el usuario existe en el grupo, de lo contrario se debe agregar y listo.</a:t>
            </a:r>
            <a:endParaRPr lang="es-ES" sz="1600" dirty="0"/>
          </a:p>
        </p:txBody>
      </p:sp>
      <p:sp>
        <p:nvSpPr>
          <p:cNvPr id="3" name="CuadroTexto 2"/>
          <p:cNvSpPr txBox="1"/>
          <p:nvPr/>
        </p:nvSpPr>
        <p:spPr>
          <a:xfrm>
            <a:off x="378822" y="1068115"/>
            <a:ext cx="2037806" cy="338554"/>
          </a:xfrm>
          <a:prstGeom prst="rect">
            <a:avLst/>
          </a:prstGeom>
          <a:noFill/>
        </p:spPr>
        <p:txBody>
          <a:bodyPr wrap="square" rtlCol="0">
            <a:spAutoFit/>
          </a:bodyPr>
          <a:lstStyle/>
          <a:p>
            <a:r>
              <a:rPr lang="es-ES" sz="1600" b="1" dirty="0" smtClean="0">
                <a:effectLst>
                  <a:outerShdw blurRad="38100" dist="38100" dir="2700000" algn="tl">
                    <a:srgbClr val="000000">
                      <a:alpha val="43137"/>
                    </a:srgbClr>
                  </a:outerShdw>
                </a:effectLst>
              </a:rPr>
              <a:t>BRANCHES</a:t>
            </a:r>
            <a:endParaRPr lang="es-ES" b="1" dirty="0">
              <a:effectLst>
                <a:outerShdw blurRad="38100" dist="38100" dir="2700000" algn="tl">
                  <a:srgbClr val="000000">
                    <a:alpha val="43137"/>
                  </a:srgbClr>
                </a:outerShdw>
              </a:effectLst>
            </a:endParaRPr>
          </a:p>
        </p:txBody>
      </p:sp>
      <p:pic>
        <p:nvPicPr>
          <p:cNvPr id="19" name="Imagen 18"/>
          <p:cNvPicPr>
            <a:picLocks noChangeAspect="1"/>
          </p:cNvPicPr>
          <p:nvPr/>
        </p:nvPicPr>
        <p:blipFill>
          <a:blip r:embed="rId2"/>
          <a:stretch>
            <a:fillRect/>
          </a:stretch>
        </p:blipFill>
        <p:spPr>
          <a:xfrm>
            <a:off x="1822948" y="4723325"/>
            <a:ext cx="7587868" cy="1818040"/>
          </a:xfrm>
          <a:prstGeom prst="rect">
            <a:avLst/>
          </a:prstGeom>
          <a:ln>
            <a:noFill/>
          </a:ln>
          <a:effectLst>
            <a:outerShdw blurRad="190500" algn="tl" rotWithShape="0">
              <a:srgbClr val="000000">
                <a:alpha val="70000"/>
              </a:srgbClr>
            </a:outerShdw>
          </a:effectLst>
        </p:spPr>
      </p:pic>
      <p:sp>
        <p:nvSpPr>
          <p:cNvPr id="20" name="Rectángulo 19"/>
          <p:cNvSpPr/>
          <p:nvPr/>
        </p:nvSpPr>
        <p:spPr>
          <a:xfrm>
            <a:off x="4167051" y="4723325"/>
            <a:ext cx="5107578" cy="776138"/>
          </a:xfrm>
          <a:prstGeom prst="rect">
            <a:avLst/>
          </a:prstGeom>
          <a:noFill/>
          <a:ln w="12700">
            <a:solidFill>
              <a:srgbClr val="FF0000"/>
            </a:solidFill>
            <a:prstDash val="sysDash"/>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992938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6125" y="121339"/>
            <a:ext cx="9248504" cy="461665"/>
          </a:xfrm>
          <a:prstGeom prst="rect">
            <a:avLst/>
          </a:prstGeom>
          <a:noFill/>
        </p:spPr>
        <p:txBody>
          <a:bodyPr wrap="square" rtlCol="0">
            <a:spAutoFit/>
          </a:bodyPr>
          <a:lstStyle/>
          <a:p>
            <a:r>
              <a:rPr lang="es-ES" sz="2400" b="1" dirty="0" smtClean="0">
                <a:solidFill>
                  <a:srgbClr val="00B0F0"/>
                </a:solidFill>
                <a:latin typeface="Century Gothic" panose="020B0502020202020204" pitchFamily="34" charset="0"/>
              </a:rPr>
              <a:t>Permisos SVN para rutas de Integración Continua.</a:t>
            </a:r>
            <a:endParaRPr lang="es-ES" sz="2400" b="1" dirty="0">
              <a:solidFill>
                <a:srgbClr val="00B0F0"/>
              </a:solidFill>
              <a:latin typeface="Century Gothic" panose="020B0502020202020204" pitchFamily="34" charset="0"/>
            </a:endParaRPr>
          </a:p>
        </p:txBody>
      </p:sp>
      <p:sp>
        <p:nvSpPr>
          <p:cNvPr id="17" name="CuadroTexto 16"/>
          <p:cNvSpPr txBox="1"/>
          <p:nvPr/>
        </p:nvSpPr>
        <p:spPr>
          <a:xfrm>
            <a:off x="1645920" y="1068115"/>
            <a:ext cx="10306593" cy="1477328"/>
          </a:xfrm>
          <a:prstGeom prst="rect">
            <a:avLst/>
          </a:prstGeom>
          <a:noFill/>
        </p:spPr>
        <p:txBody>
          <a:bodyPr wrap="square" rtlCol="0">
            <a:spAutoFit/>
          </a:bodyPr>
          <a:lstStyle/>
          <a:p>
            <a:r>
              <a:rPr lang="es-ES" dirty="0" smtClean="0"/>
              <a:t>Para IC, los permisos para las rutas </a:t>
            </a:r>
            <a:r>
              <a:rPr lang="es-ES" b="1" dirty="0" smtClean="0"/>
              <a:t>Trunk</a:t>
            </a:r>
            <a:r>
              <a:rPr lang="es-ES" dirty="0" smtClean="0"/>
              <a:t>, solo deben ser dados a una persona (Líder Técnico), si necesitan agregar otro usuario al trunk, se debe remplazar por el existente. Advirtiéndole al solicitante antes de realizar el cambio, que se eliminara el permiso de la persona actual, para poder agregar a la nueva persona. Una vez, realizado el cambio se debe informar a </a:t>
            </a:r>
            <a:r>
              <a:rPr lang="es-ES" u="sng" dirty="0" smtClean="0"/>
              <a:t>Christian Godoy</a:t>
            </a:r>
            <a:r>
              <a:rPr lang="es-ES" dirty="0" smtClean="0"/>
              <a:t>, para que este realice el cambio de permisos en el Job de Jenkins. </a:t>
            </a:r>
            <a:endParaRPr lang="es-ES" dirty="0"/>
          </a:p>
        </p:txBody>
      </p:sp>
      <p:sp>
        <p:nvSpPr>
          <p:cNvPr id="3" name="CuadroTexto 2"/>
          <p:cNvSpPr txBox="1"/>
          <p:nvPr/>
        </p:nvSpPr>
        <p:spPr>
          <a:xfrm>
            <a:off x="378822" y="1068115"/>
            <a:ext cx="1267098" cy="338554"/>
          </a:xfrm>
          <a:prstGeom prst="rect">
            <a:avLst/>
          </a:prstGeom>
          <a:noFill/>
        </p:spPr>
        <p:txBody>
          <a:bodyPr wrap="square" rtlCol="0">
            <a:spAutoFit/>
          </a:bodyPr>
          <a:lstStyle/>
          <a:p>
            <a:r>
              <a:rPr lang="es-ES" sz="1600" b="1" dirty="0" smtClean="0">
                <a:effectLst>
                  <a:outerShdw blurRad="38100" dist="38100" dir="2700000" algn="tl">
                    <a:srgbClr val="000000">
                      <a:alpha val="43137"/>
                    </a:srgbClr>
                  </a:outerShdw>
                </a:effectLst>
              </a:rPr>
              <a:t>TRUNK</a:t>
            </a:r>
            <a:endParaRPr lang="es-ES" b="1" dirty="0">
              <a:effectLst>
                <a:outerShdw blurRad="38100" dist="38100" dir="2700000" algn="tl">
                  <a:srgbClr val="000000">
                    <a:alpha val="43137"/>
                  </a:srgbClr>
                </a:outerShdw>
              </a:effectLst>
            </a:endParaRPr>
          </a:p>
        </p:txBody>
      </p:sp>
      <p:grpSp>
        <p:nvGrpSpPr>
          <p:cNvPr id="4" name="Grupo 3"/>
          <p:cNvGrpSpPr/>
          <p:nvPr/>
        </p:nvGrpSpPr>
        <p:grpSpPr>
          <a:xfrm>
            <a:off x="1875199" y="3547668"/>
            <a:ext cx="7587868" cy="1818040"/>
            <a:chOff x="1822948" y="4723325"/>
            <a:chExt cx="7587868" cy="1818040"/>
          </a:xfrm>
        </p:grpSpPr>
        <p:pic>
          <p:nvPicPr>
            <p:cNvPr id="19" name="Imagen 18"/>
            <p:cNvPicPr>
              <a:picLocks noChangeAspect="1"/>
            </p:cNvPicPr>
            <p:nvPr/>
          </p:nvPicPr>
          <p:blipFill>
            <a:blip r:embed="rId2"/>
            <a:stretch>
              <a:fillRect/>
            </a:stretch>
          </p:blipFill>
          <p:spPr>
            <a:xfrm>
              <a:off x="1822948" y="4723325"/>
              <a:ext cx="7587868" cy="1818040"/>
            </a:xfrm>
            <a:prstGeom prst="rect">
              <a:avLst/>
            </a:prstGeom>
            <a:ln>
              <a:noFill/>
            </a:ln>
            <a:effectLst>
              <a:outerShdw blurRad="190500" algn="tl" rotWithShape="0">
                <a:srgbClr val="000000">
                  <a:alpha val="70000"/>
                </a:srgbClr>
              </a:outerShdw>
            </a:effectLst>
          </p:spPr>
        </p:pic>
        <p:sp>
          <p:nvSpPr>
            <p:cNvPr id="20" name="Rectángulo 19"/>
            <p:cNvSpPr/>
            <p:nvPr/>
          </p:nvSpPr>
          <p:spPr>
            <a:xfrm>
              <a:off x="4219301" y="5765227"/>
              <a:ext cx="5107578" cy="776138"/>
            </a:xfrm>
            <a:prstGeom prst="rect">
              <a:avLst/>
            </a:prstGeom>
            <a:noFill/>
            <a:ln w="12700">
              <a:solidFill>
                <a:srgbClr val="FF0000"/>
              </a:solidFill>
              <a:prstDash val="sysDash"/>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1779093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762795" y="2550154"/>
            <a:ext cx="6248400" cy="3743325"/>
          </a:xfrm>
          <a:prstGeom prst="rect">
            <a:avLst/>
          </a:prstGeom>
        </p:spPr>
      </p:pic>
      <p:sp>
        <p:nvSpPr>
          <p:cNvPr id="3" name="CuadroTexto 2"/>
          <p:cNvSpPr txBox="1"/>
          <p:nvPr/>
        </p:nvSpPr>
        <p:spPr>
          <a:xfrm>
            <a:off x="483324" y="444137"/>
            <a:ext cx="11521441" cy="830997"/>
          </a:xfrm>
          <a:prstGeom prst="rect">
            <a:avLst/>
          </a:prstGeom>
          <a:noFill/>
        </p:spPr>
        <p:txBody>
          <a:bodyPr wrap="square" rtlCol="0">
            <a:spAutoFit/>
          </a:bodyPr>
          <a:lstStyle/>
          <a:p>
            <a:r>
              <a:rPr lang="es-ES" sz="2400" b="1" dirty="0" smtClean="0">
                <a:solidFill>
                  <a:srgbClr val="00B0F0"/>
                </a:solidFill>
                <a:latin typeface="Century Gothic" panose="020B0502020202020204" pitchFamily="34" charset="0"/>
              </a:rPr>
              <a:t>Solo como conocimiento general, para la creación se repositorios de IC en SVN.</a:t>
            </a:r>
            <a:endParaRPr lang="es-ES" sz="2400" b="1" dirty="0">
              <a:solidFill>
                <a:srgbClr val="00B0F0"/>
              </a:solidFill>
              <a:latin typeface="Century Gothic" panose="020B0502020202020204" pitchFamily="34" charset="0"/>
            </a:endParaRPr>
          </a:p>
        </p:txBody>
      </p:sp>
      <p:sp>
        <p:nvSpPr>
          <p:cNvPr id="4" name="CuadroTexto 3"/>
          <p:cNvSpPr txBox="1"/>
          <p:nvPr/>
        </p:nvSpPr>
        <p:spPr>
          <a:xfrm>
            <a:off x="653141" y="1589478"/>
            <a:ext cx="10332721" cy="646331"/>
          </a:xfrm>
          <a:prstGeom prst="rect">
            <a:avLst/>
          </a:prstGeom>
          <a:noFill/>
        </p:spPr>
        <p:txBody>
          <a:bodyPr wrap="square" rtlCol="0">
            <a:spAutoFit/>
          </a:bodyPr>
          <a:lstStyle/>
          <a:p>
            <a:r>
              <a:rPr lang="es-ES" dirty="0" smtClean="0"/>
              <a:t>Actualmente, solo las aplicaciones Web y Api (WS)</a:t>
            </a:r>
            <a:r>
              <a:rPr lang="es-ES" dirty="0" err="1" smtClean="0"/>
              <a:t>.net</a:t>
            </a:r>
            <a:r>
              <a:rPr lang="es-ES" dirty="0" smtClean="0"/>
              <a:t>, se están creando como repositorios en la ruta de SVN de Integración Continua.</a:t>
            </a:r>
            <a:endParaRPr lang="es-ES" dirty="0"/>
          </a:p>
        </p:txBody>
      </p:sp>
    </p:spTree>
    <p:extLst>
      <p:ext uri="{BB962C8B-B14F-4D97-AF65-F5344CB8AC3E}">
        <p14:creationId xmlns:p14="http://schemas.microsoft.com/office/powerpoint/2010/main" val="49166889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252</Words>
  <Application>Microsoft Office PowerPoint</Application>
  <PresentationFormat>Panorámica</PresentationFormat>
  <Paragraphs>17</Paragraphs>
  <Slides>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vt:i4>
      </vt:variant>
    </vt:vector>
  </HeadingPairs>
  <TitlesOfParts>
    <vt:vector size="8" baseType="lpstr">
      <vt:lpstr>Arial</vt:lpstr>
      <vt:lpstr>Calibri</vt:lpstr>
      <vt:lpstr>Calibri Light</vt:lpstr>
      <vt:lpstr>Century Gothic</vt:lpstr>
      <vt:lpstr>Tema de Office</vt:lpstr>
      <vt:lpstr>Presentación de PowerPoint</vt:lpstr>
      <vt:lpstr>Presentación de PowerPoint</vt:lpstr>
      <vt:lpstr>Presentación de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Christian Antonio Godoy Lizana</dc:creator>
  <cp:lastModifiedBy>Christian Antonio Godoy Lizana</cp:lastModifiedBy>
  <cp:revision>15</cp:revision>
  <dcterms:created xsi:type="dcterms:W3CDTF">2021-03-19T13:16:47Z</dcterms:created>
  <dcterms:modified xsi:type="dcterms:W3CDTF">2021-03-19T16:45:46Z</dcterms:modified>
</cp:coreProperties>
</file>