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34"/>
  </p:notesMasterIdLst>
  <p:handoutMasterIdLst>
    <p:handoutMasterId r:id="rId35"/>
  </p:handoutMasterIdLst>
  <p:sldIdLst>
    <p:sldId id="256" r:id="rId2"/>
    <p:sldId id="464" r:id="rId3"/>
    <p:sldId id="490" r:id="rId4"/>
    <p:sldId id="491" r:id="rId5"/>
    <p:sldId id="494" r:id="rId6"/>
    <p:sldId id="432" r:id="rId7"/>
    <p:sldId id="493" r:id="rId8"/>
    <p:sldId id="492" r:id="rId9"/>
    <p:sldId id="466" r:id="rId10"/>
    <p:sldId id="495" r:id="rId11"/>
    <p:sldId id="486" r:id="rId12"/>
    <p:sldId id="483" r:id="rId13"/>
    <p:sldId id="484" r:id="rId14"/>
    <p:sldId id="485" r:id="rId15"/>
    <p:sldId id="496" r:id="rId16"/>
    <p:sldId id="497" r:id="rId17"/>
    <p:sldId id="498" r:id="rId18"/>
    <p:sldId id="455" r:id="rId19"/>
    <p:sldId id="479" r:id="rId20"/>
    <p:sldId id="482" r:id="rId21"/>
    <p:sldId id="500" r:id="rId22"/>
    <p:sldId id="487" r:id="rId23"/>
    <p:sldId id="488" r:id="rId24"/>
    <p:sldId id="467" r:id="rId25"/>
    <p:sldId id="501" r:id="rId26"/>
    <p:sldId id="503" r:id="rId27"/>
    <p:sldId id="502" r:id="rId28"/>
    <p:sldId id="504" r:id="rId29"/>
    <p:sldId id="505" r:id="rId30"/>
    <p:sldId id="506" r:id="rId31"/>
    <p:sldId id="507" r:id="rId32"/>
    <p:sldId id="275" r:id="rId33"/>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FFA3"/>
    <a:srgbClr val="FF6969"/>
    <a:srgbClr val="F6BB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966" autoAdjust="0"/>
  </p:normalViewPr>
  <p:slideViewPr>
    <p:cSldViewPr>
      <p:cViewPr varScale="1">
        <p:scale>
          <a:sx n="72" d="100"/>
          <a:sy n="72" d="100"/>
        </p:scale>
        <p:origin x="-132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56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A92B8E4-836E-412B-9495-4A0B02BD97D4}" type="datetimeFigureOut">
              <a:rPr lang="es-ES"/>
              <a:pPr>
                <a:defRPr/>
              </a:pPr>
              <a:t>10/04/2018</a:t>
            </a:fld>
            <a:endParaRPr lang="es-ES"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672B775-DB0A-4A2F-B031-9360ACE740B4}" type="slidenum">
              <a:rPr lang="es-ES"/>
              <a:pPr>
                <a:defRPr/>
              </a:pPr>
              <a:t>‹Nº›</a:t>
            </a:fld>
            <a:endParaRPr lang="es-ES" dirty="0"/>
          </a:p>
        </p:txBody>
      </p:sp>
    </p:spTree>
    <p:extLst>
      <p:ext uri="{BB962C8B-B14F-4D97-AF65-F5344CB8AC3E}">
        <p14:creationId xmlns:p14="http://schemas.microsoft.com/office/powerpoint/2010/main" val="1972390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64836D7-51CA-43F2-9DEC-48A203B636FF}" type="datetimeFigureOut">
              <a:rPr lang="es-ES"/>
              <a:pPr>
                <a:defRPr/>
              </a:pPr>
              <a:t>10/04/2018</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dirty="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BB08D44-9835-4810-8B17-9622C693F3CA}" type="slidenum">
              <a:rPr lang="es-ES"/>
              <a:pPr>
                <a:defRPr/>
              </a:pPr>
              <a:t>‹Nº›</a:t>
            </a:fld>
            <a:endParaRPr lang="es-ES" dirty="0"/>
          </a:p>
        </p:txBody>
      </p:sp>
    </p:spTree>
    <p:extLst>
      <p:ext uri="{BB962C8B-B14F-4D97-AF65-F5344CB8AC3E}">
        <p14:creationId xmlns:p14="http://schemas.microsoft.com/office/powerpoint/2010/main" val="2454560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2291"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12292"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7F3DD62-E170-462E-8997-FAE058D421CF}" type="slidenum">
              <a:rPr lang="es-ES" smtClean="0"/>
              <a:pPr/>
              <a:t>1</a:t>
            </a:fld>
            <a:endParaRPr lang="es-ES" smtClean="0"/>
          </a:p>
        </p:txBody>
      </p:sp>
    </p:spTree>
    <p:extLst>
      <p:ext uri="{BB962C8B-B14F-4D97-AF65-F5344CB8AC3E}">
        <p14:creationId xmlns:p14="http://schemas.microsoft.com/office/powerpoint/2010/main" val="893986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2"/>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23"/>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24"/>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5"/>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26"/>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11" name="Rounded Rectangle 29"/>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12" name="Rounded Rectangle 30"/>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6"/>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9"/>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0"/>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8"/>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457200" y="2000240"/>
            <a:ext cx="8458200" cy="1470025"/>
          </a:xfrm>
        </p:spPr>
        <p:txBody>
          <a:bodyPr anchor="b"/>
          <a:lstStyle>
            <a:lvl1pPr>
              <a:defRPr sz="4400" baseline="0">
                <a:solidFill>
                  <a:schemeClr val="bg1"/>
                </a:solidFill>
              </a:defRPr>
            </a:lvl1pPr>
          </a:lstStyle>
          <a:p>
            <a:r>
              <a:rPr lang="es-ES" smtClean="0"/>
              <a:t>Haga clic para modificar el estilo de título del patrón</a:t>
            </a:r>
            <a:endParaRPr lang="en-US" dirty="0"/>
          </a:p>
        </p:txBody>
      </p:sp>
      <p:sp>
        <p:nvSpPr>
          <p:cNvPr id="9" name="Subtitle 8"/>
          <p:cNvSpPr>
            <a:spLocks noGrp="1"/>
          </p:cNvSpPr>
          <p:nvPr>
            <p:ph type="subTitle" idx="1"/>
          </p:nvPr>
        </p:nvSpPr>
        <p:spPr>
          <a:xfrm>
            <a:off x="2262206" y="4319606"/>
            <a:ext cx="4953000" cy="1752600"/>
          </a:xfrm>
        </p:spPr>
        <p:txBody>
          <a:bodyPr/>
          <a:lstStyle>
            <a:lvl1pPr marL="64008" indent="0" algn="ctr">
              <a:buNone/>
              <a:defRPr sz="24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dirty="0"/>
          </a:p>
        </p:txBody>
      </p:sp>
      <p:sp>
        <p:nvSpPr>
          <p:cNvPr id="17" name="Slide Number Placeholder 22"/>
          <p:cNvSpPr>
            <a:spLocks noGrp="1"/>
          </p:cNvSpPr>
          <p:nvPr>
            <p:ph type="sldNum" sz="quarter" idx="10"/>
          </p:nvPr>
        </p:nvSpPr>
        <p:spPr/>
        <p:txBody>
          <a:bodyPr/>
          <a:lstStyle>
            <a:lvl1pPr algn="r">
              <a:defRPr sz="1100">
                <a:solidFill>
                  <a:schemeClr val="tx1"/>
                </a:solidFill>
                <a:effectLst>
                  <a:outerShdw blurRad="38100" dist="38100" dir="2700000" algn="tl">
                    <a:srgbClr val="000000">
                      <a:alpha val="43137"/>
                    </a:srgbClr>
                  </a:outerShdw>
                </a:effectLst>
              </a:defRPr>
            </a:lvl1pPr>
          </a:lstStyle>
          <a:p>
            <a:pPr>
              <a:defRPr/>
            </a:pPr>
            <a:fld id="{BA21E2A2-0089-4D30-A541-DD2A610CCF65}" type="slidenum">
              <a:rPr lang="es-PE"/>
              <a:pPr>
                <a:defRPr/>
              </a:pPr>
              <a:t>‹Nº›</a:t>
            </a:fld>
            <a:endParaRPr lang="es-P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 y="-24"/>
            <a:ext cx="8715436" cy="857256"/>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22"/>
          <p:cNvSpPr>
            <a:spLocks noGrp="1"/>
          </p:cNvSpPr>
          <p:nvPr>
            <p:ph type="sldNum" sz="quarter" idx="10"/>
          </p:nvPr>
        </p:nvSpPr>
        <p:spPr/>
        <p:txBody>
          <a:bodyPr/>
          <a:lstStyle>
            <a:lvl1pPr>
              <a:defRPr/>
            </a:lvl1pPr>
          </a:lstStyle>
          <a:p>
            <a:pPr>
              <a:defRPr/>
            </a:pPr>
            <a:fld id="{9722B275-A9FB-4368-B849-93FDE2FB368E}" type="slidenum">
              <a:rPr lang="es-PE"/>
              <a:pPr>
                <a:defRPr/>
              </a:pPr>
              <a:t>‹Nº›</a:t>
            </a:fld>
            <a:endParaRPr lang="es-P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21"/>
          <p:cNvSpPr>
            <a:spLocks noGrp="1"/>
          </p:cNvSpPr>
          <p:nvPr>
            <p:ph type="title"/>
          </p:nvPr>
        </p:nvSpPr>
        <p:spPr bwMode="auto">
          <a:xfrm>
            <a:off x="-32" y="-24"/>
            <a:ext cx="8229600" cy="857256"/>
          </a:xfrm>
          <a:prstGeom prst="rect">
            <a:avLst/>
          </a:prstGeom>
          <a:noFill/>
          <a:ln w="9525">
            <a:noFill/>
            <a:miter lim="800000"/>
            <a:headEnd/>
            <a:tailEnd/>
          </a:ln>
        </p:spPr>
        <p:txBody>
          <a:bodyPr/>
          <a:lstStyle/>
          <a:p>
            <a:pPr lvl="0"/>
            <a:r>
              <a:rPr lang="en-US" dirty="0" smtClean="0"/>
              <a:t>Ingresar </a:t>
            </a:r>
            <a:r>
              <a:rPr lang="en-US" dirty="0" err="1" smtClean="0"/>
              <a:t>Titulo</a:t>
            </a:r>
            <a:endParaRPr lang="en-US" dirty="0" smtClean="0"/>
          </a:p>
        </p:txBody>
      </p:sp>
      <p:sp>
        <p:nvSpPr>
          <p:cNvPr id="3" name="Slide Number Placeholder 22"/>
          <p:cNvSpPr>
            <a:spLocks noGrp="1"/>
          </p:cNvSpPr>
          <p:nvPr>
            <p:ph type="sldNum" sz="quarter" idx="10"/>
          </p:nvPr>
        </p:nvSpPr>
        <p:spPr/>
        <p:txBody>
          <a:bodyPr/>
          <a:lstStyle>
            <a:lvl1pPr>
              <a:defRPr/>
            </a:lvl1pPr>
          </a:lstStyle>
          <a:p>
            <a:pPr>
              <a:defRPr/>
            </a:pPr>
            <a:fld id="{CEE6A03A-1CB4-42D8-BE1B-6F8A585A2739}" type="slidenum">
              <a:rPr lang="es-PE"/>
              <a:pPr>
                <a:defRPr/>
              </a:pPr>
              <a:t>‹Nº›</a:t>
            </a:fld>
            <a:endParaRPr lang="es-P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28736"/>
            <a:ext cx="4038600" cy="4883153"/>
          </a:xfrm>
        </p:spPr>
        <p:txBody>
          <a:bodyPr/>
          <a:lstStyle>
            <a:lvl1pPr>
              <a:defRPr sz="2000"/>
            </a:lvl1pPr>
            <a:lvl2pPr>
              <a:defRPr sz="19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28736"/>
            <a:ext cx="4038600" cy="4883153"/>
          </a:xfrm>
        </p:spPr>
        <p:txBody>
          <a:bodyPr/>
          <a:lstStyle>
            <a:lvl1pPr>
              <a:defRPr sz="2000"/>
            </a:lvl1pPr>
            <a:lvl2pPr>
              <a:defRPr sz="19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22"/>
          <p:cNvSpPr>
            <a:spLocks noGrp="1"/>
          </p:cNvSpPr>
          <p:nvPr>
            <p:ph type="sldNum" sz="quarter" idx="10"/>
          </p:nvPr>
        </p:nvSpPr>
        <p:spPr/>
        <p:txBody>
          <a:bodyPr/>
          <a:lstStyle>
            <a:lvl1pPr>
              <a:defRPr/>
            </a:lvl1pPr>
          </a:lstStyle>
          <a:p>
            <a:pPr>
              <a:defRPr/>
            </a:pPr>
            <a:fld id="{4693DD18-45BD-41B5-B5BF-553FD4DDA8C6}" type="slidenum">
              <a:rPr lang="es-PE"/>
              <a:pPr>
                <a:defRPr/>
              </a:pPr>
              <a:t>‹Nº›</a:t>
            </a:fld>
            <a:endParaRPr lang="es-P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itle Placeholder 21"/>
          <p:cNvSpPr txBox="1">
            <a:spLocks/>
          </p:cNvSpPr>
          <p:nvPr userDrawn="1"/>
        </p:nvSpPr>
        <p:spPr bwMode="auto">
          <a:xfrm>
            <a:off x="0" y="0"/>
            <a:ext cx="8229600" cy="857250"/>
          </a:xfrm>
          <a:prstGeom prst="rect">
            <a:avLst/>
          </a:prstGeom>
          <a:noFill/>
          <a:ln w="9525">
            <a:noFill/>
            <a:miter lim="800000"/>
            <a:headEnd/>
            <a:tailEnd/>
          </a:ln>
        </p:spPr>
        <p:txBody>
          <a:bodyPr anchor="ctr"/>
          <a:lstStyle/>
          <a:p>
            <a:pPr eaLnBrk="0" hangingPunct="0">
              <a:defRPr/>
            </a:pPr>
            <a:r>
              <a:rPr lang="en-US" sz="2400" b="1" dirty="0">
                <a:solidFill>
                  <a:schemeClr val="bg1"/>
                </a:solidFill>
                <a:latin typeface="+mj-lt"/>
                <a:ea typeface="+mj-ea"/>
                <a:cs typeface="+mj-cs"/>
              </a:rPr>
              <a:t>Ingresar Titulo</a:t>
            </a:r>
          </a:p>
        </p:txBody>
      </p:sp>
      <p:sp>
        <p:nvSpPr>
          <p:cNvPr id="3" name="Text Placeholder 2"/>
          <p:cNvSpPr>
            <a:spLocks noGrp="1"/>
          </p:cNvSpPr>
          <p:nvPr>
            <p:ph type="body" idx="1"/>
          </p:nvPr>
        </p:nvSpPr>
        <p:spPr>
          <a:xfrm>
            <a:off x="381000" y="1357298"/>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21225" y="1357298"/>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381000" y="1820846"/>
            <a:ext cx="4041648" cy="4537111"/>
          </a:xfrm>
        </p:spPr>
        <p:txBody>
          <a:bodyPr/>
          <a:lstStyle>
            <a:lvl1pPr>
              <a:defRPr sz="20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718304" y="1820846"/>
            <a:ext cx="4041775" cy="4537111"/>
          </a:xfrm>
        </p:spPr>
        <p:txBody>
          <a:bodyPr/>
          <a:lstStyle>
            <a:lvl1pPr>
              <a:defRPr sz="20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22"/>
          <p:cNvSpPr>
            <a:spLocks noGrp="1"/>
          </p:cNvSpPr>
          <p:nvPr>
            <p:ph type="sldNum" sz="quarter" idx="10"/>
          </p:nvPr>
        </p:nvSpPr>
        <p:spPr/>
        <p:txBody>
          <a:bodyPr/>
          <a:lstStyle>
            <a:lvl1pPr>
              <a:defRPr/>
            </a:lvl1pPr>
          </a:lstStyle>
          <a:p>
            <a:pPr>
              <a:defRPr/>
            </a:pPr>
            <a:fld id="{8DE90414-4765-4152-A7F9-2FDC17390F79}" type="slidenum">
              <a:rPr lang="es-PE"/>
              <a:pPr>
                <a:defRPr/>
              </a:pPr>
              <a:t>‹Nº›</a:t>
            </a:fld>
            <a:endParaRPr lang="es-P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itle Placeholder 21"/>
          <p:cNvSpPr txBox="1">
            <a:spLocks/>
          </p:cNvSpPr>
          <p:nvPr userDrawn="1"/>
        </p:nvSpPr>
        <p:spPr bwMode="auto">
          <a:xfrm>
            <a:off x="0" y="0"/>
            <a:ext cx="8229600" cy="857250"/>
          </a:xfrm>
          <a:prstGeom prst="rect">
            <a:avLst/>
          </a:prstGeom>
          <a:noFill/>
          <a:ln w="9525">
            <a:noFill/>
            <a:miter lim="800000"/>
            <a:headEnd/>
            <a:tailEnd/>
          </a:ln>
        </p:spPr>
        <p:txBody>
          <a:bodyPr anchor="ctr"/>
          <a:lstStyle/>
          <a:p>
            <a:pPr eaLnBrk="0" hangingPunct="0">
              <a:defRPr/>
            </a:pPr>
            <a:r>
              <a:rPr lang="en-US" sz="2400" b="1" dirty="0">
                <a:solidFill>
                  <a:schemeClr val="bg1"/>
                </a:solidFill>
                <a:latin typeface="+mj-lt"/>
                <a:ea typeface="+mj-ea"/>
                <a:cs typeface="+mj-cs"/>
              </a:rPr>
              <a:t>Ingresar Titulo</a:t>
            </a:r>
          </a:p>
        </p:txBody>
      </p:sp>
      <p:sp>
        <p:nvSpPr>
          <p:cNvPr id="2" name="Title 1"/>
          <p:cNvSpPr>
            <a:spLocks noGrp="1"/>
          </p:cNvSpPr>
          <p:nvPr>
            <p:ph type="title"/>
          </p:nvPr>
        </p:nvSpPr>
        <p:spPr>
          <a:xfrm>
            <a:off x="5500694" y="1214422"/>
            <a:ext cx="3383280" cy="877824"/>
          </a:xfrm>
        </p:spPr>
        <p:txBody>
          <a:bodyPr anchor="b"/>
          <a:lstStyle>
            <a:lvl1pPr algn="l">
              <a:buNone/>
              <a:defRPr sz="1800" b="1"/>
            </a:lvl1pPr>
          </a:lstStyle>
          <a:p>
            <a:r>
              <a:rPr lang="en-US" dirty="0" smtClean="0"/>
              <a:t>Click to edit Master title style</a:t>
            </a:r>
            <a:endParaRPr lang="en-US" dirty="0"/>
          </a:p>
        </p:txBody>
      </p:sp>
      <p:sp>
        <p:nvSpPr>
          <p:cNvPr id="3" name="Text Placeholder 2"/>
          <p:cNvSpPr>
            <a:spLocks noGrp="1"/>
          </p:cNvSpPr>
          <p:nvPr>
            <p:ph type="body" idx="2"/>
          </p:nvPr>
        </p:nvSpPr>
        <p:spPr>
          <a:xfrm>
            <a:off x="5500694" y="2143116"/>
            <a:ext cx="3383280" cy="4189092"/>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dirty="0" smtClean="0"/>
              <a:t>Click to edit Master text styles</a:t>
            </a:r>
          </a:p>
        </p:txBody>
      </p:sp>
      <p:sp>
        <p:nvSpPr>
          <p:cNvPr id="4" name="Content Placeholder 3"/>
          <p:cNvSpPr>
            <a:spLocks noGrp="1"/>
          </p:cNvSpPr>
          <p:nvPr>
            <p:ph sz="half" idx="1"/>
          </p:nvPr>
        </p:nvSpPr>
        <p:spPr>
          <a:xfrm>
            <a:off x="184028" y="1500174"/>
            <a:ext cx="5102352" cy="4857784"/>
          </a:xfrm>
        </p:spPr>
        <p:txBody>
          <a:bodyPr/>
          <a:lstStyle>
            <a:lvl1pPr>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22"/>
          <p:cNvSpPr>
            <a:spLocks noGrp="1"/>
          </p:cNvSpPr>
          <p:nvPr>
            <p:ph type="sldNum" sz="quarter" idx="10"/>
          </p:nvPr>
        </p:nvSpPr>
        <p:spPr/>
        <p:txBody>
          <a:bodyPr/>
          <a:lstStyle>
            <a:lvl1pPr>
              <a:defRPr/>
            </a:lvl1pPr>
          </a:lstStyle>
          <a:p>
            <a:pPr>
              <a:defRPr/>
            </a:pPr>
            <a:fld id="{D080A369-585A-4E98-9174-948DE925FEF7}" type="slidenum">
              <a:rPr lang="es-PE"/>
              <a:pPr>
                <a:defRPr/>
              </a:pPr>
              <a:t>‹Nº›</a:t>
            </a:fld>
            <a:endParaRPr lang="es-P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357298"/>
            <a:ext cx="586803" cy="4895951"/>
          </a:xfrm>
        </p:spPr>
        <p:txBody>
          <a:bodyPr vert="vert270" lIns="45720" tIns="0" rIns="45720" anchor="t"/>
          <a:lstStyle>
            <a:lvl1pPr algn="ctr">
              <a:buNone/>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403671" y="1357298"/>
            <a:ext cx="4572000" cy="4857752"/>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6088443" y="1357298"/>
            <a:ext cx="2590800" cy="4895951"/>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dirty="0" smtClean="0"/>
              <a:t>Click to edit Master text styles</a:t>
            </a:r>
          </a:p>
        </p:txBody>
      </p:sp>
      <p:sp>
        <p:nvSpPr>
          <p:cNvPr id="5" name="Slide Number Placeholder 22"/>
          <p:cNvSpPr>
            <a:spLocks noGrp="1"/>
          </p:cNvSpPr>
          <p:nvPr>
            <p:ph type="sldNum" sz="quarter" idx="10"/>
          </p:nvPr>
        </p:nvSpPr>
        <p:spPr/>
        <p:txBody>
          <a:bodyPr/>
          <a:lstStyle>
            <a:lvl1pPr>
              <a:defRPr/>
            </a:lvl1pPr>
          </a:lstStyle>
          <a:p>
            <a:pPr>
              <a:defRPr/>
            </a:pPr>
            <a:fld id="{AD659B81-79CC-4CA1-A89D-A29CF9EF37FA}" type="slidenum">
              <a:rPr lang="es-PE"/>
              <a:pPr>
                <a:defRPr/>
              </a:pPr>
              <a:t>‹Nº›</a:t>
            </a:fld>
            <a:endParaRPr lang="es-P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59273ECA-EA93-469A-AEF6-C9765CE68101}"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9"/>
          <p:cNvSpPr/>
          <p:nvPr userDrawn="1"/>
        </p:nvSpPr>
        <p:spPr>
          <a:xfrm>
            <a:off x="0" y="6357938"/>
            <a:ext cx="9144000" cy="500062"/>
          </a:xfrm>
          <a:prstGeom prst="rect">
            <a:avLst/>
          </a:prstGeom>
          <a:solidFill>
            <a:schemeClr val="tx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 name="46 Rectángulo"/>
          <p:cNvSpPr/>
          <p:nvPr userDrawn="1"/>
        </p:nvSpPr>
        <p:spPr>
          <a:xfrm>
            <a:off x="0" y="1071563"/>
            <a:ext cx="5418138" cy="36512"/>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PE" dirty="0"/>
          </a:p>
        </p:txBody>
      </p:sp>
      <p:sp>
        <p:nvSpPr>
          <p:cNvPr id="28" name="Rectangle 27"/>
          <p:cNvSpPr/>
          <p:nvPr/>
        </p:nvSpPr>
        <p:spPr>
          <a:xfrm>
            <a:off x="0" y="955675"/>
            <a:ext cx="9144000" cy="8413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9" name="Rectangle 28"/>
          <p:cNvSpPr/>
          <p:nvPr userDrawn="1"/>
        </p:nvSpPr>
        <p:spPr>
          <a:xfrm>
            <a:off x="0" y="0"/>
            <a:ext cx="9144000" cy="8636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 name="Rectangle 29"/>
          <p:cNvSpPr/>
          <p:nvPr/>
        </p:nvSpPr>
        <p:spPr>
          <a:xfrm>
            <a:off x="0" y="857250"/>
            <a:ext cx="9144000" cy="1079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1" name="Rectangle 30"/>
          <p:cNvSpPr/>
          <p:nvPr/>
        </p:nvSpPr>
        <p:spPr>
          <a:xfrm flipV="1">
            <a:off x="5410200" y="949325"/>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Rectangle 31"/>
          <p:cNvSpPr/>
          <p:nvPr/>
        </p:nvSpPr>
        <p:spPr>
          <a:xfrm flipV="1">
            <a:off x="5410200" y="1028700"/>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34" name="Rounded Rectangle 33"/>
          <p:cNvSpPr/>
          <p:nvPr/>
        </p:nvSpPr>
        <p:spPr bwMode="white">
          <a:xfrm>
            <a:off x="7373938" y="11779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ectangle 34"/>
          <p:cNvSpPr/>
          <p:nvPr/>
        </p:nvSpPr>
        <p:spPr bwMode="invGray">
          <a:xfrm>
            <a:off x="9085263" y="-1588"/>
            <a:ext cx="57150" cy="1260476"/>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6" name="Rectangle 35"/>
          <p:cNvSpPr/>
          <p:nvPr/>
        </p:nvSpPr>
        <p:spPr bwMode="invGray">
          <a:xfrm>
            <a:off x="9043988" y="-1588"/>
            <a:ext cx="28575" cy="1260476"/>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7" name="Rectangle 36"/>
          <p:cNvSpPr/>
          <p:nvPr/>
        </p:nvSpPr>
        <p:spPr bwMode="invGray">
          <a:xfrm>
            <a:off x="9024938" y="-1588"/>
            <a:ext cx="9525" cy="1260476"/>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8" name="Rectangle 37"/>
          <p:cNvSpPr/>
          <p:nvPr/>
        </p:nvSpPr>
        <p:spPr bwMode="invGray">
          <a:xfrm>
            <a:off x="8975725" y="-1588"/>
            <a:ext cx="26988" cy="1260476"/>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9" name="Rectangle 38"/>
          <p:cNvSpPr/>
          <p:nvPr/>
        </p:nvSpPr>
        <p:spPr bwMode="invGray">
          <a:xfrm>
            <a:off x="8915400" y="0"/>
            <a:ext cx="55563" cy="1260475"/>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0" name="Rectangle 39"/>
          <p:cNvSpPr/>
          <p:nvPr/>
        </p:nvSpPr>
        <p:spPr bwMode="invGray">
          <a:xfrm>
            <a:off x="8874125" y="0"/>
            <a:ext cx="7938" cy="1260475"/>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40" name="Title Placeholder 21"/>
          <p:cNvSpPr>
            <a:spLocks noGrp="1"/>
          </p:cNvSpPr>
          <p:nvPr>
            <p:ph type="title"/>
          </p:nvPr>
        </p:nvSpPr>
        <p:spPr bwMode="auto">
          <a:xfrm>
            <a:off x="0" y="0"/>
            <a:ext cx="885825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Ingresar Título</a:t>
            </a:r>
          </a:p>
        </p:txBody>
      </p:sp>
      <p:sp>
        <p:nvSpPr>
          <p:cNvPr id="1041" name="Text Placeholder 12"/>
          <p:cNvSpPr>
            <a:spLocks noGrp="1"/>
          </p:cNvSpPr>
          <p:nvPr>
            <p:ph type="body" idx="1"/>
          </p:nvPr>
        </p:nvSpPr>
        <p:spPr bwMode="auto">
          <a:xfrm>
            <a:off x="342900" y="1285875"/>
            <a:ext cx="8515350" cy="5072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Ingresar contenido</a:t>
            </a:r>
          </a:p>
          <a:p>
            <a:pPr lvl="1"/>
            <a:r>
              <a:rPr lang="en-US" smtClean="0"/>
              <a:t>Segundo Nivel</a:t>
            </a:r>
          </a:p>
          <a:p>
            <a:pPr lvl="2"/>
            <a:r>
              <a:rPr lang="en-US" smtClean="0"/>
              <a:t>Tercer Nivel</a:t>
            </a:r>
          </a:p>
          <a:p>
            <a:pPr lvl="3"/>
            <a:r>
              <a:rPr lang="en-US" smtClean="0"/>
              <a:t>Cuarto Nivel</a:t>
            </a:r>
          </a:p>
        </p:txBody>
      </p:sp>
      <p:sp useBgFill="1">
        <p:nvSpPr>
          <p:cNvPr id="33" name="Rounded Rectangle 32"/>
          <p:cNvSpPr/>
          <p:nvPr userDrawn="1"/>
        </p:nvSpPr>
        <p:spPr bwMode="white">
          <a:xfrm>
            <a:off x="5407025" y="1085850"/>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Slide Number Placeholder 22"/>
          <p:cNvSpPr>
            <a:spLocks noGrp="1"/>
          </p:cNvSpPr>
          <p:nvPr>
            <p:ph type="sldNum" sz="quarter" idx="4"/>
          </p:nvPr>
        </p:nvSpPr>
        <p:spPr>
          <a:xfrm>
            <a:off x="8501063" y="6562725"/>
            <a:ext cx="612775" cy="223838"/>
          </a:xfrm>
          <a:prstGeom prst="rect">
            <a:avLst/>
          </a:prstGeom>
        </p:spPr>
        <p:txBody>
          <a:bodyPr/>
          <a:lstStyle>
            <a:lvl1pPr algn="r">
              <a:defRPr sz="1100">
                <a:solidFill>
                  <a:schemeClr val="bg1"/>
                </a:solidFill>
                <a:effectLst>
                  <a:outerShdw blurRad="38100" dist="38100" dir="2700000" algn="tl">
                    <a:srgbClr val="000000">
                      <a:alpha val="43137"/>
                    </a:srgbClr>
                  </a:outerShdw>
                </a:effectLst>
              </a:defRPr>
            </a:lvl1pPr>
          </a:lstStyle>
          <a:p>
            <a:pPr>
              <a:defRPr/>
            </a:pPr>
            <a:fld id="{37FA3B6A-5EBD-4CF5-817A-A23596D4856B}" type="slidenum">
              <a:rPr lang="es-PE"/>
              <a:pPr>
                <a:defRPr/>
              </a:pPr>
              <a:t>‹Nº›</a:t>
            </a:fld>
            <a:endParaRPr lang="es-PE" dirty="0"/>
          </a:p>
        </p:txBody>
      </p:sp>
      <p:sp>
        <p:nvSpPr>
          <p:cNvPr id="22" name="21 Marcador de pie de página"/>
          <p:cNvSpPr>
            <a:spLocks noGrp="1"/>
          </p:cNvSpPr>
          <p:nvPr>
            <p:ph type="ftr" sz="quarter" idx="3"/>
          </p:nvPr>
        </p:nvSpPr>
        <p:spPr>
          <a:xfrm>
            <a:off x="33338" y="6429375"/>
            <a:ext cx="7753350" cy="365125"/>
          </a:xfrm>
          <a:prstGeom prst="rect">
            <a:avLst/>
          </a:prstGeom>
        </p:spPr>
        <p:txBody>
          <a:bodyPr vert="horz" lIns="91440" tIns="45720" rIns="91440" bIns="45720" rtlCol="0" anchor="ctr"/>
          <a:lstStyle>
            <a:lvl1pPr algn="l">
              <a:defRPr sz="1800" b="1">
                <a:solidFill>
                  <a:schemeClr val="bg1"/>
                </a:solidFill>
              </a:defRPr>
            </a:lvl1pPr>
          </a:lstStyle>
          <a:p>
            <a:pPr>
              <a:defRPr/>
            </a:pPr>
            <a:r>
              <a:rPr lang="es-PE"/>
              <a:t>Agregar subtitulo</a:t>
            </a:r>
          </a:p>
        </p:txBody>
      </p:sp>
    </p:spTree>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Lst>
  <p:hf sldNum="0" hdr="0" dt="0"/>
  <p:txStyles>
    <p:titleStyle>
      <a:lvl1pPr algn="l" rtl="0" eaLnBrk="0" fontAlgn="base" hangingPunct="0">
        <a:spcBef>
          <a:spcPct val="0"/>
        </a:spcBef>
        <a:spcAft>
          <a:spcPct val="0"/>
        </a:spcAft>
        <a:defRPr sz="2400" b="1" kern="1200">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Trebuchet MS" pitchFamily="34" charset="0"/>
        </a:defRPr>
      </a:lvl2pPr>
      <a:lvl3pPr algn="l" rtl="0" eaLnBrk="0" fontAlgn="base" hangingPunct="0">
        <a:spcBef>
          <a:spcPct val="0"/>
        </a:spcBef>
        <a:spcAft>
          <a:spcPct val="0"/>
        </a:spcAft>
        <a:defRPr sz="2400" b="1">
          <a:solidFill>
            <a:schemeClr val="bg1"/>
          </a:solidFill>
          <a:latin typeface="Trebuchet MS" pitchFamily="34" charset="0"/>
        </a:defRPr>
      </a:lvl3pPr>
      <a:lvl4pPr algn="l" rtl="0" eaLnBrk="0" fontAlgn="base" hangingPunct="0">
        <a:spcBef>
          <a:spcPct val="0"/>
        </a:spcBef>
        <a:spcAft>
          <a:spcPct val="0"/>
        </a:spcAft>
        <a:defRPr sz="2400" b="1">
          <a:solidFill>
            <a:schemeClr val="bg1"/>
          </a:solidFill>
          <a:latin typeface="Trebuchet MS" pitchFamily="34" charset="0"/>
        </a:defRPr>
      </a:lvl4pPr>
      <a:lvl5pPr algn="l" rtl="0" eaLnBrk="0" fontAlgn="base" hangingPunct="0">
        <a:spcBef>
          <a:spcPct val="0"/>
        </a:spcBef>
        <a:spcAft>
          <a:spcPct val="0"/>
        </a:spcAft>
        <a:defRPr sz="2400" b="1">
          <a:solidFill>
            <a:schemeClr val="bg1"/>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p:titleStyle>
    <p:bodyStyle>
      <a:lvl1pPr marL="365125" indent="-255588" algn="l" rtl="0" eaLnBrk="0" fontAlgn="base" hangingPunct="0">
        <a:spcBef>
          <a:spcPts val="300"/>
        </a:spcBef>
        <a:spcAft>
          <a:spcPct val="0"/>
        </a:spcAft>
        <a:buClr>
          <a:srgbClr val="9BBB59"/>
        </a:buClr>
        <a:buFont typeface="Georgia" pitchFamily="18" charset="0"/>
        <a:buChar char="•"/>
        <a:defRPr sz="2800" kern="1200">
          <a:solidFill>
            <a:schemeClr val="tx1"/>
          </a:solidFill>
          <a:latin typeface="Arial" pitchFamily="34" charset="0"/>
          <a:ea typeface="+mn-ea"/>
          <a:cs typeface="Arial" pitchFamily="34" charset="0"/>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rgbClr val="F6BB00"/>
          </a:solidFill>
          <a:latin typeface="Arial" pitchFamily="34" charset="0"/>
          <a:ea typeface="+mn-ea"/>
          <a:cs typeface="Arial" pitchFamily="34" charset="0"/>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Arial" pitchFamily="34" charset="0"/>
          <a:ea typeface="+mn-ea"/>
          <a:cs typeface="Arial" pitchFamily="34" charset="0"/>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Arial" pitchFamily="34" charset="0"/>
          <a:ea typeface="+mn-ea"/>
          <a:cs typeface="Arial" pitchFamily="34" charset="0"/>
        </a:defRPr>
      </a:lvl4pPr>
      <a:lvl5pPr marL="1389063" indent="-182563" algn="l" rtl="0" eaLnBrk="0" fontAlgn="base" hangingPunct="0">
        <a:spcBef>
          <a:spcPts val="300"/>
        </a:spcBef>
        <a:spcAft>
          <a:spcPct val="0"/>
        </a:spcAft>
        <a:buClr>
          <a:srgbClr val="9BBB59"/>
        </a:buClr>
        <a:buFont typeface="Georgia" pitchFamily="18" charset="0"/>
        <a:buChar char="▫"/>
        <a:defRPr sz="2000" kern="1200">
          <a:solidFill>
            <a:srgbClr val="9BBB59"/>
          </a:solidFill>
          <a:latin typeface="Arial" pitchFamily="34" charset="0"/>
          <a:ea typeface="+mn-ea"/>
          <a:cs typeface="Arial" pitchFamily="34" charset="0"/>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44824"/>
            <a:ext cx="9144000" cy="1152128"/>
          </a:xfrm>
        </p:spPr>
        <p:txBody>
          <a:bodyPr>
            <a:noAutofit/>
          </a:bodyPr>
          <a:lstStyle/>
          <a:p>
            <a:pPr algn="ctr" eaLnBrk="1" hangingPunct="1"/>
            <a:r>
              <a:rPr lang="es-ES" altLang="es-PE" sz="4000" dirty="0" smtClean="0">
                <a:latin typeface="Arial Black" pitchFamily="34" charset="0"/>
              </a:rPr>
              <a:t>Colas </a:t>
            </a:r>
            <a:endParaRPr lang="es-ES" altLang="es-PE" sz="4000" dirty="0">
              <a:latin typeface="Arial Black" pitchFamily="34" charset="0"/>
            </a:endParaRPr>
          </a:p>
        </p:txBody>
      </p:sp>
      <p:sp>
        <p:nvSpPr>
          <p:cNvPr id="7" name="Rectangle 6"/>
          <p:cNvSpPr/>
          <p:nvPr/>
        </p:nvSpPr>
        <p:spPr>
          <a:xfrm>
            <a:off x="0" y="0"/>
            <a:ext cx="9144000" cy="150018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a:p>
            <a:pPr algn="ctr" fontAlgn="auto">
              <a:spcBef>
                <a:spcPts val="0"/>
              </a:spcBef>
              <a:spcAft>
                <a:spcPts val="0"/>
              </a:spcAft>
              <a:defRPr/>
            </a:pPr>
            <a:endParaRPr lang="en-US" dirty="0"/>
          </a:p>
          <a:p>
            <a:pPr algn="ctr" fontAlgn="auto">
              <a:spcBef>
                <a:spcPts val="0"/>
              </a:spcBef>
              <a:spcAft>
                <a:spcPts val="0"/>
              </a:spcAft>
              <a:defRPr/>
            </a:pPr>
            <a:endParaRPr lang="en-US" dirty="0"/>
          </a:p>
          <a:p>
            <a:pPr algn="ctr" fontAlgn="auto">
              <a:spcBef>
                <a:spcPts val="0"/>
              </a:spcBef>
              <a:spcAft>
                <a:spcPts val="0"/>
              </a:spcAft>
              <a:defRPr/>
            </a:pPr>
            <a:r>
              <a:rPr lang="es-PE" sz="1200" b="1" dirty="0">
                <a:solidFill>
                  <a:schemeClr val="tx2">
                    <a:lumMod val="50000"/>
                  </a:schemeClr>
                </a:solidFill>
                <a:effectLst>
                  <a:outerShdw blurRad="38100" dist="38100" dir="2700000" algn="tl">
                    <a:srgbClr val="000000">
                      <a:alpha val="43137"/>
                    </a:srgbClr>
                  </a:outerShdw>
                </a:effectLst>
                <a:latin typeface="+mj-lt"/>
              </a:rPr>
              <a:t>FACULTAD DE INGENIERIA DE SISTEMAS, CÓMPUTO Y TELECOMUNICACIONES</a:t>
            </a:r>
            <a:endParaRPr lang="es-PE" sz="1200" dirty="0">
              <a:solidFill>
                <a:schemeClr val="tx2">
                  <a:lumMod val="50000"/>
                </a:schemeClr>
              </a:solidFill>
              <a:effectLst>
                <a:outerShdw blurRad="38100" dist="38100" dir="2700000" algn="tl">
                  <a:srgbClr val="000000">
                    <a:alpha val="43137"/>
                  </a:srgbClr>
                </a:outerShdw>
              </a:effectLst>
              <a:latin typeface="+mj-lt"/>
            </a:endParaRPr>
          </a:p>
        </p:txBody>
      </p:sp>
      <p:pic>
        <p:nvPicPr>
          <p:cNvPr id="9221" name="Picture 2" descr="Logo2"/>
          <p:cNvPicPr>
            <a:picLocks noChangeAspect="1" noChangeArrowheads="1"/>
          </p:cNvPicPr>
          <p:nvPr/>
        </p:nvPicPr>
        <p:blipFill>
          <a:blip r:embed="rId3" cstate="print"/>
          <a:srcRect/>
          <a:stretch>
            <a:fillRect/>
          </a:stretch>
        </p:blipFill>
        <p:spPr bwMode="auto">
          <a:xfrm>
            <a:off x="1908175" y="115888"/>
            <a:ext cx="5280025" cy="887412"/>
          </a:xfrm>
          <a:prstGeom prst="rect">
            <a:avLst/>
          </a:prstGeom>
          <a:noFill/>
          <a:ln w="9525">
            <a:noFill/>
            <a:miter lim="800000"/>
            <a:headEnd/>
            <a:tailEnd/>
          </a:ln>
        </p:spPr>
      </p:pic>
      <p:pic>
        <p:nvPicPr>
          <p:cNvPr id="37890" name="Picture 2" descr="document, file, preview, search, zoom icon"/>
          <p:cNvPicPr>
            <a:picLocks noChangeAspect="1" noChangeArrowheads="1"/>
          </p:cNvPicPr>
          <p:nvPr/>
        </p:nvPicPr>
        <p:blipFill>
          <a:blip r:embed="rId4" cstate="print"/>
          <a:srcRect/>
          <a:stretch>
            <a:fillRect/>
          </a:stretch>
        </p:blipFill>
        <p:spPr bwMode="auto">
          <a:xfrm>
            <a:off x="2857488" y="4214818"/>
            <a:ext cx="1656184" cy="1656185"/>
          </a:xfrm>
          <a:prstGeom prst="rect">
            <a:avLst/>
          </a:prstGeom>
          <a:noFill/>
        </p:spPr>
      </p:pic>
      <p:pic>
        <p:nvPicPr>
          <p:cNvPr id="8" name="Picture 60" descr="Logo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a:xfrm>
            <a:off x="285720" y="1285860"/>
            <a:ext cx="8318530" cy="4664090"/>
          </a:xfrm>
          <a:prstGeom prst="rect">
            <a:avLst/>
          </a:prstGeom>
          <a:solidFill>
            <a:schemeClr val="bg1"/>
          </a:solidFill>
          <a:ln w="12700">
            <a:solidFill>
              <a:srgbClr val="FF6600"/>
            </a:solidFill>
          </a:ln>
        </p:spPr>
        <p:txBody>
          <a:bodyPr vert="horz" lIns="90488" tIns="44450" rIns="90488" bIns="44450" rtlCol="0">
            <a:normAutofit/>
          </a:bodyPr>
          <a:lstStyle/>
          <a:p>
            <a:pPr algn="just"/>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5 Rectángulo"/>
          <p:cNvSpPr/>
          <p:nvPr/>
        </p:nvSpPr>
        <p:spPr>
          <a:xfrm>
            <a:off x="214282" y="214290"/>
            <a:ext cx="8715436" cy="369332"/>
          </a:xfrm>
          <a:prstGeom prst="rect">
            <a:avLst/>
          </a:prstGeom>
        </p:spPr>
        <p:txBody>
          <a:bodyPr wrap="square">
            <a:spAutoFit/>
          </a:bodyPr>
          <a:lstStyle/>
          <a:p>
            <a:pPr algn="just" eaLnBrk="1" hangingPunct="1"/>
            <a:r>
              <a:rPr lang="es-ES" altLang="es-PE" b="1" dirty="0" smtClean="0">
                <a:solidFill>
                  <a:schemeClr val="bg1"/>
                </a:solidFill>
                <a:latin typeface="Calibri" pitchFamily="34" charset="0"/>
                <a:cs typeface="Arial" charset="0"/>
              </a:rPr>
              <a:t>Implementación de COLA</a:t>
            </a:r>
            <a:endParaRPr lang="es-ES" altLang="es-PE" b="1" dirty="0">
              <a:solidFill>
                <a:schemeClr val="bg1"/>
              </a:solidFill>
              <a:latin typeface="Calibri" pitchFamily="34" charset="0"/>
              <a:cs typeface="Arial" charset="0"/>
            </a:endParaRPr>
          </a:p>
        </p:txBody>
      </p:sp>
      <p:grpSp>
        <p:nvGrpSpPr>
          <p:cNvPr id="7" name="4 Grupo"/>
          <p:cNvGrpSpPr>
            <a:grpSpLocks/>
          </p:cNvGrpSpPr>
          <p:nvPr/>
        </p:nvGrpSpPr>
        <p:grpSpPr bwMode="auto">
          <a:xfrm>
            <a:off x="1714480" y="2214554"/>
            <a:ext cx="5600700" cy="685800"/>
            <a:chOff x="1685925" y="2814638"/>
            <a:chExt cx="5600700" cy="685800"/>
          </a:xfrm>
        </p:grpSpPr>
        <p:sp>
          <p:nvSpPr>
            <p:cNvPr id="8" name="Text Box 2"/>
            <p:cNvSpPr txBox="1">
              <a:spLocks noChangeArrowheads="1"/>
            </p:cNvSpPr>
            <p:nvPr/>
          </p:nvSpPr>
          <p:spPr bwMode="auto">
            <a:xfrm>
              <a:off x="2486025" y="2928938"/>
              <a:ext cx="685800" cy="571500"/>
            </a:xfrm>
            <a:prstGeom prst="rect">
              <a:avLst/>
            </a:prstGeom>
            <a:solidFill>
              <a:srgbClr val="FFC000"/>
            </a:solidFill>
            <a:ln w="28575">
              <a:solidFill>
                <a:srgbClr val="000000"/>
              </a:solidFill>
              <a:miter lim="800000"/>
              <a:headEnd/>
              <a:tailEnd/>
            </a:ln>
          </p:spPr>
          <p:txBody>
            <a:bodyPr/>
            <a:lstStyle/>
            <a:p>
              <a:pPr eaLnBrk="1" hangingPunct="1">
                <a:spcAft>
                  <a:spcPts val="1000"/>
                </a:spcAft>
              </a:pPr>
              <a:r>
                <a:rPr lang="es-ES" altLang="es-PE" sz="1200" b="1" dirty="0">
                  <a:latin typeface="Calibri" pitchFamily="34" charset="0"/>
                </a:rPr>
                <a:t>Carlos</a:t>
              </a:r>
            </a:p>
            <a:p>
              <a:pPr eaLnBrk="1" hangingPunct="1">
                <a:spcAft>
                  <a:spcPts val="1000"/>
                </a:spcAft>
              </a:pPr>
              <a:r>
                <a:rPr lang="es-ES" altLang="es-PE" sz="1200" b="1" dirty="0">
                  <a:latin typeface="Calibri" pitchFamily="34" charset="0"/>
                </a:rPr>
                <a:t>01677</a:t>
              </a:r>
              <a:endParaRPr lang="es-ES" altLang="es-PE" sz="1200" dirty="0">
                <a:latin typeface="Calibri" pitchFamily="34" charset="0"/>
              </a:endParaRPr>
            </a:p>
          </p:txBody>
        </p:sp>
        <p:sp>
          <p:nvSpPr>
            <p:cNvPr id="9" name="Text Box 3"/>
            <p:cNvSpPr txBox="1">
              <a:spLocks noChangeArrowheads="1"/>
            </p:cNvSpPr>
            <p:nvPr/>
          </p:nvSpPr>
          <p:spPr bwMode="auto">
            <a:xfrm>
              <a:off x="3171825" y="2928938"/>
              <a:ext cx="228600" cy="571500"/>
            </a:xfrm>
            <a:prstGeom prst="rect">
              <a:avLst/>
            </a:prstGeom>
            <a:solidFill>
              <a:srgbClr val="FFFFFF"/>
            </a:solidFill>
            <a:ln w="28575">
              <a:solidFill>
                <a:srgbClr val="000000"/>
              </a:solidFill>
              <a:miter lim="800000"/>
              <a:headEnd/>
              <a:tailEnd/>
            </a:ln>
          </p:spPr>
          <p:txBody>
            <a:bodyPr/>
            <a:lstStyle/>
            <a:p>
              <a:pPr eaLnBrk="1" hangingPunct="1"/>
              <a:endParaRPr lang="es-PE" altLang="es-PE">
                <a:latin typeface="Calibri" pitchFamily="34" charset="0"/>
              </a:endParaRPr>
            </a:p>
          </p:txBody>
        </p:sp>
        <p:sp>
          <p:nvSpPr>
            <p:cNvPr id="10" name="Text Box 4"/>
            <p:cNvSpPr txBox="1">
              <a:spLocks noChangeArrowheads="1"/>
            </p:cNvSpPr>
            <p:nvPr/>
          </p:nvSpPr>
          <p:spPr bwMode="auto">
            <a:xfrm>
              <a:off x="3857625" y="2928938"/>
              <a:ext cx="685800" cy="571500"/>
            </a:xfrm>
            <a:prstGeom prst="rect">
              <a:avLst/>
            </a:prstGeom>
            <a:solidFill>
              <a:srgbClr val="FFC000"/>
            </a:solidFill>
            <a:ln w="28575">
              <a:solidFill>
                <a:srgbClr val="000000"/>
              </a:solidFill>
              <a:miter lim="800000"/>
              <a:headEnd/>
              <a:tailEnd/>
            </a:ln>
          </p:spPr>
          <p:txBody>
            <a:bodyPr/>
            <a:lstStyle/>
            <a:p>
              <a:pPr eaLnBrk="1" hangingPunct="1">
                <a:spcAft>
                  <a:spcPts val="1000"/>
                </a:spcAft>
              </a:pPr>
              <a:r>
                <a:rPr lang="es-ES" altLang="es-PE" sz="1200" b="1">
                  <a:latin typeface="Calibri" pitchFamily="34" charset="0"/>
                </a:rPr>
                <a:t>Maria</a:t>
              </a:r>
            </a:p>
            <a:p>
              <a:pPr eaLnBrk="1" hangingPunct="1">
                <a:spcAft>
                  <a:spcPts val="1000"/>
                </a:spcAft>
              </a:pPr>
              <a:r>
                <a:rPr lang="es-ES" altLang="es-PE" sz="1200" b="1">
                  <a:latin typeface="Calibri" pitchFamily="34" charset="0"/>
                </a:rPr>
                <a:t>01877</a:t>
              </a:r>
              <a:endParaRPr lang="es-ES" altLang="es-PE" sz="1200">
                <a:latin typeface="Calibri" pitchFamily="34" charset="0"/>
              </a:endParaRPr>
            </a:p>
          </p:txBody>
        </p:sp>
        <p:sp>
          <p:nvSpPr>
            <p:cNvPr id="11" name="Text Box 5"/>
            <p:cNvSpPr txBox="1">
              <a:spLocks noChangeArrowheads="1"/>
            </p:cNvSpPr>
            <p:nvPr/>
          </p:nvSpPr>
          <p:spPr bwMode="auto">
            <a:xfrm>
              <a:off x="4543425" y="2928938"/>
              <a:ext cx="228600" cy="571500"/>
            </a:xfrm>
            <a:prstGeom prst="rect">
              <a:avLst/>
            </a:prstGeom>
            <a:solidFill>
              <a:srgbClr val="FFFFFF"/>
            </a:solidFill>
            <a:ln w="28575">
              <a:solidFill>
                <a:srgbClr val="000000"/>
              </a:solidFill>
              <a:miter lim="800000"/>
              <a:headEnd/>
              <a:tailEnd/>
            </a:ln>
          </p:spPr>
          <p:txBody>
            <a:bodyPr/>
            <a:lstStyle/>
            <a:p>
              <a:pPr eaLnBrk="1" hangingPunct="1"/>
              <a:endParaRPr lang="es-PE" altLang="es-PE">
                <a:latin typeface="Calibri" pitchFamily="34" charset="0"/>
              </a:endParaRPr>
            </a:p>
          </p:txBody>
        </p:sp>
        <p:sp>
          <p:nvSpPr>
            <p:cNvPr id="12" name="Text Box 6"/>
            <p:cNvSpPr txBox="1">
              <a:spLocks noChangeArrowheads="1"/>
            </p:cNvSpPr>
            <p:nvPr/>
          </p:nvSpPr>
          <p:spPr bwMode="auto">
            <a:xfrm>
              <a:off x="5229225" y="2928938"/>
              <a:ext cx="685800" cy="571500"/>
            </a:xfrm>
            <a:prstGeom prst="rect">
              <a:avLst/>
            </a:prstGeom>
            <a:solidFill>
              <a:srgbClr val="FFC000"/>
            </a:solidFill>
            <a:ln w="28575">
              <a:solidFill>
                <a:srgbClr val="000000"/>
              </a:solidFill>
              <a:miter lim="800000"/>
              <a:headEnd/>
              <a:tailEnd/>
            </a:ln>
          </p:spPr>
          <p:txBody>
            <a:bodyPr/>
            <a:lstStyle/>
            <a:p>
              <a:pPr eaLnBrk="1" hangingPunct="1">
                <a:spcAft>
                  <a:spcPts val="1000"/>
                </a:spcAft>
              </a:pPr>
              <a:r>
                <a:rPr lang="es-ES" altLang="es-PE" sz="1200" b="1">
                  <a:latin typeface="Calibri" pitchFamily="34" charset="0"/>
                </a:rPr>
                <a:t>Ana</a:t>
              </a:r>
            </a:p>
            <a:p>
              <a:pPr eaLnBrk="1" hangingPunct="1">
                <a:spcAft>
                  <a:spcPts val="1000"/>
                </a:spcAft>
              </a:pPr>
              <a:r>
                <a:rPr lang="es-ES" altLang="es-PE" sz="1200" b="1">
                  <a:latin typeface="Calibri" pitchFamily="34" charset="0"/>
                </a:rPr>
                <a:t>05677</a:t>
              </a:r>
              <a:endParaRPr lang="es-ES" altLang="es-PE" sz="1200">
                <a:latin typeface="Calibri" pitchFamily="34" charset="0"/>
              </a:endParaRPr>
            </a:p>
          </p:txBody>
        </p:sp>
        <p:sp>
          <p:nvSpPr>
            <p:cNvPr id="13" name="Text Box 7"/>
            <p:cNvSpPr txBox="1">
              <a:spLocks noChangeArrowheads="1"/>
            </p:cNvSpPr>
            <p:nvPr/>
          </p:nvSpPr>
          <p:spPr bwMode="auto">
            <a:xfrm>
              <a:off x="5915025" y="2928938"/>
              <a:ext cx="228600" cy="571500"/>
            </a:xfrm>
            <a:prstGeom prst="rect">
              <a:avLst/>
            </a:prstGeom>
            <a:solidFill>
              <a:srgbClr val="FFFFFF"/>
            </a:solidFill>
            <a:ln w="28575">
              <a:solidFill>
                <a:srgbClr val="000000"/>
              </a:solidFill>
              <a:miter lim="800000"/>
              <a:headEnd/>
              <a:tailEnd/>
            </a:ln>
          </p:spPr>
          <p:txBody>
            <a:bodyPr/>
            <a:lstStyle/>
            <a:p>
              <a:pPr eaLnBrk="1" hangingPunct="1"/>
              <a:endParaRPr lang="es-PE" altLang="es-PE">
                <a:latin typeface="Calibri" pitchFamily="34" charset="0"/>
              </a:endParaRPr>
            </a:p>
          </p:txBody>
        </p:sp>
        <p:sp>
          <p:nvSpPr>
            <p:cNvPr id="14" name="Line 8"/>
            <p:cNvSpPr>
              <a:spLocks noChangeShapeType="1"/>
            </p:cNvSpPr>
            <p:nvPr/>
          </p:nvSpPr>
          <p:spPr bwMode="auto">
            <a:xfrm>
              <a:off x="4657725" y="3271838"/>
              <a:ext cx="571500" cy="0"/>
            </a:xfrm>
            <a:prstGeom prst="line">
              <a:avLst/>
            </a:prstGeom>
            <a:noFill/>
            <a:ln w="28575">
              <a:solidFill>
                <a:srgbClr val="000000"/>
              </a:solidFill>
              <a:round/>
              <a:headEnd type="oval" w="med" len="med"/>
              <a:tailEnd type="triangle" w="med" len="med"/>
            </a:ln>
          </p:spPr>
          <p:txBody>
            <a:bodyPr/>
            <a:lstStyle/>
            <a:p>
              <a:endParaRPr lang="es-PE"/>
            </a:p>
          </p:txBody>
        </p:sp>
        <p:sp>
          <p:nvSpPr>
            <p:cNvPr id="15" name="Line 9"/>
            <p:cNvSpPr>
              <a:spLocks noChangeShapeType="1"/>
            </p:cNvSpPr>
            <p:nvPr/>
          </p:nvSpPr>
          <p:spPr bwMode="auto">
            <a:xfrm>
              <a:off x="3286125" y="3271838"/>
              <a:ext cx="571500" cy="0"/>
            </a:xfrm>
            <a:prstGeom prst="line">
              <a:avLst/>
            </a:prstGeom>
            <a:noFill/>
            <a:ln w="28575">
              <a:solidFill>
                <a:srgbClr val="000000"/>
              </a:solidFill>
              <a:round/>
              <a:headEnd type="oval" w="med" len="med"/>
              <a:tailEnd type="triangle" w="med" len="med"/>
            </a:ln>
          </p:spPr>
          <p:txBody>
            <a:bodyPr/>
            <a:lstStyle/>
            <a:p>
              <a:endParaRPr lang="es-PE"/>
            </a:p>
          </p:txBody>
        </p:sp>
        <p:sp>
          <p:nvSpPr>
            <p:cNvPr id="16" name="Line 10"/>
            <p:cNvSpPr>
              <a:spLocks noChangeShapeType="1"/>
            </p:cNvSpPr>
            <p:nvPr/>
          </p:nvSpPr>
          <p:spPr bwMode="auto">
            <a:xfrm>
              <a:off x="6029325" y="3271838"/>
              <a:ext cx="571500" cy="0"/>
            </a:xfrm>
            <a:prstGeom prst="line">
              <a:avLst/>
            </a:prstGeom>
            <a:noFill/>
            <a:ln w="28575">
              <a:solidFill>
                <a:srgbClr val="000000"/>
              </a:solidFill>
              <a:round/>
              <a:headEnd type="oval" w="med" len="med"/>
              <a:tailEnd type="triangle" w="med" len="med"/>
            </a:ln>
          </p:spPr>
          <p:txBody>
            <a:bodyPr/>
            <a:lstStyle/>
            <a:p>
              <a:endParaRPr lang="es-PE"/>
            </a:p>
          </p:txBody>
        </p:sp>
        <p:sp>
          <p:nvSpPr>
            <p:cNvPr id="17" name="Text Box 11"/>
            <p:cNvSpPr txBox="1">
              <a:spLocks noChangeArrowheads="1"/>
            </p:cNvSpPr>
            <p:nvPr/>
          </p:nvSpPr>
          <p:spPr bwMode="auto">
            <a:xfrm>
              <a:off x="6600825" y="3157538"/>
              <a:ext cx="685800" cy="342900"/>
            </a:xfrm>
            <a:prstGeom prst="rect">
              <a:avLst/>
            </a:prstGeom>
            <a:solidFill>
              <a:srgbClr val="FFFF00"/>
            </a:solidFill>
            <a:ln w="9525">
              <a:noFill/>
              <a:miter lim="800000"/>
              <a:headEnd/>
              <a:tailEnd/>
            </a:ln>
          </p:spPr>
          <p:txBody>
            <a:bodyPr/>
            <a:lstStyle/>
            <a:p>
              <a:pPr eaLnBrk="1" hangingPunct="1">
                <a:spcAft>
                  <a:spcPts val="1000"/>
                </a:spcAft>
              </a:pPr>
              <a:r>
                <a:rPr lang="es-ES" altLang="es-PE" b="1">
                  <a:latin typeface="Calibri" pitchFamily="34" charset="0"/>
                </a:rPr>
                <a:t>nulo</a:t>
              </a:r>
              <a:endParaRPr lang="es-ES" altLang="es-PE">
                <a:latin typeface="Calibri" pitchFamily="34" charset="0"/>
              </a:endParaRPr>
            </a:p>
          </p:txBody>
        </p:sp>
        <p:sp>
          <p:nvSpPr>
            <p:cNvPr id="18" name="Line 12"/>
            <p:cNvSpPr>
              <a:spLocks noChangeShapeType="1"/>
            </p:cNvSpPr>
            <p:nvPr/>
          </p:nvSpPr>
          <p:spPr bwMode="auto">
            <a:xfrm>
              <a:off x="1914525" y="3271838"/>
              <a:ext cx="571500" cy="0"/>
            </a:xfrm>
            <a:prstGeom prst="line">
              <a:avLst/>
            </a:prstGeom>
            <a:noFill/>
            <a:ln w="28575">
              <a:solidFill>
                <a:srgbClr val="000000"/>
              </a:solidFill>
              <a:round/>
              <a:headEnd type="oval" w="med" len="med"/>
              <a:tailEnd type="triangle" w="med" len="med"/>
            </a:ln>
          </p:spPr>
          <p:txBody>
            <a:bodyPr/>
            <a:lstStyle/>
            <a:p>
              <a:endParaRPr lang="es-PE"/>
            </a:p>
          </p:txBody>
        </p:sp>
        <p:sp>
          <p:nvSpPr>
            <p:cNvPr id="19" name="Text Box 13"/>
            <p:cNvSpPr txBox="1">
              <a:spLocks noChangeArrowheads="1"/>
            </p:cNvSpPr>
            <p:nvPr/>
          </p:nvSpPr>
          <p:spPr bwMode="auto">
            <a:xfrm>
              <a:off x="1685925" y="2814638"/>
              <a:ext cx="685800" cy="342900"/>
            </a:xfrm>
            <a:prstGeom prst="rect">
              <a:avLst/>
            </a:prstGeom>
            <a:solidFill>
              <a:srgbClr val="FFFF00"/>
            </a:solidFill>
            <a:ln w="9525">
              <a:noFill/>
              <a:miter lim="800000"/>
              <a:headEnd/>
              <a:tailEnd/>
            </a:ln>
          </p:spPr>
          <p:txBody>
            <a:bodyPr/>
            <a:lstStyle/>
            <a:p>
              <a:pPr eaLnBrk="1" hangingPunct="1">
                <a:spcAft>
                  <a:spcPts val="1000"/>
                </a:spcAft>
              </a:pPr>
              <a:r>
                <a:rPr lang="es-ES" altLang="es-PE" sz="2000" b="1">
                  <a:latin typeface="Calibri" pitchFamily="34" charset="0"/>
                </a:rPr>
                <a:t>raíz</a:t>
              </a:r>
              <a:endParaRPr lang="es-ES" altLang="es-PE" sz="2000">
                <a:latin typeface="Calibri" pitchFamily="34" charset="0"/>
              </a:endParaRPr>
            </a:p>
          </p:txBody>
        </p:sp>
      </p:grpSp>
      <p:graphicFrame>
        <p:nvGraphicFramePr>
          <p:cNvPr id="20" name="19 Tabla"/>
          <p:cNvGraphicFramePr>
            <a:graphicFrameLocks noGrp="1"/>
          </p:cNvGraphicFramePr>
          <p:nvPr/>
        </p:nvGraphicFramePr>
        <p:xfrm>
          <a:off x="2928926" y="4214818"/>
          <a:ext cx="3311524" cy="645070"/>
        </p:xfrm>
        <a:graphic>
          <a:graphicData uri="http://schemas.openxmlformats.org/drawingml/2006/table">
            <a:tbl>
              <a:tblPr firstRow="1" bandRow="1">
                <a:tableStyleId>{69CF1AB2-1976-4502-BF36-3FF5EA218861}</a:tableStyleId>
              </a:tblPr>
              <a:tblGrid>
                <a:gridCol w="1220036"/>
                <a:gridCol w="1045744"/>
                <a:gridCol w="1045744"/>
              </a:tblGrid>
              <a:tr h="644525">
                <a:tc>
                  <a:txBody>
                    <a:bodyPr/>
                    <a:lstStyle/>
                    <a:p>
                      <a:pPr>
                        <a:spcAft>
                          <a:spcPts val="1000"/>
                        </a:spcAft>
                      </a:pPr>
                      <a:r>
                        <a:rPr lang="es-ES" sz="1400" b="1" smtClean="0"/>
                        <a:t>Carlos</a:t>
                      </a:r>
                    </a:p>
                    <a:p>
                      <a:pPr>
                        <a:spcAft>
                          <a:spcPts val="1000"/>
                        </a:spcAft>
                      </a:pPr>
                      <a:r>
                        <a:rPr lang="es-ES" sz="1400" b="1" smtClean="0"/>
                        <a:t>01677</a:t>
                      </a:r>
                      <a:endParaRPr lang="es-ES" sz="1400"/>
                    </a:p>
                  </a:txBody>
                  <a:tcPr marL="91431" marR="91431" marT="45675" marB="45675"/>
                </a:tc>
                <a:tc>
                  <a:txBody>
                    <a:bodyPr/>
                    <a:lstStyle/>
                    <a:p>
                      <a:pPr>
                        <a:spcAft>
                          <a:spcPts val="1000"/>
                        </a:spcAft>
                      </a:pPr>
                      <a:r>
                        <a:rPr lang="es-ES" sz="1400" b="1" smtClean="0"/>
                        <a:t>Maria</a:t>
                      </a:r>
                    </a:p>
                    <a:p>
                      <a:pPr>
                        <a:spcAft>
                          <a:spcPts val="1000"/>
                        </a:spcAft>
                      </a:pPr>
                      <a:r>
                        <a:rPr lang="es-ES" sz="1400" b="1" smtClean="0"/>
                        <a:t>01877</a:t>
                      </a:r>
                      <a:endParaRPr lang="es-ES" sz="1400"/>
                    </a:p>
                  </a:txBody>
                  <a:tcPr marL="91431" marR="91431" marT="45675" marB="45675"/>
                </a:tc>
                <a:tc>
                  <a:txBody>
                    <a:bodyPr/>
                    <a:lstStyle/>
                    <a:p>
                      <a:pPr>
                        <a:spcAft>
                          <a:spcPts val="1000"/>
                        </a:spcAft>
                      </a:pPr>
                      <a:r>
                        <a:rPr lang="es-ES" sz="1400" b="1" dirty="0" smtClean="0"/>
                        <a:t>Ana</a:t>
                      </a:r>
                    </a:p>
                    <a:p>
                      <a:pPr>
                        <a:spcAft>
                          <a:spcPts val="1000"/>
                        </a:spcAft>
                      </a:pPr>
                      <a:r>
                        <a:rPr lang="es-ES" sz="1400" b="1" dirty="0" smtClean="0"/>
                        <a:t>05677</a:t>
                      </a:r>
                      <a:endParaRPr lang="es-ES" sz="1400" dirty="0"/>
                    </a:p>
                  </a:txBody>
                  <a:tcPr marL="91431" marR="91431" marT="45675" marB="45675"/>
                </a:tc>
              </a:tr>
            </a:tbl>
          </a:graphicData>
        </a:graphic>
      </p:graphicFrame>
      <p:sp>
        <p:nvSpPr>
          <p:cNvPr id="21" name="17 CuadroTexto"/>
          <p:cNvSpPr txBox="1">
            <a:spLocks noChangeArrowheads="1"/>
          </p:cNvSpPr>
          <p:nvPr/>
        </p:nvSpPr>
        <p:spPr bwMode="auto">
          <a:xfrm>
            <a:off x="1214414" y="1571612"/>
            <a:ext cx="1500188" cy="461963"/>
          </a:xfrm>
          <a:prstGeom prst="rect">
            <a:avLst/>
          </a:prstGeom>
          <a:noFill/>
          <a:ln w="9525">
            <a:noFill/>
            <a:miter lim="800000"/>
            <a:headEnd/>
            <a:tailEnd/>
          </a:ln>
        </p:spPr>
        <p:txBody>
          <a:bodyPr>
            <a:spAutoFit/>
          </a:bodyPr>
          <a:lstStyle/>
          <a:p>
            <a:pPr eaLnBrk="1" hangingPunct="1"/>
            <a:r>
              <a:rPr lang="es-ES" altLang="es-PE" sz="2400" b="1" dirty="0">
                <a:cs typeface="Arial" charset="0"/>
              </a:rPr>
              <a:t>FRENTE</a:t>
            </a:r>
          </a:p>
        </p:txBody>
      </p:sp>
      <p:sp>
        <p:nvSpPr>
          <p:cNvPr id="22" name="17 CuadroTexto"/>
          <p:cNvSpPr txBox="1">
            <a:spLocks noChangeArrowheads="1"/>
          </p:cNvSpPr>
          <p:nvPr/>
        </p:nvSpPr>
        <p:spPr bwMode="auto">
          <a:xfrm>
            <a:off x="1214414" y="3714752"/>
            <a:ext cx="1500188" cy="461963"/>
          </a:xfrm>
          <a:prstGeom prst="rect">
            <a:avLst/>
          </a:prstGeom>
          <a:noFill/>
          <a:ln w="9525">
            <a:noFill/>
            <a:miter lim="800000"/>
            <a:headEnd/>
            <a:tailEnd/>
          </a:ln>
        </p:spPr>
        <p:txBody>
          <a:bodyPr>
            <a:spAutoFit/>
          </a:bodyPr>
          <a:lstStyle/>
          <a:p>
            <a:pPr eaLnBrk="1" hangingPunct="1"/>
            <a:r>
              <a:rPr lang="es-ES" altLang="es-PE" sz="2400" b="1" dirty="0">
                <a:cs typeface="Arial" charset="0"/>
              </a:rPr>
              <a:t>FRENTE</a:t>
            </a:r>
          </a:p>
        </p:txBody>
      </p:sp>
      <p:sp>
        <p:nvSpPr>
          <p:cNvPr id="23" name="18 CuadroTexto"/>
          <p:cNvSpPr txBox="1">
            <a:spLocks noChangeArrowheads="1"/>
          </p:cNvSpPr>
          <p:nvPr/>
        </p:nvSpPr>
        <p:spPr bwMode="auto">
          <a:xfrm>
            <a:off x="6500813" y="1714500"/>
            <a:ext cx="1285875" cy="461963"/>
          </a:xfrm>
          <a:prstGeom prst="rect">
            <a:avLst/>
          </a:prstGeom>
          <a:noFill/>
          <a:ln w="9525">
            <a:noFill/>
            <a:miter lim="800000"/>
            <a:headEnd/>
            <a:tailEnd/>
          </a:ln>
        </p:spPr>
        <p:txBody>
          <a:bodyPr>
            <a:spAutoFit/>
          </a:bodyPr>
          <a:lstStyle/>
          <a:p>
            <a:pPr eaLnBrk="1" hangingPunct="1"/>
            <a:r>
              <a:rPr lang="es-ES" altLang="es-PE" sz="2400" b="1" dirty="0">
                <a:cs typeface="Arial" charset="0"/>
              </a:rPr>
              <a:t>COLA</a:t>
            </a:r>
          </a:p>
        </p:txBody>
      </p:sp>
      <p:sp>
        <p:nvSpPr>
          <p:cNvPr id="24" name="18 CuadroTexto"/>
          <p:cNvSpPr txBox="1">
            <a:spLocks noChangeArrowheads="1"/>
          </p:cNvSpPr>
          <p:nvPr/>
        </p:nvSpPr>
        <p:spPr bwMode="auto">
          <a:xfrm>
            <a:off x="6572264" y="3571876"/>
            <a:ext cx="1285875" cy="461963"/>
          </a:xfrm>
          <a:prstGeom prst="rect">
            <a:avLst/>
          </a:prstGeom>
          <a:noFill/>
          <a:ln w="9525">
            <a:noFill/>
            <a:miter lim="800000"/>
            <a:headEnd/>
            <a:tailEnd/>
          </a:ln>
        </p:spPr>
        <p:txBody>
          <a:bodyPr>
            <a:spAutoFit/>
          </a:bodyPr>
          <a:lstStyle/>
          <a:p>
            <a:pPr eaLnBrk="1" hangingPunct="1"/>
            <a:r>
              <a:rPr lang="es-ES" altLang="es-PE" sz="2400" b="1" dirty="0">
                <a:cs typeface="Arial" charset="0"/>
              </a:rPr>
              <a:t>COLA</a:t>
            </a:r>
          </a:p>
        </p:txBody>
      </p:sp>
      <p:sp>
        <p:nvSpPr>
          <p:cNvPr id="25" name="23 CuadroTexto"/>
          <p:cNvSpPr txBox="1">
            <a:spLocks noChangeArrowheads="1"/>
          </p:cNvSpPr>
          <p:nvPr/>
        </p:nvSpPr>
        <p:spPr bwMode="auto">
          <a:xfrm>
            <a:off x="2928926" y="4714884"/>
            <a:ext cx="3357563" cy="461963"/>
          </a:xfrm>
          <a:prstGeom prst="rect">
            <a:avLst/>
          </a:prstGeom>
          <a:noFill/>
          <a:ln w="9525">
            <a:noFill/>
            <a:miter lim="800000"/>
            <a:headEnd/>
            <a:tailEnd/>
          </a:ln>
        </p:spPr>
        <p:txBody>
          <a:bodyPr>
            <a:spAutoFit/>
          </a:bodyPr>
          <a:lstStyle/>
          <a:p>
            <a:pPr eaLnBrk="1" hangingPunct="1"/>
            <a:r>
              <a:rPr lang="es-ES" altLang="es-PE" sz="2400" b="1" dirty="0">
                <a:cs typeface="Arial" charset="0"/>
              </a:rPr>
              <a:t>    </a:t>
            </a:r>
            <a:r>
              <a:rPr lang="es-ES" altLang="es-PE" sz="1400" b="1" dirty="0">
                <a:cs typeface="Arial" charset="0"/>
              </a:rPr>
              <a:t>0                  1                        2</a:t>
            </a:r>
          </a:p>
        </p:txBody>
      </p:sp>
      <p:sp>
        <p:nvSpPr>
          <p:cNvPr id="26" name="22 CuadroTexto"/>
          <p:cNvSpPr txBox="1">
            <a:spLocks noChangeArrowheads="1"/>
          </p:cNvSpPr>
          <p:nvPr/>
        </p:nvSpPr>
        <p:spPr bwMode="auto">
          <a:xfrm>
            <a:off x="1571604" y="4286256"/>
            <a:ext cx="1285875" cy="461963"/>
          </a:xfrm>
          <a:prstGeom prst="rect">
            <a:avLst/>
          </a:prstGeom>
          <a:noFill/>
          <a:ln w="9525">
            <a:noFill/>
            <a:miter lim="800000"/>
            <a:headEnd/>
            <a:tailEnd/>
          </a:ln>
        </p:spPr>
        <p:txBody>
          <a:bodyPr>
            <a:spAutoFit/>
          </a:bodyPr>
          <a:lstStyle/>
          <a:p>
            <a:pPr eaLnBrk="1" hangingPunct="1"/>
            <a:r>
              <a:rPr lang="es-ES" altLang="es-PE" sz="2400" b="1" dirty="0">
                <a:cs typeface="Arial" charset="0"/>
              </a:rPr>
              <a:t>arreglo</a:t>
            </a:r>
          </a:p>
        </p:txBody>
      </p:sp>
      <p:pic>
        <p:nvPicPr>
          <p:cNvPr id="2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429396"/>
            <a:ext cx="4005987" cy="42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9378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r>
              <a:rPr lang="es-ES" sz="1600" b="1" dirty="0" smtClean="0"/>
              <a:t> </a:t>
            </a:r>
            <a:endParaRPr lang="es-PE" sz="1600" b="1" dirty="0" smtClean="0"/>
          </a:p>
          <a:p>
            <a:endParaRPr lang="es-PE" sz="1600" b="1" dirty="0" smtClean="0"/>
          </a:p>
          <a:p>
            <a:endParaRPr lang="es-PE" sz="1600" b="1" dirty="0"/>
          </a:p>
          <a:p>
            <a:endParaRPr lang="es-PE" sz="1600" b="1" dirty="0" smtClean="0"/>
          </a:p>
          <a:p>
            <a:endParaRPr lang="es-PE" sz="1600" b="1" dirty="0"/>
          </a:p>
          <a:p>
            <a:endParaRPr lang="es-PE" sz="1600" b="1" dirty="0" smtClean="0"/>
          </a:p>
          <a:p>
            <a:endParaRPr lang="es-PE" sz="1600" b="1" dirty="0"/>
          </a:p>
          <a:p>
            <a:endParaRPr lang="es-PE" sz="1600" b="1" dirty="0" smtClean="0"/>
          </a:p>
          <a:p>
            <a:pPr algn="ctr"/>
            <a:r>
              <a:rPr lang="es-PE" sz="4000" b="1" dirty="0" smtClean="0"/>
              <a:t>IMPLEMENTACION DE COLAS EN BASE A ARREGLOS</a:t>
            </a:r>
            <a:endParaRPr kumimoji="0" lang="es-ES" sz="4000" b="1" i="0" u="none" strike="noStrike" kern="1200" cap="none" spc="0" normalizeH="0" baseline="0" noProof="0" dirty="0" smtClean="0">
              <a:ln>
                <a:noFill/>
              </a:ln>
              <a:solidFill>
                <a:schemeClr val="tx1"/>
              </a:solidFill>
              <a:effectLst/>
              <a:uLnTx/>
              <a:uFillTx/>
              <a:latin typeface="+mn-lt"/>
            </a:endParaRPr>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5141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0" y="0"/>
            <a:ext cx="8858250" cy="857250"/>
          </a:xfrm>
        </p:spPr>
        <p:txBody>
          <a:bodyPr/>
          <a:lstStyle/>
          <a:p>
            <a:r>
              <a:rPr lang="es-PE" dirty="0" smtClean="0"/>
              <a:t>Primitivas de acceso</a:t>
            </a:r>
            <a:endParaRPr lang="es-PE" dirty="0"/>
          </a:p>
        </p:txBody>
      </p:sp>
      <p:sp>
        <p:nvSpPr>
          <p:cNvPr id="8"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r>
              <a:rPr lang="es-ES" sz="1600" b="1" dirty="0" smtClean="0"/>
              <a:t> </a:t>
            </a:r>
            <a:endParaRPr lang="es-PE" sz="1600" b="1" dirty="0" smtClean="0"/>
          </a:p>
          <a:p>
            <a:pPr algn="just"/>
            <a:r>
              <a:rPr lang="es-ES_tradnl" sz="1600" b="1" dirty="0"/>
              <a:t>VACÍO ()</a:t>
            </a:r>
            <a:r>
              <a:rPr lang="es-ES_tradnl" sz="1600" dirty="0"/>
              <a:t> devuelve verdad si </a:t>
            </a:r>
            <a:r>
              <a:rPr lang="es-ES_tradnl" sz="1600" dirty="0" smtClean="0"/>
              <a:t>la cola está </a:t>
            </a:r>
            <a:r>
              <a:rPr lang="es-ES_tradnl" sz="1600" dirty="0"/>
              <a:t>vacía y falso si no lo está.</a:t>
            </a:r>
            <a:endParaRPr lang="es-PE" sz="1600" dirty="0"/>
          </a:p>
          <a:p>
            <a:pPr algn="just"/>
            <a:r>
              <a:rPr lang="es-ES_tradnl" sz="1600" dirty="0"/>
              <a:t> </a:t>
            </a:r>
            <a:endParaRPr lang="es-PE" sz="1600" dirty="0"/>
          </a:p>
          <a:p>
            <a:pPr algn="just"/>
            <a:r>
              <a:rPr lang="es-ES_tradnl" sz="1600" b="1" dirty="0"/>
              <a:t>OCUPADO ()</a:t>
            </a:r>
            <a:r>
              <a:rPr lang="es-ES_tradnl" sz="1600" dirty="0"/>
              <a:t> devuelve verdad si la </a:t>
            </a:r>
            <a:r>
              <a:rPr lang="es-ES_tradnl" sz="1600" dirty="0" smtClean="0"/>
              <a:t>cola </a:t>
            </a:r>
            <a:r>
              <a:rPr lang="es-ES_tradnl" sz="1600" dirty="0"/>
              <a:t>está llena y falso si no lo está.</a:t>
            </a:r>
            <a:endParaRPr lang="es-PE" sz="1600" dirty="0"/>
          </a:p>
          <a:p>
            <a:pPr algn="just"/>
            <a:r>
              <a:rPr lang="es-ES_tradnl" sz="1600" dirty="0"/>
              <a:t> </a:t>
            </a:r>
            <a:endParaRPr lang="es-PE" sz="1600" dirty="0"/>
          </a:p>
          <a:p>
            <a:pPr algn="just"/>
            <a:r>
              <a:rPr lang="es-ES_tradnl" sz="1600" b="1" dirty="0" smtClean="0"/>
              <a:t>ENCOLAR(x</a:t>
            </a:r>
            <a:r>
              <a:rPr lang="es-ES_tradnl" sz="1600" b="1" dirty="0"/>
              <a:t>)</a:t>
            </a:r>
            <a:r>
              <a:rPr lang="es-ES_tradnl" sz="1600" dirty="0"/>
              <a:t> </a:t>
            </a:r>
            <a:r>
              <a:rPr lang="es-ES_tradnl" sz="1600" dirty="0" smtClean="0"/>
              <a:t>encola el </a:t>
            </a:r>
            <a:r>
              <a:rPr lang="es-ES_tradnl" sz="1600" dirty="0"/>
              <a:t>elemento x </a:t>
            </a:r>
            <a:r>
              <a:rPr lang="es-ES_tradnl" sz="1600" dirty="0" smtClean="0"/>
              <a:t>después de enfrente. </a:t>
            </a:r>
            <a:endParaRPr lang="es-PE" sz="1600" dirty="0"/>
          </a:p>
          <a:p>
            <a:pPr algn="just"/>
            <a:r>
              <a:rPr lang="es-ES_tradnl" sz="1600" dirty="0"/>
              <a:t> </a:t>
            </a:r>
            <a:endParaRPr lang="es-PE" sz="1600" dirty="0"/>
          </a:p>
          <a:p>
            <a:pPr algn="just"/>
            <a:r>
              <a:rPr lang="es-ES_tradnl" sz="1600" b="1" dirty="0" smtClean="0"/>
              <a:t>DECOLAR()</a:t>
            </a:r>
            <a:r>
              <a:rPr lang="es-ES_tradnl" sz="1600" dirty="0" smtClean="0"/>
              <a:t> </a:t>
            </a:r>
            <a:r>
              <a:rPr lang="es-ES_tradnl" sz="1600" dirty="0"/>
              <a:t>elimina el elemento que está en la </a:t>
            </a:r>
            <a:r>
              <a:rPr lang="es-ES_tradnl" sz="1600" dirty="0" smtClean="0"/>
              <a:t>cola </a:t>
            </a:r>
            <a:endParaRPr lang="es-PE" sz="1600" dirty="0"/>
          </a:p>
          <a:p>
            <a:pPr algn="just"/>
            <a:r>
              <a:rPr lang="es-ES_tradnl" sz="1600" dirty="0"/>
              <a:t> </a:t>
            </a:r>
            <a:endParaRPr lang="es-PE" sz="1600" dirty="0"/>
          </a:p>
          <a:p>
            <a:pPr algn="just"/>
            <a:r>
              <a:rPr lang="es-ES_tradnl" sz="1600" dirty="0"/>
              <a:t>La primitiva OCUPADO hace uso de una constante tope que establece el tamaño máximo que puede tener la </a:t>
            </a:r>
            <a:r>
              <a:rPr lang="es-ES_tradnl" sz="1600" dirty="0" smtClean="0"/>
              <a:t>cola y </a:t>
            </a:r>
            <a:r>
              <a:rPr lang="es-ES_tradnl" sz="1600" dirty="0"/>
              <a:t>una variable i que aumentará cada que añada un elemento a la </a:t>
            </a:r>
            <a:r>
              <a:rPr lang="es-ES_tradnl" sz="1600" dirty="0" smtClean="0"/>
              <a:t>cola. </a:t>
            </a:r>
          </a:p>
          <a:p>
            <a:pPr algn="just"/>
            <a:endParaRPr lang="es-ES_tradnl" sz="1600" dirty="0"/>
          </a:p>
          <a:p>
            <a:pPr algn="just"/>
            <a:r>
              <a:rPr lang="es-ES_tradnl" sz="1600" dirty="0" smtClean="0"/>
              <a:t>Ocupado </a:t>
            </a:r>
            <a:r>
              <a:rPr lang="es-ES_tradnl" sz="1600" dirty="0"/>
              <a:t>permite que mientras i no sea mayor o igual a tope se puede seguir adicionando elementos a la </a:t>
            </a:r>
            <a:r>
              <a:rPr lang="es-ES_tradnl" sz="1600" dirty="0" smtClean="0"/>
              <a:t>cola.</a:t>
            </a:r>
          </a:p>
          <a:p>
            <a:pPr algn="just"/>
            <a:endParaRPr lang="es-ES_tradnl" sz="1600" dirty="0"/>
          </a:p>
          <a:p>
            <a:pPr algn="just"/>
            <a:r>
              <a:rPr lang="es-ES_tradnl" sz="1600" dirty="0"/>
              <a:t>En el caso de vacío, mientras i no sea menor o igual a cero permite que se retiren elementos de </a:t>
            </a:r>
            <a:r>
              <a:rPr lang="es-ES_tradnl" sz="1600" dirty="0" smtClean="0"/>
              <a:t>la cola.</a:t>
            </a:r>
            <a:endParaRPr lang="es-PE" sz="1600" dirty="0"/>
          </a:p>
          <a:p>
            <a:endParaRPr lang="es-PE" sz="1600" dirty="0"/>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9"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5476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r>
              <a:rPr lang="es-PE" dirty="0" smtClean="0"/>
              <a:t>Primitivas de acceso</a:t>
            </a:r>
            <a:endParaRPr lang="es-PE" dirty="0"/>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r>
              <a:rPr lang="es-ES" sz="1600" b="1" dirty="0" smtClean="0"/>
              <a:t> </a:t>
            </a:r>
            <a:endParaRPr lang="es-PE" sz="1600" b="1" dirty="0" smtClean="0"/>
          </a:p>
          <a:p>
            <a:r>
              <a:rPr lang="es-ES" sz="1600" dirty="0"/>
              <a:t>Función ocupado (): lógico </a:t>
            </a:r>
            <a:endParaRPr lang="es-PE" sz="1600" dirty="0"/>
          </a:p>
          <a:p>
            <a:r>
              <a:rPr lang="es-ES" sz="1600" dirty="0" smtClean="0"/>
              <a:t>	Si </a:t>
            </a:r>
            <a:r>
              <a:rPr lang="es-ES" sz="1600" dirty="0"/>
              <a:t>(i&gt;=tope) entonces </a:t>
            </a:r>
            <a:endParaRPr lang="es-PE" sz="1600" dirty="0"/>
          </a:p>
          <a:p>
            <a:r>
              <a:rPr lang="es-ES" sz="1600" dirty="0" smtClean="0"/>
              <a:t>		retornar </a:t>
            </a:r>
            <a:r>
              <a:rPr lang="es-ES" sz="1600" dirty="0"/>
              <a:t>verdadero</a:t>
            </a:r>
            <a:endParaRPr lang="es-PE" sz="1600" dirty="0"/>
          </a:p>
          <a:p>
            <a:r>
              <a:rPr lang="es-ES" sz="1600" dirty="0" smtClean="0"/>
              <a:t>	Sino</a:t>
            </a:r>
            <a:endParaRPr lang="es-PE" sz="1600" dirty="0"/>
          </a:p>
          <a:p>
            <a:r>
              <a:rPr lang="es-ES" sz="1600" dirty="0" smtClean="0"/>
              <a:t>		retornar </a:t>
            </a:r>
            <a:r>
              <a:rPr lang="es-ES" sz="1600" dirty="0"/>
              <a:t>falso</a:t>
            </a:r>
            <a:endParaRPr lang="es-PE" sz="1600" dirty="0"/>
          </a:p>
          <a:p>
            <a:r>
              <a:rPr lang="es-ES" sz="1600" dirty="0" smtClean="0"/>
              <a:t>	Fin-si</a:t>
            </a:r>
            <a:endParaRPr lang="es-PE" sz="1600" dirty="0"/>
          </a:p>
          <a:p>
            <a:r>
              <a:rPr lang="es-ES" sz="1600" dirty="0"/>
              <a:t>Fin-función</a:t>
            </a:r>
            <a:endParaRPr lang="es-PE" sz="1600" dirty="0"/>
          </a:p>
          <a:p>
            <a:r>
              <a:rPr lang="es-ES" sz="1600" dirty="0"/>
              <a:t> </a:t>
            </a:r>
            <a:endParaRPr lang="es-PE" sz="1600" dirty="0"/>
          </a:p>
          <a:p>
            <a:r>
              <a:rPr lang="es-ES" sz="1600" dirty="0"/>
              <a:t>Función </a:t>
            </a:r>
            <a:r>
              <a:rPr lang="es-ES" sz="1600" dirty="0" err="1"/>
              <a:t>vacio</a:t>
            </a:r>
            <a:r>
              <a:rPr lang="es-ES" sz="1600" dirty="0"/>
              <a:t>(): lógico</a:t>
            </a:r>
            <a:endParaRPr lang="es-PE" sz="1600" dirty="0"/>
          </a:p>
          <a:p>
            <a:r>
              <a:rPr lang="es-ES" sz="1600" dirty="0" smtClean="0"/>
              <a:t>	Si(i</a:t>
            </a:r>
            <a:r>
              <a:rPr lang="es-ES" sz="1600" dirty="0"/>
              <a:t>&lt;=0) entonces</a:t>
            </a:r>
            <a:endParaRPr lang="es-PE" sz="1600" dirty="0"/>
          </a:p>
          <a:p>
            <a:r>
              <a:rPr lang="es-ES" sz="1600" dirty="0" smtClean="0"/>
              <a:t>		retornar </a:t>
            </a:r>
            <a:r>
              <a:rPr lang="es-ES" sz="1600" dirty="0"/>
              <a:t>verdadero</a:t>
            </a:r>
            <a:endParaRPr lang="es-PE" sz="1600" dirty="0"/>
          </a:p>
          <a:p>
            <a:r>
              <a:rPr lang="es-ES" sz="1600" dirty="0" smtClean="0"/>
              <a:t>	Sino</a:t>
            </a:r>
            <a:endParaRPr lang="es-PE" sz="1600" dirty="0"/>
          </a:p>
          <a:p>
            <a:r>
              <a:rPr lang="es-ES" sz="1600" dirty="0" smtClean="0"/>
              <a:t>		retornar </a:t>
            </a:r>
            <a:r>
              <a:rPr lang="es-ES" sz="1600" dirty="0"/>
              <a:t>falso</a:t>
            </a:r>
            <a:endParaRPr lang="es-PE" sz="1600" dirty="0"/>
          </a:p>
          <a:p>
            <a:r>
              <a:rPr lang="es-ES" sz="1600" dirty="0" smtClean="0"/>
              <a:t>	Fin-si</a:t>
            </a:r>
            <a:endParaRPr lang="es-PE" sz="1600" dirty="0"/>
          </a:p>
          <a:p>
            <a:r>
              <a:rPr lang="es-ES" sz="1600" dirty="0"/>
              <a:t>Fin-función</a:t>
            </a:r>
            <a:endParaRPr lang="es-PE" sz="1600" dirty="0"/>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8"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4797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r>
              <a:rPr lang="es-PE" dirty="0" smtClean="0"/>
              <a:t>Algoritmo para ingresar datos a una cola</a:t>
            </a:r>
            <a:endParaRPr lang="es-PE" dirty="0"/>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pPr algn="just"/>
            <a:r>
              <a:rPr lang="es-ES_tradnl" sz="1600" dirty="0"/>
              <a:t> </a:t>
            </a:r>
            <a:endParaRPr lang="es-PE" sz="1600" dirty="0"/>
          </a:p>
          <a:p>
            <a:r>
              <a:rPr lang="es-ES" altLang="es-PE" sz="1600" dirty="0" err="1" smtClean="0"/>
              <a:t>Funcion</a:t>
            </a:r>
            <a:r>
              <a:rPr lang="es-ES" altLang="es-PE" sz="1600" dirty="0" smtClean="0"/>
              <a:t> </a:t>
            </a:r>
            <a:r>
              <a:rPr lang="es-ES" altLang="es-PE" sz="1600" dirty="0"/>
              <a:t>METER(dato): </a:t>
            </a:r>
            <a:r>
              <a:rPr lang="es-ES" altLang="es-PE" sz="1600" dirty="0" err="1"/>
              <a:t>logico</a:t>
            </a:r>
            <a:endParaRPr lang="es-ES" altLang="es-PE" sz="1600" dirty="0"/>
          </a:p>
          <a:p>
            <a:r>
              <a:rPr lang="es-ES" altLang="es-PE" sz="1600" dirty="0"/>
              <a:t>  </a:t>
            </a:r>
            <a:r>
              <a:rPr lang="es-ES" altLang="es-PE" sz="1600" dirty="0" smtClean="0"/>
              <a:t>      </a:t>
            </a:r>
            <a:r>
              <a:rPr lang="es-ES" altLang="es-PE" sz="1600" dirty="0"/>
              <a:t>arreglo[i]</a:t>
            </a:r>
            <a:r>
              <a:rPr lang="es-ES" altLang="es-PE" sz="1600" dirty="0">
                <a:sym typeface="Wingdings" panose="05000000000000000000" pitchFamily="2" charset="2"/>
              </a:rPr>
              <a:t></a:t>
            </a:r>
            <a:r>
              <a:rPr lang="es-ES" altLang="es-PE" sz="1600" dirty="0"/>
              <a:t>dato</a:t>
            </a:r>
          </a:p>
          <a:p>
            <a:r>
              <a:rPr lang="es-ES" altLang="es-PE" sz="1600" dirty="0"/>
              <a:t>        i</a:t>
            </a:r>
            <a:r>
              <a:rPr lang="es-ES" altLang="es-PE" sz="1600" dirty="0">
                <a:sym typeface="Wingdings" panose="05000000000000000000" pitchFamily="2" charset="2"/>
              </a:rPr>
              <a:t>i</a:t>
            </a:r>
            <a:r>
              <a:rPr lang="es-ES" altLang="es-PE" sz="1600" dirty="0"/>
              <a:t>+1</a:t>
            </a:r>
          </a:p>
          <a:p>
            <a:r>
              <a:rPr lang="es-ES" altLang="es-PE" sz="1600" dirty="0" err="1" smtClean="0"/>
              <a:t>FinMETER</a:t>
            </a:r>
            <a:r>
              <a:rPr lang="es-ES" altLang="es-PE" sz="1600" dirty="0" smtClean="0"/>
              <a:t> </a:t>
            </a:r>
            <a:endParaRPr lang="es-ES" altLang="es-PE" sz="1600" dirty="0"/>
          </a:p>
          <a:p>
            <a:endParaRPr lang="es-ES" altLang="es-PE" sz="1600" dirty="0"/>
          </a:p>
          <a:p>
            <a:endParaRPr lang="es-ES" sz="1600" dirty="0" smtClean="0"/>
          </a:p>
          <a:p>
            <a:r>
              <a:rPr lang="es-ES" sz="1600" dirty="0" smtClean="0"/>
              <a:t>Función </a:t>
            </a:r>
            <a:r>
              <a:rPr lang="es-ES" sz="1600" dirty="0"/>
              <a:t>ocupado (): lógico </a:t>
            </a:r>
            <a:endParaRPr lang="es-PE" sz="1600" dirty="0"/>
          </a:p>
          <a:p>
            <a:r>
              <a:rPr lang="es-ES" sz="1600" dirty="0"/>
              <a:t>	Si (i&gt;=tope) entonces </a:t>
            </a:r>
            <a:endParaRPr lang="es-PE" sz="1600" dirty="0"/>
          </a:p>
          <a:p>
            <a:r>
              <a:rPr lang="es-ES" sz="1600" dirty="0"/>
              <a:t>		retornar verdadero</a:t>
            </a:r>
            <a:endParaRPr lang="es-PE" sz="1600" dirty="0"/>
          </a:p>
          <a:p>
            <a:r>
              <a:rPr lang="es-ES" sz="1600" dirty="0"/>
              <a:t>	Sino</a:t>
            </a:r>
            <a:endParaRPr lang="es-PE" sz="1600" dirty="0"/>
          </a:p>
          <a:p>
            <a:r>
              <a:rPr lang="es-ES" sz="1600" dirty="0"/>
              <a:t>		retornar falso</a:t>
            </a:r>
            <a:endParaRPr lang="es-PE" sz="1600" dirty="0"/>
          </a:p>
          <a:p>
            <a:r>
              <a:rPr lang="es-ES" sz="1600" dirty="0"/>
              <a:t>	Fin-si</a:t>
            </a:r>
            <a:endParaRPr lang="es-PE" sz="1600" dirty="0"/>
          </a:p>
          <a:p>
            <a:r>
              <a:rPr lang="es-ES" sz="1600" dirty="0"/>
              <a:t>Fin-función</a:t>
            </a:r>
            <a:endParaRPr lang="es-PE" sz="1600" dirty="0"/>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a 10"/>
          <p:cNvGraphicFramePr>
            <a:graphicFrameLocks noGrp="1"/>
          </p:cNvGraphicFramePr>
          <p:nvPr>
            <p:extLst>
              <p:ext uri="{D42A27DB-BD31-4B8C-83A1-F6EECF244321}">
                <p14:modId xmlns:p14="http://schemas.microsoft.com/office/powerpoint/2010/main" val="1490660503"/>
              </p:ext>
            </p:extLst>
          </p:nvPr>
        </p:nvGraphicFramePr>
        <p:xfrm>
          <a:off x="5076825" y="2089150"/>
          <a:ext cx="1286618" cy="2967040"/>
        </p:xfrm>
        <a:graphic>
          <a:graphicData uri="http://schemas.openxmlformats.org/drawingml/2006/table">
            <a:tbl>
              <a:tblPr firstRow="1" bandRow="1">
                <a:tableStyleId>{BC89EF96-8CEA-46FF-86C4-4CE0E7609802}</a:tableStyleId>
              </a:tblPr>
              <a:tblGrid>
                <a:gridCol w="351051">
                  <a:extLst>
                    <a:ext uri="{9D8B030D-6E8A-4147-A177-3AD203B41FA5}">
                      <a16:colId xmlns:a16="http://schemas.microsoft.com/office/drawing/2014/main" xmlns="" val="20000"/>
                    </a:ext>
                  </a:extLst>
                </a:gridCol>
                <a:gridCol w="935567">
                  <a:extLst>
                    <a:ext uri="{9D8B030D-6E8A-4147-A177-3AD203B41FA5}">
                      <a16:colId xmlns:a16="http://schemas.microsoft.com/office/drawing/2014/main" xmlns="" val="20001"/>
                    </a:ext>
                  </a:extLst>
                </a:gridCol>
              </a:tblGrid>
              <a:tr h="370880">
                <a:tc>
                  <a:txBody>
                    <a:bodyPr/>
                    <a:lstStyle/>
                    <a:p>
                      <a:r>
                        <a:rPr lang="es-ES" sz="1800" dirty="0"/>
                        <a:t>7</a:t>
                      </a:r>
                    </a:p>
                  </a:txBody>
                  <a:tcPr marL="91388" marR="91388" marT="45725" marB="45725">
                    <a:lnL w="12700" cmpd="sng">
                      <a:noFill/>
                    </a:lnL>
                    <a:lnR w="12700" cap="flat" cmpd="sng" algn="ctr">
                      <a:solidFill>
                        <a:schemeClr val="tx1"/>
                      </a:solidFill>
                      <a:prstDash val="solid"/>
                      <a:round/>
                      <a:headEnd type="none" w="med" len="med"/>
                      <a:tailEnd type="none" w="med" len="med"/>
                    </a:lnR>
                    <a:lnT w="12700" cmpd="sng">
                      <a:noFill/>
                    </a:lnT>
                    <a:lnB w="25400" cmpd="sng">
                      <a:noFill/>
                    </a:lnB>
                    <a:lnTlToBr w="12700" cmpd="sng">
                      <a:noFill/>
                      <a:prstDash val="solid"/>
                    </a:lnTlToBr>
                    <a:lnBlToTr w="12700" cmpd="sng">
                      <a:noFill/>
                      <a:prstDash val="solid"/>
                    </a:lnBlToTr>
                    <a:solidFill>
                      <a:schemeClr val="bg1"/>
                    </a:solidFill>
                  </a:tcPr>
                </a:tc>
                <a:tc>
                  <a:txBody>
                    <a:bodyPr/>
                    <a:lstStyle/>
                    <a:p>
                      <a:r>
                        <a:rPr lang="es-ES" sz="1800" dirty="0"/>
                        <a:t>12</a:t>
                      </a:r>
                    </a:p>
                  </a:txBody>
                  <a:tcPr marL="91388" marR="91388"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80">
                <a:tc>
                  <a:txBody>
                    <a:bodyPr/>
                    <a:lstStyle/>
                    <a:p>
                      <a:r>
                        <a:rPr lang="es-ES" sz="1800" dirty="0"/>
                        <a:t>6</a:t>
                      </a:r>
                    </a:p>
                  </a:txBody>
                  <a:tcPr marL="91388" marR="91388" marT="45725" marB="45725">
                    <a:lnL w="12700" cmpd="sng">
                      <a:noFill/>
                    </a:lnL>
                    <a:lnR w="12700" cap="flat" cmpd="sng" algn="ctr">
                      <a:solidFill>
                        <a:schemeClr val="tx1"/>
                      </a:solid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solidFill>
                      <a:schemeClr val="bg1"/>
                    </a:solidFill>
                  </a:tcPr>
                </a:tc>
                <a:tc>
                  <a:txBody>
                    <a:bodyPr/>
                    <a:lstStyle/>
                    <a:p>
                      <a:r>
                        <a:rPr lang="es-ES" sz="1800" dirty="0"/>
                        <a:t>50</a:t>
                      </a:r>
                    </a:p>
                  </a:txBody>
                  <a:tcPr marL="91388" marR="91388"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80">
                <a:tc>
                  <a:txBody>
                    <a:bodyPr/>
                    <a:lstStyle/>
                    <a:p>
                      <a:r>
                        <a:rPr lang="es-ES" sz="1800" dirty="0"/>
                        <a:t>5</a:t>
                      </a:r>
                    </a:p>
                  </a:txBody>
                  <a:tcPr marL="91388" marR="91388" marT="45725" marB="45725">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s-ES" sz="1800" dirty="0"/>
                        <a:t>40</a:t>
                      </a:r>
                    </a:p>
                  </a:txBody>
                  <a:tcPr marL="91388" marR="91388"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80">
                <a:tc>
                  <a:txBody>
                    <a:bodyPr/>
                    <a:lstStyle/>
                    <a:p>
                      <a:r>
                        <a:rPr lang="es-ES" sz="1800" dirty="0"/>
                        <a:t>4</a:t>
                      </a:r>
                    </a:p>
                  </a:txBody>
                  <a:tcPr marL="91388" marR="91388" marT="45725" marB="45725">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s-ES" sz="1800" dirty="0"/>
                        <a:t>30</a:t>
                      </a:r>
                    </a:p>
                  </a:txBody>
                  <a:tcPr marL="91388" marR="91388"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80">
                <a:tc>
                  <a:txBody>
                    <a:bodyPr/>
                    <a:lstStyle/>
                    <a:p>
                      <a:r>
                        <a:rPr lang="es-ES" sz="1800" dirty="0"/>
                        <a:t>3</a:t>
                      </a:r>
                    </a:p>
                  </a:txBody>
                  <a:tcPr marL="91388" marR="91388" marT="45725" marB="45725">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s-ES" sz="1800" dirty="0"/>
                        <a:t>15</a:t>
                      </a:r>
                    </a:p>
                  </a:txBody>
                  <a:tcPr marL="91388" marR="91388"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80">
                <a:tc>
                  <a:txBody>
                    <a:bodyPr/>
                    <a:lstStyle/>
                    <a:p>
                      <a:r>
                        <a:rPr lang="es-ES" sz="1800" dirty="0"/>
                        <a:t>2</a:t>
                      </a:r>
                    </a:p>
                  </a:txBody>
                  <a:tcPr marL="91388" marR="91388" marT="45725" marB="45725">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s-ES" sz="1800" dirty="0"/>
                        <a:t>5</a:t>
                      </a:r>
                    </a:p>
                  </a:txBody>
                  <a:tcPr marL="91388" marR="91388"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80">
                <a:tc>
                  <a:txBody>
                    <a:bodyPr/>
                    <a:lstStyle/>
                    <a:p>
                      <a:r>
                        <a:rPr lang="es-ES" sz="1800" dirty="0"/>
                        <a:t>1</a:t>
                      </a:r>
                    </a:p>
                  </a:txBody>
                  <a:tcPr marL="91388" marR="91388" marT="45725" marB="45725">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s-ES" sz="1800" dirty="0"/>
                        <a:t>10</a:t>
                      </a:r>
                    </a:p>
                  </a:txBody>
                  <a:tcPr marL="91388" marR="91388"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80">
                <a:tc>
                  <a:txBody>
                    <a:bodyPr/>
                    <a:lstStyle/>
                    <a:p>
                      <a:r>
                        <a:rPr lang="es-ES" sz="1800" dirty="0"/>
                        <a:t>0</a:t>
                      </a:r>
                    </a:p>
                  </a:txBody>
                  <a:tcPr marL="91388" marR="91388" marT="45725" marB="45725">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s-ES" sz="1800" dirty="0"/>
                        <a:t>20</a:t>
                      </a:r>
                    </a:p>
                  </a:txBody>
                  <a:tcPr marL="91388" marR="91388"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
        <p:nvSpPr>
          <p:cNvPr id="12" name="CuadroTexto 25"/>
          <p:cNvSpPr txBox="1">
            <a:spLocks noChangeArrowheads="1"/>
          </p:cNvSpPr>
          <p:nvPr/>
        </p:nvSpPr>
        <p:spPr bwMode="auto">
          <a:xfrm>
            <a:off x="6837363" y="1887538"/>
            <a:ext cx="13668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ES" altLang="es-ES" sz="1800">
                <a:latin typeface="Arial" panose="020B0604020202020204" pitchFamily="34" charset="0"/>
              </a:rPr>
              <a:t>cola</a:t>
            </a:r>
          </a:p>
        </p:txBody>
      </p:sp>
      <p:sp>
        <p:nvSpPr>
          <p:cNvPr id="13" name="CuadroTexto 26"/>
          <p:cNvSpPr txBox="1">
            <a:spLocks noChangeArrowheads="1"/>
          </p:cNvSpPr>
          <p:nvPr/>
        </p:nvSpPr>
        <p:spPr bwMode="auto">
          <a:xfrm>
            <a:off x="6985000" y="4872038"/>
            <a:ext cx="1366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ES" altLang="es-ES" sz="1800">
                <a:latin typeface="Arial" panose="020B0604020202020204" pitchFamily="34" charset="0"/>
              </a:rPr>
              <a:t>frente</a:t>
            </a:r>
          </a:p>
        </p:txBody>
      </p:sp>
    </p:spTree>
    <p:extLst>
      <p:ext uri="{BB962C8B-B14F-4D97-AF65-F5344CB8AC3E}">
        <p14:creationId xmlns:p14="http://schemas.microsoft.com/office/powerpoint/2010/main" val="632249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r>
              <a:rPr lang="es-PE" dirty="0" smtClean="0"/>
              <a:t>Algoritmo para sacar datos de un cola</a:t>
            </a:r>
            <a:endParaRPr lang="es-PE" dirty="0"/>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lnSpcReduction="10000"/>
          </a:bodyPr>
          <a:lstStyle/>
          <a:p>
            <a:pPr algn="just"/>
            <a:r>
              <a:rPr lang="es-ES_tradnl" sz="1600" dirty="0"/>
              <a:t> </a:t>
            </a:r>
            <a:endParaRPr lang="es-PE" sz="1600" dirty="0"/>
          </a:p>
          <a:p>
            <a:r>
              <a:rPr lang="es-ES" altLang="es-PE" sz="1700" dirty="0" err="1" smtClean="0"/>
              <a:t>Funcion</a:t>
            </a:r>
            <a:r>
              <a:rPr lang="es-ES" altLang="es-PE" sz="1700" dirty="0" smtClean="0"/>
              <a:t> </a:t>
            </a:r>
            <a:r>
              <a:rPr lang="es-ES" altLang="es-PE" sz="1700" dirty="0"/>
              <a:t>SACAR(): entero</a:t>
            </a:r>
          </a:p>
          <a:p>
            <a:r>
              <a:rPr lang="es-ES" altLang="es-PE" sz="1700" dirty="0"/>
              <a:t>       </a:t>
            </a:r>
            <a:r>
              <a:rPr lang="es-ES" altLang="es-PE" sz="1700" dirty="0" err="1"/>
              <a:t>temp</a:t>
            </a:r>
            <a:r>
              <a:rPr lang="es-ES" altLang="es-PE" sz="1700" dirty="0" err="1">
                <a:sym typeface="Wingdings" panose="05000000000000000000" pitchFamily="2" charset="2"/>
              </a:rPr>
              <a:t></a:t>
            </a:r>
            <a:r>
              <a:rPr lang="es-ES" altLang="es-PE" sz="1700" dirty="0" err="1"/>
              <a:t>arreglo</a:t>
            </a:r>
            <a:r>
              <a:rPr lang="es-ES" altLang="es-PE" sz="1700" dirty="0"/>
              <a:t>[0</a:t>
            </a:r>
            <a:r>
              <a:rPr lang="es-ES" altLang="es-PE" sz="1700" dirty="0" smtClean="0"/>
              <a:t>]</a:t>
            </a:r>
          </a:p>
          <a:p>
            <a:r>
              <a:rPr lang="es-ES" altLang="es-PE" sz="1700" dirty="0"/>
              <a:t> </a:t>
            </a:r>
            <a:r>
              <a:rPr lang="es-ES" altLang="es-PE" sz="1700" dirty="0" smtClean="0"/>
              <a:t>      j = 0 </a:t>
            </a:r>
            <a:endParaRPr lang="es-ES" altLang="es-PE" sz="1700" dirty="0"/>
          </a:p>
          <a:p>
            <a:r>
              <a:rPr lang="es-ES" altLang="es-PE" sz="1700" dirty="0"/>
              <a:t>       mientras j &lt; (i-1) hacer</a:t>
            </a:r>
          </a:p>
          <a:p>
            <a:r>
              <a:rPr lang="es-ES" altLang="es-PE" sz="1700" dirty="0"/>
              <a:t>               arreglo[j]</a:t>
            </a:r>
            <a:r>
              <a:rPr lang="es-ES" altLang="es-PE" sz="1700" dirty="0">
                <a:sym typeface="Wingdings" panose="05000000000000000000" pitchFamily="2" charset="2"/>
              </a:rPr>
              <a:t></a:t>
            </a:r>
            <a:r>
              <a:rPr lang="es-ES" altLang="es-PE" sz="1700" dirty="0"/>
              <a:t> arreglo[j+1]</a:t>
            </a:r>
          </a:p>
          <a:p>
            <a:r>
              <a:rPr lang="es-ES" altLang="es-PE" sz="1700" dirty="0"/>
              <a:t>               j</a:t>
            </a:r>
            <a:r>
              <a:rPr lang="es-ES" altLang="es-PE" sz="1700" dirty="0">
                <a:sym typeface="Wingdings" panose="05000000000000000000" pitchFamily="2" charset="2"/>
              </a:rPr>
              <a:t>j+1</a:t>
            </a:r>
            <a:endParaRPr lang="es-ES" altLang="es-PE" sz="1700" dirty="0"/>
          </a:p>
          <a:p>
            <a:r>
              <a:rPr lang="es-ES" altLang="es-PE" sz="1700" dirty="0"/>
              <a:t>       </a:t>
            </a:r>
            <a:r>
              <a:rPr lang="es-ES" altLang="es-PE" sz="1700" dirty="0" err="1"/>
              <a:t>finmientras</a:t>
            </a:r>
            <a:endParaRPr lang="es-ES" altLang="es-PE" sz="1700" dirty="0"/>
          </a:p>
          <a:p>
            <a:r>
              <a:rPr lang="es-ES" altLang="es-PE" sz="1700" dirty="0"/>
              <a:t>       i</a:t>
            </a:r>
            <a:r>
              <a:rPr lang="es-ES" altLang="es-PE" sz="1700" dirty="0">
                <a:sym typeface="Wingdings" panose="05000000000000000000" pitchFamily="2" charset="2"/>
              </a:rPr>
              <a:t>i</a:t>
            </a:r>
            <a:r>
              <a:rPr lang="es-ES" altLang="es-PE" sz="1700" dirty="0"/>
              <a:t>-1   </a:t>
            </a:r>
          </a:p>
          <a:p>
            <a:r>
              <a:rPr lang="es-ES" altLang="es-PE" sz="1700" dirty="0"/>
              <a:t>       retornar </a:t>
            </a:r>
            <a:r>
              <a:rPr lang="es-ES" altLang="es-PE" sz="1700" dirty="0" err="1"/>
              <a:t>temp</a:t>
            </a:r>
            <a:endParaRPr lang="es-ES" altLang="es-PE" sz="1700" dirty="0"/>
          </a:p>
          <a:p>
            <a:r>
              <a:rPr lang="es-ES" altLang="es-PE" sz="1700" dirty="0" err="1" smtClean="0"/>
              <a:t>FinSACAR</a:t>
            </a:r>
            <a:endParaRPr lang="es-ES" altLang="es-PE" sz="1700" dirty="0"/>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1700" b="1" i="0" u="none" strike="noStrike" kern="1200" cap="none" spc="0" normalizeH="0" baseline="0" noProof="0" dirty="0" smtClean="0">
              <a:ln>
                <a:noFill/>
              </a:ln>
              <a:solidFill>
                <a:schemeClr val="tx1"/>
              </a:solidFill>
              <a:effectLst/>
              <a:uLnTx/>
              <a:uFillTx/>
              <a:latin typeface="+mn-lt"/>
            </a:endParaRPr>
          </a:p>
          <a:p>
            <a:r>
              <a:rPr lang="es-ES" sz="1700" dirty="0"/>
              <a:t>Función </a:t>
            </a:r>
            <a:r>
              <a:rPr lang="es-ES" sz="1700" dirty="0" err="1"/>
              <a:t>vacio</a:t>
            </a:r>
            <a:r>
              <a:rPr lang="es-ES" sz="1700" dirty="0"/>
              <a:t>(): lógico</a:t>
            </a:r>
            <a:endParaRPr lang="es-PE" sz="1700" dirty="0"/>
          </a:p>
          <a:p>
            <a:r>
              <a:rPr lang="es-ES" sz="1700" dirty="0" smtClean="0"/>
              <a:t>      Si(i</a:t>
            </a:r>
            <a:r>
              <a:rPr lang="es-ES" sz="1700" dirty="0"/>
              <a:t>&lt;=0) entonces</a:t>
            </a:r>
            <a:endParaRPr lang="es-PE" sz="1700" dirty="0"/>
          </a:p>
          <a:p>
            <a:r>
              <a:rPr lang="es-ES" sz="1700" dirty="0"/>
              <a:t>	retornar verdadero</a:t>
            </a:r>
            <a:endParaRPr lang="es-PE" sz="1700" dirty="0"/>
          </a:p>
          <a:p>
            <a:r>
              <a:rPr lang="es-ES" sz="1700" dirty="0" smtClean="0"/>
              <a:t>      Sino</a:t>
            </a:r>
            <a:endParaRPr lang="es-PE" sz="1700" dirty="0"/>
          </a:p>
          <a:p>
            <a:r>
              <a:rPr lang="es-ES" sz="1700" dirty="0"/>
              <a:t>	retornar falso</a:t>
            </a:r>
            <a:endParaRPr lang="es-PE" sz="1700" dirty="0"/>
          </a:p>
          <a:p>
            <a:r>
              <a:rPr lang="es-ES" sz="1700" dirty="0"/>
              <a:t>	Fin-si</a:t>
            </a:r>
            <a:endParaRPr lang="es-PE" sz="1700" dirty="0"/>
          </a:p>
          <a:p>
            <a:r>
              <a:rPr lang="es-ES" sz="1700" dirty="0"/>
              <a:t>Fin-función</a:t>
            </a:r>
            <a:endParaRPr lang="es-PE" sz="1700" dirty="0"/>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a 10"/>
          <p:cNvGraphicFramePr>
            <a:graphicFrameLocks noGrp="1"/>
          </p:cNvGraphicFramePr>
          <p:nvPr>
            <p:extLst>
              <p:ext uri="{D42A27DB-BD31-4B8C-83A1-F6EECF244321}">
                <p14:modId xmlns:p14="http://schemas.microsoft.com/office/powerpoint/2010/main" val="1509165000"/>
              </p:ext>
            </p:extLst>
          </p:nvPr>
        </p:nvGraphicFramePr>
        <p:xfrm>
          <a:off x="5138013" y="2130426"/>
          <a:ext cx="1511300" cy="2597147"/>
        </p:xfrm>
        <a:graphic>
          <a:graphicData uri="http://schemas.openxmlformats.org/drawingml/2006/table">
            <a:tbl>
              <a:tblPr firstRow="1" bandRow="1">
                <a:tableStyleId>{BC89EF96-8CEA-46FF-86C4-4CE0E7609802}</a:tableStyleId>
              </a:tblPr>
              <a:tblGrid>
                <a:gridCol w="575733">
                  <a:extLst>
                    <a:ext uri="{9D8B030D-6E8A-4147-A177-3AD203B41FA5}">
                      <a16:colId xmlns:a16="http://schemas.microsoft.com/office/drawing/2014/main" xmlns="" val="20000"/>
                    </a:ext>
                  </a:extLst>
                </a:gridCol>
                <a:gridCol w="935567">
                  <a:extLst>
                    <a:ext uri="{9D8B030D-6E8A-4147-A177-3AD203B41FA5}">
                      <a16:colId xmlns:a16="http://schemas.microsoft.com/office/drawing/2014/main" xmlns="" val="20001"/>
                    </a:ext>
                  </a:extLst>
                </a:gridCol>
              </a:tblGrid>
              <a:tr h="371021">
                <a:tc>
                  <a:txBody>
                    <a:bodyPr/>
                    <a:lstStyle/>
                    <a:p>
                      <a:r>
                        <a:rPr lang="es-ES" sz="1800" dirty="0"/>
                        <a:t>6</a:t>
                      </a:r>
                    </a:p>
                  </a:txBody>
                  <a:tcPr marL="91388" marR="91388" marT="45742" marB="45742">
                    <a:lnL w="12700" cmpd="sng">
                      <a:noFill/>
                    </a:lnL>
                    <a:lnR w="12700" cap="flat" cmpd="sng" algn="ctr">
                      <a:solidFill>
                        <a:schemeClr val="tx1"/>
                      </a:solidFill>
                      <a:prstDash val="solid"/>
                      <a:round/>
                      <a:headEnd type="none" w="med" len="med"/>
                      <a:tailEnd type="none" w="med" len="med"/>
                    </a:lnR>
                    <a:lnT w="12700" cmpd="sng">
                      <a:noFill/>
                    </a:lnT>
                    <a:lnB w="25400" cmpd="sng">
                      <a:noFill/>
                    </a:lnB>
                    <a:lnTlToBr w="12700" cmpd="sng">
                      <a:noFill/>
                      <a:prstDash val="solid"/>
                    </a:lnTlToBr>
                    <a:lnBlToTr w="12700" cmpd="sng">
                      <a:noFill/>
                      <a:prstDash val="solid"/>
                    </a:lnBlToTr>
                    <a:solidFill>
                      <a:schemeClr val="bg1"/>
                    </a:solidFill>
                  </a:tcPr>
                </a:tc>
                <a:tc>
                  <a:txBody>
                    <a:bodyPr/>
                    <a:lstStyle/>
                    <a:p>
                      <a:r>
                        <a:rPr lang="es-ES" sz="1800" dirty="0"/>
                        <a:t>12</a:t>
                      </a:r>
                    </a:p>
                  </a:txBody>
                  <a:tcPr marL="91388" marR="91388"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1021">
                <a:tc>
                  <a:txBody>
                    <a:bodyPr/>
                    <a:lstStyle/>
                    <a:p>
                      <a:r>
                        <a:rPr lang="es-ES" sz="1800" dirty="0"/>
                        <a:t>5</a:t>
                      </a:r>
                    </a:p>
                  </a:txBody>
                  <a:tcPr marL="91388" marR="91388" marT="45742" marB="45742">
                    <a:lnL w="12700" cmpd="sng">
                      <a:noFill/>
                    </a:lnL>
                    <a:lnR w="12700" cap="flat" cmpd="sng" algn="ctr">
                      <a:solidFill>
                        <a:schemeClr val="tx1"/>
                      </a:solid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solidFill>
                      <a:schemeClr val="bg1"/>
                    </a:solidFill>
                  </a:tcPr>
                </a:tc>
                <a:tc>
                  <a:txBody>
                    <a:bodyPr/>
                    <a:lstStyle/>
                    <a:p>
                      <a:r>
                        <a:rPr lang="es-ES" sz="1800" dirty="0"/>
                        <a:t>50</a:t>
                      </a:r>
                    </a:p>
                  </a:txBody>
                  <a:tcPr marL="91388" marR="91388"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1021">
                <a:tc>
                  <a:txBody>
                    <a:bodyPr/>
                    <a:lstStyle/>
                    <a:p>
                      <a:r>
                        <a:rPr lang="es-ES" sz="1800" dirty="0"/>
                        <a:t>4</a:t>
                      </a:r>
                    </a:p>
                  </a:txBody>
                  <a:tcPr marL="91388" marR="91388" marT="45742" marB="45742">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s-ES" sz="1800" dirty="0"/>
                        <a:t>40</a:t>
                      </a:r>
                    </a:p>
                  </a:txBody>
                  <a:tcPr marL="91388" marR="91388"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1021">
                <a:tc>
                  <a:txBody>
                    <a:bodyPr/>
                    <a:lstStyle/>
                    <a:p>
                      <a:r>
                        <a:rPr lang="es-ES" sz="1800" dirty="0"/>
                        <a:t>3</a:t>
                      </a:r>
                    </a:p>
                  </a:txBody>
                  <a:tcPr marL="91388" marR="91388" marT="45742" marB="45742">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s-ES" sz="1800" dirty="0"/>
                        <a:t>30</a:t>
                      </a:r>
                    </a:p>
                  </a:txBody>
                  <a:tcPr marL="91388" marR="91388"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1021">
                <a:tc>
                  <a:txBody>
                    <a:bodyPr/>
                    <a:lstStyle/>
                    <a:p>
                      <a:r>
                        <a:rPr lang="es-ES" sz="1800" dirty="0"/>
                        <a:t>2</a:t>
                      </a:r>
                    </a:p>
                  </a:txBody>
                  <a:tcPr marL="91388" marR="91388" marT="45742" marB="45742">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s-ES" sz="1800" dirty="0"/>
                        <a:t>15</a:t>
                      </a:r>
                    </a:p>
                  </a:txBody>
                  <a:tcPr marL="91388" marR="91388"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1021">
                <a:tc>
                  <a:txBody>
                    <a:bodyPr/>
                    <a:lstStyle/>
                    <a:p>
                      <a:r>
                        <a:rPr lang="es-ES" sz="1800" dirty="0"/>
                        <a:t>1</a:t>
                      </a:r>
                    </a:p>
                  </a:txBody>
                  <a:tcPr marL="91388" marR="91388" marT="45742" marB="45742">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s-ES" sz="1800" dirty="0"/>
                        <a:t>5</a:t>
                      </a:r>
                    </a:p>
                  </a:txBody>
                  <a:tcPr marL="91388" marR="91388"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1021">
                <a:tc>
                  <a:txBody>
                    <a:bodyPr/>
                    <a:lstStyle/>
                    <a:p>
                      <a:r>
                        <a:rPr lang="es-ES" sz="1800" dirty="0"/>
                        <a:t>0</a:t>
                      </a:r>
                    </a:p>
                  </a:txBody>
                  <a:tcPr marL="91388" marR="91388" marT="45742" marB="45742">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s-ES" sz="1800" dirty="0"/>
                        <a:t>10</a:t>
                      </a:r>
                    </a:p>
                  </a:txBody>
                  <a:tcPr marL="91388" marR="91388"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12" name="CuadroTexto 18"/>
          <p:cNvSpPr txBox="1">
            <a:spLocks noChangeArrowheads="1"/>
          </p:cNvSpPr>
          <p:nvPr/>
        </p:nvSpPr>
        <p:spPr bwMode="auto">
          <a:xfrm>
            <a:off x="6898551" y="1928814"/>
            <a:ext cx="13668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ES" altLang="es-ES" sz="1800">
                <a:latin typeface="Arial" panose="020B0604020202020204" pitchFamily="34" charset="0"/>
              </a:rPr>
              <a:t>cola</a:t>
            </a:r>
          </a:p>
        </p:txBody>
      </p:sp>
      <p:sp>
        <p:nvSpPr>
          <p:cNvPr id="13" name="CuadroTexto 19"/>
          <p:cNvSpPr txBox="1">
            <a:spLocks noChangeArrowheads="1"/>
          </p:cNvSpPr>
          <p:nvPr/>
        </p:nvSpPr>
        <p:spPr bwMode="auto">
          <a:xfrm>
            <a:off x="7046188" y="4913314"/>
            <a:ext cx="1366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ES" altLang="es-ES" sz="1800">
                <a:latin typeface="Arial" panose="020B0604020202020204" pitchFamily="34" charset="0"/>
              </a:rPr>
              <a:t>frente</a:t>
            </a:r>
          </a:p>
        </p:txBody>
      </p:sp>
      <p:sp>
        <p:nvSpPr>
          <p:cNvPr id="14" name="CuadroTexto 21"/>
          <p:cNvSpPr txBox="1">
            <a:spLocks noChangeArrowheads="1"/>
          </p:cNvSpPr>
          <p:nvPr/>
        </p:nvSpPr>
        <p:spPr bwMode="auto">
          <a:xfrm>
            <a:off x="5303113" y="5702301"/>
            <a:ext cx="1368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ES" altLang="es-ES" sz="1800">
                <a:latin typeface="Arial" panose="020B0604020202020204" pitchFamily="34" charset="0"/>
              </a:rPr>
              <a:t>Temp</a:t>
            </a:r>
            <a:r>
              <a:rPr lang="es-ES" altLang="es-ES" sz="1800">
                <a:latin typeface="Arial" panose="020B0604020202020204" pitchFamily="34" charset="0"/>
                <a:sym typeface="Wingdings" panose="05000000000000000000" pitchFamily="2" charset="2"/>
              </a:rPr>
              <a:t>20</a:t>
            </a:r>
            <a:endParaRPr lang="es-ES" altLang="es-ES" sz="1800">
              <a:latin typeface="Arial" panose="020B0604020202020204" pitchFamily="34" charset="0"/>
            </a:endParaRPr>
          </a:p>
        </p:txBody>
      </p:sp>
    </p:spTree>
    <p:extLst>
      <p:ext uri="{BB962C8B-B14F-4D97-AF65-F5344CB8AC3E}">
        <p14:creationId xmlns:p14="http://schemas.microsoft.com/office/powerpoint/2010/main" val="817802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r>
              <a:rPr lang="es-PE" dirty="0" smtClean="0"/>
              <a:t>Primitivas de acceso</a:t>
            </a:r>
            <a:endParaRPr lang="es-PE" dirty="0"/>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fontScale="92500" lnSpcReduction="10000"/>
          </a:bodyPr>
          <a:lstStyle/>
          <a:p>
            <a:pPr algn="just"/>
            <a:r>
              <a:rPr lang="es-ES_tradnl" sz="1600" dirty="0" smtClean="0"/>
              <a:t>En </a:t>
            </a:r>
            <a:r>
              <a:rPr lang="es-ES_tradnl" sz="1600" dirty="0"/>
              <a:t>el caso de la primitiva meter, cada vez que se ingrese un elemento como dato, se adiciona un elemento más al arreglo vector y se incrementa en uno la variable i.</a:t>
            </a:r>
            <a:endParaRPr lang="es-PE" sz="1600" dirty="0"/>
          </a:p>
          <a:p>
            <a:pPr algn="just"/>
            <a:r>
              <a:rPr lang="es-ES_tradnl" sz="1600" dirty="0"/>
              <a:t> </a:t>
            </a:r>
            <a:endParaRPr lang="es-PE" sz="1600" dirty="0"/>
          </a:p>
          <a:p>
            <a:pPr algn="just"/>
            <a:r>
              <a:rPr lang="es-ES_tradnl" sz="1600" dirty="0"/>
              <a:t>Para el caso de sacar funciona de manera inversa a meter. La función retorna el elemento (el valor de </a:t>
            </a:r>
            <a:r>
              <a:rPr lang="es-ES_tradnl" sz="1600" dirty="0" err="1"/>
              <a:t>temp</a:t>
            </a:r>
            <a:r>
              <a:rPr lang="es-ES_tradnl" sz="1600" dirty="0"/>
              <a:t>) que se retira de la última posición del vector, disminuyendo en uno la variable i. </a:t>
            </a:r>
            <a:endParaRPr lang="es-PE" sz="1600" dirty="0"/>
          </a:p>
          <a:p>
            <a:pPr algn="just"/>
            <a:r>
              <a:rPr lang="es-ES_tradnl" sz="1600" dirty="0"/>
              <a:t> </a:t>
            </a:r>
            <a:endParaRPr lang="es-PE" sz="1600" dirty="0"/>
          </a:p>
          <a:p>
            <a:r>
              <a:rPr lang="es-ES" altLang="es-PE" sz="1600" dirty="0" err="1" smtClean="0"/>
              <a:t>Funcion</a:t>
            </a:r>
            <a:r>
              <a:rPr lang="es-ES" altLang="es-PE" sz="1600" dirty="0" smtClean="0"/>
              <a:t> </a:t>
            </a:r>
            <a:r>
              <a:rPr lang="es-ES" altLang="es-PE" sz="1600" dirty="0"/>
              <a:t>METER(dato): </a:t>
            </a:r>
            <a:r>
              <a:rPr lang="es-ES" altLang="es-PE" sz="1600" dirty="0" err="1"/>
              <a:t>logico</a:t>
            </a:r>
            <a:endParaRPr lang="es-ES" altLang="es-PE" sz="1600" dirty="0"/>
          </a:p>
          <a:p>
            <a:r>
              <a:rPr lang="es-ES" altLang="es-PE" sz="1600" dirty="0"/>
              <a:t>  </a:t>
            </a:r>
            <a:r>
              <a:rPr lang="es-ES" altLang="es-PE" sz="1600" dirty="0" smtClean="0"/>
              <a:t>      </a:t>
            </a:r>
            <a:r>
              <a:rPr lang="es-ES" altLang="es-PE" sz="1600" dirty="0"/>
              <a:t>arreglo[i]</a:t>
            </a:r>
            <a:r>
              <a:rPr lang="es-ES" altLang="es-PE" sz="1600" dirty="0">
                <a:sym typeface="Wingdings" panose="05000000000000000000" pitchFamily="2" charset="2"/>
              </a:rPr>
              <a:t></a:t>
            </a:r>
            <a:r>
              <a:rPr lang="es-ES" altLang="es-PE" sz="1600" dirty="0"/>
              <a:t>dato</a:t>
            </a:r>
          </a:p>
          <a:p>
            <a:r>
              <a:rPr lang="es-ES" altLang="es-PE" sz="1600" dirty="0"/>
              <a:t>        i</a:t>
            </a:r>
            <a:r>
              <a:rPr lang="es-ES" altLang="es-PE" sz="1600" dirty="0">
                <a:sym typeface="Wingdings" panose="05000000000000000000" pitchFamily="2" charset="2"/>
              </a:rPr>
              <a:t>i</a:t>
            </a:r>
            <a:r>
              <a:rPr lang="es-ES" altLang="es-PE" sz="1600" dirty="0"/>
              <a:t>+1</a:t>
            </a:r>
          </a:p>
          <a:p>
            <a:r>
              <a:rPr lang="es-ES" altLang="es-PE" sz="1600" dirty="0" err="1" smtClean="0"/>
              <a:t>FinMETER</a:t>
            </a:r>
            <a:r>
              <a:rPr lang="es-ES" altLang="es-PE" sz="1600" dirty="0" smtClean="0"/>
              <a:t> </a:t>
            </a:r>
            <a:endParaRPr lang="es-ES" altLang="es-PE" sz="1600" dirty="0"/>
          </a:p>
          <a:p>
            <a:endParaRPr lang="es-ES" altLang="es-PE" sz="1600" dirty="0"/>
          </a:p>
          <a:p>
            <a:r>
              <a:rPr lang="es-ES" altLang="es-PE" sz="1600" dirty="0" err="1" smtClean="0"/>
              <a:t>Funcion</a:t>
            </a:r>
            <a:r>
              <a:rPr lang="es-ES" altLang="es-PE" sz="1600" dirty="0" smtClean="0"/>
              <a:t> </a:t>
            </a:r>
            <a:r>
              <a:rPr lang="es-ES" altLang="es-PE" sz="1600" dirty="0"/>
              <a:t>SACAR(): entero</a:t>
            </a:r>
          </a:p>
          <a:p>
            <a:r>
              <a:rPr lang="es-ES" altLang="es-PE" sz="1600" dirty="0"/>
              <a:t>       </a:t>
            </a:r>
            <a:r>
              <a:rPr lang="es-ES" altLang="es-PE" sz="1600" dirty="0" err="1"/>
              <a:t>temp</a:t>
            </a:r>
            <a:r>
              <a:rPr lang="es-ES" altLang="es-PE" sz="1600" dirty="0" err="1">
                <a:sym typeface="Wingdings" panose="05000000000000000000" pitchFamily="2" charset="2"/>
              </a:rPr>
              <a:t></a:t>
            </a:r>
            <a:r>
              <a:rPr lang="es-ES" altLang="es-PE" sz="1600" dirty="0" err="1"/>
              <a:t>arreglo</a:t>
            </a:r>
            <a:r>
              <a:rPr lang="es-ES" altLang="es-PE" sz="1600" dirty="0"/>
              <a:t>[0</a:t>
            </a:r>
            <a:r>
              <a:rPr lang="es-ES" altLang="es-PE" sz="1600" dirty="0" smtClean="0"/>
              <a:t>]</a:t>
            </a:r>
          </a:p>
          <a:p>
            <a:r>
              <a:rPr lang="es-ES" altLang="es-PE" sz="1600" dirty="0"/>
              <a:t> </a:t>
            </a:r>
            <a:r>
              <a:rPr lang="es-ES" altLang="es-PE" sz="1600" dirty="0" smtClean="0"/>
              <a:t>      j = 0 </a:t>
            </a:r>
            <a:endParaRPr lang="es-ES" altLang="es-PE" sz="1600" dirty="0"/>
          </a:p>
          <a:p>
            <a:r>
              <a:rPr lang="es-ES" altLang="es-PE" sz="1600" dirty="0"/>
              <a:t>       mientras j &lt; (i-1) hacer</a:t>
            </a:r>
          </a:p>
          <a:p>
            <a:r>
              <a:rPr lang="es-ES" altLang="es-PE" sz="1600" dirty="0"/>
              <a:t>               arreglo[j]</a:t>
            </a:r>
            <a:r>
              <a:rPr lang="es-ES" altLang="es-PE" sz="1600" dirty="0">
                <a:sym typeface="Wingdings" panose="05000000000000000000" pitchFamily="2" charset="2"/>
              </a:rPr>
              <a:t></a:t>
            </a:r>
            <a:r>
              <a:rPr lang="es-ES" altLang="es-PE" sz="1600" dirty="0"/>
              <a:t> arreglo[j+1]</a:t>
            </a:r>
          </a:p>
          <a:p>
            <a:r>
              <a:rPr lang="es-ES" altLang="es-PE" sz="1600" dirty="0"/>
              <a:t>               j</a:t>
            </a:r>
            <a:r>
              <a:rPr lang="es-ES" altLang="es-PE" sz="1600" dirty="0">
                <a:sym typeface="Wingdings" panose="05000000000000000000" pitchFamily="2" charset="2"/>
              </a:rPr>
              <a:t>j+1</a:t>
            </a:r>
            <a:endParaRPr lang="es-ES" altLang="es-PE" sz="1600" dirty="0"/>
          </a:p>
          <a:p>
            <a:r>
              <a:rPr lang="es-ES" altLang="es-PE" sz="1600" dirty="0"/>
              <a:t>       </a:t>
            </a:r>
            <a:r>
              <a:rPr lang="es-ES" altLang="es-PE" sz="1600" dirty="0" err="1"/>
              <a:t>finmientras</a:t>
            </a:r>
            <a:endParaRPr lang="es-ES" altLang="es-PE" sz="1600" dirty="0"/>
          </a:p>
          <a:p>
            <a:r>
              <a:rPr lang="es-ES" altLang="es-PE" sz="1600" dirty="0"/>
              <a:t>       i</a:t>
            </a:r>
            <a:r>
              <a:rPr lang="es-ES" altLang="es-PE" sz="1600" dirty="0">
                <a:sym typeface="Wingdings" panose="05000000000000000000" pitchFamily="2" charset="2"/>
              </a:rPr>
              <a:t>i</a:t>
            </a:r>
            <a:r>
              <a:rPr lang="es-ES" altLang="es-PE" sz="1600" dirty="0"/>
              <a:t>-1   </a:t>
            </a:r>
          </a:p>
          <a:p>
            <a:r>
              <a:rPr lang="es-ES" altLang="es-PE" sz="1600" dirty="0"/>
              <a:t>       retornar </a:t>
            </a:r>
            <a:r>
              <a:rPr lang="es-ES" altLang="es-PE" sz="1600" dirty="0" err="1"/>
              <a:t>temp</a:t>
            </a:r>
            <a:endParaRPr lang="es-ES" altLang="es-PE" sz="1600" dirty="0"/>
          </a:p>
          <a:p>
            <a:r>
              <a:rPr lang="es-ES" altLang="es-PE" sz="1600" dirty="0" err="1" smtClean="0"/>
              <a:t>FinSACAR</a:t>
            </a:r>
            <a:endParaRPr lang="es-ES" altLang="es-PE" sz="1600" dirty="0"/>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1352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r>
              <a:rPr lang="es-PE" dirty="0" smtClean="0"/>
              <a:t>Primitivas de acceso</a:t>
            </a:r>
            <a:endParaRPr lang="es-PE" dirty="0"/>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fontScale="92500" lnSpcReduction="10000"/>
          </a:bodyPr>
          <a:lstStyle/>
          <a:p>
            <a:pPr algn="just"/>
            <a:r>
              <a:rPr lang="es-ES_tradnl" sz="1600" dirty="0" smtClean="0"/>
              <a:t>En </a:t>
            </a:r>
            <a:r>
              <a:rPr lang="es-ES_tradnl" sz="1600" dirty="0"/>
              <a:t>el caso de la primitiva meter, cada vez que se ingrese un elemento como dato, se adiciona un elemento más al arreglo vector y se incrementa en uno la variable i.</a:t>
            </a:r>
            <a:endParaRPr lang="es-PE" sz="1600" dirty="0"/>
          </a:p>
          <a:p>
            <a:pPr algn="just"/>
            <a:r>
              <a:rPr lang="es-ES_tradnl" sz="1600" dirty="0"/>
              <a:t> </a:t>
            </a:r>
            <a:endParaRPr lang="es-PE" sz="1600" dirty="0"/>
          </a:p>
          <a:p>
            <a:pPr algn="just"/>
            <a:r>
              <a:rPr lang="es-ES_tradnl" sz="1600" dirty="0"/>
              <a:t>Para el caso de sacar funciona de manera inversa a meter. La función retorna el elemento (el valor de </a:t>
            </a:r>
            <a:r>
              <a:rPr lang="es-ES_tradnl" sz="1600" dirty="0" err="1"/>
              <a:t>temp</a:t>
            </a:r>
            <a:r>
              <a:rPr lang="es-ES_tradnl" sz="1600" dirty="0"/>
              <a:t>) que se retira de la última posición del vector, disminuyendo en uno la variable i. </a:t>
            </a:r>
            <a:endParaRPr lang="es-PE" sz="1600" dirty="0"/>
          </a:p>
          <a:p>
            <a:pPr algn="just"/>
            <a:r>
              <a:rPr lang="es-ES_tradnl" sz="1600" dirty="0"/>
              <a:t> </a:t>
            </a:r>
            <a:endParaRPr lang="es-PE" sz="1600" dirty="0"/>
          </a:p>
          <a:p>
            <a:r>
              <a:rPr lang="es-ES" altLang="es-PE" sz="1600" dirty="0" err="1" smtClean="0"/>
              <a:t>Funcion</a:t>
            </a:r>
            <a:r>
              <a:rPr lang="es-ES" altLang="es-PE" sz="1600" dirty="0" smtClean="0"/>
              <a:t> </a:t>
            </a:r>
            <a:r>
              <a:rPr lang="es-ES" altLang="es-PE" sz="1600" dirty="0"/>
              <a:t>METER(dato): </a:t>
            </a:r>
            <a:r>
              <a:rPr lang="es-ES" altLang="es-PE" sz="1600" dirty="0" err="1"/>
              <a:t>logico</a:t>
            </a:r>
            <a:endParaRPr lang="es-ES" altLang="es-PE" sz="1600" dirty="0"/>
          </a:p>
          <a:p>
            <a:r>
              <a:rPr lang="es-ES" altLang="es-PE" sz="1600" dirty="0"/>
              <a:t>  </a:t>
            </a:r>
            <a:r>
              <a:rPr lang="es-ES" altLang="es-PE" sz="1600" dirty="0" smtClean="0"/>
              <a:t>      </a:t>
            </a:r>
            <a:r>
              <a:rPr lang="es-ES" altLang="es-PE" sz="1600" dirty="0"/>
              <a:t>arreglo[i]</a:t>
            </a:r>
            <a:r>
              <a:rPr lang="es-ES" altLang="es-PE" sz="1600" dirty="0">
                <a:sym typeface="Wingdings" panose="05000000000000000000" pitchFamily="2" charset="2"/>
              </a:rPr>
              <a:t></a:t>
            </a:r>
            <a:r>
              <a:rPr lang="es-ES" altLang="es-PE" sz="1600" dirty="0"/>
              <a:t>dato</a:t>
            </a:r>
          </a:p>
          <a:p>
            <a:r>
              <a:rPr lang="es-ES" altLang="es-PE" sz="1600" dirty="0"/>
              <a:t>        i</a:t>
            </a:r>
            <a:r>
              <a:rPr lang="es-ES" altLang="es-PE" sz="1600" dirty="0">
                <a:sym typeface="Wingdings" panose="05000000000000000000" pitchFamily="2" charset="2"/>
              </a:rPr>
              <a:t>i</a:t>
            </a:r>
            <a:r>
              <a:rPr lang="es-ES" altLang="es-PE" sz="1600" dirty="0"/>
              <a:t>+1</a:t>
            </a:r>
          </a:p>
          <a:p>
            <a:r>
              <a:rPr lang="es-ES" altLang="es-PE" sz="1600" dirty="0" err="1" smtClean="0"/>
              <a:t>FinMETER</a:t>
            </a:r>
            <a:r>
              <a:rPr lang="es-ES" altLang="es-PE" sz="1600" dirty="0" smtClean="0"/>
              <a:t> </a:t>
            </a:r>
            <a:endParaRPr lang="es-ES" altLang="es-PE" sz="1600" dirty="0"/>
          </a:p>
          <a:p>
            <a:endParaRPr lang="es-ES" altLang="es-PE" sz="1600" dirty="0"/>
          </a:p>
          <a:p>
            <a:r>
              <a:rPr lang="es-ES" altLang="es-PE" sz="1600" dirty="0" err="1" smtClean="0"/>
              <a:t>Funcion</a:t>
            </a:r>
            <a:r>
              <a:rPr lang="es-ES" altLang="es-PE" sz="1600" dirty="0" smtClean="0"/>
              <a:t> </a:t>
            </a:r>
            <a:r>
              <a:rPr lang="es-ES" altLang="es-PE" sz="1600" dirty="0"/>
              <a:t>SACAR(): entero</a:t>
            </a:r>
          </a:p>
          <a:p>
            <a:r>
              <a:rPr lang="es-ES" altLang="es-PE" sz="1600" dirty="0"/>
              <a:t>       </a:t>
            </a:r>
            <a:r>
              <a:rPr lang="es-ES" altLang="es-PE" sz="1600" dirty="0" err="1"/>
              <a:t>temp</a:t>
            </a:r>
            <a:r>
              <a:rPr lang="es-ES" altLang="es-PE" sz="1600" dirty="0" err="1">
                <a:sym typeface="Wingdings" panose="05000000000000000000" pitchFamily="2" charset="2"/>
              </a:rPr>
              <a:t></a:t>
            </a:r>
            <a:r>
              <a:rPr lang="es-ES" altLang="es-PE" sz="1600" dirty="0" err="1"/>
              <a:t>arreglo</a:t>
            </a:r>
            <a:r>
              <a:rPr lang="es-ES" altLang="es-PE" sz="1600" dirty="0"/>
              <a:t>[0</a:t>
            </a:r>
            <a:r>
              <a:rPr lang="es-ES" altLang="es-PE" sz="1600" dirty="0" smtClean="0"/>
              <a:t>]</a:t>
            </a:r>
          </a:p>
          <a:p>
            <a:r>
              <a:rPr lang="es-ES" altLang="es-PE" sz="1600" dirty="0"/>
              <a:t> </a:t>
            </a:r>
            <a:r>
              <a:rPr lang="es-ES" altLang="es-PE" sz="1600" dirty="0" smtClean="0"/>
              <a:t>      j = 0 </a:t>
            </a:r>
            <a:endParaRPr lang="es-ES" altLang="es-PE" sz="1600" dirty="0"/>
          </a:p>
          <a:p>
            <a:r>
              <a:rPr lang="es-ES" altLang="es-PE" sz="1600" dirty="0"/>
              <a:t>       mientras j &lt; (i-1) hacer</a:t>
            </a:r>
          </a:p>
          <a:p>
            <a:r>
              <a:rPr lang="es-ES" altLang="es-PE" sz="1600" dirty="0"/>
              <a:t>               arreglo[j]</a:t>
            </a:r>
            <a:r>
              <a:rPr lang="es-ES" altLang="es-PE" sz="1600" dirty="0">
                <a:sym typeface="Wingdings" panose="05000000000000000000" pitchFamily="2" charset="2"/>
              </a:rPr>
              <a:t></a:t>
            </a:r>
            <a:r>
              <a:rPr lang="es-ES" altLang="es-PE" sz="1600" dirty="0"/>
              <a:t> arreglo[j+1]</a:t>
            </a:r>
          </a:p>
          <a:p>
            <a:r>
              <a:rPr lang="es-ES" altLang="es-PE" sz="1600" dirty="0"/>
              <a:t>               j</a:t>
            </a:r>
            <a:r>
              <a:rPr lang="es-ES" altLang="es-PE" sz="1600" dirty="0">
                <a:sym typeface="Wingdings" panose="05000000000000000000" pitchFamily="2" charset="2"/>
              </a:rPr>
              <a:t>j+1</a:t>
            </a:r>
            <a:endParaRPr lang="es-ES" altLang="es-PE" sz="1600" dirty="0"/>
          </a:p>
          <a:p>
            <a:r>
              <a:rPr lang="es-ES" altLang="es-PE" sz="1600" dirty="0"/>
              <a:t>       </a:t>
            </a:r>
            <a:r>
              <a:rPr lang="es-ES" altLang="es-PE" sz="1600" dirty="0" err="1"/>
              <a:t>finmientras</a:t>
            </a:r>
            <a:endParaRPr lang="es-ES" altLang="es-PE" sz="1600" dirty="0"/>
          </a:p>
          <a:p>
            <a:r>
              <a:rPr lang="es-ES" altLang="es-PE" sz="1600" dirty="0"/>
              <a:t>       i</a:t>
            </a:r>
            <a:r>
              <a:rPr lang="es-ES" altLang="es-PE" sz="1600" dirty="0">
                <a:sym typeface="Wingdings" panose="05000000000000000000" pitchFamily="2" charset="2"/>
              </a:rPr>
              <a:t>i</a:t>
            </a:r>
            <a:r>
              <a:rPr lang="es-ES" altLang="es-PE" sz="1600" dirty="0"/>
              <a:t>-1   </a:t>
            </a:r>
          </a:p>
          <a:p>
            <a:r>
              <a:rPr lang="es-ES" altLang="es-PE" sz="1600" dirty="0"/>
              <a:t>       retornar </a:t>
            </a:r>
            <a:r>
              <a:rPr lang="es-ES" altLang="es-PE" sz="1600" dirty="0" err="1"/>
              <a:t>temp</a:t>
            </a:r>
            <a:endParaRPr lang="es-ES" altLang="es-PE" sz="1600" dirty="0"/>
          </a:p>
          <a:p>
            <a:r>
              <a:rPr lang="es-ES" altLang="es-PE" sz="1600" dirty="0" err="1" smtClean="0"/>
              <a:t>FinSACAR</a:t>
            </a:r>
            <a:endParaRPr lang="es-ES" altLang="es-PE" sz="1600" dirty="0"/>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1078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bwMode="auto">
          <a:xfrm>
            <a:off x="0" y="0"/>
            <a:ext cx="885825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s-ES" altLang="es-PE" sz="2400" dirty="0" smtClean="0">
                <a:solidFill>
                  <a:schemeClr val="bg1"/>
                </a:solidFill>
                <a:cs typeface="Arial" charset="0"/>
              </a:rPr>
              <a:t>ESPECIFICACION DE PILA</a:t>
            </a:r>
            <a:endParaRPr kumimoji="0" lang="es-PE" sz="2400" b="1" i="0" u="none" strike="noStrike" kern="1200" cap="none" spc="0" normalizeH="0" baseline="0" noProof="0" dirty="0">
              <a:ln>
                <a:noFill/>
              </a:ln>
              <a:solidFill>
                <a:schemeClr val="bg1"/>
              </a:solidFill>
              <a:effectLst/>
              <a:uLnTx/>
              <a:uFillTx/>
              <a:latin typeface="+mj-lt"/>
              <a:ea typeface="+mj-ea"/>
              <a:cs typeface="+mj-cs"/>
            </a:endParaRPr>
          </a:p>
        </p:txBody>
      </p:sp>
      <p:sp>
        <p:nvSpPr>
          <p:cNvPr id="9"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fontScale="92500" lnSpcReduction="10000"/>
          </a:bodyPr>
          <a:lstStyle/>
          <a:p>
            <a:pPr eaLnBrk="1" hangingPunct="1"/>
            <a:r>
              <a:rPr lang="es-ES" altLang="es-PE" sz="1700" b="1" dirty="0" smtClean="0"/>
              <a:t>Especificación PILA</a:t>
            </a:r>
          </a:p>
          <a:p>
            <a:pPr eaLnBrk="1" hangingPunct="1"/>
            <a:r>
              <a:rPr lang="es-ES" altLang="es-PE" sz="1600" dirty="0" smtClean="0"/>
              <a:t>    </a:t>
            </a:r>
            <a:r>
              <a:rPr lang="es-ES" altLang="es-PE" sz="1600" b="1" dirty="0" smtClean="0"/>
              <a:t>variable</a:t>
            </a:r>
          </a:p>
          <a:p>
            <a:pPr eaLnBrk="1" hangingPunct="1"/>
            <a:r>
              <a:rPr lang="es-ES" altLang="es-PE" sz="1600" dirty="0" smtClean="0"/>
              <a:t>   	entero: e</a:t>
            </a:r>
          </a:p>
          <a:p>
            <a:pPr eaLnBrk="1" hangingPunct="1"/>
            <a:r>
              <a:rPr lang="es-ES" altLang="es-PE" sz="1600" dirty="0" smtClean="0"/>
              <a:t>   	PILA: </a:t>
            </a:r>
            <a:r>
              <a:rPr lang="es-ES" altLang="es-PE" sz="1600" dirty="0" err="1" smtClean="0"/>
              <a:t>sgte</a:t>
            </a:r>
            <a:r>
              <a:rPr lang="es-ES" altLang="es-PE" sz="1600" dirty="0" smtClean="0"/>
              <a:t>, </a:t>
            </a:r>
            <a:r>
              <a:rPr lang="es-ES" altLang="es-PE" sz="1600" dirty="0" err="1" smtClean="0"/>
              <a:t>raiz</a:t>
            </a:r>
            <a:endParaRPr lang="es-ES" altLang="es-PE" sz="1600" dirty="0" smtClean="0"/>
          </a:p>
          <a:p>
            <a:pPr eaLnBrk="1" hangingPunct="1"/>
            <a:r>
              <a:rPr lang="es-ES" altLang="es-PE" sz="1600" dirty="0" smtClean="0"/>
              <a:t>   	Entero: tope</a:t>
            </a:r>
          </a:p>
          <a:p>
            <a:pPr eaLnBrk="1" hangingPunct="1"/>
            <a:r>
              <a:rPr lang="es-ES" altLang="es-PE" sz="1600" dirty="0" smtClean="0"/>
              <a:t>   	Entero: i</a:t>
            </a:r>
          </a:p>
          <a:p>
            <a:pPr eaLnBrk="1" hangingPunct="1"/>
            <a:r>
              <a:rPr lang="es-ES" altLang="es-PE" sz="1600" dirty="0" smtClean="0"/>
              <a:t>    </a:t>
            </a:r>
            <a:r>
              <a:rPr lang="es-ES" altLang="es-PE" sz="1600" b="1" dirty="0" smtClean="0"/>
              <a:t>operaciones</a:t>
            </a:r>
          </a:p>
          <a:p>
            <a:pPr eaLnBrk="1" hangingPunct="1"/>
            <a:r>
              <a:rPr lang="es-ES" altLang="es-PE" sz="1600" dirty="0" smtClean="0"/>
              <a:t>            CREAR(TAMANO) : no retorna valor</a:t>
            </a:r>
          </a:p>
          <a:p>
            <a:pPr eaLnBrk="1" hangingPunct="1"/>
            <a:r>
              <a:rPr lang="es-ES" altLang="es-PE" sz="1600" dirty="0" smtClean="0"/>
              <a:t>            OCUPADO :    retorna valor lógico</a:t>
            </a:r>
          </a:p>
          <a:p>
            <a:pPr eaLnBrk="1" hangingPunct="1"/>
            <a:r>
              <a:rPr lang="es-ES" altLang="es-PE" sz="1600" dirty="0" smtClean="0"/>
              <a:t>            VACIO     :   retorna valor lógico </a:t>
            </a:r>
          </a:p>
          <a:p>
            <a:pPr eaLnBrk="1" hangingPunct="1"/>
            <a:r>
              <a:rPr lang="es-ES" altLang="es-PE" sz="1600" dirty="0" smtClean="0"/>
              <a:t>            METER(dato) : no retorna ningún valor</a:t>
            </a:r>
          </a:p>
          <a:p>
            <a:pPr eaLnBrk="1" hangingPunct="1"/>
            <a:r>
              <a:rPr lang="es-ES" altLang="es-PE" sz="1600" dirty="0" smtClean="0"/>
              <a:t>            SACAR() : retorna un tipo entero</a:t>
            </a:r>
          </a:p>
          <a:p>
            <a:pPr eaLnBrk="1" hangingPunct="1"/>
            <a:r>
              <a:rPr lang="es-ES" altLang="es-PE" sz="1600" dirty="0" smtClean="0"/>
              <a:t>            VER()     : no retorna ningún valor</a:t>
            </a:r>
          </a:p>
          <a:p>
            <a:pPr eaLnBrk="1" hangingPunct="1"/>
            <a:r>
              <a:rPr lang="es-ES" altLang="es-PE" sz="1600" dirty="0" smtClean="0"/>
              <a:t>   </a:t>
            </a:r>
            <a:r>
              <a:rPr lang="es-ES" altLang="es-PE" sz="1600" b="1" dirty="0" smtClean="0"/>
              <a:t>Significado</a:t>
            </a:r>
          </a:p>
          <a:p>
            <a:pPr eaLnBrk="1" hangingPunct="1"/>
            <a:r>
              <a:rPr lang="es-ES" altLang="es-PE" sz="1600" dirty="0" smtClean="0"/>
              <a:t>            CREAR     permite crear un nodo     </a:t>
            </a:r>
          </a:p>
          <a:p>
            <a:pPr eaLnBrk="1" hangingPunct="1"/>
            <a:r>
              <a:rPr lang="es-ES" altLang="es-PE" sz="1600" dirty="0" smtClean="0"/>
              <a:t>            CREAR(TAMANO)  permite crear la pila asignando un tamaño.</a:t>
            </a:r>
          </a:p>
          <a:p>
            <a:pPr eaLnBrk="1" hangingPunct="1"/>
            <a:r>
              <a:rPr lang="es-ES" altLang="es-PE" sz="1600" dirty="0" smtClean="0"/>
              <a:t>            OCUPADO </a:t>
            </a:r>
            <a:r>
              <a:rPr lang="es-ES" altLang="es-PE" sz="1300" dirty="0" smtClean="0"/>
              <a:t>retorna verdadero si la pila llego al tope de su tamaño, en caso contrario retorna falso</a:t>
            </a:r>
          </a:p>
          <a:p>
            <a:pPr eaLnBrk="1" hangingPunct="1"/>
            <a:r>
              <a:rPr lang="es-ES" altLang="es-PE" sz="1600" dirty="0" smtClean="0"/>
              <a:t>            VACIA  retorna verdadero si la pila esta vacía, en caso contrario retorna falso. </a:t>
            </a:r>
          </a:p>
          <a:p>
            <a:pPr eaLnBrk="1" hangingPunct="1"/>
            <a:r>
              <a:rPr lang="es-ES" altLang="es-PE" sz="1600" dirty="0" smtClean="0"/>
              <a:t>            METER(dato)  procedimiento que ingresa el valor de dato a la pila.</a:t>
            </a:r>
          </a:p>
          <a:p>
            <a:pPr eaLnBrk="1" hangingPunct="1"/>
            <a:r>
              <a:rPr lang="es-ES" altLang="es-PE" sz="1600" dirty="0" smtClean="0"/>
              <a:t>           SACAR() retorna el elemento que se saco de la cima de la pila.</a:t>
            </a:r>
          </a:p>
          <a:p>
            <a:pPr eaLnBrk="1" hangingPunct="1"/>
            <a:r>
              <a:rPr lang="es-ES" altLang="es-PE" sz="1600" dirty="0" smtClean="0"/>
              <a:t>           VER()  permite visualizar los datos de la pila</a:t>
            </a:r>
          </a:p>
          <a:p>
            <a:pPr eaLnBrk="1" hangingPunct="1"/>
            <a:r>
              <a:rPr lang="es-ES" altLang="es-PE" sz="1600" b="1" dirty="0" err="1" smtClean="0"/>
              <a:t>FinPILA</a:t>
            </a:r>
            <a:endParaRPr lang="es-PE" sz="1600" b="1" dirty="0" smtClean="0"/>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PROGRAMA DE COLA</a:t>
            </a:r>
            <a:endParaRPr lang="es-PE" dirty="0"/>
          </a:p>
        </p:txBody>
      </p:sp>
      <p:sp>
        <p:nvSpPr>
          <p:cNvPr id="5"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pPr lvl="0" algn="just"/>
            <a:r>
              <a:rPr lang="es-ES" sz="1400" dirty="0">
                <a:latin typeface="+mn-lt"/>
              </a:rPr>
              <a:t>#</a:t>
            </a:r>
            <a:r>
              <a:rPr lang="es-ES" sz="1400" dirty="0" err="1">
                <a:latin typeface="+mn-lt"/>
              </a:rPr>
              <a:t>include</a:t>
            </a:r>
            <a:r>
              <a:rPr lang="es-ES" sz="1400" dirty="0">
                <a:latin typeface="+mn-lt"/>
              </a:rPr>
              <a:t> &lt;</a:t>
            </a:r>
            <a:r>
              <a:rPr lang="es-ES" sz="1400" dirty="0" err="1">
                <a:latin typeface="+mn-lt"/>
              </a:rPr>
              <a:t>iostream</a:t>
            </a:r>
            <a:r>
              <a:rPr lang="es-ES" sz="1400" dirty="0">
                <a:latin typeface="+mn-lt"/>
              </a:rPr>
              <a:t>&gt;</a:t>
            </a:r>
          </a:p>
          <a:p>
            <a:pPr lvl="0" algn="just"/>
            <a:r>
              <a:rPr lang="es-ES" sz="1400" dirty="0" err="1">
                <a:latin typeface="+mn-lt"/>
              </a:rPr>
              <a:t>using</a:t>
            </a:r>
            <a:r>
              <a:rPr lang="es-ES" sz="1400" dirty="0">
                <a:latin typeface="+mn-lt"/>
              </a:rPr>
              <a:t> </a:t>
            </a:r>
            <a:r>
              <a:rPr lang="es-ES" sz="1400" dirty="0" err="1">
                <a:latin typeface="+mn-lt"/>
              </a:rPr>
              <a:t>namespace</a:t>
            </a:r>
            <a:r>
              <a:rPr lang="es-ES" sz="1400" dirty="0">
                <a:latin typeface="+mn-lt"/>
              </a:rPr>
              <a:t> </a:t>
            </a:r>
            <a:r>
              <a:rPr lang="es-ES" sz="1400" dirty="0" err="1">
                <a:latin typeface="+mn-lt"/>
              </a:rPr>
              <a:t>std</a:t>
            </a:r>
            <a:r>
              <a:rPr lang="es-ES" sz="1400" dirty="0">
                <a:latin typeface="+mn-lt"/>
              </a:rPr>
              <a:t>;</a:t>
            </a:r>
          </a:p>
          <a:p>
            <a:pPr lvl="0" algn="just"/>
            <a:r>
              <a:rPr lang="es-ES" sz="1400" dirty="0" err="1">
                <a:latin typeface="+mn-lt"/>
              </a:rPr>
              <a:t>class</a:t>
            </a:r>
            <a:r>
              <a:rPr lang="es-ES" sz="1400" dirty="0">
                <a:latin typeface="+mn-lt"/>
              </a:rPr>
              <a:t> COLA{</a:t>
            </a:r>
          </a:p>
          <a:p>
            <a:pPr lvl="0" algn="just"/>
            <a:r>
              <a:rPr lang="es-ES" sz="1400" dirty="0" smtClean="0">
                <a:latin typeface="+mn-lt"/>
              </a:rPr>
              <a:t>          </a:t>
            </a:r>
            <a:r>
              <a:rPr lang="es-ES" sz="1400" dirty="0" err="1" smtClean="0">
                <a:latin typeface="+mn-lt"/>
              </a:rPr>
              <a:t>int</a:t>
            </a:r>
            <a:r>
              <a:rPr lang="es-ES" sz="1400" dirty="0" smtClean="0">
                <a:latin typeface="+mn-lt"/>
              </a:rPr>
              <a:t> </a:t>
            </a:r>
            <a:r>
              <a:rPr lang="es-ES" sz="1400" dirty="0">
                <a:latin typeface="+mn-lt"/>
              </a:rPr>
              <a:t>vector[100];</a:t>
            </a:r>
          </a:p>
          <a:p>
            <a:pPr lvl="0" algn="just"/>
            <a:r>
              <a:rPr lang="es-ES" sz="1400" dirty="0" smtClean="0">
                <a:latin typeface="+mn-lt"/>
              </a:rPr>
              <a:t>          </a:t>
            </a:r>
            <a:r>
              <a:rPr lang="es-ES" sz="1400" dirty="0" err="1" smtClean="0">
                <a:latin typeface="+mn-lt"/>
              </a:rPr>
              <a:t>int</a:t>
            </a:r>
            <a:r>
              <a:rPr lang="es-ES" sz="1400" dirty="0" smtClean="0">
                <a:latin typeface="+mn-lt"/>
              </a:rPr>
              <a:t> </a:t>
            </a:r>
            <a:r>
              <a:rPr lang="es-ES" sz="1400" dirty="0">
                <a:latin typeface="+mn-lt"/>
              </a:rPr>
              <a:t>tope;</a:t>
            </a:r>
          </a:p>
          <a:p>
            <a:pPr lvl="0" algn="just"/>
            <a:r>
              <a:rPr lang="es-ES" sz="1400" dirty="0" smtClean="0">
                <a:latin typeface="+mn-lt"/>
              </a:rPr>
              <a:t>          </a:t>
            </a:r>
            <a:r>
              <a:rPr lang="es-ES" sz="1400" dirty="0" err="1" smtClean="0">
                <a:latin typeface="+mn-lt"/>
              </a:rPr>
              <a:t>int</a:t>
            </a:r>
            <a:r>
              <a:rPr lang="es-ES" sz="1400" dirty="0" smtClean="0">
                <a:latin typeface="+mn-lt"/>
              </a:rPr>
              <a:t> </a:t>
            </a:r>
            <a:r>
              <a:rPr lang="es-ES" sz="1400" dirty="0">
                <a:latin typeface="+mn-lt"/>
              </a:rPr>
              <a:t>i;</a:t>
            </a:r>
          </a:p>
          <a:p>
            <a:pPr lvl="0" algn="just"/>
            <a:r>
              <a:rPr lang="es-ES" sz="1400" dirty="0" smtClean="0">
                <a:latin typeface="+mn-lt"/>
              </a:rPr>
              <a:t>          </a:t>
            </a:r>
            <a:r>
              <a:rPr lang="es-ES" sz="1400" dirty="0" err="1" smtClean="0">
                <a:latin typeface="+mn-lt"/>
              </a:rPr>
              <a:t>public</a:t>
            </a:r>
            <a:r>
              <a:rPr lang="es-ES" sz="1400" dirty="0">
                <a:latin typeface="+mn-lt"/>
              </a:rPr>
              <a:t>:</a:t>
            </a:r>
          </a:p>
          <a:p>
            <a:pPr lvl="0" algn="just"/>
            <a:r>
              <a:rPr lang="es-ES" sz="1400" dirty="0" smtClean="0">
                <a:latin typeface="+mn-lt"/>
              </a:rPr>
              <a:t>	COLA(</a:t>
            </a:r>
            <a:r>
              <a:rPr lang="es-ES" sz="1400" dirty="0" err="1" smtClean="0">
                <a:latin typeface="+mn-lt"/>
              </a:rPr>
              <a:t>int</a:t>
            </a:r>
            <a:r>
              <a:rPr lang="es-ES" sz="1400" dirty="0" smtClean="0">
                <a:latin typeface="+mn-lt"/>
              </a:rPr>
              <a:t> </a:t>
            </a:r>
            <a:r>
              <a:rPr lang="es-ES" sz="1400" dirty="0">
                <a:latin typeface="+mn-lt"/>
              </a:rPr>
              <a:t>TAMANO){</a:t>
            </a:r>
          </a:p>
          <a:p>
            <a:pPr lvl="0" algn="just"/>
            <a:r>
              <a:rPr lang="es-ES" sz="1400" dirty="0" smtClean="0">
                <a:latin typeface="+mn-lt"/>
              </a:rPr>
              <a:t>		tope=TAMANO</a:t>
            </a:r>
            <a:r>
              <a:rPr lang="es-ES" sz="1400" dirty="0">
                <a:latin typeface="+mn-lt"/>
              </a:rPr>
              <a:t>;</a:t>
            </a:r>
          </a:p>
          <a:p>
            <a:pPr lvl="0" algn="just"/>
            <a:r>
              <a:rPr lang="es-ES" sz="1400" dirty="0" smtClean="0">
                <a:latin typeface="+mn-lt"/>
              </a:rPr>
              <a:t>	     </a:t>
            </a:r>
            <a:r>
              <a:rPr lang="es-ES" sz="1400" dirty="0">
                <a:latin typeface="+mn-lt"/>
              </a:rPr>
              <a:t>	i=0;</a:t>
            </a:r>
          </a:p>
          <a:p>
            <a:pPr lvl="0" algn="just"/>
            <a:r>
              <a:rPr lang="es-ES" sz="1400" dirty="0">
                <a:latin typeface="+mn-lt"/>
              </a:rPr>
              <a:t>     	}  </a:t>
            </a:r>
          </a:p>
          <a:p>
            <a:pPr lvl="0" algn="just"/>
            <a:r>
              <a:rPr lang="es-ES" sz="1400" dirty="0" smtClean="0">
                <a:latin typeface="+mn-lt"/>
              </a:rPr>
              <a:t>	</a:t>
            </a:r>
            <a:r>
              <a:rPr lang="es-ES" sz="1400" dirty="0" err="1" smtClean="0">
                <a:latin typeface="+mn-lt"/>
              </a:rPr>
              <a:t>void</a:t>
            </a:r>
            <a:r>
              <a:rPr lang="es-ES" sz="1400" dirty="0" smtClean="0">
                <a:latin typeface="+mn-lt"/>
              </a:rPr>
              <a:t> </a:t>
            </a:r>
            <a:r>
              <a:rPr lang="es-ES" sz="1400" dirty="0" err="1">
                <a:latin typeface="+mn-lt"/>
              </a:rPr>
              <a:t>menu</a:t>
            </a:r>
            <a:r>
              <a:rPr lang="es-ES" sz="1400" dirty="0">
                <a:latin typeface="+mn-lt"/>
              </a:rPr>
              <a:t>(){</a:t>
            </a:r>
          </a:p>
          <a:p>
            <a:pPr lvl="0" algn="just"/>
            <a:r>
              <a:rPr lang="es-ES" sz="1400" dirty="0">
                <a:latin typeface="+mn-lt"/>
              </a:rPr>
              <a:t>		</a:t>
            </a:r>
            <a:r>
              <a:rPr lang="es-ES" sz="1400" dirty="0" err="1">
                <a:latin typeface="+mn-lt"/>
              </a:rPr>
              <a:t>cout</a:t>
            </a:r>
            <a:r>
              <a:rPr lang="es-ES" sz="1400" dirty="0">
                <a:latin typeface="+mn-lt"/>
              </a:rPr>
              <a:t>&lt;&lt; "\</a:t>
            </a:r>
            <a:r>
              <a:rPr lang="es-ES" sz="1400" dirty="0" err="1">
                <a:latin typeface="+mn-lt"/>
              </a:rPr>
              <a:t>nMENU</a:t>
            </a:r>
            <a:r>
              <a:rPr lang="es-ES" sz="1400" dirty="0">
                <a:latin typeface="+mn-lt"/>
              </a:rPr>
              <a:t> DE OPCIONES\n";</a:t>
            </a:r>
          </a:p>
          <a:p>
            <a:pPr lvl="0" algn="just"/>
            <a:r>
              <a:rPr lang="es-ES" sz="1400" dirty="0">
                <a:latin typeface="+mn-lt"/>
              </a:rPr>
              <a:t>		</a:t>
            </a:r>
            <a:r>
              <a:rPr lang="es-ES" sz="1400" dirty="0" err="1">
                <a:latin typeface="+mn-lt"/>
              </a:rPr>
              <a:t>cout</a:t>
            </a:r>
            <a:r>
              <a:rPr lang="es-ES" sz="1400" dirty="0">
                <a:latin typeface="+mn-lt"/>
              </a:rPr>
              <a:t>&lt;&lt; "----------------\n" ;</a:t>
            </a:r>
          </a:p>
          <a:p>
            <a:pPr lvl="0" algn="just"/>
            <a:r>
              <a:rPr lang="es-ES" sz="1400" dirty="0">
                <a:latin typeface="+mn-lt"/>
              </a:rPr>
              <a:t>		</a:t>
            </a:r>
            <a:r>
              <a:rPr lang="es-ES" sz="1400" dirty="0" err="1">
                <a:latin typeface="+mn-lt"/>
              </a:rPr>
              <a:t>cout</a:t>
            </a:r>
            <a:r>
              <a:rPr lang="es-ES" sz="1400" dirty="0">
                <a:latin typeface="+mn-lt"/>
              </a:rPr>
              <a:t>&lt;&lt;"&lt;1&gt; Poner        \n";</a:t>
            </a:r>
          </a:p>
          <a:p>
            <a:pPr lvl="0" algn="just"/>
            <a:r>
              <a:rPr lang="es-ES" sz="1400" dirty="0">
                <a:latin typeface="+mn-lt"/>
              </a:rPr>
              <a:t>		</a:t>
            </a:r>
            <a:r>
              <a:rPr lang="es-ES" sz="1400" dirty="0" err="1">
                <a:latin typeface="+mn-lt"/>
              </a:rPr>
              <a:t>cout</a:t>
            </a:r>
            <a:r>
              <a:rPr lang="es-ES" sz="1400" dirty="0">
                <a:latin typeface="+mn-lt"/>
              </a:rPr>
              <a:t>&lt;&lt;"&lt;2&gt; Quitar        \n";</a:t>
            </a:r>
          </a:p>
          <a:p>
            <a:pPr lvl="0" algn="just"/>
            <a:r>
              <a:rPr lang="es-ES" sz="1400" dirty="0">
                <a:latin typeface="+mn-lt"/>
              </a:rPr>
              <a:t>		</a:t>
            </a:r>
            <a:r>
              <a:rPr lang="es-ES" sz="1400" dirty="0" err="1">
                <a:latin typeface="+mn-lt"/>
              </a:rPr>
              <a:t>cout</a:t>
            </a:r>
            <a:r>
              <a:rPr lang="es-ES" sz="1400" dirty="0">
                <a:latin typeface="+mn-lt"/>
              </a:rPr>
              <a:t>&lt;&lt;"&lt;3&gt; Mostrar      \n";</a:t>
            </a:r>
          </a:p>
          <a:p>
            <a:pPr lvl="0" algn="just"/>
            <a:r>
              <a:rPr lang="es-ES" sz="1400" dirty="0">
                <a:latin typeface="+mn-lt"/>
              </a:rPr>
              <a:t>		</a:t>
            </a:r>
            <a:r>
              <a:rPr lang="es-ES" sz="1400" dirty="0" err="1">
                <a:latin typeface="+mn-lt"/>
              </a:rPr>
              <a:t>cout</a:t>
            </a:r>
            <a:r>
              <a:rPr lang="es-ES" sz="1400" dirty="0">
                <a:latin typeface="+mn-lt"/>
              </a:rPr>
              <a:t>&lt;&lt;"&lt;4&gt; Salir        \n";</a:t>
            </a:r>
          </a:p>
          <a:p>
            <a:pPr lvl="0" algn="just"/>
            <a:r>
              <a:rPr lang="es-ES" sz="1400" dirty="0">
                <a:latin typeface="+mn-lt"/>
              </a:rPr>
              <a:t>       	}</a:t>
            </a:r>
          </a:p>
        </p:txBody>
      </p:sp>
      <p:pic>
        <p:nvPicPr>
          <p:cNvPr id="9"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fontScale="92500" lnSpcReduction="10000"/>
          </a:bodyPr>
          <a:lstStyle/>
          <a:p>
            <a:pPr algn="just"/>
            <a:r>
              <a:rPr lang="es-ES" sz="2000" dirty="0"/>
              <a:t>En la practica su uso se puede notar u observar en la vida diaria como la cola que se hace para entrar al cine o la que se hace para comprar en una panadería </a:t>
            </a:r>
            <a:r>
              <a:rPr lang="es-ES" sz="2000" dirty="0" smtClean="0"/>
              <a:t> donde  </a:t>
            </a:r>
            <a:r>
              <a:rPr lang="es-ES" sz="2000" dirty="0"/>
              <a:t>la persona puede darse cuenta que será atendido o satisfecho en su requerimiento según su orden de llegada al servicio, así tenemos que el primero que </a:t>
            </a:r>
            <a:r>
              <a:rPr lang="es-ES" sz="2000" dirty="0" smtClean="0"/>
              <a:t>llega es el primero en ser atendido, y el ultimo que llega es el último en ser atendido..</a:t>
            </a:r>
            <a:endParaRPr lang="es-PE" sz="2000" dirty="0"/>
          </a:p>
          <a:p>
            <a:pPr algn="just"/>
            <a:r>
              <a:rPr lang="es-ES" sz="2000" dirty="0"/>
              <a:t> </a:t>
            </a:r>
            <a:endParaRPr lang="es-PE" sz="2000" dirty="0"/>
          </a:p>
          <a:p>
            <a:pPr algn="just"/>
            <a:r>
              <a:rPr lang="es-ES" sz="2000" dirty="0"/>
              <a:t>De esta observación podemos ver que en una cola hay dos operaciones elementales, una se denomina ingresar o meter aunque también se denomina encolar y otra que consiste en retirar o sacar y que también se denomina desencolar.</a:t>
            </a:r>
            <a:endParaRPr lang="es-PE" sz="2000" dirty="0"/>
          </a:p>
          <a:p>
            <a:pPr algn="just"/>
            <a:endParaRPr lang="es-ES_tradnl" sz="2000" dirty="0"/>
          </a:p>
          <a:p>
            <a:pPr algn="just"/>
            <a:r>
              <a:rPr lang="es-ES_tradnl" sz="2000" b="1" dirty="0" smtClean="0"/>
              <a:t>Definición</a:t>
            </a:r>
          </a:p>
          <a:p>
            <a:pPr algn="just"/>
            <a:r>
              <a:rPr lang="es-ES_tradnl" sz="2000" dirty="0"/>
              <a:t>Una cola es un tipo especial de lista en el cual los elementos se adicionan en un extremo llamado final, y se eliminan por el otro extremo llamado frente. Las colas se conocen también como estructuras FIFO (</a:t>
            </a:r>
            <a:r>
              <a:rPr lang="es-ES_tradnl" sz="2000" dirty="0" err="1"/>
              <a:t>First</a:t>
            </a:r>
            <a:r>
              <a:rPr lang="es-ES_tradnl" sz="2000" dirty="0"/>
              <a:t> Input, </a:t>
            </a:r>
            <a:r>
              <a:rPr lang="es-ES_tradnl" sz="2000" dirty="0" err="1"/>
              <a:t>First</a:t>
            </a:r>
            <a:r>
              <a:rPr lang="es-ES_tradnl" sz="2000" dirty="0"/>
              <a:t> Output) primero que ingresa, primero que sale.</a:t>
            </a:r>
            <a:endParaRPr lang="es-PE" sz="2000" dirty="0"/>
          </a:p>
          <a:p>
            <a:pPr algn="just"/>
            <a:endParaRPr lang="es-PE" sz="2000" dirty="0"/>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1 Título"/>
          <p:cNvSpPr>
            <a:spLocks noGrp="1"/>
          </p:cNvSpPr>
          <p:nvPr>
            <p:ph type="title"/>
          </p:nvPr>
        </p:nvSpPr>
        <p:spPr>
          <a:xfrm>
            <a:off x="0" y="0"/>
            <a:ext cx="8858250" cy="857250"/>
          </a:xfrm>
        </p:spPr>
        <p:txBody>
          <a:bodyPr/>
          <a:lstStyle/>
          <a:p>
            <a:r>
              <a:rPr lang="es-ES" dirty="0" smtClean="0"/>
              <a:t>Colas </a:t>
            </a:r>
            <a:endParaRPr lang="es-PE" dirty="0"/>
          </a:p>
        </p:txBody>
      </p:sp>
      <p:pic>
        <p:nvPicPr>
          <p:cNvPr id="4"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r>
              <a:rPr lang="es-PE" dirty="0" smtClean="0"/>
              <a:t>Algoritmo de cola</a:t>
            </a:r>
            <a:endParaRPr lang="es-PE" dirty="0"/>
          </a:p>
        </p:txBody>
      </p:sp>
      <p:sp>
        <p:nvSpPr>
          <p:cNvPr id="7"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pPr>
              <a:defRPr/>
            </a:pPr>
            <a:r>
              <a:rPr lang="en-US" altLang="es-PE" dirty="0" smtClean="0">
                <a:solidFill>
                  <a:schemeClr val="tx1">
                    <a:lumMod val="95000"/>
                    <a:lumOff val="5000"/>
                  </a:schemeClr>
                </a:solidFill>
                <a:latin typeface="Calibri" pitchFamily="34" charset="0"/>
              </a:rPr>
              <a:t>	</a:t>
            </a:r>
            <a:r>
              <a:rPr lang="en-US" altLang="es-PE" dirty="0">
                <a:solidFill>
                  <a:schemeClr val="tx1">
                    <a:lumMod val="95000"/>
                    <a:lumOff val="5000"/>
                  </a:schemeClr>
                </a:solidFill>
                <a:latin typeface="Calibri" pitchFamily="34" charset="0"/>
              </a:rPr>
              <a:t>bool </a:t>
            </a:r>
            <a:r>
              <a:rPr lang="en-US" altLang="es-PE" dirty="0" err="1">
                <a:solidFill>
                  <a:schemeClr val="tx1">
                    <a:lumMod val="95000"/>
                    <a:lumOff val="5000"/>
                  </a:schemeClr>
                </a:solidFill>
                <a:latin typeface="Calibri" pitchFamily="34" charset="0"/>
              </a:rPr>
              <a:t>ocupado</a:t>
            </a:r>
            <a:r>
              <a:rPr lang="en-US" altLang="es-PE" dirty="0">
                <a:solidFill>
                  <a:schemeClr val="tx1">
                    <a:lumMod val="95000"/>
                    <a:lumOff val="5000"/>
                  </a:schemeClr>
                </a:solidFill>
                <a:latin typeface="Calibri" pitchFamily="34" charset="0"/>
              </a:rPr>
              <a:t>(){</a:t>
            </a:r>
          </a:p>
          <a:p>
            <a:pPr>
              <a:defRPr/>
            </a:pPr>
            <a:r>
              <a:rPr lang="en-US" altLang="es-PE" dirty="0" smtClean="0">
                <a:solidFill>
                  <a:schemeClr val="tx1">
                    <a:lumMod val="95000"/>
                    <a:lumOff val="5000"/>
                  </a:schemeClr>
                </a:solidFill>
                <a:latin typeface="Calibri" pitchFamily="34" charset="0"/>
              </a:rPr>
              <a:t>		if </a:t>
            </a:r>
            <a:r>
              <a:rPr lang="en-US" altLang="es-PE" dirty="0">
                <a:solidFill>
                  <a:schemeClr val="tx1">
                    <a:lumMod val="95000"/>
                    <a:lumOff val="5000"/>
                  </a:schemeClr>
                </a:solidFill>
                <a:latin typeface="Calibri" pitchFamily="34" charset="0"/>
              </a:rPr>
              <a:t>(</a:t>
            </a:r>
            <a:r>
              <a:rPr lang="en-US" altLang="es-PE" dirty="0" err="1">
                <a:solidFill>
                  <a:schemeClr val="tx1">
                    <a:lumMod val="95000"/>
                    <a:lumOff val="5000"/>
                  </a:schemeClr>
                </a:solidFill>
                <a:latin typeface="Calibri" pitchFamily="34" charset="0"/>
              </a:rPr>
              <a:t>i</a:t>
            </a:r>
            <a:r>
              <a:rPr lang="en-US" altLang="es-PE" dirty="0">
                <a:solidFill>
                  <a:schemeClr val="tx1">
                    <a:lumMod val="95000"/>
                    <a:lumOff val="5000"/>
                  </a:schemeClr>
                </a:solidFill>
                <a:latin typeface="Calibri" pitchFamily="34" charset="0"/>
              </a:rPr>
              <a:t>&gt;=tope)</a:t>
            </a:r>
          </a:p>
          <a:p>
            <a:pPr>
              <a:defRPr/>
            </a:pPr>
            <a:r>
              <a:rPr lang="en-US" altLang="es-PE" dirty="0" smtClean="0">
                <a:solidFill>
                  <a:schemeClr val="tx1">
                    <a:lumMod val="95000"/>
                    <a:lumOff val="5000"/>
                  </a:schemeClr>
                </a:solidFill>
                <a:latin typeface="Calibri" pitchFamily="34" charset="0"/>
              </a:rPr>
              <a:t>			return </a:t>
            </a:r>
            <a:r>
              <a:rPr lang="en-US" altLang="es-PE" dirty="0">
                <a:solidFill>
                  <a:schemeClr val="tx1">
                    <a:lumMod val="95000"/>
                    <a:lumOff val="5000"/>
                  </a:schemeClr>
                </a:solidFill>
                <a:latin typeface="Calibri" pitchFamily="34" charset="0"/>
              </a:rPr>
              <a:t>true;</a:t>
            </a:r>
          </a:p>
          <a:p>
            <a:pPr>
              <a:defRPr/>
            </a:pPr>
            <a:r>
              <a:rPr lang="en-US" altLang="es-PE" dirty="0" smtClean="0">
                <a:solidFill>
                  <a:schemeClr val="tx1">
                    <a:lumMod val="95000"/>
                    <a:lumOff val="5000"/>
                  </a:schemeClr>
                </a:solidFill>
                <a:latin typeface="Calibri" pitchFamily="34" charset="0"/>
              </a:rPr>
              <a:t>		else </a:t>
            </a:r>
            <a:r>
              <a:rPr lang="en-US" altLang="es-PE" dirty="0">
                <a:solidFill>
                  <a:schemeClr val="tx1">
                    <a:lumMod val="95000"/>
                    <a:lumOff val="5000"/>
                  </a:schemeClr>
                </a:solidFill>
                <a:latin typeface="Calibri" pitchFamily="34" charset="0"/>
              </a:rPr>
              <a:t>return false;</a:t>
            </a:r>
          </a:p>
          <a:p>
            <a:pPr>
              <a:defRPr/>
            </a:pPr>
            <a:r>
              <a:rPr lang="en-US" altLang="es-PE" dirty="0">
                <a:solidFill>
                  <a:schemeClr val="tx1">
                    <a:lumMod val="95000"/>
                    <a:lumOff val="5000"/>
                  </a:schemeClr>
                </a:solidFill>
                <a:latin typeface="Calibri" pitchFamily="34" charset="0"/>
              </a:rPr>
              <a:t>         </a:t>
            </a:r>
            <a:r>
              <a:rPr lang="en-US" altLang="es-PE" dirty="0" smtClean="0">
                <a:solidFill>
                  <a:schemeClr val="tx1">
                    <a:lumMod val="95000"/>
                    <a:lumOff val="5000"/>
                  </a:schemeClr>
                </a:solidFill>
                <a:latin typeface="Calibri" pitchFamily="34" charset="0"/>
              </a:rPr>
              <a:t>	}	</a:t>
            </a:r>
            <a:endParaRPr lang="en-US" altLang="es-PE" dirty="0">
              <a:solidFill>
                <a:schemeClr val="tx1">
                  <a:lumMod val="95000"/>
                  <a:lumOff val="5000"/>
                </a:schemeClr>
              </a:solidFill>
              <a:latin typeface="Calibri" pitchFamily="34" charset="0"/>
            </a:endParaRPr>
          </a:p>
          <a:p>
            <a:pPr>
              <a:defRPr/>
            </a:pPr>
            <a:r>
              <a:rPr lang="en-US" altLang="es-PE" dirty="0" smtClean="0">
                <a:solidFill>
                  <a:schemeClr val="tx1">
                    <a:lumMod val="95000"/>
                    <a:lumOff val="5000"/>
                  </a:schemeClr>
                </a:solidFill>
                <a:latin typeface="Calibri" pitchFamily="34" charset="0"/>
              </a:rPr>
              <a:t>	bool </a:t>
            </a:r>
            <a:r>
              <a:rPr lang="en-US" altLang="es-PE" dirty="0" err="1">
                <a:solidFill>
                  <a:schemeClr val="tx1">
                    <a:lumMod val="95000"/>
                    <a:lumOff val="5000"/>
                  </a:schemeClr>
                </a:solidFill>
                <a:latin typeface="Calibri" pitchFamily="34" charset="0"/>
              </a:rPr>
              <a:t>vacio</a:t>
            </a:r>
            <a:r>
              <a:rPr lang="en-US" altLang="es-PE" dirty="0">
                <a:solidFill>
                  <a:schemeClr val="tx1">
                    <a:lumMod val="95000"/>
                    <a:lumOff val="5000"/>
                  </a:schemeClr>
                </a:solidFill>
                <a:latin typeface="Calibri" pitchFamily="34" charset="0"/>
              </a:rPr>
              <a:t>(){</a:t>
            </a:r>
          </a:p>
          <a:p>
            <a:pPr>
              <a:defRPr/>
            </a:pPr>
            <a:r>
              <a:rPr lang="en-US" altLang="es-PE" dirty="0" smtClean="0">
                <a:solidFill>
                  <a:schemeClr val="tx1">
                    <a:lumMod val="95000"/>
                    <a:lumOff val="5000"/>
                  </a:schemeClr>
                </a:solidFill>
                <a:latin typeface="Calibri" pitchFamily="34" charset="0"/>
              </a:rPr>
              <a:t>		if(</a:t>
            </a:r>
            <a:r>
              <a:rPr lang="en-US" altLang="es-PE" dirty="0" err="1" smtClean="0">
                <a:solidFill>
                  <a:schemeClr val="tx1">
                    <a:lumMod val="95000"/>
                    <a:lumOff val="5000"/>
                  </a:schemeClr>
                </a:solidFill>
                <a:latin typeface="Calibri" pitchFamily="34" charset="0"/>
              </a:rPr>
              <a:t>i</a:t>
            </a:r>
            <a:r>
              <a:rPr lang="en-US" altLang="es-PE" dirty="0">
                <a:solidFill>
                  <a:schemeClr val="tx1">
                    <a:lumMod val="95000"/>
                    <a:lumOff val="5000"/>
                  </a:schemeClr>
                </a:solidFill>
                <a:latin typeface="Calibri" pitchFamily="34" charset="0"/>
              </a:rPr>
              <a:t>&lt;=0)</a:t>
            </a:r>
          </a:p>
          <a:p>
            <a:pPr>
              <a:defRPr/>
            </a:pPr>
            <a:r>
              <a:rPr lang="en-US" altLang="es-PE" dirty="0" smtClean="0">
                <a:solidFill>
                  <a:schemeClr val="tx1">
                    <a:lumMod val="95000"/>
                    <a:lumOff val="5000"/>
                  </a:schemeClr>
                </a:solidFill>
                <a:latin typeface="Calibri" pitchFamily="34" charset="0"/>
              </a:rPr>
              <a:t>			return </a:t>
            </a:r>
            <a:r>
              <a:rPr lang="en-US" altLang="es-PE" dirty="0">
                <a:solidFill>
                  <a:schemeClr val="tx1">
                    <a:lumMod val="95000"/>
                    <a:lumOff val="5000"/>
                  </a:schemeClr>
                </a:solidFill>
                <a:latin typeface="Calibri" pitchFamily="34" charset="0"/>
              </a:rPr>
              <a:t>true;</a:t>
            </a:r>
          </a:p>
          <a:p>
            <a:pPr>
              <a:defRPr/>
            </a:pPr>
            <a:r>
              <a:rPr lang="en-US" altLang="es-PE" dirty="0" smtClean="0">
                <a:solidFill>
                  <a:schemeClr val="tx1">
                    <a:lumMod val="95000"/>
                    <a:lumOff val="5000"/>
                  </a:schemeClr>
                </a:solidFill>
                <a:latin typeface="Calibri" pitchFamily="34" charset="0"/>
              </a:rPr>
              <a:t>		else </a:t>
            </a:r>
            <a:r>
              <a:rPr lang="en-US" altLang="es-PE" dirty="0">
                <a:solidFill>
                  <a:schemeClr val="tx1">
                    <a:lumMod val="95000"/>
                    <a:lumOff val="5000"/>
                  </a:schemeClr>
                </a:solidFill>
                <a:latin typeface="Calibri" pitchFamily="34" charset="0"/>
              </a:rPr>
              <a:t>return false;</a:t>
            </a:r>
          </a:p>
          <a:p>
            <a:pPr>
              <a:defRPr/>
            </a:pPr>
            <a:r>
              <a:rPr lang="en-US" altLang="es-PE" dirty="0" smtClean="0">
                <a:solidFill>
                  <a:schemeClr val="tx1">
                    <a:lumMod val="95000"/>
                    <a:lumOff val="5000"/>
                  </a:schemeClr>
                </a:solidFill>
                <a:latin typeface="Calibri" pitchFamily="34" charset="0"/>
              </a:rPr>
              <a:t>	}</a:t>
            </a:r>
          </a:p>
          <a:p>
            <a:pPr>
              <a:defRPr/>
            </a:pPr>
            <a:endParaRPr lang="en-US" altLang="es-PE" dirty="0">
              <a:solidFill>
                <a:schemeClr val="tx1">
                  <a:lumMod val="95000"/>
                  <a:lumOff val="5000"/>
                </a:schemeClr>
              </a:solidFill>
              <a:latin typeface="Calibri" pitchFamily="34" charset="0"/>
            </a:endParaRPr>
          </a:p>
          <a:p>
            <a:pPr>
              <a:defRPr/>
            </a:pPr>
            <a:r>
              <a:rPr lang="en-US" altLang="es-PE" dirty="0" smtClean="0">
                <a:solidFill>
                  <a:schemeClr val="tx1">
                    <a:lumMod val="95000"/>
                    <a:lumOff val="5000"/>
                  </a:schemeClr>
                </a:solidFill>
                <a:latin typeface="Calibri" pitchFamily="34" charset="0"/>
              </a:rPr>
              <a:t>	void </a:t>
            </a:r>
            <a:r>
              <a:rPr lang="en-US" altLang="es-PE" dirty="0" err="1">
                <a:solidFill>
                  <a:schemeClr val="tx1">
                    <a:lumMod val="95000"/>
                    <a:lumOff val="5000"/>
                  </a:schemeClr>
                </a:solidFill>
                <a:latin typeface="Calibri" pitchFamily="34" charset="0"/>
              </a:rPr>
              <a:t>encolar</a:t>
            </a:r>
            <a:r>
              <a:rPr lang="en-US" altLang="es-PE" dirty="0">
                <a:solidFill>
                  <a:schemeClr val="tx1">
                    <a:lumMod val="95000"/>
                    <a:lumOff val="5000"/>
                  </a:schemeClr>
                </a:solidFill>
                <a:latin typeface="Calibri" pitchFamily="34" charset="0"/>
              </a:rPr>
              <a:t>(</a:t>
            </a:r>
            <a:r>
              <a:rPr lang="en-US" altLang="es-PE" dirty="0" err="1">
                <a:solidFill>
                  <a:schemeClr val="tx1">
                    <a:lumMod val="95000"/>
                    <a:lumOff val="5000"/>
                  </a:schemeClr>
                </a:solidFill>
                <a:latin typeface="Calibri" pitchFamily="34" charset="0"/>
              </a:rPr>
              <a:t>int</a:t>
            </a:r>
            <a:r>
              <a:rPr lang="en-US" altLang="es-PE" dirty="0">
                <a:solidFill>
                  <a:schemeClr val="tx1">
                    <a:lumMod val="95000"/>
                    <a:lumOff val="5000"/>
                  </a:schemeClr>
                </a:solidFill>
                <a:latin typeface="Calibri" pitchFamily="34" charset="0"/>
              </a:rPr>
              <a:t> </a:t>
            </a:r>
            <a:r>
              <a:rPr lang="en-US" altLang="es-PE" dirty="0" err="1">
                <a:solidFill>
                  <a:schemeClr val="tx1">
                    <a:lumMod val="95000"/>
                    <a:lumOff val="5000"/>
                  </a:schemeClr>
                </a:solidFill>
                <a:latin typeface="Calibri" pitchFamily="34" charset="0"/>
              </a:rPr>
              <a:t>dato</a:t>
            </a:r>
            <a:r>
              <a:rPr lang="en-US" altLang="es-PE" dirty="0">
                <a:solidFill>
                  <a:schemeClr val="tx1">
                    <a:lumMod val="95000"/>
                    <a:lumOff val="5000"/>
                  </a:schemeClr>
                </a:solidFill>
                <a:latin typeface="Calibri" pitchFamily="34" charset="0"/>
              </a:rPr>
              <a:t>){</a:t>
            </a:r>
          </a:p>
          <a:p>
            <a:pPr>
              <a:defRPr/>
            </a:pPr>
            <a:r>
              <a:rPr lang="en-US" altLang="es-PE" dirty="0" smtClean="0">
                <a:solidFill>
                  <a:schemeClr val="tx1">
                    <a:lumMod val="95000"/>
                    <a:lumOff val="5000"/>
                  </a:schemeClr>
                </a:solidFill>
                <a:latin typeface="Calibri" pitchFamily="34" charset="0"/>
              </a:rPr>
              <a:t>		vector[</a:t>
            </a:r>
            <a:r>
              <a:rPr lang="en-US" altLang="es-PE" dirty="0" err="1" smtClean="0">
                <a:solidFill>
                  <a:schemeClr val="tx1">
                    <a:lumMod val="95000"/>
                    <a:lumOff val="5000"/>
                  </a:schemeClr>
                </a:solidFill>
                <a:latin typeface="Calibri" pitchFamily="34" charset="0"/>
              </a:rPr>
              <a:t>i</a:t>
            </a:r>
            <a:r>
              <a:rPr lang="en-US" altLang="es-PE" dirty="0">
                <a:solidFill>
                  <a:schemeClr val="tx1">
                    <a:lumMod val="95000"/>
                    <a:lumOff val="5000"/>
                  </a:schemeClr>
                </a:solidFill>
                <a:latin typeface="Calibri" pitchFamily="34" charset="0"/>
              </a:rPr>
              <a:t>++]=</a:t>
            </a:r>
            <a:r>
              <a:rPr lang="en-US" altLang="es-PE" dirty="0" err="1">
                <a:solidFill>
                  <a:schemeClr val="tx1">
                    <a:lumMod val="95000"/>
                    <a:lumOff val="5000"/>
                  </a:schemeClr>
                </a:solidFill>
                <a:latin typeface="Calibri" pitchFamily="34" charset="0"/>
              </a:rPr>
              <a:t>dato</a:t>
            </a:r>
            <a:r>
              <a:rPr lang="en-US" altLang="es-PE" dirty="0">
                <a:solidFill>
                  <a:schemeClr val="tx1">
                    <a:lumMod val="95000"/>
                    <a:lumOff val="5000"/>
                  </a:schemeClr>
                </a:solidFill>
                <a:latin typeface="Calibri" pitchFamily="34" charset="0"/>
              </a:rPr>
              <a:t>;</a:t>
            </a:r>
          </a:p>
          <a:p>
            <a:pPr>
              <a:defRPr/>
            </a:pPr>
            <a:r>
              <a:rPr lang="en-US" altLang="es-PE" dirty="0" smtClean="0">
                <a:solidFill>
                  <a:schemeClr val="tx1">
                    <a:lumMod val="95000"/>
                    <a:lumOff val="5000"/>
                  </a:schemeClr>
                </a:solidFill>
                <a:latin typeface="Calibri" pitchFamily="34" charset="0"/>
              </a:rPr>
              <a:t>	} </a:t>
            </a:r>
          </a:p>
          <a:p>
            <a:pPr>
              <a:defRPr/>
            </a:pPr>
            <a:endParaRPr lang="en-US" altLang="es-PE" dirty="0">
              <a:solidFill>
                <a:schemeClr val="tx1">
                  <a:lumMod val="95000"/>
                  <a:lumOff val="5000"/>
                </a:schemeClr>
              </a:solidFill>
              <a:latin typeface="Calibri" pitchFamily="34" charset="0"/>
            </a:endParaRPr>
          </a:p>
          <a:p>
            <a:pPr>
              <a:defRPr/>
            </a:pPr>
            <a:endParaRPr lang="en-US" altLang="es-PE" dirty="0">
              <a:solidFill>
                <a:schemeClr val="tx1">
                  <a:lumMod val="95000"/>
                  <a:lumOff val="5000"/>
                </a:schemeClr>
              </a:solidFill>
              <a:latin typeface="Calibri" pitchFamily="34" charset="0"/>
            </a:endParaRPr>
          </a:p>
          <a:p>
            <a:pPr>
              <a:defRPr/>
            </a:pPr>
            <a:r>
              <a:rPr lang="en-US" altLang="es-PE" dirty="0" smtClean="0">
                <a:solidFill>
                  <a:schemeClr val="tx1">
                    <a:lumMod val="95000"/>
                    <a:lumOff val="5000"/>
                  </a:schemeClr>
                </a:solidFill>
                <a:latin typeface="Calibri" pitchFamily="34" charset="0"/>
              </a:rPr>
              <a:t>	</a:t>
            </a:r>
            <a:endParaRPr lang="en-US" altLang="es-PE" dirty="0">
              <a:solidFill>
                <a:schemeClr val="tx1">
                  <a:lumMod val="95000"/>
                  <a:lumOff val="5000"/>
                </a:schemeClr>
              </a:solidFill>
              <a:latin typeface="Calibri" pitchFamily="34" charset="0"/>
            </a:endParaRPr>
          </a:p>
        </p:txBody>
      </p:sp>
      <p:pic>
        <p:nvPicPr>
          <p:cNvPr id="8"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r>
              <a:rPr lang="es-PE" dirty="0" smtClean="0"/>
              <a:t>Algoritmo de cola</a:t>
            </a:r>
            <a:endParaRPr lang="es-PE" dirty="0"/>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pPr>
              <a:defRPr/>
            </a:pPr>
            <a:r>
              <a:rPr lang="en-US" altLang="es-PE" dirty="0" smtClean="0">
                <a:solidFill>
                  <a:schemeClr val="tx1">
                    <a:lumMod val="95000"/>
                    <a:lumOff val="5000"/>
                  </a:schemeClr>
                </a:solidFill>
                <a:latin typeface="Calibri" pitchFamily="34" charset="0"/>
              </a:rPr>
              <a:t>	</a:t>
            </a:r>
            <a:r>
              <a:rPr lang="en-US" altLang="es-PE" dirty="0" err="1">
                <a:solidFill>
                  <a:schemeClr val="tx1">
                    <a:lumMod val="95000"/>
                    <a:lumOff val="5000"/>
                  </a:schemeClr>
                </a:solidFill>
                <a:latin typeface="Calibri" pitchFamily="34" charset="0"/>
              </a:rPr>
              <a:t>int</a:t>
            </a:r>
            <a:r>
              <a:rPr lang="en-US" altLang="es-PE" dirty="0">
                <a:solidFill>
                  <a:schemeClr val="tx1">
                    <a:lumMod val="95000"/>
                    <a:lumOff val="5000"/>
                  </a:schemeClr>
                </a:solidFill>
                <a:latin typeface="Calibri" pitchFamily="34" charset="0"/>
              </a:rPr>
              <a:t> </a:t>
            </a:r>
            <a:r>
              <a:rPr lang="en-US" altLang="es-PE" dirty="0" err="1">
                <a:solidFill>
                  <a:schemeClr val="tx1">
                    <a:lumMod val="95000"/>
                    <a:lumOff val="5000"/>
                  </a:schemeClr>
                </a:solidFill>
                <a:latin typeface="Calibri" pitchFamily="34" charset="0"/>
              </a:rPr>
              <a:t>decolar</a:t>
            </a:r>
            <a:r>
              <a:rPr lang="en-US" altLang="es-PE" dirty="0">
                <a:solidFill>
                  <a:schemeClr val="tx1">
                    <a:lumMod val="95000"/>
                    <a:lumOff val="5000"/>
                  </a:schemeClr>
                </a:solidFill>
                <a:latin typeface="Calibri" pitchFamily="34" charset="0"/>
              </a:rPr>
              <a:t> (){</a:t>
            </a:r>
          </a:p>
          <a:p>
            <a:pPr>
              <a:defRPr/>
            </a:pPr>
            <a:r>
              <a:rPr lang="en-US" altLang="es-PE" dirty="0" smtClean="0">
                <a:solidFill>
                  <a:schemeClr val="tx1">
                    <a:lumMod val="95000"/>
                    <a:lumOff val="5000"/>
                  </a:schemeClr>
                </a:solidFill>
                <a:latin typeface="Calibri" pitchFamily="34" charset="0"/>
              </a:rPr>
              <a:t>		</a:t>
            </a:r>
            <a:r>
              <a:rPr lang="en-US" altLang="es-PE" dirty="0" err="1" smtClean="0">
                <a:solidFill>
                  <a:schemeClr val="tx1">
                    <a:lumMod val="95000"/>
                    <a:lumOff val="5000"/>
                  </a:schemeClr>
                </a:solidFill>
                <a:latin typeface="Calibri" pitchFamily="34" charset="0"/>
              </a:rPr>
              <a:t>int</a:t>
            </a:r>
            <a:r>
              <a:rPr lang="en-US" altLang="es-PE" dirty="0" smtClean="0">
                <a:solidFill>
                  <a:schemeClr val="tx1">
                    <a:lumMod val="95000"/>
                    <a:lumOff val="5000"/>
                  </a:schemeClr>
                </a:solidFill>
                <a:latin typeface="Calibri" pitchFamily="34" charset="0"/>
              </a:rPr>
              <a:t> </a:t>
            </a:r>
            <a:r>
              <a:rPr lang="en-US" altLang="es-PE" dirty="0">
                <a:solidFill>
                  <a:schemeClr val="tx1">
                    <a:lumMod val="95000"/>
                    <a:lumOff val="5000"/>
                  </a:schemeClr>
                </a:solidFill>
                <a:latin typeface="Calibri" pitchFamily="34" charset="0"/>
              </a:rPr>
              <a:t>temp;</a:t>
            </a:r>
          </a:p>
          <a:p>
            <a:pPr>
              <a:defRPr/>
            </a:pPr>
            <a:r>
              <a:rPr lang="en-US" altLang="es-PE" dirty="0" smtClean="0">
                <a:solidFill>
                  <a:schemeClr val="tx1">
                    <a:lumMod val="95000"/>
                    <a:lumOff val="5000"/>
                  </a:schemeClr>
                </a:solidFill>
                <a:latin typeface="Calibri" pitchFamily="34" charset="0"/>
              </a:rPr>
              <a:t>		temp=vector[0</a:t>
            </a:r>
            <a:r>
              <a:rPr lang="en-US" altLang="es-PE" dirty="0">
                <a:solidFill>
                  <a:schemeClr val="tx1">
                    <a:lumMod val="95000"/>
                    <a:lumOff val="5000"/>
                  </a:schemeClr>
                </a:solidFill>
                <a:latin typeface="Calibri" pitchFamily="34" charset="0"/>
              </a:rPr>
              <a:t>];</a:t>
            </a:r>
          </a:p>
          <a:p>
            <a:pPr>
              <a:defRPr/>
            </a:pPr>
            <a:r>
              <a:rPr lang="en-US" altLang="es-PE" dirty="0" smtClean="0">
                <a:solidFill>
                  <a:schemeClr val="tx1">
                    <a:lumMod val="95000"/>
                    <a:lumOff val="5000"/>
                  </a:schemeClr>
                </a:solidFill>
                <a:latin typeface="Calibri" pitchFamily="34" charset="0"/>
              </a:rPr>
              <a:t>		for(</a:t>
            </a:r>
            <a:r>
              <a:rPr lang="en-US" altLang="es-PE" dirty="0" err="1" smtClean="0">
                <a:solidFill>
                  <a:schemeClr val="tx1">
                    <a:lumMod val="95000"/>
                    <a:lumOff val="5000"/>
                  </a:schemeClr>
                </a:solidFill>
                <a:latin typeface="Calibri" pitchFamily="34" charset="0"/>
              </a:rPr>
              <a:t>int</a:t>
            </a:r>
            <a:r>
              <a:rPr lang="en-US" altLang="es-PE" dirty="0" smtClean="0">
                <a:solidFill>
                  <a:schemeClr val="tx1">
                    <a:lumMod val="95000"/>
                    <a:lumOff val="5000"/>
                  </a:schemeClr>
                </a:solidFill>
                <a:latin typeface="Calibri" pitchFamily="34" charset="0"/>
              </a:rPr>
              <a:t> </a:t>
            </a:r>
            <a:r>
              <a:rPr lang="en-US" altLang="es-PE" dirty="0">
                <a:solidFill>
                  <a:schemeClr val="tx1">
                    <a:lumMod val="95000"/>
                    <a:lumOff val="5000"/>
                  </a:schemeClr>
                </a:solidFill>
                <a:latin typeface="Calibri" pitchFamily="34" charset="0"/>
              </a:rPr>
              <a:t>j=0; j&lt;i-1; </a:t>
            </a:r>
            <a:r>
              <a:rPr lang="en-US" altLang="es-PE" dirty="0" err="1">
                <a:solidFill>
                  <a:schemeClr val="tx1">
                    <a:lumMod val="95000"/>
                    <a:lumOff val="5000"/>
                  </a:schemeClr>
                </a:solidFill>
                <a:latin typeface="Calibri" pitchFamily="34" charset="0"/>
              </a:rPr>
              <a:t>j++</a:t>
            </a:r>
            <a:r>
              <a:rPr lang="en-US" altLang="es-PE" dirty="0">
                <a:solidFill>
                  <a:schemeClr val="tx1">
                    <a:lumMod val="95000"/>
                    <a:lumOff val="5000"/>
                  </a:schemeClr>
                </a:solidFill>
                <a:latin typeface="Calibri" pitchFamily="34" charset="0"/>
              </a:rPr>
              <a:t>)</a:t>
            </a:r>
          </a:p>
          <a:p>
            <a:pPr>
              <a:defRPr/>
            </a:pPr>
            <a:r>
              <a:rPr lang="en-US" altLang="es-PE" dirty="0" smtClean="0">
                <a:solidFill>
                  <a:schemeClr val="tx1">
                    <a:lumMod val="95000"/>
                    <a:lumOff val="5000"/>
                  </a:schemeClr>
                </a:solidFill>
                <a:latin typeface="Calibri" pitchFamily="34" charset="0"/>
              </a:rPr>
              <a:t>			vector[j</a:t>
            </a:r>
            <a:r>
              <a:rPr lang="en-US" altLang="es-PE" dirty="0">
                <a:solidFill>
                  <a:schemeClr val="tx1">
                    <a:lumMod val="95000"/>
                    <a:lumOff val="5000"/>
                  </a:schemeClr>
                </a:solidFill>
                <a:latin typeface="Calibri" pitchFamily="34" charset="0"/>
              </a:rPr>
              <a:t>]=vector[j+1];</a:t>
            </a:r>
          </a:p>
          <a:p>
            <a:pPr>
              <a:defRPr/>
            </a:pPr>
            <a:r>
              <a:rPr lang="en-US" altLang="es-PE" dirty="0" smtClean="0">
                <a:solidFill>
                  <a:schemeClr val="tx1">
                    <a:lumMod val="95000"/>
                    <a:lumOff val="5000"/>
                  </a:schemeClr>
                </a:solidFill>
                <a:latin typeface="Calibri" pitchFamily="34" charset="0"/>
              </a:rPr>
              <a:t>		</a:t>
            </a:r>
            <a:r>
              <a:rPr lang="en-US" altLang="es-PE" dirty="0" err="1" smtClean="0">
                <a:solidFill>
                  <a:schemeClr val="tx1">
                    <a:lumMod val="95000"/>
                    <a:lumOff val="5000"/>
                  </a:schemeClr>
                </a:solidFill>
                <a:latin typeface="Calibri" pitchFamily="34" charset="0"/>
              </a:rPr>
              <a:t>i</a:t>
            </a:r>
            <a:r>
              <a:rPr lang="en-US" altLang="es-PE" dirty="0" smtClean="0">
                <a:solidFill>
                  <a:schemeClr val="tx1">
                    <a:lumMod val="95000"/>
                    <a:lumOff val="5000"/>
                  </a:schemeClr>
                </a:solidFill>
                <a:latin typeface="Calibri" pitchFamily="34" charset="0"/>
              </a:rPr>
              <a:t>-</a:t>
            </a:r>
            <a:r>
              <a:rPr lang="en-US" altLang="es-PE" dirty="0">
                <a:solidFill>
                  <a:schemeClr val="tx1">
                    <a:lumMod val="95000"/>
                    <a:lumOff val="5000"/>
                  </a:schemeClr>
                </a:solidFill>
                <a:latin typeface="Calibri" pitchFamily="34" charset="0"/>
              </a:rPr>
              <a:t>-;</a:t>
            </a:r>
          </a:p>
          <a:p>
            <a:pPr>
              <a:defRPr/>
            </a:pPr>
            <a:r>
              <a:rPr lang="en-US" altLang="es-PE" dirty="0" smtClean="0">
                <a:solidFill>
                  <a:schemeClr val="tx1">
                    <a:lumMod val="95000"/>
                    <a:lumOff val="5000"/>
                  </a:schemeClr>
                </a:solidFill>
                <a:latin typeface="Calibri" pitchFamily="34" charset="0"/>
              </a:rPr>
              <a:t>		return </a:t>
            </a:r>
            <a:r>
              <a:rPr lang="en-US" altLang="es-PE" dirty="0">
                <a:solidFill>
                  <a:schemeClr val="tx1">
                    <a:lumMod val="95000"/>
                    <a:lumOff val="5000"/>
                  </a:schemeClr>
                </a:solidFill>
                <a:latin typeface="Calibri" pitchFamily="34" charset="0"/>
              </a:rPr>
              <a:t>temp;</a:t>
            </a:r>
          </a:p>
          <a:p>
            <a:pPr>
              <a:defRPr/>
            </a:pPr>
            <a:r>
              <a:rPr lang="en-US" altLang="es-PE" dirty="0">
                <a:solidFill>
                  <a:schemeClr val="tx1">
                    <a:lumMod val="95000"/>
                    <a:lumOff val="5000"/>
                  </a:schemeClr>
                </a:solidFill>
                <a:latin typeface="Calibri" pitchFamily="34" charset="0"/>
              </a:rPr>
              <a:t>    	}</a:t>
            </a:r>
          </a:p>
          <a:p>
            <a:pPr>
              <a:defRPr/>
            </a:pPr>
            <a:endParaRPr lang="en-US" altLang="es-PE" dirty="0" smtClean="0">
              <a:solidFill>
                <a:schemeClr val="tx1">
                  <a:lumMod val="95000"/>
                  <a:lumOff val="5000"/>
                </a:schemeClr>
              </a:solidFill>
              <a:latin typeface="Calibri" pitchFamily="34" charset="0"/>
            </a:endParaRPr>
          </a:p>
          <a:p>
            <a:pPr>
              <a:defRPr/>
            </a:pPr>
            <a:r>
              <a:rPr lang="en-US" altLang="es-PE" dirty="0" smtClean="0">
                <a:solidFill>
                  <a:schemeClr val="tx1">
                    <a:lumMod val="95000"/>
                    <a:lumOff val="5000"/>
                  </a:schemeClr>
                </a:solidFill>
                <a:latin typeface="Calibri" pitchFamily="34" charset="0"/>
              </a:rPr>
              <a:t>	void </a:t>
            </a:r>
            <a:r>
              <a:rPr lang="en-US" altLang="es-PE" dirty="0" err="1">
                <a:solidFill>
                  <a:schemeClr val="tx1">
                    <a:lumMod val="95000"/>
                    <a:lumOff val="5000"/>
                  </a:schemeClr>
                </a:solidFill>
                <a:latin typeface="Calibri" pitchFamily="34" charset="0"/>
              </a:rPr>
              <a:t>ver</a:t>
            </a:r>
            <a:r>
              <a:rPr lang="en-US" altLang="es-PE" dirty="0">
                <a:solidFill>
                  <a:schemeClr val="tx1">
                    <a:lumMod val="95000"/>
                    <a:lumOff val="5000"/>
                  </a:schemeClr>
                </a:solidFill>
                <a:latin typeface="Calibri" pitchFamily="34" charset="0"/>
              </a:rPr>
              <a:t>(){</a:t>
            </a:r>
          </a:p>
          <a:p>
            <a:pPr>
              <a:defRPr/>
            </a:pPr>
            <a:r>
              <a:rPr lang="en-US" altLang="es-PE" dirty="0" smtClean="0">
                <a:solidFill>
                  <a:schemeClr val="tx1">
                    <a:lumMod val="95000"/>
                    <a:lumOff val="5000"/>
                  </a:schemeClr>
                </a:solidFill>
                <a:latin typeface="Calibri" pitchFamily="34" charset="0"/>
              </a:rPr>
              <a:t>		for(</a:t>
            </a:r>
            <a:r>
              <a:rPr lang="en-US" altLang="es-PE" dirty="0" err="1" smtClean="0">
                <a:solidFill>
                  <a:schemeClr val="tx1">
                    <a:lumMod val="95000"/>
                    <a:lumOff val="5000"/>
                  </a:schemeClr>
                </a:solidFill>
                <a:latin typeface="Calibri" pitchFamily="34" charset="0"/>
              </a:rPr>
              <a:t>int</a:t>
            </a:r>
            <a:r>
              <a:rPr lang="en-US" altLang="es-PE" dirty="0" smtClean="0">
                <a:solidFill>
                  <a:schemeClr val="tx1">
                    <a:lumMod val="95000"/>
                    <a:lumOff val="5000"/>
                  </a:schemeClr>
                </a:solidFill>
                <a:latin typeface="Calibri" pitchFamily="34" charset="0"/>
              </a:rPr>
              <a:t> </a:t>
            </a:r>
            <a:r>
              <a:rPr lang="en-US" altLang="es-PE" dirty="0">
                <a:solidFill>
                  <a:schemeClr val="tx1">
                    <a:lumMod val="95000"/>
                    <a:lumOff val="5000"/>
                  </a:schemeClr>
                </a:solidFill>
                <a:latin typeface="Calibri" pitchFamily="34" charset="0"/>
              </a:rPr>
              <a:t>j=0; j&lt;</a:t>
            </a:r>
            <a:r>
              <a:rPr lang="en-US" altLang="es-PE" dirty="0" err="1">
                <a:solidFill>
                  <a:schemeClr val="tx1">
                    <a:lumMod val="95000"/>
                    <a:lumOff val="5000"/>
                  </a:schemeClr>
                </a:solidFill>
                <a:latin typeface="Calibri" pitchFamily="34" charset="0"/>
              </a:rPr>
              <a:t>i;j</a:t>
            </a:r>
            <a:r>
              <a:rPr lang="en-US" altLang="es-PE" dirty="0">
                <a:solidFill>
                  <a:schemeClr val="tx1">
                    <a:lumMod val="95000"/>
                    <a:lumOff val="5000"/>
                  </a:schemeClr>
                </a:solidFill>
                <a:latin typeface="Calibri" pitchFamily="34" charset="0"/>
              </a:rPr>
              <a:t>++)</a:t>
            </a:r>
          </a:p>
          <a:p>
            <a:pPr>
              <a:defRPr/>
            </a:pPr>
            <a:r>
              <a:rPr lang="en-US" altLang="es-PE" dirty="0" smtClean="0">
                <a:solidFill>
                  <a:schemeClr val="tx1">
                    <a:lumMod val="95000"/>
                    <a:lumOff val="5000"/>
                  </a:schemeClr>
                </a:solidFill>
                <a:latin typeface="Calibri" pitchFamily="34" charset="0"/>
              </a:rPr>
              <a:t>			</a:t>
            </a:r>
            <a:r>
              <a:rPr lang="en-US" altLang="es-PE" dirty="0" err="1" smtClean="0">
                <a:solidFill>
                  <a:schemeClr val="tx1">
                    <a:lumMod val="95000"/>
                    <a:lumOff val="5000"/>
                  </a:schemeClr>
                </a:solidFill>
                <a:latin typeface="Calibri" pitchFamily="34" charset="0"/>
              </a:rPr>
              <a:t>cout</a:t>
            </a:r>
            <a:r>
              <a:rPr lang="en-US" altLang="es-PE" dirty="0">
                <a:solidFill>
                  <a:schemeClr val="tx1">
                    <a:lumMod val="95000"/>
                    <a:lumOff val="5000"/>
                  </a:schemeClr>
                </a:solidFill>
                <a:latin typeface="Calibri" pitchFamily="34" charset="0"/>
              </a:rPr>
              <a:t>&lt;&lt;"  "&lt;&lt;vector[j];</a:t>
            </a:r>
          </a:p>
          <a:p>
            <a:pPr>
              <a:defRPr/>
            </a:pPr>
            <a:r>
              <a:rPr lang="en-US" altLang="es-PE" dirty="0">
                <a:solidFill>
                  <a:schemeClr val="tx1">
                    <a:lumMod val="95000"/>
                    <a:lumOff val="5000"/>
                  </a:schemeClr>
                </a:solidFill>
                <a:latin typeface="Calibri" pitchFamily="34" charset="0"/>
              </a:rPr>
              <a:t>    	}</a:t>
            </a:r>
          </a:p>
          <a:p>
            <a:pPr>
              <a:defRPr/>
            </a:pPr>
            <a:r>
              <a:rPr lang="en-US" altLang="es-PE" dirty="0">
                <a:solidFill>
                  <a:schemeClr val="tx1">
                    <a:lumMod val="95000"/>
                    <a:lumOff val="5000"/>
                  </a:schemeClr>
                </a:solidFill>
                <a:latin typeface="Calibri" pitchFamily="34" charset="0"/>
              </a:rPr>
              <a:t>};</a:t>
            </a:r>
          </a:p>
          <a:p>
            <a:pPr>
              <a:defRPr/>
            </a:pPr>
            <a:endParaRPr lang="en-US" altLang="es-PE" dirty="0">
              <a:solidFill>
                <a:schemeClr val="tx1">
                  <a:lumMod val="95000"/>
                  <a:lumOff val="5000"/>
                </a:schemeClr>
              </a:solidFill>
              <a:latin typeface="Calibri" pitchFamily="34" charset="0"/>
            </a:endParaRPr>
          </a:p>
          <a:p>
            <a:pPr>
              <a:defRPr/>
            </a:pPr>
            <a:endParaRPr lang="en-US" altLang="es-PE" dirty="0">
              <a:solidFill>
                <a:schemeClr val="tx1">
                  <a:lumMod val="95000"/>
                  <a:lumOff val="5000"/>
                </a:schemeClr>
              </a:solidFill>
              <a:latin typeface="Calibri" pitchFamily="34" charset="0"/>
            </a:endParaRPr>
          </a:p>
          <a:p>
            <a:pPr>
              <a:defRPr/>
            </a:pPr>
            <a:r>
              <a:rPr lang="en-US" altLang="es-PE" dirty="0" smtClean="0">
                <a:solidFill>
                  <a:schemeClr val="tx1">
                    <a:lumMod val="95000"/>
                    <a:lumOff val="5000"/>
                  </a:schemeClr>
                </a:solidFill>
                <a:latin typeface="Calibri" pitchFamily="34" charset="0"/>
              </a:rPr>
              <a:t>	</a:t>
            </a:r>
            <a:endParaRPr lang="en-US" altLang="es-PE" dirty="0">
              <a:solidFill>
                <a:schemeClr val="tx1">
                  <a:lumMod val="95000"/>
                  <a:lumOff val="5000"/>
                </a:schemeClr>
              </a:solidFill>
              <a:latin typeface="Calibri" pitchFamily="34" charset="0"/>
            </a:endParaRPr>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1529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pPr lvl="0"/>
            <a:r>
              <a:rPr lang="es-ES" dirty="0" smtClean="0"/>
              <a:t/>
            </a:r>
            <a:br>
              <a:rPr lang="es-ES" dirty="0" smtClean="0"/>
            </a:br>
            <a:r>
              <a:rPr lang="es-ES" altLang="es-PE" dirty="0" smtClean="0">
                <a:latin typeface="Calibri" pitchFamily="34" charset="0"/>
                <a:cs typeface="Arial" charset="0"/>
              </a:rPr>
              <a:t> Implementación de una pila mediante arreglos </a:t>
            </a:r>
            <a:r>
              <a:rPr lang="es-PE" dirty="0" smtClean="0"/>
              <a:t/>
            </a:r>
            <a:br>
              <a:rPr lang="es-PE" dirty="0" smtClean="0"/>
            </a:br>
            <a:endParaRPr lang="es-PE" dirty="0"/>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pPr algn="just"/>
            <a:r>
              <a:rPr lang="es-ES" sz="1600" dirty="0" err="1"/>
              <a:t>int</a:t>
            </a:r>
            <a:r>
              <a:rPr lang="es-ES" sz="1600" dirty="0"/>
              <a:t> </a:t>
            </a:r>
            <a:r>
              <a:rPr lang="es-ES" sz="1600" dirty="0" err="1"/>
              <a:t>main</a:t>
            </a:r>
            <a:r>
              <a:rPr lang="es-ES" sz="1600" dirty="0"/>
              <a:t>(</a:t>
            </a:r>
            <a:r>
              <a:rPr lang="es-ES" sz="1600" dirty="0" err="1"/>
              <a:t>int</a:t>
            </a:r>
            <a:r>
              <a:rPr lang="es-ES" sz="1600" dirty="0"/>
              <a:t> </a:t>
            </a:r>
            <a:r>
              <a:rPr lang="es-ES" sz="1600" dirty="0" err="1"/>
              <a:t>argc</a:t>
            </a:r>
            <a:r>
              <a:rPr lang="es-ES" sz="1600" dirty="0"/>
              <a:t>, </a:t>
            </a:r>
            <a:r>
              <a:rPr lang="es-ES" sz="1600" dirty="0" err="1"/>
              <a:t>char</a:t>
            </a:r>
            <a:r>
              <a:rPr lang="es-ES" sz="1600" dirty="0"/>
              <a:t>** </a:t>
            </a:r>
            <a:r>
              <a:rPr lang="es-ES" sz="1600" dirty="0" err="1"/>
              <a:t>argv</a:t>
            </a:r>
            <a:r>
              <a:rPr lang="es-ES" sz="1600" dirty="0"/>
              <a:t>) {</a:t>
            </a:r>
          </a:p>
          <a:p>
            <a:pPr algn="just"/>
            <a:r>
              <a:rPr lang="es-ES" sz="1600" dirty="0" smtClean="0"/>
              <a:t>        </a:t>
            </a:r>
            <a:r>
              <a:rPr lang="es-ES" sz="1600" dirty="0" err="1" smtClean="0"/>
              <a:t>char</a:t>
            </a:r>
            <a:r>
              <a:rPr lang="es-ES" sz="1600" dirty="0" smtClean="0"/>
              <a:t> </a:t>
            </a:r>
            <a:r>
              <a:rPr lang="es-ES" sz="1600" dirty="0" err="1"/>
              <a:t>op</a:t>
            </a:r>
            <a:r>
              <a:rPr lang="es-ES" sz="1600" dirty="0"/>
              <a:t>;</a:t>
            </a:r>
          </a:p>
          <a:p>
            <a:pPr algn="just"/>
            <a:r>
              <a:rPr lang="es-ES" sz="1600" dirty="0" smtClean="0"/>
              <a:t>        </a:t>
            </a:r>
            <a:r>
              <a:rPr lang="es-ES" sz="1600" dirty="0" err="1" smtClean="0"/>
              <a:t>int</a:t>
            </a:r>
            <a:r>
              <a:rPr lang="es-ES" sz="1600" dirty="0" smtClean="0"/>
              <a:t> </a:t>
            </a:r>
            <a:r>
              <a:rPr lang="es-ES" sz="1600" dirty="0"/>
              <a:t>dato;</a:t>
            </a:r>
          </a:p>
          <a:p>
            <a:pPr algn="just"/>
            <a:r>
              <a:rPr lang="es-ES" sz="1600" dirty="0" smtClean="0"/>
              <a:t>        COLA </a:t>
            </a:r>
            <a:r>
              <a:rPr lang="es-ES" sz="1600" dirty="0"/>
              <a:t>c(5);</a:t>
            </a:r>
          </a:p>
          <a:p>
            <a:pPr algn="just"/>
            <a:r>
              <a:rPr lang="es-ES" sz="1600" dirty="0" smtClean="0"/>
              <a:t>        </a:t>
            </a:r>
            <a:r>
              <a:rPr lang="es-ES" sz="1600" dirty="0" err="1" smtClean="0"/>
              <a:t>for</a:t>
            </a:r>
            <a:r>
              <a:rPr lang="es-ES" sz="1600" dirty="0"/>
              <a:t>(;;){</a:t>
            </a:r>
          </a:p>
          <a:p>
            <a:pPr algn="just"/>
            <a:r>
              <a:rPr lang="es-ES" sz="1600" dirty="0" smtClean="0"/>
              <a:t>                         </a:t>
            </a:r>
            <a:r>
              <a:rPr lang="es-ES" sz="1600" dirty="0" err="1" smtClean="0"/>
              <a:t>c.menu</a:t>
            </a:r>
            <a:r>
              <a:rPr lang="es-ES" sz="1600" dirty="0"/>
              <a:t>();</a:t>
            </a:r>
          </a:p>
          <a:p>
            <a:pPr algn="just"/>
            <a:r>
              <a:rPr lang="es-ES" sz="1600" dirty="0" smtClean="0"/>
              <a:t>	         </a:t>
            </a:r>
            <a:r>
              <a:rPr lang="es-ES" sz="1600" dirty="0" err="1" smtClean="0"/>
              <a:t>cout</a:t>
            </a:r>
            <a:r>
              <a:rPr lang="es-ES" sz="1600" dirty="0"/>
              <a:t>&lt;&lt;"\</a:t>
            </a:r>
            <a:r>
              <a:rPr lang="es-ES" sz="1600" dirty="0" err="1"/>
              <a:t>nIngrese</a:t>
            </a:r>
            <a:r>
              <a:rPr lang="es-ES" sz="1600" dirty="0"/>
              <a:t> </a:t>
            </a:r>
            <a:r>
              <a:rPr lang="es-ES" sz="1600" dirty="0" err="1"/>
              <a:t>opcion</a:t>
            </a:r>
            <a:r>
              <a:rPr lang="es-ES" sz="1600" dirty="0"/>
              <a:t> ";</a:t>
            </a:r>
          </a:p>
          <a:p>
            <a:pPr algn="just"/>
            <a:r>
              <a:rPr lang="es-ES" sz="1600" dirty="0" smtClean="0"/>
              <a:t>	        </a:t>
            </a:r>
            <a:r>
              <a:rPr lang="es-ES" sz="1600" dirty="0" err="1" smtClean="0"/>
              <a:t>op</a:t>
            </a:r>
            <a:r>
              <a:rPr lang="es-ES" sz="1600" dirty="0" smtClean="0"/>
              <a:t>=</a:t>
            </a:r>
            <a:r>
              <a:rPr lang="es-ES" sz="1600" dirty="0" err="1" smtClean="0"/>
              <a:t>cin.get</a:t>
            </a:r>
            <a:r>
              <a:rPr lang="es-ES" sz="1600" dirty="0"/>
              <a:t>();</a:t>
            </a:r>
          </a:p>
          <a:p>
            <a:pPr algn="just"/>
            <a:r>
              <a:rPr lang="es-ES" sz="1600" dirty="0" smtClean="0"/>
              <a:t>	        </a:t>
            </a:r>
            <a:r>
              <a:rPr lang="es-ES" sz="1600" dirty="0" err="1" smtClean="0"/>
              <a:t>switch</a:t>
            </a:r>
            <a:r>
              <a:rPr lang="es-ES" sz="1600" dirty="0" smtClean="0"/>
              <a:t>(</a:t>
            </a:r>
            <a:r>
              <a:rPr lang="es-ES" sz="1600" dirty="0" err="1" smtClean="0"/>
              <a:t>op</a:t>
            </a:r>
            <a:r>
              <a:rPr lang="es-ES" sz="1600" dirty="0"/>
              <a:t>){</a:t>
            </a:r>
          </a:p>
          <a:p>
            <a:pPr algn="just"/>
            <a:r>
              <a:rPr lang="es-ES" sz="1600" dirty="0" smtClean="0"/>
              <a:t>	     	        case </a:t>
            </a:r>
            <a:r>
              <a:rPr lang="es-ES" sz="1600" dirty="0"/>
              <a:t>'1':</a:t>
            </a:r>
          </a:p>
          <a:p>
            <a:pPr algn="just"/>
            <a:r>
              <a:rPr lang="es-ES" sz="1600" dirty="0" smtClean="0"/>
              <a:t>			</a:t>
            </a:r>
            <a:r>
              <a:rPr lang="es-ES" sz="1600" dirty="0" err="1" smtClean="0"/>
              <a:t>if</a:t>
            </a:r>
            <a:r>
              <a:rPr lang="es-ES" sz="1600" dirty="0"/>
              <a:t>(!</a:t>
            </a:r>
            <a:r>
              <a:rPr lang="es-ES" sz="1600" dirty="0" err="1"/>
              <a:t>c.ocupado</a:t>
            </a:r>
            <a:r>
              <a:rPr lang="es-ES" sz="1600" dirty="0"/>
              <a:t>()){</a:t>
            </a:r>
          </a:p>
          <a:p>
            <a:pPr algn="just"/>
            <a:r>
              <a:rPr lang="es-ES" sz="1600" dirty="0" smtClean="0"/>
              <a:t>				</a:t>
            </a:r>
            <a:r>
              <a:rPr lang="es-ES" sz="1600" dirty="0" err="1" smtClean="0"/>
              <a:t>cout</a:t>
            </a:r>
            <a:r>
              <a:rPr lang="es-ES" sz="1600" dirty="0"/>
              <a:t>&lt;&lt;"\n ingrese numero: ";</a:t>
            </a:r>
            <a:r>
              <a:rPr lang="es-ES" sz="1600" dirty="0" err="1"/>
              <a:t>cin</a:t>
            </a:r>
            <a:r>
              <a:rPr lang="es-ES" sz="1600" dirty="0"/>
              <a:t>&gt;&gt;dato;</a:t>
            </a:r>
          </a:p>
          <a:p>
            <a:pPr algn="just"/>
            <a:r>
              <a:rPr lang="es-ES" sz="1600" dirty="0" smtClean="0"/>
              <a:t>				</a:t>
            </a:r>
            <a:r>
              <a:rPr lang="es-ES" sz="1600" dirty="0" err="1" smtClean="0"/>
              <a:t>c.encolar</a:t>
            </a:r>
            <a:r>
              <a:rPr lang="es-ES" sz="1600" dirty="0" smtClean="0"/>
              <a:t>(dato</a:t>
            </a:r>
            <a:r>
              <a:rPr lang="es-ES" sz="1600" dirty="0"/>
              <a:t>);</a:t>
            </a:r>
          </a:p>
          <a:p>
            <a:pPr algn="just"/>
            <a:r>
              <a:rPr lang="es-ES" sz="1600" dirty="0" smtClean="0"/>
              <a:t>				</a:t>
            </a:r>
            <a:r>
              <a:rPr lang="es-ES" sz="1600" dirty="0" err="1" smtClean="0"/>
              <a:t>cout</a:t>
            </a:r>
            <a:r>
              <a:rPr lang="es-ES" sz="1600" dirty="0"/>
              <a:t>&lt;&lt;"se ingreso correctamente";</a:t>
            </a:r>
          </a:p>
          <a:p>
            <a:pPr algn="just"/>
            <a:r>
              <a:rPr lang="es-ES" sz="1600" dirty="0"/>
              <a:t>                   </a:t>
            </a:r>
            <a:r>
              <a:rPr lang="es-ES" sz="1600" dirty="0" smtClean="0"/>
              <a:t>		}</a:t>
            </a:r>
            <a:endParaRPr lang="es-ES" sz="1600" dirty="0"/>
          </a:p>
          <a:p>
            <a:pPr algn="just"/>
            <a:r>
              <a:rPr lang="es-ES" sz="1600" dirty="0" smtClean="0"/>
              <a:t>			</a:t>
            </a:r>
            <a:r>
              <a:rPr lang="es-ES" sz="1600" dirty="0" err="1" smtClean="0"/>
              <a:t>else</a:t>
            </a:r>
            <a:r>
              <a:rPr lang="es-ES" sz="1600" dirty="0" smtClean="0"/>
              <a:t> </a:t>
            </a:r>
            <a:r>
              <a:rPr lang="es-ES" sz="1600" dirty="0" err="1"/>
              <a:t>cout</a:t>
            </a:r>
            <a:r>
              <a:rPr lang="es-ES" sz="1600" dirty="0"/>
              <a:t>&lt;&lt;"la cola esta llena";</a:t>
            </a:r>
          </a:p>
          <a:p>
            <a:pPr algn="just"/>
            <a:r>
              <a:rPr lang="es-ES" sz="1600" dirty="0" smtClean="0"/>
              <a:t>			break</a:t>
            </a:r>
            <a:r>
              <a:rPr lang="es-ES" sz="1600" dirty="0"/>
              <a:t>;</a:t>
            </a:r>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9269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pPr lvl="0"/>
            <a:r>
              <a:rPr lang="es-ES" dirty="0" smtClean="0"/>
              <a:t/>
            </a:r>
            <a:br>
              <a:rPr lang="es-ES" dirty="0" smtClean="0"/>
            </a:br>
            <a:r>
              <a:rPr lang="es-ES" altLang="es-PE" dirty="0" smtClean="0">
                <a:latin typeface="Calibri" pitchFamily="34" charset="0"/>
                <a:cs typeface="Arial" charset="0"/>
              </a:rPr>
              <a:t> Implementación de una pila mediante arreglos </a:t>
            </a:r>
            <a:r>
              <a:rPr lang="es-PE" dirty="0" smtClean="0"/>
              <a:t/>
            </a:r>
            <a:br>
              <a:rPr lang="es-PE" dirty="0" smtClean="0"/>
            </a:br>
            <a:endParaRPr lang="es-PE" dirty="0"/>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pPr algn="just"/>
            <a:r>
              <a:rPr lang="es-ES" sz="1600" dirty="0" smtClean="0"/>
              <a:t>	</a:t>
            </a:r>
            <a:r>
              <a:rPr lang="es-ES" sz="1600" dirty="0"/>
              <a:t>case '2': </a:t>
            </a:r>
            <a:r>
              <a:rPr lang="es-ES" sz="1600" dirty="0" err="1"/>
              <a:t>if</a:t>
            </a:r>
            <a:r>
              <a:rPr lang="es-ES" sz="1600" dirty="0"/>
              <a:t>(!</a:t>
            </a:r>
            <a:r>
              <a:rPr lang="es-ES" sz="1600" dirty="0" err="1"/>
              <a:t>c.vacio</a:t>
            </a:r>
            <a:r>
              <a:rPr lang="es-ES" sz="1600" dirty="0"/>
              <a:t>()) {</a:t>
            </a:r>
          </a:p>
          <a:p>
            <a:pPr algn="just"/>
            <a:r>
              <a:rPr lang="es-ES" sz="1600" dirty="0" smtClean="0"/>
              <a:t>	</a:t>
            </a:r>
            <a:r>
              <a:rPr lang="es-ES" sz="1600" dirty="0"/>
              <a:t>		</a:t>
            </a:r>
            <a:r>
              <a:rPr lang="es-ES" sz="1600" dirty="0" err="1"/>
              <a:t>c.decolar</a:t>
            </a:r>
            <a:r>
              <a:rPr lang="es-ES" sz="1600" dirty="0"/>
              <a:t>();</a:t>
            </a:r>
          </a:p>
          <a:p>
            <a:pPr algn="just"/>
            <a:r>
              <a:rPr lang="es-ES" sz="1600" dirty="0"/>
              <a:t>			</a:t>
            </a:r>
            <a:r>
              <a:rPr lang="es-ES" sz="1600" dirty="0" err="1"/>
              <a:t>cout</a:t>
            </a:r>
            <a:r>
              <a:rPr lang="es-ES" sz="1600" dirty="0"/>
              <a:t>&lt;&lt;"se retiro correctamente";</a:t>
            </a:r>
          </a:p>
          <a:p>
            <a:pPr algn="just"/>
            <a:r>
              <a:rPr lang="es-ES" sz="1600" dirty="0"/>
              <a:t>	</a:t>
            </a:r>
            <a:r>
              <a:rPr lang="es-ES" sz="1600" dirty="0" smtClean="0"/>
              <a:t>     </a:t>
            </a:r>
            <a:r>
              <a:rPr lang="es-ES" sz="1600" dirty="0"/>
              <a:t>	 }</a:t>
            </a:r>
          </a:p>
          <a:p>
            <a:pPr algn="just"/>
            <a:r>
              <a:rPr lang="es-ES" sz="1600" dirty="0"/>
              <a:t>		</a:t>
            </a:r>
            <a:r>
              <a:rPr lang="es-ES" sz="1600" dirty="0" err="1"/>
              <a:t>else</a:t>
            </a:r>
            <a:r>
              <a:rPr lang="es-ES" sz="1600" dirty="0"/>
              <a:t> </a:t>
            </a:r>
            <a:r>
              <a:rPr lang="es-ES" sz="1600" dirty="0" err="1"/>
              <a:t>cout</a:t>
            </a:r>
            <a:r>
              <a:rPr lang="es-ES" sz="1600" dirty="0"/>
              <a:t>&lt;&lt;"\n La cola esta </a:t>
            </a:r>
            <a:r>
              <a:rPr lang="es-ES" sz="1600" dirty="0" err="1"/>
              <a:t>vacia</a:t>
            </a:r>
            <a:r>
              <a:rPr lang="es-ES" sz="1600" dirty="0"/>
              <a:t>";</a:t>
            </a:r>
          </a:p>
          <a:p>
            <a:pPr algn="just"/>
            <a:r>
              <a:rPr lang="es-ES" sz="1600" dirty="0"/>
              <a:t>		break;</a:t>
            </a:r>
          </a:p>
          <a:p>
            <a:pPr algn="just"/>
            <a:r>
              <a:rPr lang="es-ES" sz="1600" dirty="0" smtClean="0"/>
              <a:t>	case </a:t>
            </a:r>
            <a:r>
              <a:rPr lang="es-ES" sz="1600" dirty="0"/>
              <a:t>'3': </a:t>
            </a:r>
            <a:r>
              <a:rPr lang="es-ES" sz="1600" dirty="0" err="1"/>
              <a:t>c.ver</a:t>
            </a:r>
            <a:r>
              <a:rPr lang="es-ES" sz="1600" dirty="0"/>
              <a:t>();</a:t>
            </a:r>
          </a:p>
          <a:p>
            <a:pPr algn="just"/>
            <a:r>
              <a:rPr lang="es-ES" sz="1600" dirty="0" smtClean="0"/>
              <a:t>	             </a:t>
            </a:r>
            <a:r>
              <a:rPr lang="es-ES" sz="1600" dirty="0"/>
              <a:t>break;</a:t>
            </a:r>
          </a:p>
          <a:p>
            <a:pPr algn="just"/>
            <a:r>
              <a:rPr lang="es-ES" sz="1600" dirty="0" smtClean="0"/>
              <a:t>	case </a:t>
            </a:r>
            <a:r>
              <a:rPr lang="es-ES" sz="1600" dirty="0"/>
              <a:t>'4':return 0;</a:t>
            </a:r>
          </a:p>
          <a:p>
            <a:pPr algn="just"/>
            <a:r>
              <a:rPr lang="es-ES" sz="1600" dirty="0"/>
              <a:t>    </a:t>
            </a:r>
            <a:r>
              <a:rPr lang="es-ES" sz="1600" dirty="0" smtClean="0"/>
              <a:t>        }</a:t>
            </a:r>
            <a:endParaRPr lang="es-ES" sz="1600" dirty="0"/>
          </a:p>
          <a:p>
            <a:pPr algn="just"/>
            <a:r>
              <a:rPr lang="es-ES" sz="1600" dirty="0" smtClean="0"/>
              <a:t>           </a:t>
            </a:r>
            <a:r>
              <a:rPr lang="es-ES" sz="1600" dirty="0" err="1" smtClean="0"/>
              <a:t>cin.get</a:t>
            </a:r>
            <a:r>
              <a:rPr lang="es-ES" sz="1600" dirty="0"/>
              <a:t>();</a:t>
            </a:r>
          </a:p>
          <a:p>
            <a:pPr algn="just"/>
            <a:r>
              <a:rPr lang="es-ES" sz="1600" dirty="0"/>
              <a:t>        }</a:t>
            </a:r>
          </a:p>
          <a:p>
            <a:pPr algn="just"/>
            <a:r>
              <a:rPr lang="es-ES" sz="1600" dirty="0" smtClean="0"/>
              <a:t>        </a:t>
            </a:r>
            <a:r>
              <a:rPr lang="es-ES" sz="1600" dirty="0" err="1" smtClean="0"/>
              <a:t>return</a:t>
            </a:r>
            <a:r>
              <a:rPr lang="es-ES" sz="1600" dirty="0" smtClean="0"/>
              <a:t> </a:t>
            </a:r>
            <a:r>
              <a:rPr lang="es-ES" sz="1600" dirty="0"/>
              <a:t>0;</a:t>
            </a:r>
          </a:p>
          <a:p>
            <a:pPr algn="just"/>
            <a:r>
              <a:rPr lang="es-ES" sz="1600" dirty="0" smtClean="0"/>
              <a:t>}</a:t>
            </a:r>
          </a:p>
          <a:p>
            <a:pPr algn="just"/>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4118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pPr lvl="0"/>
            <a:r>
              <a:rPr lang="es-ES" dirty="0" smtClean="0"/>
              <a:t/>
            </a:r>
            <a:br>
              <a:rPr lang="es-ES" dirty="0" smtClean="0"/>
            </a:br>
            <a:r>
              <a:rPr lang="es-ES" altLang="es-PE" dirty="0" smtClean="0">
                <a:latin typeface="Calibri" pitchFamily="34" charset="0"/>
                <a:cs typeface="Arial" charset="0"/>
              </a:rPr>
              <a:t> Implementación de una pila mediante arreglos </a:t>
            </a:r>
            <a:r>
              <a:rPr lang="es-PE" dirty="0" smtClean="0"/>
              <a:t/>
            </a:r>
            <a:br>
              <a:rPr lang="es-PE" dirty="0" smtClean="0"/>
            </a:br>
            <a:endParaRPr lang="es-PE" dirty="0"/>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fontScale="92500" lnSpcReduction="20000"/>
          </a:bodyPr>
          <a:lstStyle/>
          <a:p>
            <a:r>
              <a:rPr lang="es-PE" dirty="0"/>
              <a:t>Escoja la alternativa correcta que muestre como queda la pila </a:t>
            </a:r>
            <a:r>
              <a:rPr lang="es-PE" b="1" dirty="0"/>
              <a:t>p</a:t>
            </a:r>
            <a:r>
              <a:rPr lang="es-PE" dirty="0"/>
              <a:t> después de procesarse en el método mover. Los valores iníciales de la cola </a:t>
            </a:r>
            <a:r>
              <a:rPr lang="es-PE" b="1" dirty="0"/>
              <a:t>c</a:t>
            </a:r>
            <a:r>
              <a:rPr lang="es-PE" dirty="0"/>
              <a:t> y la cola </a:t>
            </a:r>
            <a:r>
              <a:rPr lang="es-PE" b="1" dirty="0"/>
              <a:t>d</a:t>
            </a:r>
            <a:r>
              <a:rPr lang="es-PE" dirty="0"/>
              <a:t> se observan al costado del algoritmo.</a:t>
            </a:r>
          </a:p>
          <a:p>
            <a:r>
              <a:rPr lang="es-PE" dirty="0"/>
              <a:t> </a:t>
            </a:r>
          </a:p>
          <a:p>
            <a:r>
              <a:rPr lang="es-PE" dirty="0"/>
              <a:t>Procedimiento mover(c, d)      </a:t>
            </a:r>
          </a:p>
          <a:p>
            <a:r>
              <a:rPr lang="es-PE" dirty="0"/>
              <a:t>     COLA : c, d</a:t>
            </a:r>
          </a:p>
          <a:p>
            <a:r>
              <a:rPr lang="es-PE" dirty="0"/>
              <a:t>     PILA : p</a:t>
            </a:r>
          </a:p>
          <a:p>
            <a:r>
              <a:rPr lang="es-PE" dirty="0"/>
              <a:t>     carácter: </a:t>
            </a:r>
            <a:r>
              <a:rPr lang="es-PE" dirty="0" err="1"/>
              <a:t>x,y</a:t>
            </a:r>
            <a:r>
              <a:rPr lang="es-PE" dirty="0"/>
              <a:t> </a:t>
            </a:r>
          </a:p>
          <a:p>
            <a:r>
              <a:rPr lang="es-PE" dirty="0"/>
              <a:t>     Mientras (no </a:t>
            </a:r>
            <a:r>
              <a:rPr lang="es-PE" dirty="0" err="1"/>
              <a:t>c.VACIO</a:t>
            </a:r>
            <a:r>
              <a:rPr lang="es-PE" dirty="0"/>
              <a:t>()  y  no </a:t>
            </a:r>
            <a:r>
              <a:rPr lang="es-PE" dirty="0" err="1"/>
              <a:t>d.VACIO</a:t>
            </a:r>
            <a:r>
              <a:rPr lang="es-PE" dirty="0"/>
              <a:t>()) hacer</a:t>
            </a:r>
          </a:p>
          <a:p>
            <a:r>
              <a:rPr lang="es-PE" dirty="0"/>
              <a:t>            </a:t>
            </a:r>
            <a:r>
              <a:rPr lang="es-PE" dirty="0" err="1"/>
              <a:t>x</a:t>
            </a:r>
            <a:r>
              <a:rPr lang="es-PE" dirty="0" err="1">
                <a:sym typeface="Wingdings" panose="05000000000000000000" pitchFamily="2" charset="2"/>
              </a:rPr>
              <a:t></a:t>
            </a:r>
            <a:r>
              <a:rPr lang="es-PE" dirty="0" err="1"/>
              <a:t>c.SACAR</a:t>
            </a:r>
            <a:r>
              <a:rPr lang="es-PE" dirty="0"/>
              <a:t>()</a:t>
            </a:r>
          </a:p>
          <a:p>
            <a:r>
              <a:rPr lang="es-PE" dirty="0"/>
              <a:t>            </a:t>
            </a:r>
            <a:r>
              <a:rPr lang="es-PE" dirty="0" err="1"/>
              <a:t>y</a:t>
            </a:r>
            <a:r>
              <a:rPr lang="es-PE" dirty="0" err="1">
                <a:sym typeface="Wingdings" panose="05000000000000000000" pitchFamily="2" charset="2"/>
              </a:rPr>
              <a:t></a:t>
            </a:r>
            <a:r>
              <a:rPr lang="es-PE" dirty="0" err="1"/>
              <a:t>d.SACAR</a:t>
            </a:r>
            <a:r>
              <a:rPr lang="es-PE" dirty="0"/>
              <a:t>()	</a:t>
            </a:r>
          </a:p>
          <a:p>
            <a:r>
              <a:rPr lang="es-PE" dirty="0"/>
              <a:t>            Si (no </a:t>
            </a:r>
            <a:r>
              <a:rPr lang="es-PE" dirty="0" err="1"/>
              <a:t>esdigito</a:t>
            </a:r>
            <a:r>
              <a:rPr lang="es-PE" dirty="0"/>
              <a:t>(y)) entonces</a:t>
            </a:r>
          </a:p>
          <a:p>
            <a:r>
              <a:rPr lang="es-PE" dirty="0"/>
              <a:t>                      </a:t>
            </a:r>
            <a:r>
              <a:rPr lang="es-PE" dirty="0" err="1"/>
              <a:t>p.METER</a:t>
            </a:r>
            <a:r>
              <a:rPr lang="es-PE" dirty="0"/>
              <a:t>(x)</a:t>
            </a:r>
          </a:p>
          <a:p>
            <a:r>
              <a:rPr lang="es-PE" dirty="0"/>
              <a:t>            Sino </a:t>
            </a:r>
          </a:p>
          <a:p>
            <a:r>
              <a:rPr lang="es-PE" dirty="0"/>
              <a:t>                       Si (PAR(y) )  entonces</a:t>
            </a:r>
          </a:p>
          <a:p>
            <a:r>
              <a:rPr lang="es-PE" dirty="0"/>
              <a:t>                                </a:t>
            </a:r>
            <a:r>
              <a:rPr lang="es-PE" dirty="0" err="1"/>
              <a:t>p.METER</a:t>
            </a:r>
            <a:r>
              <a:rPr lang="es-PE" dirty="0"/>
              <a:t>(y)</a:t>
            </a:r>
          </a:p>
          <a:p>
            <a:r>
              <a:rPr lang="es-PE" dirty="0"/>
              <a:t>                       Sino </a:t>
            </a:r>
          </a:p>
          <a:p>
            <a:r>
              <a:rPr lang="es-PE" dirty="0"/>
              <a:t>                                </a:t>
            </a:r>
            <a:r>
              <a:rPr lang="es-PE" dirty="0" err="1"/>
              <a:t>d.METER</a:t>
            </a:r>
            <a:r>
              <a:rPr lang="es-PE" dirty="0"/>
              <a:t>(x)</a:t>
            </a:r>
          </a:p>
          <a:p>
            <a:r>
              <a:rPr lang="es-PE" dirty="0"/>
              <a:t>                      Fin-si </a:t>
            </a:r>
          </a:p>
          <a:p>
            <a:r>
              <a:rPr lang="es-PE" dirty="0"/>
              <a:t>          Fin-si </a:t>
            </a:r>
          </a:p>
          <a:p>
            <a:r>
              <a:rPr lang="es-PE" dirty="0"/>
              <a:t>    F</a:t>
            </a:r>
            <a:r>
              <a:rPr lang="en-US" dirty="0"/>
              <a:t>in-</a:t>
            </a:r>
            <a:r>
              <a:rPr lang="en-US" dirty="0" err="1"/>
              <a:t>mientras</a:t>
            </a:r>
            <a:r>
              <a:rPr lang="en-US" dirty="0"/>
              <a:t> </a:t>
            </a:r>
            <a:endParaRPr lang="es-PE" dirty="0"/>
          </a:p>
          <a:p>
            <a:r>
              <a:rPr lang="en-US" dirty="0"/>
              <a:t>Fin-</a:t>
            </a:r>
            <a:r>
              <a:rPr lang="en-US" dirty="0" err="1"/>
              <a:t>procedimiento</a:t>
            </a: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a 1"/>
          <p:cNvGraphicFramePr>
            <a:graphicFrameLocks noGrp="1"/>
          </p:cNvGraphicFramePr>
          <p:nvPr>
            <p:extLst>
              <p:ext uri="{D42A27DB-BD31-4B8C-83A1-F6EECF244321}">
                <p14:modId xmlns:p14="http://schemas.microsoft.com/office/powerpoint/2010/main" val="1354030864"/>
              </p:ext>
            </p:extLst>
          </p:nvPr>
        </p:nvGraphicFramePr>
        <p:xfrm>
          <a:off x="5436096" y="2789366"/>
          <a:ext cx="2952328" cy="1577340"/>
        </p:xfrm>
        <a:graphic>
          <a:graphicData uri="http://schemas.openxmlformats.org/drawingml/2006/table">
            <a:tbl>
              <a:tblPr firstRow="1" firstCol="1" bandRow="1">
                <a:tableStyleId>{5C22544A-7EE6-4342-B048-85BDC9FD1C3A}</a:tableStyleId>
              </a:tblPr>
              <a:tblGrid>
                <a:gridCol w="720080"/>
                <a:gridCol w="2232248"/>
              </a:tblGrid>
              <a:tr h="0">
                <a:tc>
                  <a:txBody>
                    <a:bodyPr/>
                    <a:lstStyle/>
                    <a:p>
                      <a:pPr marL="0" marR="0" algn="just">
                        <a:lnSpc>
                          <a:spcPct val="115000"/>
                        </a:lnSpc>
                        <a:spcBef>
                          <a:spcPts val="0"/>
                        </a:spcBef>
                        <a:spcAft>
                          <a:spcPts val="0"/>
                        </a:spcAft>
                      </a:pPr>
                      <a:r>
                        <a:rPr lang="es-PE" sz="1000" dirty="0">
                          <a:effectLst/>
                        </a:rPr>
                        <a:t>c, d</a:t>
                      </a:r>
                      <a:endParaRPr lang="es-PE" sz="1100" dirty="0">
                        <a:effectLst/>
                        <a:latin typeface="Calibri" panose="020F0502020204030204" pitchFamily="34" charset="0"/>
                        <a:ea typeface="Batang"/>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s-PE" sz="1000">
                          <a:effectLst/>
                        </a:rPr>
                        <a:t>Son colas</a:t>
                      </a:r>
                      <a:endParaRPr lang="es-PE" sz="1100">
                        <a:effectLst/>
                        <a:latin typeface="Calibri" panose="020F0502020204030204" pitchFamily="34" charset="0"/>
                        <a:ea typeface="Batang"/>
                        <a:cs typeface="Times New Roman" panose="02020603050405020304" pitchFamily="18" charset="0"/>
                      </a:endParaRPr>
                    </a:p>
                  </a:txBody>
                  <a:tcPr marL="68580" marR="68580" marT="0" marB="0"/>
                </a:tc>
              </a:tr>
              <a:tr h="0">
                <a:tc>
                  <a:txBody>
                    <a:bodyPr/>
                    <a:lstStyle/>
                    <a:p>
                      <a:pPr marL="0" marR="0" algn="just">
                        <a:lnSpc>
                          <a:spcPct val="115000"/>
                        </a:lnSpc>
                        <a:spcBef>
                          <a:spcPts val="0"/>
                        </a:spcBef>
                        <a:spcAft>
                          <a:spcPts val="0"/>
                        </a:spcAft>
                      </a:pPr>
                      <a:r>
                        <a:rPr lang="es-PE" sz="1000">
                          <a:effectLst/>
                        </a:rPr>
                        <a:t>p</a:t>
                      </a:r>
                      <a:endParaRPr lang="es-PE" sz="1100">
                        <a:effectLst/>
                        <a:latin typeface="Calibri" panose="020F0502020204030204" pitchFamily="34" charset="0"/>
                        <a:ea typeface="Batang"/>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s-PE" sz="1000">
                          <a:effectLst/>
                        </a:rPr>
                        <a:t>Es una pila inicialmente vacía</a:t>
                      </a:r>
                      <a:endParaRPr lang="es-PE" sz="1100">
                        <a:effectLst/>
                        <a:latin typeface="Calibri" panose="020F0502020204030204" pitchFamily="34" charset="0"/>
                        <a:ea typeface="Batang"/>
                        <a:cs typeface="Times New Roman" panose="02020603050405020304" pitchFamily="18" charset="0"/>
                      </a:endParaRPr>
                    </a:p>
                  </a:txBody>
                  <a:tcPr marL="68580" marR="68580" marT="0" marB="0"/>
                </a:tc>
              </a:tr>
              <a:tr h="0">
                <a:tc>
                  <a:txBody>
                    <a:bodyPr/>
                    <a:lstStyle/>
                    <a:p>
                      <a:pPr marL="0" marR="0" algn="just">
                        <a:lnSpc>
                          <a:spcPct val="115000"/>
                        </a:lnSpc>
                        <a:spcBef>
                          <a:spcPts val="0"/>
                        </a:spcBef>
                        <a:spcAft>
                          <a:spcPts val="0"/>
                        </a:spcAft>
                      </a:pPr>
                      <a:r>
                        <a:rPr lang="es-PE" sz="1000">
                          <a:effectLst/>
                        </a:rPr>
                        <a:t> </a:t>
                      </a:r>
                      <a:endParaRPr lang="es-PE" sz="1100">
                        <a:effectLst/>
                      </a:endParaRPr>
                    </a:p>
                    <a:p>
                      <a:pPr marL="0" marR="0" algn="just">
                        <a:lnSpc>
                          <a:spcPct val="115000"/>
                        </a:lnSpc>
                        <a:spcBef>
                          <a:spcPts val="0"/>
                        </a:spcBef>
                        <a:spcAft>
                          <a:spcPts val="0"/>
                        </a:spcAft>
                      </a:pPr>
                      <a:r>
                        <a:rPr lang="es-PE" sz="1000">
                          <a:effectLst/>
                        </a:rPr>
                        <a:t>esdigito </a:t>
                      </a:r>
                      <a:endParaRPr lang="es-PE" sz="1100">
                        <a:effectLst/>
                      </a:endParaRPr>
                    </a:p>
                    <a:p>
                      <a:pPr marL="0" marR="0" algn="just">
                        <a:lnSpc>
                          <a:spcPct val="115000"/>
                        </a:lnSpc>
                        <a:spcBef>
                          <a:spcPts val="0"/>
                        </a:spcBef>
                        <a:spcAft>
                          <a:spcPts val="0"/>
                        </a:spcAft>
                      </a:pPr>
                      <a:r>
                        <a:rPr lang="es-PE" sz="1000">
                          <a:effectLst/>
                        </a:rPr>
                        <a:t> </a:t>
                      </a:r>
                      <a:endParaRPr lang="es-PE" sz="1100">
                        <a:effectLst/>
                        <a:latin typeface="Calibri" panose="020F0502020204030204" pitchFamily="34" charset="0"/>
                        <a:ea typeface="Batang"/>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s-PE" sz="1000" dirty="0">
                          <a:effectLst/>
                        </a:rPr>
                        <a:t>función que devuelve verdadero si y es digito, de lo contrario retorna falso </a:t>
                      </a:r>
                      <a:endParaRPr lang="es-PE" sz="1100" dirty="0">
                        <a:effectLst/>
                      </a:endParaRPr>
                    </a:p>
                    <a:p>
                      <a:pPr marL="0" marR="0" algn="just">
                        <a:lnSpc>
                          <a:spcPct val="115000"/>
                        </a:lnSpc>
                        <a:spcBef>
                          <a:spcPts val="0"/>
                        </a:spcBef>
                        <a:spcAft>
                          <a:spcPts val="0"/>
                        </a:spcAft>
                      </a:pPr>
                      <a:r>
                        <a:rPr lang="es-PE" sz="1000" dirty="0">
                          <a:effectLst/>
                        </a:rPr>
                        <a:t> </a:t>
                      </a:r>
                      <a:endParaRPr lang="es-PE" sz="1100" dirty="0">
                        <a:effectLst/>
                        <a:latin typeface="Calibri" panose="020F0502020204030204" pitchFamily="34" charset="0"/>
                        <a:ea typeface="Batang"/>
                        <a:cs typeface="Times New Roman" panose="02020603050405020304" pitchFamily="18" charset="0"/>
                      </a:endParaRPr>
                    </a:p>
                  </a:txBody>
                  <a:tcPr marL="68580" marR="68580" marT="0" marB="0"/>
                </a:tc>
              </a:tr>
              <a:tr h="0">
                <a:tc>
                  <a:txBody>
                    <a:bodyPr/>
                    <a:lstStyle/>
                    <a:p>
                      <a:pPr marL="0" marR="0" algn="just">
                        <a:lnSpc>
                          <a:spcPct val="115000"/>
                        </a:lnSpc>
                        <a:spcBef>
                          <a:spcPts val="0"/>
                        </a:spcBef>
                        <a:spcAft>
                          <a:spcPts val="0"/>
                        </a:spcAft>
                      </a:pPr>
                      <a:r>
                        <a:rPr lang="es-PE" sz="1000">
                          <a:effectLst/>
                        </a:rPr>
                        <a:t> </a:t>
                      </a:r>
                      <a:endParaRPr lang="es-PE" sz="1100">
                        <a:effectLst/>
                      </a:endParaRPr>
                    </a:p>
                    <a:p>
                      <a:pPr marL="0" marR="0" algn="just">
                        <a:lnSpc>
                          <a:spcPct val="115000"/>
                        </a:lnSpc>
                        <a:spcBef>
                          <a:spcPts val="0"/>
                        </a:spcBef>
                        <a:spcAft>
                          <a:spcPts val="0"/>
                        </a:spcAft>
                      </a:pPr>
                      <a:r>
                        <a:rPr lang="es-PE" sz="1000">
                          <a:effectLst/>
                        </a:rPr>
                        <a:t>par</a:t>
                      </a:r>
                      <a:endParaRPr lang="es-PE" sz="1100">
                        <a:effectLst/>
                        <a:latin typeface="Calibri" panose="020F0502020204030204" pitchFamily="34" charset="0"/>
                        <a:ea typeface="Batang"/>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s-PE" sz="1000" dirty="0">
                          <a:effectLst/>
                        </a:rPr>
                        <a:t>Función que devuelve verdadero si y es par, de lo contrario retorna falso </a:t>
                      </a:r>
                      <a:endParaRPr lang="es-PE" sz="1100" dirty="0">
                        <a:effectLst/>
                      </a:endParaRPr>
                    </a:p>
                    <a:p>
                      <a:pPr marL="0" marR="0" algn="just">
                        <a:lnSpc>
                          <a:spcPct val="115000"/>
                        </a:lnSpc>
                        <a:spcBef>
                          <a:spcPts val="0"/>
                        </a:spcBef>
                        <a:spcAft>
                          <a:spcPts val="0"/>
                        </a:spcAft>
                      </a:pPr>
                      <a:r>
                        <a:rPr lang="es-PE" sz="1000" dirty="0">
                          <a:effectLst/>
                        </a:rPr>
                        <a:t> </a:t>
                      </a:r>
                      <a:endParaRPr lang="es-PE" sz="1100" dirty="0">
                        <a:effectLst/>
                        <a:latin typeface="Calibri" panose="020F0502020204030204" pitchFamily="34" charset="0"/>
                        <a:ea typeface="Batang"/>
                        <a:cs typeface="Times New Roman" panose="02020603050405020304" pitchFamily="18" charset="0"/>
                      </a:endParaRPr>
                    </a:p>
                  </a:txBody>
                  <a:tcPr marL="68580" marR="68580" marT="0" marB="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pPr lvl="0"/>
            <a:r>
              <a:rPr lang="es-ES" dirty="0" smtClean="0"/>
              <a:t/>
            </a:r>
            <a:br>
              <a:rPr lang="es-ES" dirty="0" smtClean="0"/>
            </a:br>
            <a:r>
              <a:rPr lang="es-ES" altLang="es-PE" dirty="0" smtClean="0">
                <a:latin typeface="Calibri" pitchFamily="34" charset="0"/>
                <a:cs typeface="Arial" charset="0"/>
              </a:rPr>
              <a:t> Implementación de una pila mediante arreglos </a:t>
            </a:r>
            <a:r>
              <a:rPr lang="es-PE" dirty="0" smtClean="0"/>
              <a:t/>
            </a:r>
            <a:br>
              <a:rPr lang="es-PE" dirty="0" smtClean="0"/>
            </a:br>
            <a:endParaRPr lang="es-PE" dirty="0"/>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pPr algn="just"/>
            <a:r>
              <a:rPr lang="es-ES" sz="1600" dirty="0" smtClean="0"/>
              <a:t>	</a:t>
            </a: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Tabla 8"/>
          <p:cNvGraphicFramePr>
            <a:graphicFrameLocks noGrp="1"/>
          </p:cNvGraphicFramePr>
          <p:nvPr>
            <p:extLst>
              <p:ext uri="{D42A27DB-BD31-4B8C-83A1-F6EECF244321}">
                <p14:modId xmlns:p14="http://schemas.microsoft.com/office/powerpoint/2010/main" val="3919708728"/>
              </p:ext>
            </p:extLst>
          </p:nvPr>
        </p:nvGraphicFramePr>
        <p:xfrm>
          <a:off x="1259632" y="1844824"/>
          <a:ext cx="6096002" cy="36576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122313">
                <a:tc>
                  <a:txBody>
                    <a:bodyPr/>
                    <a:lstStyle/>
                    <a:p>
                      <a:r>
                        <a:rPr lang="es-PE" dirty="0" smtClean="0"/>
                        <a:t>2</a:t>
                      </a:r>
                      <a:endParaRPr lang="es-PE" dirty="0"/>
                    </a:p>
                  </a:txBody>
                  <a:tcPr>
                    <a:solidFill>
                      <a:schemeClr val="tx1">
                        <a:lumMod val="50000"/>
                        <a:lumOff val="50000"/>
                      </a:schemeClr>
                    </a:solidFill>
                  </a:tcPr>
                </a:tc>
                <a:tc>
                  <a:txBody>
                    <a:bodyPr/>
                    <a:lstStyle/>
                    <a:p>
                      <a:r>
                        <a:rPr lang="es-PE" dirty="0" smtClean="0"/>
                        <a:t>B</a:t>
                      </a:r>
                      <a:endParaRPr lang="es-PE" dirty="0"/>
                    </a:p>
                  </a:txBody>
                  <a:tcPr>
                    <a:solidFill>
                      <a:schemeClr val="tx1">
                        <a:lumMod val="50000"/>
                        <a:lumOff val="50000"/>
                      </a:schemeClr>
                    </a:solidFill>
                  </a:tcPr>
                </a:tc>
                <a:tc>
                  <a:txBody>
                    <a:bodyPr/>
                    <a:lstStyle/>
                    <a:p>
                      <a:r>
                        <a:rPr lang="es-PE" dirty="0" smtClean="0"/>
                        <a:t>1</a:t>
                      </a:r>
                      <a:endParaRPr lang="es-PE" dirty="0"/>
                    </a:p>
                  </a:txBody>
                  <a:tcPr>
                    <a:solidFill>
                      <a:schemeClr val="tx1">
                        <a:lumMod val="50000"/>
                        <a:lumOff val="50000"/>
                      </a:schemeClr>
                    </a:solidFill>
                  </a:tcPr>
                </a:tc>
                <a:tc>
                  <a:txBody>
                    <a:bodyPr/>
                    <a:lstStyle/>
                    <a:p>
                      <a:r>
                        <a:rPr lang="es-PE" smtClean="0"/>
                        <a:t>8</a:t>
                      </a:r>
                      <a:endParaRPr lang="es-PE" dirty="0"/>
                    </a:p>
                  </a:txBody>
                  <a:tcPr>
                    <a:solidFill>
                      <a:schemeClr val="tx1">
                        <a:lumMod val="50000"/>
                        <a:lumOff val="50000"/>
                      </a:schemeClr>
                    </a:solidFill>
                  </a:tcPr>
                </a:tc>
                <a:tc>
                  <a:txBody>
                    <a:bodyPr/>
                    <a:lstStyle/>
                    <a:p>
                      <a:r>
                        <a:rPr lang="es-PE" dirty="0" smtClean="0"/>
                        <a:t>A</a:t>
                      </a:r>
                      <a:endParaRPr lang="es-PE" dirty="0"/>
                    </a:p>
                  </a:txBody>
                  <a:tcPr>
                    <a:solidFill>
                      <a:schemeClr val="tx1">
                        <a:lumMod val="50000"/>
                        <a:lumOff val="50000"/>
                      </a:schemeClr>
                    </a:solidFill>
                  </a:tcPr>
                </a:tc>
                <a:tc>
                  <a:txBody>
                    <a:bodyPr/>
                    <a:lstStyle/>
                    <a:p>
                      <a:r>
                        <a:rPr lang="es-PE" dirty="0" smtClean="0"/>
                        <a:t>5</a:t>
                      </a:r>
                      <a:endParaRPr lang="es-PE" dirty="0"/>
                    </a:p>
                  </a:txBody>
                  <a:tcPr>
                    <a:solidFill>
                      <a:schemeClr val="tx1">
                        <a:lumMod val="50000"/>
                        <a:lumOff val="50000"/>
                      </a:schemeClr>
                    </a:solidFill>
                  </a:tcPr>
                </a:tc>
                <a:tc>
                  <a:txBody>
                    <a:bodyPr/>
                    <a:lstStyle/>
                    <a:p>
                      <a:r>
                        <a:rPr lang="es-PE" dirty="0" smtClean="0"/>
                        <a:t>N</a:t>
                      </a:r>
                      <a:endParaRPr lang="es-PE" dirty="0"/>
                    </a:p>
                  </a:txBody>
                  <a:tcPr>
                    <a:solidFill>
                      <a:schemeClr val="tx1">
                        <a:lumMod val="50000"/>
                        <a:lumOff val="50000"/>
                      </a:schemeClr>
                    </a:solidFill>
                  </a:tcPr>
                </a:tc>
                <a:tc>
                  <a:txBody>
                    <a:bodyPr/>
                    <a:lstStyle/>
                    <a:p>
                      <a:r>
                        <a:rPr lang="es-PE" dirty="0" smtClean="0"/>
                        <a:t>7</a:t>
                      </a:r>
                      <a:endParaRPr lang="es-PE" dirty="0"/>
                    </a:p>
                  </a:txBody>
                  <a:tcPr>
                    <a:solidFill>
                      <a:schemeClr val="tx1">
                        <a:lumMod val="50000"/>
                        <a:lumOff val="50000"/>
                      </a:schemeClr>
                    </a:solidFill>
                  </a:tcPr>
                </a:tc>
                <a:tc>
                  <a:txBody>
                    <a:bodyPr/>
                    <a:lstStyle/>
                    <a:p>
                      <a:r>
                        <a:rPr lang="es-PE" dirty="0" smtClean="0"/>
                        <a:t>P</a:t>
                      </a:r>
                      <a:endParaRPr lang="es-PE" dirty="0"/>
                    </a:p>
                  </a:txBody>
                  <a:tcPr>
                    <a:solidFill>
                      <a:schemeClr val="tx1">
                        <a:lumMod val="50000"/>
                        <a:lumOff val="50000"/>
                      </a:schemeClr>
                    </a:solidFill>
                  </a:tcPr>
                </a:tc>
                <a:tc>
                  <a:txBody>
                    <a:bodyPr/>
                    <a:lstStyle/>
                    <a:p>
                      <a:r>
                        <a:rPr lang="es-PE" dirty="0" smtClean="0"/>
                        <a:t>6</a:t>
                      </a:r>
                      <a:endParaRPr lang="es-PE" dirty="0"/>
                    </a:p>
                  </a:txBody>
                  <a:tcPr>
                    <a:solidFill>
                      <a:schemeClr val="tx1">
                        <a:lumMod val="50000"/>
                        <a:lumOff val="50000"/>
                      </a:schemeClr>
                    </a:solidFill>
                  </a:tcPr>
                </a:tc>
                <a:tc>
                  <a:txBody>
                    <a:bodyPr/>
                    <a:lstStyle/>
                    <a:p>
                      <a:r>
                        <a:rPr lang="es-PE" dirty="0" smtClean="0"/>
                        <a:t>K</a:t>
                      </a:r>
                      <a:endParaRPr lang="es-PE" dirty="0"/>
                    </a:p>
                  </a:txBody>
                  <a:tcPr>
                    <a:solidFill>
                      <a:schemeClr val="tx1">
                        <a:lumMod val="50000"/>
                        <a:lumOff val="50000"/>
                      </a:schemeClr>
                    </a:solidFill>
                  </a:tcPr>
                </a:tc>
              </a:tr>
            </a:tbl>
          </a:graphicData>
        </a:graphic>
      </p:graphicFrame>
      <p:graphicFrame>
        <p:nvGraphicFramePr>
          <p:cNvPr id="10" name="Tabla 9"/>
          <p:cNvGraphicFramePr>
            <a:graphicFrameLocks noGrp="1"/>
          </p:cNvGraphicFramePr>
          <p:nvPr>
            <p:extLst>
              <p:ext uri="{D42A27DB-BD31-4B8C-83A1-F6EECF244321}">
                <p14:modId xmlns:p14="http://schemas.microsoft.com/office/powerpoint/2010/main" val="1797911130"/>
              </p:ext>
            </p:extLst>
          </p:nvPr>
        </p:nvGraphicFramePr>
        <p:xfrm>
          <a:off x="1249629" y="3651149"/>
          <a:ext cx="6096002" cy="36576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122313">
                <a:tc>
                  <a:txBody>
                    <a:bodyPr/>
                    <a:lstStyle/>
                    <a:p>
                      <a:r>
                        <a:rPr lang="es-PE" dirty="0" smtClean="0"/>
                        <a:t>8</a:t>
                      </a:r>
                      <a:endParaRPr lang="es-PE" dirty="0"/>
                    </a:p>
                  </a:txBody>
                  <a:tcPr>
                    <a:solidFill>
                      <a:schemeClr val="tx1">
                        <a:lumMod val="50000"/>
                        <a:lumOff val="50000"/>
                      </a:schemeClr>
                    </a:solidFill>
                  </a:tcPr>
                </a:tc>
                <a:tc>
                  <a:txBody>
                    <a:bodyPr/>
                    <a:lstStyle/>
                    <a:p>
                      <a:r>
                        <a:rPr lang="es-PE" dirty="0" smtClean="0"/>
                        <a:t>5</a:t>
                      </a:r>
                      <a:endParaRPr lang="es-PE" dirty="0"/>
                    </a:p>
                  </a:txBody>
                  <a:tcPr>
                    <a:solidFill>
                      <a:schemeClr val="tx1">
                        <a:lumMod val="50000"/>
                        <a:lumOff val="50000"/>
                      </a:schemeClr>
                    </a:solidFill>
                  </a:tcPr>
                </a:tc>
                <a:tc>
                  <a:txBody>
                    <a:bodyPr/>
                    <a:lstStyle/>
                    <a:p>
                      <a:r>
                        <a:rPr lang="es-PE" dirty="0" smtClean="0"/>
                        <a:t>A</a:t>
                      </a:r>
                      <a:endParaRPr lang="es-PE" dirty="0"/>
                    </a:p>
                  </a:txBody>
                  <a:tcPr>
                    <a:solidFill>
                      <a:schemeClr val="tx1">
                        <a:lumMod val="50000"/>
                        <a:lumOff val="50000"/>
                      </a:schemeClr>
                    </a:solidFill>
                  </a:tcPr>
                </a:tc>
                <a:tc>
                  <a:txBody>
                    <a:bodyPr/>
                    <a:lstStyle/>
                    <a:p>
                      <a:r>
                        <a:rPr lang="es-PE" dirty="0" smtClean="0"/>
                        <a:t>B</a:t>
                      </a:r>
                      <a:endParaRPr lang="es-PE" dirty="0"/>
                    </a:p>
                  </a:txBody>
                  <a:tcPr>
                    <a:solidFill>
                      <a:schemeClr val="tx1">
                        <a:lumMod val="50000"/>
                        <a:lumOff val="50000"/>
                      </a:schemeClr>
                    </a:solidFill>
                  </a:tcPr>
                </a:tc>
                <a:tc>
                  <a:txBody>
                    <a:bodyPr/>
                    <a:lstStyle/>
                    <a:p>
                      <a:r>
                        <a:rPr lang="es-PE" dirty="0" smtClean="0"/>
                        <a:t>3</a:t>
                      </a:r>
                      <a:endParaRPr lang="es-PE" dirty="0"/>
                    </a:p>
                  </a:txBody>
                  <a:tcPr>
                    <a:solidFill>
                      <a:schemeClr val="tx1">
                        <a:lumMod val="50000"/>
                        <a:lumOff val="50000"/>
                      </a:schemeClr>
                    </a:solidFill>
                  </a:tcPr>
                </a:tc>
                <a:tc>
                  <a:txBody>
                    <a:bodyPr/>
                    <a:lstStyle/>
                    <a:p>
                      <a:r>
                        <a:rPr lang="es-PE" dirty="0" smtClean="0"/>
                        <a:t>8</a:t>
                      </a:r>
                      <a:endParaRPr lang="es-PE" dirty="0"/>
                    </a:p>
                  </a:txBody>
                  <a:tcPr>
                    <a:solidFill>
                      <a:schemeClr val="tx1">
                        <a:lumMod val="50000"/>
                        <a:lumOff val="50000"/>
                      </a:schemeClr>
                    </a:solidFill>
                  </a:tcPr>
                </a:tc>
                <a:tc>
                  <a:txBody>
                    <a:bodyPr/>
                    <a:lstStyle/>
                    <a:p>
                      <a:r>
                        <a:rPr lang="es-PE" dirty="0" smtClean="0"/>
                        <a:t>M</a:t>
                      </a:r>
                      <a:endParaRPr lang="es-PE" dirty="0"/>
                    </a:p>
                  </a:txBody>
                  <a:tcPr>
                    <a:solidFill>
                      <a:schemeClr val="tx1">
                        <a:lumMod val="50000"/>
                        <a:lumOff val="50000"/>
                      </a:schemeClr>
                    </a:solidFill>
                  </a:tcPr>
                </a:tc>
                <a:tc>
                  <a:txBody>
                    <a:bodyPr/>
                    <a:lstStyle/>
                    <a:p>
                      <a:r>
                        <a:rPr lang="es-PE" dirty="0" smtClean="0"/>
                        <a:t>N</a:t>
                      </a:r>
                      <a:endParaRPr lang="es-PE" dirty="0"/>
                    </a:p>
                  </a:txBody>
                  <a:tcPr>
                    <a:solidFill>
                      <a:schemeClr val="tx1">
                        <a:lumMod val="50000"/>
                        <a:lumOff val="50000"/>
                      </a:schemeClr>
                    </a:solidFill>
                  </a:tcPr>
                </a:tc>
                <a:tc>
                  <a:txBody>
                    <a:bodyPr/>
                    <a:lstStyle/>
                    <a:p>
                      <a:r>
                        <a:rPr lang="es-PE" dirty="0" smtClean="0"/>
                        <a:t>7</a:t>
                      </a:r>
                      <a:endParaRPr lang="es-PE" dirty="0"/>
                    </a:p>
                  </a:txBody>
                  <a:tcPr>
                    <a:solidFill>
                      <a:schemeClr val="tx1">
                        <a:lumMod val="50000"/>
                        <a:lumOff val="50000"/>
                      </a:schemeClr>
                    </a:solidFill>
                  </a:tcPr>
                </a:tc>
                <a:tc>
                  <a:txBody>
                    <a:bodyPr/>
                    <a:lstStyle/>
                    <a:p>
                      <a:r>
                        <a:rPr lang="es-PE" dirty="0" smtClean="0"/>
                        <a:t>P</a:t>
                      </a:r>
                      <a:endParaRPr lang="es-PE" dirty="0"/>
                    </a:p>
                  </a:txBody>
                  <a:tcPr>
                    <a:solidFill>
                      <a:schemeClr val="tx1">
                        <a:lumMod val="50000"/>
                        <a:lumOff val="50000"/>
                      </a:schemeClr>
                    </a:solidFill>
                  </a:tcPr>
                </a:tc>
                <a:tc>
                  <a:txBody>
                    <a:bodyPr/>
                    <a:lstStyle/>
                    <a:p>
                      <a:r>
                        <a:rPr lang="es-PE" dirty="0" smtClean="0"/>
                        <a:t>B</a:t>
                      </a:r>
                      <a:endParaRPr lang="es-PE" dirty="0"/>
                    </a:p>
                  </a:txBody>
                  <a:tcPr>
                    <a:solidFill>
                      <a:schemeClr val="tx1">
                        <a:lumMod val="50000"/>
                        <a:lumOff val="50000"/>
                      </a:schemeClr>
                    </a:solidFill>
                  </a:tcPr>
                </a:tc>
              </a:tr>
            </a:tbl>
          </a:graphicData>
        </a:graphic>
      </p:graphicFrame>
      <p:cxnSp>
        <p:nvCxnSpPr>
          <p:cNvPr id="12" name="Conector recto de flecha 11"/>
          <p:cNvCxnSpPr/>
          <p:nvPr/>
        </p:nvCxnSpPr>
        <p:spPr>
          <a:xfrm flipV="1">
            <a:off x="1475656" y="2210584"/>
            <a:ext cx="0" cy="35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971600" y="2780928"/>
            <a:ext cx="936104" cy="307777"/>
          </a:xfrm>
          <a:prstGeom prst="rect">
            <a:avLst/>
          </a:prstGeom>
          <a:noFill/>
        </p:spPr>
        <p:txBody>
          <a:bodyPr wrap="square" rtlCol="0">
            <a:spAutoFit/>
          </a:bodyPr>
          <a:lstStyle/>
          <a:p>
            <a:r>
              <a:rPr lang="es-PE" sz="1400" dirty="0" smtClean="0"/>
              <a:t>FRENTE</a:t>
            </a:r>
            <a:endParaRPr lang="es-PE" sz="1400" dirty="0"/>
          </a:p>
        </p:txBody>
      </p:sp>
      <p:cxnSp>
        <p:nvCxnSpPr>
          <p:cNvPr id="15" name="Conector recto de flecha 14"/>
          <p:cNvCxnSpPr/>
          <p:nvPr/>
        </p:nvCxnSpPr>
        <p:spPr>
          <a:xfrm>
            <a:off x="1475656" y="3135248"/>
            <a:ext cx="0" cy="38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flipV="1">
            <a:off x="7020272" y="2210584"/>
            <a:ext cx="0" cy="35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a:off x="7020272" y="3135248"/>
            <a:ext cx="0" cy="38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6552220" y="2761623"/>
            <a:ext cx="936104" cy="307777"/>
          </a:xfrm>
          <a:prstGeom prst="rect">
            <a:avLst/>
          </a:prstGeom>
          <a:noFill/>
        </p:spPr>
        <p:txBody>
          <a:bodyPr wrap="square" rtlCol="0">
            <a:spAutoFit/>
          </a:bodyPr>
          <a:lstStyle/>
          <a:p>
            <a:r>
              <a:rPr lang="es-PE" sz="1400" dirty="0" smtClean="0"/>
              <a:t>COLA</a:t>
            </a:r>
            <a:endParaRPr lang="es-PE" sz="1400" dirty="0"/>
          </a:p>
        </p:txBody>
      </p:sp>
    </p:spTree>
    <p:extLst>
      <p:ext uri="{BB962C8B-B14F-4D97-AF65-F5344CB8AC3E}">
        <p14:creationId xmlns:p14="http://schemas.microsoft.com/office/powerpoint/2010/main" val="552503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Título"/>
          <p:cNvSpPr>
            <a:spLocks noGrp="1"/>
          </p:cNvSpPr>
          <p:nvPr>
            <p:ph type="title"/>
          </p:nvPr>
        </p:nvSpPr>
        <p:spPr>
          <a:xfrm>
            <a:off x="0" y="0"/>
            <a:ext cx="8858250" cy="857250"/>
          </a:xfrm>
        </p:spPr>
        <p:txBody>
          <a:bodyPr/>
          <a:lstStyle/>
          <a:p>
            <a:pPr lvl="0"/>
            <a:r>
              <a:rPr lang="es-ES" dirty="0" smtClean="0"/>
              <a:t/>
            </a:r>
            <a:br>
              <a:rPr lang="es-ES" dirty="0" smtClean="0"/>
            </a:br>
            <a:r>
              <a:rPr lang="es-ES" altLang="es-PE" dirty="0" smtClean="0">
                <a:latin typeface="Calibri" pitchFamily="34" charset="0"/>
                <a:cs typeface="Arial" charset="0"/>
              </a:rPr>
              <a:t> Implementación de una pila mediante arreglos </a:t>
            </a:r>
            <a:r>
              <a:rPr lang="es-PE" dirty="0" smtClean="0"/>
              <a:t/>
            </a:r>
            <a:br>
              <a:rPr lang="es-PE" dirty="0" smtClean="0"/>
            </a:br>
            <a:endParaRPr lang="es-PE" dirty="0"/>
          </a:p>
        </p:txBody>
      </p:sp>
      <p:sp>
        <p:nvSpPr>
          <p:cNvPr id="10" name="Rectangle 4"/>
          <p:cNvSpPr txBox="1">
            <a:spLocks noChangeArrowheads="1"/>
          </p:cNvSpPr>
          <p:nvPr/>
        </p:nvSpPr>
        <p:spPr>
          <a:xfrm>
            <a:off x="178564" y="1159509"/>
            <a:ext cx="8501122" cy="4857784"/>
          </a:xfrm>
          <a:prstGeom prst="rect">
            <a:avLst/>
          </a:prstGeom>
          <a:solidFill>
            <a:schemeClr val="bg1"/>
          </a:solidFill>
          <a:ln w="12700">
            <a:solidFill>
              <a:srgbClr val="FF6600"/>
            </a:solidFill>
          </a:ln>
        </p:spPr>
        <p:txBody>
          <a:bodyPr vert="horz" lIns="90488" tIns="44450" rIns="90488" bIns="44450" rtlCol="0">
            <a:normAutofit/>
          </a:bodyPr>
          <a:lstStyle/>
          <a:p>
            <a:r>
              <a:rPr lang="es-ES_tradnl" sz="1600" b="1" dirty="0" smtClean="0"/>
              <a:t>Solución</a:t>
            </a:r>
            <a:r>
              <a:rPr lang="es-ES_tradnl" sz="1600" b="1" dirty="0"/>
              <a:t>:</a:t>
            </a:r>
            <a:endParaRPr lang="es-PE" sz="1600" b="1" dirty="0"/>
          </a:p>
          <a:p>
            <a:r>
              <a:rPr lang="es-ES_tradnl" sz="1600" dirty="0"/>
              <a:t>x= 2, y=8                      </a:t>
            </a:r>
            <a:endParaRPr lang="es-PE" sz="1600" dirty="0"/>
          </a:p>
          <a:p>
            <a:r>
              <a:rPr lang="es-ES_tradnl" sz="1600" dirty="0" smtClean="0"/>
              <a:t>PILA   p</a:t>
            </a:r>
            <a:r>
              <a:rPr lang="es-ES_tradnl" sz="1600" dirty="0"/>
              <a:t>:     8</a:t>
            </a:r>
            <a:endParaRPr lang="es-PE" sz="1600" dirty="0"/>
          </a:p>
          <a:p>
            <a:r>
              <a:rPr lang="es-ES_tradnl" sz="1600" dirty="0"/>
              <a:t>COLA </a:t>
            </a:r>
            <a:r>
              <a:rPr lang="es-ES_tradnl" sz="1600" dirty="0" smtClean="0"/>
              <a:t> d</a:t>
            </a:r>
            <a:r>
              <a:rPr lang="es-ES_tradnl" sz="1600" dirty="0"/>
              <a:t>:    8  5  A  B  3  8  M  N  7  </a:t>
            </a:r>
            <a:r>
              <a:rPr lang="es-ES_tradnl" sz="1600" dirty="0" smtClean="0"/>
              <a:t>P</a:t>
            </a:r>
          </a:p>
          <a:p>
            <a:endParaRPr kumimoji="0" lang="es-ES_tradnl" sz="1600" b="1" i="0" u="none" strike="noStrike" kern="1200" cap="none" spc="0" normalizeH="0" baseline="0" noProof="0" dirty="0">
              <a:ln>
                <a:noFill/>
              </a:ln>
              <a:solidFill>
                <a:schemeClr val="tx1"/>
              </a:solidFill>
              <a:effectLst/>
              <a:uLnTx/>
              <a:uFillTx/>
              <a:latin typeface="+mn-lt"/>
              <a:ea typeface="+mn-ea"/>
              <a:cs typeface="+mn-cs"/>
            </a:endParaRPr>
          </a:p>
          <a:p>
            <a:endParaRPr lang="es-ES_tradnl" sz="1600" dirty="0" smtClean="0"/>
          </a:p>
          <a:p>
            <a:endParaRPr lang="es-ES_tradnl" sz="1600" dirty="0"/>
          </a:p>
          <a:p>
            <a:r>
              <a:rPr lang="es-ES_tradnl" sz="1600" dirty="0" smtClean="0"/>
              <a:t>------------------------------------</a:t>
            </a:r>
            <a:endParaRPr lang="es-ES_tradnl" sz="1600" b="1" dirty="0" smtClean="0">
              <a:latin typeface="+mn-lt"/>
            </a:endParaRPr>
          </a:p>
          <a:p>
            <a:r>
              <a:rPr lang="es-ES_tradnl" sz="2000" dirty="0"/>
              <a:t>x=B, y=5                 </a:t>
            </a:r>
            <a:endParaRPr lang="es-PE" sz="2000" dirty="0"/>
          </a:p>
          <a:p>
            <a:r>
              <a:rPr lang="es-ES_tradnl" sz="2000" dirty="0"/>
              <a:t>PILA p:     8</a:t>
            </a:r>
            <a:endParaRPr lang="es-PE" sz="2000" dirty="0"/>
          </a:p>
          <a:p>
            <a:r>
              <a:rPr lang="es-ES_tradnl" sz="2000" dirty="0"/>
              <a:t>COLA d:    8  5  A  B  3  8  M  N  7  P </a:t>
            </a:r>
            <a:r>
              <a:rPr lang="es-ES_tradnl" sz="2000" b="1" dirty="0"/>
              <a:t>B</a:t>
            </a:r>
            <a:endParaRPr lang="es-PE" sz="2000" dirty="0"/>
          </a:p>
          <a:p>
            <a:r>
              <a:rPr lang="es-ES_tradnl" sz="2000" dirty="0" smtClean="0"/>
              <a:t>------------------------------------</a:t>
            </a:r>
          </a:p>
          <a:p>
            <a:endParaRPr kumimoji="0" lang="es-ES_tradnl" sz="2000" b="1" i="0" u="none" strike="noStrike" kern="1200" cap="none" spc="0" normalizeH="0" baseline="0" noProof="0" dirty="0">
              <a:ln>
                <a:noFill/>
              </a:ln>
              <a:solidFill>
                <a:schemeClr val="tx1"/>
              </a:solidFill>
              <a:effectLst/>
              <a:uLnTx/>
              <a:uFillTx/>
              <a:latin typeface="+mn-lt"/>
            </a:endParaRPr>
          </a:p>
          <a:p>
            <a:r>
              <a:rPr lang="es-ES_tradnl" sz="2000" dirty="0" smtClean="0"/>
              <a:t>x=1</a:t>
            </a:r>
            <a:r>
              <a:rPr lang="es-ES_tradnl" sz="2000" dirty="0"/>
              <a:t>, y=A                 </a:t>
            </a:r>
            <a:endParaRPr lang="es-PE" sz="2000" dirty="0"/>
          </a:p>
          <a:p>
            <a:r>
              <a:rPr lang="es-ES_tradnl" sz="2000" dirty="0"/>
              <a:t>PILA p:    1 8</a:t>
            </a:r>
            <a:endParaRPr lang="es-PE" sz="2000" dirty="0"/>
          </a:p>
          <a:p>
            <a:r>
              <a:rPr lang="es-ES_tradnl" sz="2000" dirty="0"/>
              <a:t>COLA d:    8  5  A  B  3  8  M  N  7  P </a:t>
            </a:r>
            <a:r>
              <a:rPr lang="es-ES_tradnl" sz="2000" b="1" dirty="0"/>
              <a:t>B</a:t>
            </a:r>
            <a:endParaRPr lang="es-PE" sz="2000" dirty="0"/>
          </a:p>
          <a:p>
            <a:endParaRPr kumimoji="0" lang="es-ES" sz="2000" b="1" i="0" u="none" strike="noStrike" kern="1200" cap="none" spc="0" normalizeH="0" baseline="0" noProof="0" dirty="0" smtClean="0">
              <a:ln>
                <a:noFill/>
              </a:ln>
              <a:solidFill>
                <a:schemeClr val="tx1"/>
              </a:solidFill>
              <a:effectLst/>
              <a:uLnTx/>
              <a:uFillTx/>
              <a:latin typeface="+mn-lt"/>
            </a:endParaRPr>
          </a:p>
        </p:txBody>
      </p:sp>
      <p:pic>
        <p:nvPicPr>
          <p:cNvPr id="11"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p:nvSpPr>
        <p:spPr bwMode="auto">
          <a:xfrm>
            <a:off x="4211960" y="1484784"/>
            <a:ext cx="4104456" cy="10096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800" b="0" i="0" u="none" strike="noStrike" cap="none" normalizeH="0" baseline="0" dirty="0" smtClean="0">
                <a:ln>
                  <a:noFill/>
                </a:ln>
                <a:solidFill>
                  <a:schemeClr val="tx1"/>
                </a:solidFill>
                <a:effectLst/>
                <a:latin typeface="Verdana" panose="020B0604030504040204" pitchFamily="34" charset="0"/>
              </a:rPr>
              <a:t>   </a:t>
            </a:r>
            <a:r>
              <a:rPr kumimoji="0" lang="es-PE" altLang="es-PE" sz="1000" b="0" i="0" u="none" strike="noStrike" cap="none" normalizeH="0" baseline="0" dirty="0" smtClean="0">
                <a:ln>
                  <a:noFill/>
                </a:ln>
                <a:solidFill>
                  <a:schemeClr val="tx1"/>
                </a:solidFill>
                <a:effectLst/>
                <a:latin typeface="Verdana" panose="020B0604030504040204" pitchFamily="34" charset="0"/>
              </a:rPr>
              <a:t>Si (no </a:t>
            </a:r>
            <a:r>
              <a:rPr kumimoji="0" lang="es-PE" altLang="es-PE" sz="1000" b="0" i="0" u="none" strike="noStrike" cap="none" normalizeH="0" baseline="0" dirty="0" err="1" smtClean="0">
                <a:ln>
                  <a:noFill/>
                </a:ln>
                <a:solidFill>
                  <a:schemeClr val="tx1"/>
                </a:solidFill>
                <a:effectLst/>
                <a:latin typeface="Verdana" panose="020B0604030504040204" pitchFamily="34" charset="0"/>
              </a:rPr>
              <a:t>esdigito</a:t>
            </a:r>
            <a:r>
              <a:rPr kumimoji="0" lang="es-PE" altLang="es-PE" sz="1000" b="0" i="0" u="none" strike="noStrike" cap="none" normalizeH="0" baseline="0" dirty="0" smtClean="0">
                <a:ln>
                  <a:noFill/>
                </a:ln>
                <a:solidFill>
                  <a:schemeClr val="tx1"/>
                </a:solidFill>
                <a:effectLst/>
                <a:latin typeface="Verdana" panose="020B0604030504040204" pitchFamily="34" charset="0"/>
              </a:rPr>
              <a:t>(y)) entonces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000" b="0" i="0" u="none" strike="noStrike" cap="none" normalizeH="0" baseline="0" dirty="0" smtClean="0">
                <a:ln>
                  <a:noFill/>
                </a:ln>
                <a:solidFill>
                  <a:schemeClr val="tx1"/>
                </a:solidFill>
                <a:effectLst/>
                <a:latin typeface="Verdana" panose="020B0604030504040204" pitchFamily="34" charset="0"/>
              </a:rPr>
              <a:t>           </a:t>
            </a:r>
            <a:r>
              <a:rPr kumimoji="0" lang="es-PE" altLang="es-PE" sz="1000" b="0" i="0" u="none" strike="noStrike" cap="none" normalizeH="0" baseline="0" dirty="0" err="1" smtClean="0">
                <a:ln>
                  <a:noFill/>
                </a:ln>
                <a:solidFill>
                  <a:schemeClr val="tx1"/>
                </a:solidFill>
                <a:effectLst/>
                <a:latin typeface="Verdana" panose="020B0604030504040204" pitchFamily="34" charset="0"/>
              </a:rPr>
              <a:t>p.METER</a:t>
            </a:r>
            <a:r>
              <a:rPr kumimoji="0" lang="es-PE" altLang="es-PE" sz="1000" b="0" i="0" u="none" strike="noStrike" cap="none" normalizeH="0" baseline="0" dirty="0" smtClean="0">
                <a:ln>
                  <a:noFill/>
                </a:ln>
                <a:solidFill>
                  <a:schemeClr val="tx1"/>
                </a:solidFill>
                <a:effectLst/>
                <a:latin typeface="Verdana" panose="020B0604030504040204" pitchFamily="34" charset="0"/>
              </a:rPr>
              <a:t>(x)</a:t>
            </a: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000" b="1" i="0" u="none" strike="noStrike" cap="none" normalizeH="0" baseline="0" dirty="0" smtClean="0">
                <a:ln>
                  <a:noFill/>
                </a:ln>
                <a:solidFill>
                  <a:schemeClr val="tx1"/>
                </a:solidFill>
                <a:effectLst/>
                <a:latin typeface="Verdana" panose="020B0604030504040204" pitchFamily="34" charset="0"/>
              </a:rPr>
              <a:t>observar </a:t>
            </a:r>
            <a:r>
              <a:rPr kumimoji="0" lang="es-PE" altLang="es-PE" sz="1000" b="0" i="0" u="none" strike="noStrike" cap="none" normalizeH="0" baseline="0" dirty="0" smtClean="0">
                <a:ln>
                  <a:noFill/>
                </a:ln>
                <a:solidFill>
                  <a:schemeClr val="tx1"/>
                </a:solidFill>
                <a:effectLst/>
                <a:latin typeface="Verdana" panose="020B0604030504040204" pitchFamily="34" charset="0"/>
              </a:rPr>
              <a:t>que no cumple porque:</a:t>
            </a: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000" b="0" i="0" u="none" strike="noStrike" cap="none" normalizeH="0" baseline="0" dirty="0" smtClean="0">
                <a:ln>
                  <a:noFill/>
                </a:ln>
                <a:solidFill>
                  <a:schemeClr val="tx1"/>
                </a:solidFill>
                <a:effectLst/>
                <a:latin typeface="Verdana" panose="020B0604030504040204" pitchFamily="34" charset="0"/>
              </a:rPr>
              <a:t> </a:t>
            </a:r>
            <a:r>
              <a:rPr kumimoji="0" lang="es-PE" altLang="es-PE" sz="1000" b="0" i="0" u="none" strike="noStrike" cap="none" normalizeH="0" baseline="0" dirty="0" err="1" smtClean="0">
                <a:ln>
                  <a:noFill/>
                </a:ln>
                <a:solidFill>
                  <a:schemeClr val="tx1"/>
                </a:solidFill>
                <a:effectLst/>
                <a:latin typeface="Verdana" panose="020B0604030504040204" pitchFamily="34" charset="0"/>
              </a:rPr>
              <a:t>esdigito</a:t>
            </a:r>
            <a:r>
              <a:rPr kumimoji="0" lang="es-PE" altLang="es-PE" sz="1000" b="0" i="0" u="none" strike="noStrike" cap="none" normalizeH="0" baseline="0" dirty="0" smtClean="0">
                <a:ln>
                  <a:noFill/>
                </a:ln>
                <a:solidFill>
                  <a:schemeClr val="tx1"/>
                </a:solidFill>
                <a:effectLst/>
                <a:latin typeface="Verdana" panose="020B0604030504040204" pitchFamily="34" charset="0"/>
              </a:rPr>
              <a:t>(8) es verdadero, como esta negado es falso y se va a ejecutar </a:t>
            </a:r>
            <a:r>
              <a:rPr kumimoji="0" lang="es-PE" altLang="es-PE" sz="1000" b="0" i="0" u="none" strike="noStrike" cap="none" normalizeH="0" baseline="0" dirty="0" err="1" smtClean="0">
                <a:ln>
                  <a:noFill/>
                </a:ln>
                <a:solidFill>
                  <a:schemeClr val="tx1"/>
                </a:solidFill>
                <a:effectLst/>
                <a:latin typeface="Verdana" panose="020B0604030504040204" pitchFamily="34" charset="0"/>
              </a:rPr>
              <a:t>p.METER</a:t>
            </a:r>
            <a:r>
              <a:rPr kumimoji="0" lang="es-PE" altLang="es-PE" sz="1000" b="0" i="0" u="none" strike="noStrike" cap="none" normalizeH="0" baseline="0" dirty="0" smtClean="0">
                <a:ln>
                  <a:noFill/>
                </a:ln>
                <a:solidFill>
                  <a:schemeClr val="tx1"/>
                </a:solidFill>
                <a:effectLst/>
                <a:latin typeface="Verdana" panose="020B0604030504040204" pitchFamily="34" charset="0"/>
              </a:rPr>
              <a:t>(y). Entonces metemos </a:t>
            </a:r>
            <a:r>
              <a:rPr kumimoji="0" lang="es-PE" altLang="es-PE" sz="1000" b="1" i="0" u="none" strike="noStrike" cap="none" normalizeH="0" baseline="0" dirty="0" smtClean="0">
                <a:ln>
                  <a:noFill/>
                </a:ln>
                <a:solidFill>
                  <a:schemeClr val="tx1"/>
                </a:solidFill>
                <a:effectLst/>
                <a:latin typeface="Verdana" panose="020B0604030504040204" pitchFamily="34" charset="0"/>
              </a:rPr>
              <a:t>y=8</a:t>
            </a:r>
            <a:r>
              <a:rPr kumimoji="0" lang="es-PE" altLang="es-PE" sz="1000" b="0" i="0" u="none" strike="noStrike" cap="none" normalizeH="0" baseline="0" dirty="0" smtClean="0">
                <a:ln>
                  <a:noFill/>
                </a:ln>
                <a:solidFill>
                  <a:schemeClr val="tx1"/>
                </a:solidFill>
                <a:effectLst/>
                <a:latin typeface="Verdana" panose="020B0604030504040204" pitchFamily="34" charset="0"/>
              </a:rPr>
              <a:t> en la pila p.</a:t>
            </a:r>
            <a:endParaRPr kumimoji="0" lang="es-PE" altLang="es-PE" sz="10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7"/>
          <p:cNvSpPr>
            <a:spLocks noChangeArrowheads="1"/>
          </p:cNvSpPr>
          <p:nvPr/>
        </p:nvSpPr>
        <p:spPr bwMode="auto">
          <a:xfrm>
            <a:off x="4860032" y="3429000"/>
            <a:ext cx="3312368" cy="6480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altLang="es-PE" sz="1200" b="0" i="0" u="none" strike="noStrike" cap="none" normalizeH="0" baseline="0" dirty="0" smtClean="0">
                <a:ln>
                  <a:noFill/>
                </a:ln>
                <a:solidFill>
                  <a:srgbClr val="000000"/>
                </a:solidFill>
                <a:effectLst/>
                <a:latin typeface="Verdana" panose="020B0604030504040204" pitchFamily="34" charset="0"/>
              </a:rPr>
              <a:t>Se cumple </a:t>
            </a:r>
            <a:r>
              <a:rPr kumimoji="0" lang="es-ES_tradnl" altLang="es-PE" sz="1200" b="0" i="0" u="none" strike="noStrike" cap="none" normalizeH="0" baseline="0" dirty="0" err="1" smtClean="0">
                <a:ln>
                  <a:noFill/>
                </a:ln>
                <a:solidFill>
                  <a:srgbClr val="000000"/>
                </a:solidFill>
                <a:effectLst/>
                <a:latin typeface="Verdana" panose="020B0604030504040204" pitchFamily="34" charset="0"/>
              </a:rPr>
              <a:t>d.METER</a:t>
            </a:r>
            <a:r>
              <a:rPr kumimoji="0" lang="es-ES_tradnl" altLang="es-PE" sz="1200" b="0" i="0" u="none" strike="noStrike" cap="none" normalizeH="0" baseline="0" dirty="0" smtClean="0">
                <a:ln>
                  <a:noFill/>
                </a:ln>
                <a:solidFill>
                  <a:srgbClr val="000000"/>
                </a:solidFill>
                <a:effectLst/>
                <a:latin typeface="Verdana" panose="020B0604030504040204" pitchFamily="34" charset="0"/>
              </a:rPr>
              <a:t>(x)</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altLang="es-PE" sz="1200" b="0" i="0" u="none" strike="noStrike" cap="none" normalizeH="0" baseline="0" dirty="0" smtClean="0">
                <a:ln>
                  <a:noFill/>
                </a:ln>
                <a:solidFill>
                  <a:srgbClr val="000000"/>
                </a:solidFill>
                <a:effectLst/>
                <a:latin typeface="Verdana" panose="020B0604030504040204" pitchFamily="34" charset="0"/>
              </a:rPr>
              <a:t>Metemos B(x=B) en la cola d</a:t>
            </a:r>
            <a:endParaRPr kumimoji="0" lang="es-PE" altLang="es-PE" sz="12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7"/>
          <p:cNvSpPr>
            <a:spLocks noChangeArrowheads="1"/>
          </p:cNvSpPr>
          <p:nvPr/>
        </p:nvSpPr>
        <p:spPr bwMode="auto">
          <a:xfrm>
            <a:off x="4860032" y="4735834"/>
            <a:ext cx="3312368" cy="6480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s-ES_tradnl" sz="1200" dirty="0"/>
              <a:t>Se cumple </a:t>
            </a:r>
            <a:r>
              <a:rPr lang="es-ES_tradnl" sz="1200" dirty="0" err="1"/>
              <a:t>p.METER</a:t>
            </a:r>
            <a:r>
              <a:rPr lang="es-ES_tradnl" sz="1200" dirty="0"/>
              <a:t>(x)</a:t>
            </a:r>
            <a:endParaRPr lang="es-PE" sz="1200" dirty="0"/>
          </a:p>
          <a:p>
            <a:r>
              <a:rPr lang="es-ES_tradnl" sz="1200" dirty="0"/>
              <a:t>Metemos 1 en la pila p</a:t>
            </a:r>
            <a:endParaRPr lang="es-PE" sz="1200" dirty="0"/>
          </a:p>
        </p:txBody>
      </p:sp>
    </p:spTree>
    <p:extLst>
      <p:ext uri="{BB962C8B-B14F-4D97-AF65-F5344CB8AC3E}">
        <p14:creationId xmlns:p14="http://schemas.microsoft.com/office/powerpoint/2010/main" val="2425778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pPr lvl="0"/>
            <a:r>
              <a:rPr lang="es-ES" dirty="0" smtClean="0"/>
              <a:t/>
            </a:r>
            <a:br>
              <a:rPr lang="es-ES" dirty="0" smtClean="0"/>
            </a:br>
            <a:r>
              <a:rPr lang="es-ES" altLang="es-PE" dirty="0" smtClean="0">
                <a:latin typeface="Calibri" pitchFamily="34" charset="0"/>
                <a:cs typeface="Arial" charset="0"/>
              </a:rPr>
              <a:t> Implementación de una pila mediante arreglos </a:t>
            </a:r>
            <a:r>
              <a:rPr lang="es-PE" dirty="0" smtClean="0"/>
              <a:t/>
            </a:r>
            <a:br>
              <a:rPr lang="es-PE" dirty="0" smtClean="0"/>
            </a:br>
            <a:endParaRPr lang="es-PE" dirty="0"/>
          </a:p>
        </p:txBody>
      </p:sp>
      <p:sp>
        <p:nvSpPr>
          <p:cNvPr id="6" name="Rectangle 4"/>
          <p:cNvSpPr txBox="1">
            <a:spLocks noChangeArrowheads="1"/>
          </p:cNvSpPr>
          <p:nvPr/>
        </p:nvSpPr>
        <p:spPr>
          <a:xfrm>
            <a:off x="178564" y="1159509"/>
            <a:ext cx="8501122" cy="4857784"/>
          </a:xfrm>
          <a:prstGeom prst="rect">
            <a:avLst/>
          </a:prstGeom>
          <a:solidFill>
            <a:schemeClr val="bg1"/>
          </a:solidFill>
          <a:ln w="12700">
            <a:solidFill>
              <a:srgbClr val="FF6600"/>
            </a:solidFill>
          </a:ln>
        </p:spPr>
        <p:txBody>
          <a:bodyPr vert="horz" lIns="90488" tIns="44450" rIns="90488" bIns="44450" rtlCol="0">
            <a:normAutofit/>
          </a:bodyPr>
          <a:lstStyle/>
          <a:p>
            <a:endParaRPr lang="es-PE" sz="1600" b="1" dirty="0"/>
          </a:p>
          <a:p>
            <a:r>
              <a:rPr lang="es-ES_tradnl" sz="1600" dirty="0"/>
              <a:t>x=8, y=B                 </a:t>
            </a:r>
            <a:endParaRPr lang="es-PE" sz="1600" dirty="0"/>
          </a:p>
          <a:p>
            <a:r>
              <a:rPr lang="es-ES_tradnl" sz="1600" dirty="0"/>
              <a:t>PILA p:   8 1 8</a:t>
            </a:r>
            <a:endParaRPr lang="es-PE" sz="1600" dirty="0"/>
          </a:p>
          <a:p>
            <a:r>
              <a:rPr lang="es-ES_tradnl" sz="1600" dirty="0"/>
              <a:t>COLA d:    8  5  A  B  3  8  M  N  7  P </a:t>
            </a:r>
            <a:r>
              <a:rPr lang="es-ES_tradnl" sz="1600" b="1" dirty="0"/>
              <a:t>B</a:t>
            </a:r>
            <a:endParaRPr lang="es-PE" sz="1600" dirty="0"/>
          </a:p>
          <a:p>
            <a:endParaRPr kumimoji="0" lang="es-ES_tradnl" sz="1600" b="1" i="0" u="none" strike="noStrike" kern="1200" cap="none" spc="0" normalizeH="0" baseline="0" noProof="0" dirty="0">
              <a:ln>
                <a:noFill/>
              </a:ln>
              <a:solidFill>
                <a:schemeClr val="tx1"/>
              </a:solidFill>
              <a:effectLst/>
              <a:uLnTx/>
              <a:uFillTx/>
              <a:latin typeface="+mn-lt"/>
              <a:ea typeface="+mn-ea"/>
              <a:cs typeface="+mn-cs"/>
            </a:endParaRPr>
          </a:p>
          <a:p>
            <a:endParaRPr lang="es-ES_tradnl" sz="1600" dirty="0" smtClean="0"/>
          </a:p>
          <a:p>
            <a:endParaRPr lang="es-ES_tradnl" sz="1600" dirty="0"/>
          </a:p>
          <a:p>
            <a:r>
              <a:rPr lang="es-ES_tradnl" sz="1600" dirty="0" smtClean="0"/>
              <a:t>------------------------------------</a:t>
            </a:r>
            <a:endParaRPr lang="es-ES_tradnl" sz="1600" b="1" dirty="0" smtClean="0">
              <a:latin typeface="+mn-lt"/>
            </a:endParaRPr>
          </a:p>
          <a:p>
            <a:r>
              <a:rPr lang="es-ES_tradnl" sz="1600" dirty="0" smtClean="0"/>
              <a:t>X=A</a:t>
            </a:r>
            <a:r>
              <a:rPr lang="es-ES_tradnl" sz="1600" dirty="0"/>
              <a:t>, y=3                 </a:t>
            </a:r>
            <a:endParaRPr lang="es-PE" sz="1600" dirty="0"/>
          </a:p>
          <a:p>
            <a:r>
              <a:rPr lang="es-ES_tradnl" sz="1600" dirty="0"/>
              <a:t>PILA p:    8 1 8</a:t>
            </a:r>
            <a:endParaRPr lang="es-PE" sz="1600" dirty="0"/>
          </a:p>
          <a:p>
            <a:r>
              <a:rPr lang="es-ES_tradnl" sz="1600" dirty="0"/>
              <a:t>COLA d:    8  5  A  B  3  8  M  N  7  P </a:t>
            </a:r>
            <a:r>
              <a:rPr lang="es-ES_tradnl" sz="1600" b="1" dirty="0"/>
              <a:t>B A</a:t>
            </a:r>
            <a:endParaRPr lang="es-PE" sz="1600" dirty="0"/>
          </a:p>
          <a:p>
            <a:endParaRPr lang="es-PE" sz="2000" dirty="0" smtClean="0"/>
          </a:p>
          <a:p>
            <a:r>
              <a:rPr lang="es-ES_tradnl" sz="2000" dirty="0" smtClean="0"/>
              <a:t>------------------------------------</a:t>
            </a:r>
          </a:p>
          <a:p>
            <a:endParaRPr kumimoji="0" lang="es-ES_tradnl" sz="2000" b="1" i="0" u="none" strike="noStrike" kern="1200" cap="none" spc="0" normalizeH="0" baseline="0" noProof="0" dirty="0">
              <a:ln>
                <a:noFill/>
              </a:ln>
              <a:solidFill>
                <a:schemeClr val="tx1"/>
              </a:solidFill>
              <a:effectLst/>
              <a:uLnTx/>
              <a:uFillTx/>
              <a:latin typeface="+mn-lt"/>
            </a:endParaRPr>
          </a:p>
          <a:p>
            <a:r>
              <a:rPr lang="es-ES_tradnl" sz="2000" dirty="0"/>
              <a:t>x=5, y=8                 </a:t>
            </a:r>
            <a:endParaRPr lang="es-PE" sz="2000" dirty="0"/>
          </a:p>
          <a:p>
            <a:r>
              <a:rPr lang="es-ES_tradnl" sz="2000" dirty="0"/>
              <a:t>PILA p:   8 8 1 8</a:t>
            </a:r>
            <a:endParaRPr lang="es-PE" sz="2000" dirty="0"/>
          </a:p>
          <a:p>
            <a:r>
              <a:rPr lang="es-ES_tradnl" sz="2000" dirty="0"/>
              <a:t>COLA d:    8  5  A  B  3  8  M  N  7  P </a:t>
            </a:r>
            <a:r>
              <a:rPr lang="es-ES_tradnl" sz="2000" b="1" dirty="0"/>
              <a:t>B A</a:t>
            </a:r>
            <a:endParaRPr lang="es-PE" sz="2000" dirty="0"/>
          </a:p>
          <a:p>
            <a:endParaRPr kumimoji="0" lang="es-ES" sz="2000" b="1" i="0" u="none" strike="noStrike" kern="1200" cap="none" spc="0" normalizeH="0" baseline="0" noProof="0" dirty="0" smtClean="0">
              <a:ln>
                <a:noFill/>
              </a:ln>
              <a:solidFill>
                <a:schemeClr val="tx1"/>
              </a:solidFill>
              <a:effectLst/>
              <a:uLnTx/>
              <a:uFillTx/>
              <a:latin typeface="+mn-lt"/>
            </a:endParaRPr>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4211960" y="1484784"/>
            <a:ext cx="4104456" cy="8640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s-ES_tradnl" dirty="0" smtClean="0"/>
              <a:t>Se </a:t>
            </a:r>
            <a:r>
              <a:rPr lang="es-ES_tradnl" dirty="0"/>
              <a:t>cumple </a:t>
            </a:r>
            <a:r>
              <a:rPr lang="es-ES_tradnl" dirty="0" err="1"/>
              <a:t>p.METER</a:t>
            </a:r>
            <a:r>
              <a:rPr lang="es-ES_tradnl" dirty="0"/>
              <a:t>(x)</a:t>
            </a:r>
            <a:endParaRPr lang="es-PE" dirty="0"/>
          </a:p>
          <a:p>
            <a:r>
              <a:rPr lang="es-ES_tradnl" dirty="0"/>
              <a:t>Metemos 8 en la pila p</a:t>
            </a:r>
            <a:endParaRPr lang="es-PE" dirty="0"/>
          </a:p>
        </p:txBody>
      </p:sp>
      <p:sp>
        <p:nvSpPr>
          <p:cNvPr id="12" name="Rectangle 7"/>
          <p:cNvSpPr>
            <a:spLocks noChangeArrowheads="1"/>
          </p:cNvSpPr>
          <p:nvPr/>
        </p:nvSpPr>
        <p:spPr bwMode="auto">
          <a:xfrm>
            <a:off x="4860032" y="3429000"/>
            <a:ext cx="3312368" cy="6480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s-ES_tradnl" sz="1400" dirty="0"/>
              <a:t>Se cumple </a:t>
            </a:r>
            <a:r>
              <a:rPr lang="es-ES_tradnl" sz="1400" dirty="0" err="1"/>
              <a:t>d.METER</a:t>
            </a:r>
            <a:r>
              <a:rPr lang="es-ES_tradnl" sz="1400" dirty="0"/>
              <a:t>(x)</a:t>
            </a:r>
            <a:endParaRPr lang="es-PE" sz="1400" dirty="0"/>
          </a:p>
          <a:p>
            <a:r>
              <a:rPr lang="es-ES_tradnl" sz="1400" dirty="0"/>
              <a:t>Metemos A(x=A) en la cola d</a:t>
            </a:r>
            <a:endParaRPr lang="es-PE" sz="1400" dirty="0"/>
          </a:p>
        </p:txBody>
      </p:sp>
      <p:sp>
        <p:nvSpPr>
          <p:cNvPr id="13" name="Rectangle 7"/>
          <p:cNvSpPr>
            <a:spLocks noChangeArrowheads="1"/>
          </p:cNvSpPr>
          <p:nvPr/>
        </p:nvSpPr>
        <p:spPr bwMode="auto">
          <a:xfrm>
            <a:off x="4860032" y="4735834"/>
            <a:ext cx="3312368" cy="6480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s-ES_tradnl" sz="1400" dirty="0"/>
              <a:t>Se cumple </a:t>
            </a:r>
            <a:r>
              <a:rPr lang="es-ES_tradnl" sz="1400" dirty="0" err="1"/>
              <a:t>p.METER</a:t>
            </a:r>
            <a:r>
              <a:rPr lang="es-ES_tradnl" sz="1400" dirty="0"/>
              <a:t>(y)</a:t>
            </a:r>
            <a:endParaRPr lang="es-PE" sz="1400" dirty="0"/>
          </a:p>
          <a:p>
            <a:r>
              <a:rPr lang="es-ES_tradnl" sz="1400" dirty="0"/>
              <a:t>Metemos 8 en la pila p</a:t>
            </a:r>
            <a:endParaRPr lang="es-PE" sz="1400" dirty="0"/>
          </a:p>
        </p:txBody>
      </p:sp>
    </p:spTree>
    <p:extLst>
      <p:ext uri="{BB962C8B-B14F-4D97-AF65-F5344CB8AC3E}">
        <p14:creationId xmlns:p14="http://schemas.microsoft.com/office/powerpoint/2010/main" val="4189456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4684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Título"/>
          <p:cNvSpPr>
            <a:spLocks noGrp="1"/>
          </p:cNvSpPr>
          <p:nvPr>
            <p:ph type="title"/>
          </p:nvPr>
        </p:nvSpPr>
        <p:spPr>
          <a:xfrm>
            <a:off x="0" y="0"/>
            <a:ext cx="8858250" cy="857250"/>
          </a:xfrm>
        </p:spPr>
        <p:txBody>
          <a:bodyPr/>
          <a:lstStyle/>
          <a:p>
            <a:pPr lvl="0"/>
            <a:r>
              <a:rPr lang="es-ES" dirty="0" smtClean="0"/>
              <a:t/>
            </a:r>
            <a:br>
              <a:rPr lang="es-ES" dirty="0" smtClean="0"/>
            </a:br>
            <a:r>
              <a:rPr lang="es-ES" altLang="es-PE" dirty="0" smtClean="0">
                <a:latin typeface="Calibri" pitchFamily="34" charset="0"/>
                <a:cs typeface="Arial" charset="0"/>
              </a:rPr>
              <a:t> Implementación de una pila mediante arreglos </a:t>
            </a:r>
            <a:r>
              <a:rPr lang="es-PE" dirty="0" smtClean="0"/>
              <a:t/>
            </a:r>
            <a:br>
              <a:rPr lang="es-PE" dirty="0" smtClean="0"/>
            </a:br>
            <a:endParaRPr lang="es-PE" dirty="0"/>
          </a:p>
        </p:txBody>
      </p:sp>
      <p:sp>
        <p:nvSpPr>
          <p:cNvPr id="10" name="Rectangle 4"/>
          <p:cNvSpPr txBox="1">
            <a:spLocks noChangeArrowheads="1"/>
          </p:cNvSpPr>
          <p:nvPr/>
        </p:nvSpPr>
        <p:spPr>
          <a:xfrm>
            <a:off x="178564" y="1168083"/>
            <a:ext cx="8501122" cy="4857784"/>
          </a:xfrm>
          <a:prstGeom prst="rect">
            <a:avLst/>
          </a:prstGeom>
          <a:solidFill>
            <a:schemeClr val="bg1"/>
          </a:solidFill>
          <a:ln w="12700">
            <a:solidFill>
              <a:srgbClr val="FF6600"/>
            </a:solidFill>
          </a:ln>
        </p:spPr>
        <p:txBody>
          <a:bodyPr vert="horz" lIns="90488" tIns="44450" rIns="90488" bIns="44450" rtlCol="0">
            <a:normAutofit/>
          </a:bodyPr>
          <a:lstStyle/>
          <a:p>
            <a:endParaRPr lang="es-PE" sz="1600" b="1" dirty="0"/>
          </a:p>
          <a:p>
            <a:r>
              <a:rPr lang="es-ES_tradnl" sz="1600" dirty="0"/>
              <a:t>x=N, y=M                 </a:t>
            </a:r>
            <a:endParaRPr lang="es-PE" sz="1600" dirty="0"/>
          </a:p>
          <a:p>
            <a:r>
              <a:rPr lang="es-ES_tradnl" sz="1600" dirty="0"/>
              <a:t>PILA p:   N 8 8 1 8</a:t>
            </a:r>
            <a:endParaRPr lang="es-PE" sz="1600" dirty="0"/>
          </a:p>
          <a:p>
            <a:r>
              <a:rPr lang="es-ES_tradnl" sz="1600" dirty="0"/>
              <a:t>COLA d:    8  5  A  B  3  8  M  N  7  P </a:t>
            </a:r>
            <a:r>
              <a:rPr lang="es-ES_tradnl" sz="1600" b="1" dirty="0"/>
              <a:t>B A</a:t>
            </a:r>
            <a:endParaRPr lang="es-PE" sz="1600" dirty="0"/>
          </a:p>
          <a:p>
            <a:endParaRPr kumimoji="0" lang="es-ES_tradnl" sz="1600" b="1" i="0" u="none" strike="noStrike" kern="1200" cap="none" spc="0" normalizeH="0" baseline="0" noProof="0" dirty="0">
              <a:ln>
                <a:noFill/>
              </a:ln>
              <a:solidFill>
                <a:schemeClr val="tx1"/>
              </a:solidFill>
              <a:effectLst/>
              <a:uLnTx/>
              <a:uFillTx/>
              <a:latin typeface="+mn-lt"/>
              <a:ea typeface="+mn-ea"/>
              <a:cs typeface="+mn-cs"/>
            </a:endParaRPr>
          </a:p>
          <a:p>
            <a:endParaRPr lang="es-ES_tradnl" sz="1600" dirty="0" smtClean="0"/>
          </a:p>
          <a:p>
            <a:endParaRPr lang="es-ES_tradnl" sz="1600" dirty="0"/>
          </a:p>
          <a:p>
            <a:r>
              <a:rPr lang="es-ES_tradnl" sz="1600" dirty="0" smtClean="0"/>
              <a:t>------------------------------------</a:t>
            </a:r>
            <a:endParaRPr lang="es-ES_tradnl" sz="1600" b="1" dirty="0" smtClean="0">
              <a:latin typeface="+mn-lt"/>
            </a:endParaRPr>
          </a:p>
          <a:p>
            <a:r>
              <a:rPr lang="es-ES_tradnl" sz="1600" dirty="0" smtClean="0"/>
              <a:t>X=7</a:t>
            </a:r>
            <a:r>
              <a:rPr lang="es-ES_tradnl" sz="1600" dirty="0"/>
              <a:t>, y=N                 </a:t>
            </a:r>
            <a:endParaRPr lang="es-PE" sz="1600" dirty="0"/>
          </a:p>
          <a:p>
            <a:r>
              <a:rPr lang="es-ES_tradnl" sz="1600" dirty="0"/>
              <a:t>PILA p:  7  N 8 8 1 8</a:t>
            </a:r>
            <a:endParaRPr lang="es-PE" sz="1600" dirty="0"/>
          </a:p>
          <a:p>
            <a:r>
              <a:rPr lang="es-ES_tradnl" sz="1600" dirty="0"/>
              <a:t>COLA d:    8  5  A  B  3  8  M  N  7  P </a:t>
            </a:r>
            <a:r>
              <a:rPr lang="es-ES_tradnl" sz="1600" b="1" dirty="0"/>
              <a:t>B A</a:t>
            </a:r>
            <a:endParaRPr lang="es-PE" sz="1600" dirty="0"/>
          </a:p>
          <a:p>
            <a:r>
              <a:rPr lang="es-ES_tradnl" sz="2000" dirty="0" smtClean="0"/>
              <a:t>------------------------------------</a:t>
            </a:r>
          </a:p>
          <a:p>
            <a:endParaRPr kumimoji="0" lang="es-ES_tradnl" sz="2000" b="1" i="0" u="none" strike="noStrike" kern="1200" cap="none" spc="0" normalizeH="0" baseline="0" noProof="0" dirty="0">
              <a:ln>
                <a:noFill/>
              </a:ln>
              <a:solidFill>
                <a:schemeClr val="tx1"/>
              </a:solidFill>
              <a:effectLst/>
              <a:uLnTx/>
              <a:uFillTx/>
              <a:latin typeface="+mn-lt"/>
            </a:endParaRPr>
          </a:p>
          <a:p>
            <a:r>
              <a:rPr lang="es-ES_tradnl" sz="2000" dirty="0" smtClean="0"/>
              <a:t>X= P</a:t>
            </a:r>
            <a:r>
              <a:rPr lang="es-ES_tradnl" sz="2000" dirty="0"/>
              <a:t>, y=7                 </a:t>
            </a:r>
            <a:endParaRPr lang="es-PE" sz="2000" dirty="0"/>
          </a:p>
          <a:p>
            <a:r>
              <a:rPr lang="es-ES_tradnl" sz="2000" dirty="0"/>
              <a:t>PILA p:  7  N 8 8 1 8</a:t>
            </a:r>
            <a:endParaRPr lang="es-PE" sz="2000" dirty="0"/>
          </a:p>
          <a:p>
            <a:r>
              <a:rPr lang="es-ES_tradnl" sz="2000" dirty="0"/>
              <a:t>COLA d:    8  5  A  B  3  8  M  N  7  P </a:t>
            </a:r>
            <a:r>
              <a:rPr lang="es-ES_tradnl" sz="2000" b="1" dirty="0"/>
              <a:t>B A P</a:t>
            </a:r>
            <a:endParaRPr lang="es-PE" sz="2000" dirty="0"/>
          </a:p>
        </p:txBody>
      </p:sp>
      <p:pic>
        <p:nvPicPr>
          <p:cNvPr id="11"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p:nvSpPr>
        <p:spPr bwMode="auto">
          <a:xfrm>
            <a:off x="4211960" y="1484784"/>
            <a:ext cx="4104456" cy="8640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s-ES_tradnl" dirty="0"/>
              <a:t>Se cumple </a:t>
            </a:r>
            <a:r>
              <a:rPr lang="es-ES_tradnl" dirty="0" err="1"/>
              <a:t>p.METER</a:t>
            </a:r>
            <a:r>
              <a:rPr lang="es-ES_tradnl" dirty="0"/>
              <a:t>(x)</a:t>
            </a:r>
            <a:endParaRPr lang="es-PE" dirty="0"/>
          </a:p>
          <a:p>
            <a:r>
              <a:rPr lang="es-ES_tradnl" dirty="0"/>
              <a:t>Metemos N en la pila p</a:t>
            </a:r>
            <a:endParaRPr lang="es-PE" dirty="0"/>
          </a:p>
        </p:txBody>
      </p:sp>
      <p:sp>
        <p:nvSpPr>
          <p:cNvPr id="13" name="Rectangle 7"/>
          <p:cNvSpPr>
            <a:spLocks noChangeArrowheads="1"/>
          </p:cNvSpPr>
          <p:nvPr/>
        </p:nvSpPr>
        <p:spPr bwMode="auto">
          <a:xfrm>
            <a:off x="5457407" y="3564517"/>
            <a:ext cx="2880320" cy="6480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s-ES_tradnl" sz="1400" dirty="0"/>
              <a:t>Se cumple </a:t>
            </a:r>
            <a:r>
              <a:rPr lang="es-ES_tradnl" sz="1400" dirty="0" err="1"/>
              <a:t>p.METER</a:t>
            </a:r>
            <a:r>
              <a:rPr lang="es-ES_tradnl" sz="1400" dirty="0"/>
              <a:t>(x)</a:t>
            </a:r>
            <a:endParaRPr lang="es-PE" sz="1400" dirty="0"/>
          </a:p>
          <a:p>
            <a:r>
              <a:rPr lang="es-ES_tradnl" sz="1400" dirty="0"/>
              <a:t>Metemos 7 en la pila p</a:t>
            </a:r>
            <a:endParaRPr lang="es-PE" sz="1400" dirty="0"/>
          </a:p>
        </p:txBody>
      </p:sp>
      <p:sp>
        <p:nvSpPr>
          <p:cNvPr id="14" name="Rectangle 7"/>
          <p:cNvSpPr>
            <a:spLocks noChangeArrowheads="1"/>
          </p:cNvSpPr>
          <p:nvPr/>
        </p:nvSpPr>
        <p:spPr bwMode="auto">
          <a:xfrm>
            <a:off x="5436096" y="4941168"/>
            <a:ext cx="2596105" cy="6480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s-ES_tradnl" sz="1400" dirty="0"/>
              <a:t>Se cumple </a:t>
            </a:r>
            <a:r>
              <a:rPr lang="es-ES_tradnl" sz="1400" dirty="0" err="1"/>
              <a:t>p.METER</a:t>
            </a:r>
            <a:r>
              <a:rPr lang="es-ES_tradnl" sz="1400" dirty="0"/>
              <a:t>(y)</a:t>
            </a:r>
            <a:endParaRPr lang="es-PE" sz="1400" dirty="0"/>
          </a:p>
          <a:p>
            <a:r>
              <a:rPr lang="es-ES_tradnl" sz="1400" dirty="0"/>
              <a:t>Metemos 8 en la pila p</a:t>
            </a:r>
            <a:endParaRPr lang="es-PE" sz="1400" dirty="0"/>
          </a:p>
        </p:txBody>
      </p:sp>
    </p:spTree>
    <p:extLst>
      <p:ext uri="{BB962C8B-B14F-4D97-AF65-F5344CB8AC3E}">
        <p14:creationId xmlns:p14="http://schemas.microsoft.com/office/powerpoint/2010/main" val="1017176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0" y="0"/>
            <a:ext cx="885825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just" eaLnBrk="1" hangingPunct="1"/>
            <a:r>
              <a:rPr lang="es-ES" altLang="es-PE" sz="2400" b="1" dirty="0" smtClean="0">
                <a:solidFill>
                  <a:schemeClr val="bg1"/>
                </a:solidFill>
                <a:latin typeface="Calibri" pitchFamily="34" charset="0"/>
                <a:cs typeface="Arial" charset="0"/>
              </a:rPr>
              <a:t>Definición COLA</a:t>
            </a:r>
            <a:endParaRPr lang="es-ES" altLang="es-PE" sz="2400" b="1" dirty="0">
              <a:solidFill>
                <a:schemeClr val="bg1"/>
              </a:solidFill>
              <a:latin typeface="Calibri" pitchFamily="34" charset="0"/>
              <a:cs typeface="Arial" charset="0"/>
            </a:endParaRPr>
          </a:p>
        </p:txBody>
      </p:sp>
      <p:sp>
        <p:nvSpPr>
          <p:cNvPr id="5" name="Rectangle 4"/>
          <p:cNvSpPr txBox="1">
            <a:spLocks noChangeArrowheads="1"/>
          </p:cNvSpPr>
          <p:nvPr/>
        </p:nvSpPr>
        <p:spPr>
          <a:xfrm>
            <a:off x="285720" y="1285860"/>
            <a:ext cx="8318530" cy="4664090"/>
          </a:xfrm>
          <a:prstGeom prst="rect">
            <a:avLst/>
          </a:prstGeom>
          <a:solidFill>
            <a:schemeClr val="bg1"/>
          </a:solidFill>
          <a:ln w="12700">
            <a:solidFill>
              <a:srgbClr val="FF6600"/>
            </a:solidFill>
          </a:ln>
        </p:spPr>
        <p:txBody>
          <a:bodyPr vert="horz" lIns="90488" tIns="44450" rIns="90488" bIns="44450" rtlCol="0">
            <a:normAutofit/>
          </a:bodyPr>
          <a:lstStyle/>
          <a:p>
            <a:pPr algn="just"/>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3 Marcador de pie de página"/>
          <p:cNvSpPr txBox="1">
            <a:spLocks/>
          </p:cNvSpPr>
          <p:nvPr/>
        </p:nvSpPr>
        <p:spPr>
          <a:xfrm>
            <a:off x="236317" y="6675437"/>
            <a:ext cx="4395786" cy="365125"/>
          </a:xfrm>
          <a:prstGeom prst="rect">
            <a:avLst/>
          </a:prstGeom>
        </p:spPr>
        <p:txBody>
          <a:bodyPr/>
          <a:ls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s-ES" smtClean="0"/>
              <a:t>far</a:t>
            </a:r>
            <a:endParaRPr lang="es-ES" dirty="0"/>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8010" y="6357958"/>
            <a:ext cx="3765990"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4 CuadroTexto"/>
          <p:cNvSpPr txBox="1">
            <a:spLocks noChangeArrowheads="1"/>
          </p:cNvSpPr>
          <p:nvPr/>
        </p:nvSpPr>
        <p:spPr bwMode="auto">
          <a:xfrm>
            <a:off x="500047" y="2109782"/>
            <a:ext cx="5143500" cy="923925"/>
          </a:xfrm>
          <a:prstGeom prst="rect">
            <a:avLst/>
          </a:prstGeom>
          <a:solidFill>
            <a:srgbClr val="00B050"/>
          </a:solidFill>
          <a:ln w="9525">
            <a:noFill/>
            <a:miter lim="800000"/>
            <a:headEnd/>
            <a:tailEnd/>
          </a:ln>
        </p:spPr>
        <p:txBody>
          <a:bodyPr>
            <a:spAutoFit/>
          </a:bodyPr>
          <a:lstStyle/>
          <a:p>
            <a:pPr eaLnBrk="1" hangingPunct="1"/>
            <a:r>
              <a:rPr lang="es-ES" altLang="es-PE" b="1" dirty="0">
                <a:solidFill>
                  <a:schemeClr val="bg1"/>
                </a:solidFill>
                <a:latin typeface="Calibri" pitchFamily="34" charset="0"/>
              </a:rPr>
              <a:t>Las colas ofrecen dos operaciones fundamentales, que son encolar (al final de la cola) y desencolar (del comienzo de la cola).</a:t>
            </a:r>
          </a:p>
        </p:txBody>
      </p:sp>
      <p:sp>
        <p:nvSpPr>
          <p:cNvPr id="9" name="10 CuadroTexto"/>
          <p:cNvSpPr txBox="1"/>
          <p:nvPr/>
        </p:nvSpPr>
        <p:spPr>
          <a:xfrm>
            <a:off x="2786050" y="4000504"/>
            <a:ext cx="571500" cy="369888"/>
          </a:xfrm>
          <a:prstGeom prst="rect">
            <a:avLst/>
          </a:prstGeom>
          <a:solidFill>
            <a:schemeClr val="accent6">
              <a:lumMod val="75000"/>
            </a:schemeClr>
          </a:solidFill>
          <a:ln w="28575">
            <a:solidFill>
              <a:schemeClr val="tx1"/>
            </a:solidFill>
          </a:ln>
        </p:spPr>
        <p:txBody>
          <a:bodyPr>
            <a:spAutoFit/>
          </a:bodyPr>
          <a:lstStyle/>
          <a:p>
            <a:pPr eaLnBrk="1" fontAlgn="auto" hangingPunct="1">
              <a:spcBef>
                <a:spcPts val="0"/>
              </a:spcBef>
              <a:spcAft>
                <a:spcPts val="0"/>
              </a:spcAft>
              <a:defRPr/>
            </a:pPr>
            <a:endParaRPr lang="es-ES">
              <a:latin typeface="+mn-lt"/>
            </a:endParaRPr>
          </a:p>
        </p:txBody>
      </p:sp>
      <p:sp>
        <p:nvSpPr>
          <p:cNvPr id="10" name="16 CuadroTexto"/>
          <p:cNvSpPr txBox="1">
            <a:spLocks noChangeArrowheads="1"/>
          </p:cNvSpPr>
          <p:nvPr/>
        </p:nvSpPr>
        <p:spPr bwMode="auto">
          <a:xfrm>
            <a:off x="3357554" y="4000504"/>
            <a:ext cx="571500" cy="369888"/>
          </a:xfrm>
          <a:prstGeom prst="rect">
            <a:avLst/>
          </a:prstGeom>
          <a:solidFill>
            <a:srgbClr val="FFC000"/>
          </a:solidFill>
          <a:ln w="28575">
            <a:solidFill>
              <a:schemeClr val="tx1"/>
            </a:solidFill>
            <a:miter lim="800000"/>
            <a:headEnd/>
            <a:tailEnd/>
          </a:ln>
        </p:spPr>
        <p:txBody>
          <a:bodyPr>
            <a:spAutoFit/>
          </a:bodyPr>
          <a:lstStyle/>
          <a:p>
            <a:pPr eaLnBrk="1" hangingPunct="1"/>
            <a:endParaRPr lang="es-PE" altLang="es-PE">
              <a:latin typeface="Calibri" pitchFamily="34" charset="0"/>
            </a:endParaRPr>
          </a:p>
        </p:txBody>
      </p:sp>
      <p:sp>
        <p:nvSpPr>
          <p:cNvPr id="11" name="12 CuadroTexto"/>
          <p:cNvSpPr txBox="1"/>
          <p:nvPr/>
        </p:nvSpPr>
        <p:spPr>
          <a:xfrm>
            <a:off x="3929058" y="4000504"/>
            <a:ext cx="571500" cy="369888"/>
          </a:xfrm>
          <a:prstGeom prst="rect">
            <a:avLst/>
          </a:prstGeom>
          <a:solidFill>
            <a:schemeClr val="accent6">
              <a:lumMod val="75000"/>
            </a:schemeClr>
          </a:solidFill>
          <a:ln w="28575">
            <a:solidFill>
              <a:schemeClr val="tx1"/>
            </a:solidFill>
          </a:ln>
        </p:spPr>
        <p:txBody>
          <a:bodyPr>
            <a:spAutoFit/>
          </a:bodyPr>
          <a:lstStyle/>
          <a:p>
            <a:pPr eaLnBrk="1" fontAlgn="auto" hangingPunct="1">
              <a:spcBef>
                <a:spcPts val="0"/>
              </a:spcBef>
              <a:spcAft>
                <a:spcPts val="0"/>
              </a:spcAft>
              <a:defRPr/>
            </a:pPr>
            <a:endParaRPr lang="es-ES">
              <a:latin typeface="+mn-lt"/>
            </a:endParaRPr>
          </a:p>
        </p:txBody>
      </p:sp>
      <p:sp>
        <p:nvSpPr>
          <p:cNvPr id="12" name="17 CuadroTexto"/>
          <p:cNvSpPr txBox="1">
            <a:spLocks noChangeArrowheads="1"/>
          </p:cNvSpPr>
          <p:nvPr/>
        </p:nvSpPr>
        <p:spPr bwMode="auto">
          <a:xfrm>
            <a:off x="4500562" y="4000504"/>
            <a:ext cx="571500" cy="369888"/>
          </a:xfrm>
          <a:prstGeom prst="rect">
            <a:avLst/>
          </a:prstGeom>
          <a:solidFill>
            <a:srgbClr val="FFC000"/>
          </a:solidFill>
          <a:ln w="28575">
            <a:solidFill>
              <a:schemeClr val="tx1"/>
            </a:solidFill>
            <a:miter lim="800000"/>
            <a:headEnd/>
            <a:tailEnd/>
          </a:ln>
        </p:spPr>
        <p:txBody>
          <a:bodyPr>
            <a:spAutoFit/>
          </a:bodyPr>
          <a:lstStyle/>
          <a:p>
            <a:pPr eaLnBrk="1" hangingPunct="1"/>
            <a:endParaRPr lang="es-PE" altLang="es-PE">
              <a:latin typeface="Calibri" pitchFamily="34" charset="0"/>
            </a:endParaRPr>
          </a:p>
        </p:txBody>
      </p:sp>
      <p:sp>
        <p:nvSpPr>
          <p:cNvPr id="13" name="14 CuadroTexto"/>
          <p:cNvSpPr txBox="1"/>
          <p:nvPr/>
        </p:nvSpPr>
        <p:spPr>
          <a:xfrm>
            <a:off x="5072066" y="4000504"/>
            <a:ext cx="571500" cy="369888"/>
          </a:xfrm>
          <a:prstGeom prst="rect">
            <a:avLst/>
          </a:prstGeom>
          <a:solidFill>
            <a:schemeClr val="accent6">
              <a:lumMod val="75000"/>
            </a:schemeClr>
          </a:solidFill>
          <a:ln w="28575">
            <a:solidFill>
              <a:schemeClr val="tx1"/>
            </a:solidFill>
          </a:ln>
        </p:spPr>
        <p:txBody>
          <a:bodyPr>
            <a:spAutoFit/>
          </a:bodyPr>
          <a:lstStyle/>
          <a:p>
            <a:pPr eaLnBrk="1" fontAlgn="auto" hangingPunct="1">
              <a:spcBef>
                <a:spcPts val="0"/>
              </a:spcBef>
              <a:spcAft>
                <a:spcPts val="0"/>
              </a:spcAft>
              <a:defRPr/>
            </a:pPr>
            <a:endParaRPr lang="es-ES">
              <a:latin typeface="+mn-lt"/>
            </a:endParaRPr>
          </a:p>
        </p:txBody>
      </p:sp>
      <p:sp>
        <p:nvSpPr>
          <p:cNvPr id="14" name="15 Flecha derecha"/>
          <p:cNvSpPr/>
          <p:nvPr/>
        </p:nvSpPr>
        <p:spPr>
          <a:xfrm rot="16200000">
            <a:off x="2714611" y="4357695"/>
            <a:ext cx="642938" cy="785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15" name="16 Flecha derecha"/>
          <p:cNvSpPr/>
          <p:nvPr/>
        </p:nvSpPr>
        <p:spPr>
          <a:xfrm>
            <a:off x="1857356" y="3929066"/>
            <a:ext cx="714375" cy="428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16" name="17 Flecha derecha"/>
          <p:cNvSpPr/>
          <p:nvPr/>
        </p:nvSpPr>
        <p:spPr>
          <a:xfrm rot="16200000">
            <a:off x="5000627" y="4429133"/>
            <a:ext cx="642938" cy="785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17" name="18 Flecha derecha"/>
          <p:cNvSpPr/>
          <p:nvPr/>
        </p:nvSpPr>
        <p:spPr>
          <a:xfrm>
            <a:off x="5786446" y="3929066"/>
            <a:ext cx="714375" cy="428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18" name="12 CuadroTexto"/>
          <p:cNvSpPr txBox="1">
            <a:spLocks noChangeArrowheads="1"/>
          </p:cNvSpPr>
          <p:nvPr/>
        </p:nvSpPr>
        <p:spPr bwMode="auto">
          <a:xfrm>
            <a:off x="857224" y="3500438"/>
            <a:ext cx="1285875" cy="369888"/>
          </a:xfrm>
          <a:prstGeom prst="rect">
            <a:avLst/>
          </a:prstGeom>
          <a:noFill/>
          <a:ln w="9525">
            <a:noFill/>
            <a:miter lim="800000"/>
            <a:headEnd/>
            <a:tailEnd/>
          </a:ln>
        </p:spPr>
        <p:txBody>
          <a:bodyPr>
            <a:spAutoFit/>
          </a:bodyPr>
          <a:lstStyle/>
          <a:p>
            <a:pPr eaLnBrk="1" hangingPunct="1"/>
            <a:r>
              <a:rPr lang="es-ES" altLang="es-PE" b="1" dirty="0">
                <a:cs typeface="Arial" charset="0"/>
              </a:rPr>
              <a:t>ENTRA</a:t>
            </a:r>
          </a:p>
        </p:txBody>
      </p:sp>
      <p:sp>
        <p:nvSpPr>
          <p:cNvPr id="19" name="13 CuadroTexto"/>
          <p:cNvSpPr txBox="1">
            <a:spLocks noChangeArrowheads="1"/>
          </p:cNvSpPr>
          <p:nvPr/>
        </p:nvSpPr>
        <p:spPr bwMode="auto">
          <a:xfrm>
            <a:off x="6215074" y="3500438"/>
            <a:ext cx="1285875" cy="369887"/>
          </a:xfrm>
          <a:prstGeom prst="rect">
            <a:avLst/>
          </a:prstGeom>
          <a:noFill/>
          <a:ln w="9525">
            <a:noFill/>
            <a:miter lim="800000"/>
            <a:headEnd/>
            <a:tailEnd/>
          </a:ln>
        </p:spPr>
        <p:txBody>
          <a:bodyPr>
            <a:spAutoFit/>
          </a:bodyPr>
          <a:lstStyle/>
          <a:p>
            <a:pPr eaLnBrk="1" hangingPunct="1"/>
            <a:r>
              <a:rPr lang="es-ES" altLang="es-PE" b="1" dirty="0">
                <a:cs typeface="Arial" charset="0"/>
              </a:rPr>
              <a:t>SALE</a:t>
            </a:r>
          </a:p>
        </p:txBody>
      </p:sp>
      <p:sp>
        <p:nvSpPr>
          <p:cNvPr id="20" name="15 CuadroTexto"/>
          <p:cNvSpPr txBox="1">
            <a:spLocks noChangeArrowheads="1"/>
          </p:cNvSpPr>
          <p:nvPr/>
        </p:nvSpPr>
        <p:spPr bwMode="auto">
          <a:xfrm>
            <a:off x="2428860" y="5214950"/>
            <a:ext cx="1285875" cy="369888"/>
          </a:xfrm>
          <a:prstGeom prst="rect">
            <a:avLst/>
          </a:prstGeom>
          <a:noFill/>
          <a:ln w="9525">
            <a:noFill/>
            <a:miter lim="800000"/>
            <a:headEnd/>
            <a:tailEnd/>
          </a:ln>
        </p:spPr>
        <p:txBody>
          <a:bodyPr>
            <a:spAutoFit/>
          </a:bodyPr>
          <a:lstStyle/>
          <a:p>
            <a:pPr eaLnBrk="1" hangingPunct="1"/>
            <a:r>
              <a:rPr lang="es-ES" altLang="es-PE" b="1" dirty="0">
                <a:cs typeface="Arial" charset="0"/>
              </a:rPr>
              <a:t>COLA</a:t>
            </a:r>
          </a:p>
        </p:txBody>
      </p:sp>
      <p:sp>
        <p:nvSpPr>
          <p:cNvPr id="21" name="21 CuadroTexto"/>
          <p:cNvSpPr txBox="1">
            <a:spLocks noChangeArrowheads="1"/>
          </p:cNvSpPr>
          <p:nvPr/>
        </p:nvSpPr>
        <p:spPr bwMode="auto">
          <a:xfrm>
            <a:off x="4714876" y="5286388"/>
            <a:ext cx="1285875" cy="369887"/>
          </a:xfrm>
          <a:prstGeom prst="rect">
            <a:avLst/>
          </a:prstGeom>
          <a:noFill/>
          <a:ln w="9525">
            <a:noFill/>
            <a:miter lim="800000"/>
            <a:headEnd/>
            <a:tailEnd/>
          </a:ln>
        </p:spPr>
        <p:txBody>
          <a:bodyPr>
            <a:spAutoFit/>
          </a:bodyPr>
          <a:lstStyle/>
          <a:p>
            <a:pPr eaLnBrk="1" hangingPunct="1"/>
            <a:r>
              <a:rPr lang="es-ES" altLang="es-PE" b="1" dirty="0">
                <a:cs typeface="Arial" charset="0"/>
              </a:rPr>
              <a:t>FRENTE</a:t>
            </a:r>
          </a:p>
        </p:txBody>
      </p:sp>
    </p:spTree>
    <p:extLst>
      <p:ext uri="{BB962C8B-B14F-4D97-AF65-F5344CB8AC3E}">
        <p14:creationId xmlns:p14="http://schemas.microsoft.com/office/powerpoint/2010/main" val="135006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txBox="1">
            <a:spLocks noChangeArrowheads="1"/>
          </p:cNvSpPr>
          <p:nvPr/>
        </p:nvSpPr>
        <p:spPr>
          <a:xfrm>
            <a:off x="178564" y="1159509"/>
            <a:ext cx="8501122" cy="4857784"/>
          </a:xfrm>
          <a:prstGeom prst="rect">
            <a:avLst/>
          </a:prstGeom>
          <a:solidFill>
            <a:schemeClr val="bg1"/>
          </a:solidFill>
          <a:ln w="12700">
            <a:solidFill>
              <a:srgbClr val="FF6600"/>
            </a:solidFill>
          </a:ln>
        </p:spPr>
        <p:txBody>
          <a:bodyPr vert="horz" lIns="90488" tIns="44450" rIns="90488" bIns="44450" rtlCol="0">
            <a:normAutofit/>
          </a:bodyPr>
          <a:lstStyle/>
          <a:p>
            <a:endParaRPr lang="es-PE" sz="1600" b="1" dirty="0"/>
          </a:p>
          <a:p>
            <a:r>
              <a:rPr lang="es-ES_tradnl" sz="1600" dirty="0" smtClean="0"/>
              <a:t>X=6</a:t>
            </a:r>
            <a:r>
              <a:rPr lang="es-ES_tradnl" sz="1600" dirty="0"/>
              <a:t>, y=P                 </a:t>
            </a:r>
            <a:endParaRPr lang="es-PE" sz="1600" dirty="0"/>
          </a:p>
          <a:p>
            <a:r>
              <a:rPr lang="es-ES_tradnl" sz="1600" dirty="0"/>
              <a:t>PILA p: 6 7 N 8 8 1 8</a:t>
            </a:r>
            <a:endParaRPr lang="es-PE" sz="1600" dirty="0"/>
          </a:p>
          <a:p>
            <a:r>
              <a:rPr lang="es-ES_tradnl" sz="1600" dirty="0"/>
              <a:t>COLA d:    8  5  A  B  3  8  M  N  7  P </a:t>
            </a:r>
            <a:r>
              <a:rPr lang="es-ES_tradnl" sz="1600" b="1" dirty="0"/>
              <a:t>B A P</a:t>
            </a:r>
            <a:endParaRPr lang="es-PE" sz="1600" dirty="0"/>
          </a:p>
          <a:p>
            <a:endParaRPr lang="es-ES_tradnl" sz="1600" dirty="0" smtClean="0"/>
          </a:p>
          <a:p>
            <a:endParaRPr lang="es-ES_tradnl" sz="1600" dirty="0"/>
          </a:p>
          <a:p>
            <a:r>
              <a:rPr lang="es-ES_tradnl" sz="1600" dirty="0" smtClean="0"/>
              <a:t>------------------------------------</a:t>
            </a:r>
            <a:endParaRPr lang="es-ES_tradnl" sz="1600" b="1" dirty="0" smtClean="0">
              <a:latin typeface="+mn-lt"/>
            </a:endParaRPr>
          </a:p>
          <a:p>
            <a:r>
              <a:rPr lang="es-ES_tradnl" sz="1600" smtClean="0"/>
              <a:t>X=K</a:t>
            </a:r>
            <a:r>
              <a:rPr lang="es-ES_tradnl" sz="1600" dirty="0"/>
              <a:t>, y=B                 </a:t>
            </a:r>
            <a:endParaRPr lang="es-PE" sz="1600" dirty="0"/>
          </a:p>
          <a:p>
            <a:r>
              <a:rPr lang="es-ES_tradnl" sz="1600" dirty="0"/>
              <a:t>PILA p: K 6 7 N 8 8 1 8</a:t>
            </a:r>
            <a:endParaRPr lang="es-PE" sz="1600" dirty="0"/>
          </a:p>
          <a:p>
            <a:r>
              <a:rPr lang="es-ES_tradnl" sz="1600" dirty="0"/>
              <a:t>COLA d:    8  5  A  B  3  8  M  N  7  P </a:t>
            </a:r>
            <a:r>
              <a:rPr lang="es-ES_tradnl" sz="1600" b="1" dirty="0"/>
              <a:t>B A P</a:t>
            </a:r>
            <a:endParaRPr lang="es-PE" sz="1600" dirty="0"/>
          </a:p>
          <a:p>
            <a:endParaRPr lang="es-PE" sz="2000" dirty="0" smtClean="0"/>
          </a:p>
          <a:p>
            <a:r>
              <a:rPr lang="es-ES_tradnl" sz="2000" dirty="0" smtClean="0"/>
              <a:t>------------------------------------</a:t>
            </a:r>
          </a:p>
          <a:p>
            <a:endParaRPr kumimoji="0" lang="es-ES_tradnl" sz="2000" b="1" i="0" u="none" strike="noStrike" kern="1200" cap="none" spc="0" normalizeH="0" baseline="0" noProof="0" dirty="0" smtClean="0">
              <a:ln>
                <a:noFill/>
              </a:ln>
              <a:solidFill>
                <a:schemeClr val="tx1"/>
              </a:solidFill>
              <a:effectLst/>
              <a:uLnTx/>
              <a:uFillTx/>
              <a:latin typeface="+mn-lt"/>
            </a:endParaRPr>
          </a:p>
          <a:p>
            <a:r>
              <a:rPr lang="es-ES_tradnl" sz="2000" dirty="0"/>
              <a:t>Finaliza el algoritmo</a:t>
            </a:r>
            <a:endParaRPr lang="es-PE" sz="2000" dirty="0"/>
          </a:p>
          <a:p>
            <a:r>
              <a:rPr lang="es-ES_tradnl" sz="2000" dirty="0"/>
              <a:t>La respuesta es:</a:t>
            </a:r>
            <a:endParaRPr lang="es-PE" sz="2000" dirty="0"/>
          </a:p>
          <a:p>
            <a:r>
              <a:rPr lang="es-ES_tradnl" sz="2000" dirty="0"/>
              <a:t>PILA p: K  6  7  N  8  8  1  8</a:t>
            </a:r>
            <a:endParaRPr lang="es-PE" sz="2000" dirty="0"/>
          </a:p>
          <a:p>
            <a:endParaRPr kumimoji="0" lang="es-ES_tradnl" sz="2000" b="1" i="0" u="none" strike="noStrike" kern="1200" cap="none" spc="0" normalizeH="0" baseline="0" noProof="0" dirty="0">
              <a:ln>
                <a:noFill/>
              </a:ln>
              <a:solidFill>
                <a:schemeClr val="tx1"/>
              </a:solidFill>
              <a:effectLst/>
              <a:uLnTx/>
              <a:uFillTx/>
              <a:latin typeface="+mn-lt"/>
            </a:endParaRPr>
          </a:p>
        </p:txBody>
      </p:sp>
      <p:pic>
        <p:nvPicPr>
          <p:cNvPr id="11"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p:nvSpPr>
        <p:spPr bwMode="auto">
          <a:xfrm>
            <a:off x="4211960" y="1484784"/>
            <a:ext cx="4104456" cy="8640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s-ES_tradnl" dirty="0"/>
              <a:t>Se cumple </a:t>
            </a:r>
            <a:r>
              <a:rPr lang="es-ES_tradnl" dirty="0" err="1"/>
              <a:t>p.METER</a:t>
            </a:r>
            <a:r>
              <a:rPr lang="es-ES_tradnl" dirty="0"/>
              <a:t>(x)</a:t>
            </a:r>
            <a:endParaRPr lang="es-PE" dirty="0"/>
          </a:p>
          <a:p>
            <a:r>
              <a:rPr lang="es-ES_tradnl" dirty="0"/>
              <a:t>Metemos 6 en la pila p</a:t>
            </a:r>
            <a:endParaRPr lang="es-PE" dirty="0"/>
          </a:p>
        </p:txBody>
      </p:sp>
      <p:sp>
        <p:nvSpPr>
          <p:cNvPr id="13" name="Rectangle 7"/>
          <p:cNvSpPr>
            <a:spLocks noChangeArrowheads="1"/>
          </p:cNvSpPr>
          <p:nvPr/>
        </p:nvSpPr>
        <p:spPr bwMode="auto">
          <a:xfrm>
            <a:off x="4860032" y="3429000"/>
            <a:ext cx="3312368" cy="6480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s-ES_tradnl" sz="1400" dirty="0"/>
              <a:t>Se cumple </a:t>
            </a:r>
            <a:r>
              <a:rPr lang="es-ES_tradnl" sz="1400" dirty="0" err="1"/>
              <a:t>p.METER</a:t>
            </a:r>
            <a:r>
              <a:rPr lang="es-ES_tradnl" sz="1400" dirty="0"/>
              <a:t>(x)</a:t>
            </a:r>
            <a:endParaRPr lang="es-PE" sz="1400" dirty="0"/>
          </a:p>
          <a:p>
            <a:r>
              <a:rPr lang="es-ES_tradnl" sz="1400" dirty="0"/>
              <a:t>Metemos K en la pila p</a:t>
            </a:r>
            <a:endParaRPr lang="es-PE" sz="1400" dirty="0"/>
          </a:p>
        </p:txBody>
      </p:sp>
    </p:spTree>
    <p:extLst>
      <p:ext uri="{BB962C8B-B14F-4D97-AF65-F5344CB8AC3E}">
        <p14:creationId xmlns:p14="http://schemas.microsoft.com/office/powerpoint/2010/main" val="1391158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pPr lvl="0"/>
            <a:r>
              <a:rPr lang="es-ES" dirty="0" smtClean="0"/>
              <a:t/>
            </a:r>
            <a:br>
              <a:rPr lang="es-ES" dirty="0" smtClean="0"/>
            </a:br>
            <a:r>
              <a:rPr lang="es-ES" altLang="es-PE" dirty="0" smtClean="0">
                <a:latin typeface="Calibri" pitchFamily="34" charset="0"/>
                <a:cs typeface="Arial" charset="0"/>
              </a:rPr>
              <a:t> Implementación de una pila mediante arreglos </a:t>
            </a:r>
            <a:r>
              <a:rPr lang="es-PE" dirty="0" smtClean="0"/>
              <a:t/>
            </a:r>
            <a:br>
              <a:rPr lang="es-PE" dirty="0" smtClean="0"/>
            </a:br>
            <a:endParaRPr lang="es-PE" dirty="0"/>
          </a:p>
        </p:txBody>
      </p:sp>
      <p:sp>
        <p:nvSpPr>
          <p:cNvPr id="6" name="Rectangle 4"/>
          <p:cNvSpPr txBox="1">
            <a:spLocks noChangeArrowheads="1"/>
          </p:cNvSpPr>
          <p:nvPr/>
        </p:nvSpPr>
        <p:spPr>
          <a:xfrm>
            <a:off x="178564" y="1159509"/>
            <a:ext cx="8501122" cy="4857784"/>
          </a:xfrm>
          <a:prstGeom prst="rect">
            <a:avLst/>
          </a:prstGeom>
          <a:solidFill>
            <a:schemeClr val="bg1"/>
          </a:solidFill>
          <a:ln w="12700">
            <a:solidFill>
              <a:srgbClr val="FF6600"/>
            </a:solidFill>
          </a:ln>
        </p:spPr>
        <p:txBody>
          <a:bodyPr vert="horz" lIns="90488" tIns="44450" rIns="90488" bIns="44450" rtlCol="0">
            <a:normAutofit/>
          </a:bodyPr>
          <a:lstStyle/>
          <a:p>
            <a:endParaRPr lang="es-PE" sz="1600" b="1" dirty="0"/>
          </a:p>
          <a:p>
            <a:r>
              <a:rPr lang="es-ES_tradnl" sz="1600" dirty="0"/>
              <a:t>x=8, y=B                 </a:t>
            </a:r>
            <a:endParaRPr lang="es-PE" sz="1600" dirty="0"/>
          </a:p>
          <a:p>
            <a:r>
              <a:rPr lang="es-ES_tradnl" sz="1600" dirty="0"/>
              <a:t>PILA p:   8 1 8</a:t>
            </a:r>
            <a:endParaRPr lang="es-PE" sz="1600" dirty="0"/>
          </a:p>
          <a:p>
            <a:r>
              <a:rPr lang="es-ES_tradnl" sz="1600" dirty="0"/>
              <a:t>COLA d:    8  5  A  B  3  8  M  N  7  P </a:t>
            </a:r>
            <a:r>
              <a:rPr lang="es-ES_tradnl" sz="1600" b="1" dirty="0"/>
              <a:t>B</a:t>
            </a:r>
            <a:endParaRPr lang="es-PE" sz="1600" dirty="0"/>
          </a:p>
          <a:p>
            <a:endParaRPr kumimoji="0" lang="es-ES_tradnl" sz="1600" b="1" i="0" u="none" strike="noStrike" kern="1200" cap="none" spc="0" normalizeH="0" baseline="0" noProof="0" dirty="0">
              <a:ln>
                <a:noFill/>
              </a:ln>
              <a:solidFill>
                <a:schemeClr val="tx1"/>
              </a:solidFill>
              <a:effectLst/>
              <a:uLnTx/>
              <a:uFillTx/>
              <a:latin typeface="+mn-lt"/>
              <a:ea typeface="+mn-ea"/>
              <a:cs typeface="+mn-cs"/>
            </a:endParaRPr>
          </a:p>
          <a:p>
            <a:endParaRPr lang="es-ES_tradnl" sz="1600" dirty="0" smtClean="0"/>
          </a:p>
          <a:p>
            <a:endParaRPr lang="es-ES_tradnl" sz="1600" dirty="0"/>
          </a:p>
          <a:p>
            <a:r>
              <a:rPr lang="es-ES_tradnl" sz="1600" dirty="0" smtClean="0"/>
              <a:t>------------------------------------</a:t>
            </a:r>
            <a:endParaRPr lang="es-ES_tradnl" sz="1600" b="1" dirty="0" smtClean="0">
              <a:latin typeface="+mn-lt"/>
            </a:endParaRPr>
          </a:p>
          <a:p>
            <a:r>
              <a:rPr lang="es-ES_tradnl" sz="1600" dirty="0" smtClean="0"/>
              <a:t>X=A</a:t>
            </a:r>
            <a:r>
              <a:rPr lang="es-ES_tradnl" sz="1600" dirty="0"/>
              <a:t>, y=3                 </a:t>
            </a:r>
            <a:endParaRPr lang="es-PE" sz="1600" dirty="0"/>
          </a:p>
          <a:p>
            <a:r>
              <a:rPr lang="es-ES_tradnl" sz="1600" dirty="0"/>
              <a:t>PILA p:    8 1 8</a:t>
            </a:r>
            <a:endParaRPr lang="es-PE" sz="1600" dirty="0"/>
          </a:p>
          <a:p>
            <a:r>
              <a:rPr lang="es-ES_tradnl" sz="1600" dirty="0"/>
              <a:t>COLA d:    8  5  A  B  3  8  M  N  7  P </a:t>
            </a:r>
            <a:r>
              <a:rPr lang="es-ES_tradnl" sz="1600" b="1" dirty="0"/>
              <a:t>B A</a:t>
            </a:r>
            <a:endParaRPr lang="es-PE" sz="1600" dirty="0"/>
          </a:p>
          <a:p>
            <a:endParaRPr lang="es-PE" sz="2000" dirty="0" smtClean="0"/>
          </a:p>
          <a:p>
            <a:r>
              <a:rPr lang="es-ES_tradnl" sz="2000" dirty="0" smtClean="0"/>
              <a:t>------------------------------------</a:t>
            </a:r>
          </a:p>
          <a:p>
            <a:endParaRPr kumimoji="0" lang="es-ES_tradnl" sz="2000" b="1" i="0" u="none" strike="noStrike" kern="1200" cap="none" spc="0" normalizeH="0" baseline="0" noProof="0" dirty="0">
              <a:ln>
                <a:noFill/>
              </a:ln>
              <a:solidFill>
                <a:schemeClr val="tx1"/>
              </a:solidFill>
              <a:effectLst/>
              <a:uLnTx/>
              <a:uFillTx/>
              <a:latin typeface="+mn-lt"/>
            </a:endParaRPr>
          </a:p>
          <a:p>
            <a:r>
              <a:rPr lang="es-ES_tradnl" sz="2000" dirty="0"/>
              <a:t>x=5, y=8                 </a:t>
            </a:r>
            <a:endParaRPr lang="es-PE" sz="2000" dirty="0"/>
          </a:p>
          <a:p>
            <a:r>
              <a:rPr lang="es-ES_tradnl" sz="2000" dirty="0"/>
              <a:t>PILA p:   8 8 1 8</a:t>
            </a:r>
            <a:endParaRPr lang="es-PE" sz="2000" dirty="0"/>
          </a:p>
          <a:p>
            <a:r>
              <a:rPr lang="es-ES_tradnl" sz="2000" dirty="0"/>
              <a:t>COLA d:    8  5  A  B  3  8  M  N  7  P </a:t>
            </a:r>
            <a:r>
              <a:rPr lang="es-ES_tradnl" sz="2000" b="1" dirty="0"/>
              <a:t>B A</a:t>
            </a:r>
            <a:endParaRPr lang="es-PE" sz="2000" dirty="0"/>
          </a:p>
          <a:p>
            <a:endParaRPr kumimoji="0" lang="es-ES" sz="2000" b="1" i="0" u="none" strike="noStrike" kern="1200" cap="none" spc="0" normalizeH="0" baseline="0" noProof="0" dirty="0" smtClean="0">
              <a:ln>
                <a:noFill/>
              </a:ln>
              <a:solidFill>
                <a:schemeClr val="tx1"/>
              </a:solidFill>
              <a:effectLst/>
              <a:uLnTx/>
              <a:uFillTx/>
              <a:latin typeface="+mn-lt"/>
            </a:endParaRPr>
          </a:p>
        </p:txBody>
      </p:sp>
      <p:pic>
        <p:nvPicPr>
          <p:cNvPr id="7"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4211960" y="1484784"/>
            <a:ext cx="4104456" cy="86409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s-ES_tradnl" dirty="0" smtClean="0"/>
              <a:t>Se </a:t>
            </a:r>
            <a:r>
              <a:rPr lang="es-ES_tradnl" dirty="0"/>
              <a:t>cumple </a:t>
            </a:r>
            <a:r>
              <a:rPr lang="es-ES_tradnl" dirty="0" err="1"/>
              <a:t>p.METER</a:t>
            </a:r>
            <a:r>
              <a:rPr lang="es-ES_tradnl" dirty="0"/>
              <a:t>(x)</a:t>
            </a:r>
            <a:endParaRPr lang="es-PE" dirty="0"/>
          </a:p>
          <a:p>
            <a:r>
              <a:rPr lang="es-ES_tradnl" dirty="0"/>
              <a:t>Metemos 8 en la pila p</a:t>
            </a:r>
            <a:endParaRPr lang="es-PE" dirty="0"/>
          </a:p>
        </p:txBody>
      </p:sp>
      <p:sp>
        <p:nvSpPr>
          <p:cNvPr id="9" name="Rectangle 7"/>
          <p:cNvSpPr>
            <a:spLocks noChangeArrowheads="1"/>
          </p:cNvSpPr>
          <p:nvPr/>
        </p:nvSpPr>
        <p:spPr bwMode="auto">
          <a:xfrm>
            <a:off x="4860032" y="3429000"/>
            <a:ext cx="3312368" cy="6480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s-ES_tradnl" sz="1400" dirty="0"/>
              <a:t>Se cumple </a:t>
            </a:r>
            <a:r>
              <a:rPr lang="es-ES_tradnl" sz="1400" dirty="0" err="1"/>
              <a:t>d.METER</a:t>
            </a:r>
            <a:r>
              <a:rPr lang="es-ES_tradnl" sz="1400" dirty="0"/>
              <a:t>(x)</a:t>
            </a:r>
            <a:endParaRPr lang="es-PE" sz="1400" dirty="0"/>
          </a:p>
          <a:p>
            <a:r>
              <a:rPr lang="es-ES_tradnl" sz="1400" dirty="0"/>
              <a:t>Metemos A(x=A) en la cola d</a:t>
            </a:r>
            <a:endParaRPr lang="es-PE" sz="1400" dirty="0"/>
          </a:p>
        </p:txBody>
      </p:sp>
      <p:sp>
        <p:nvSpPr>
          <p:cNvPr id="10" name="Rectangle 7"/>
          <p:cNvSpPr>
            <a:spLocks noChangeArrowheads="1"/>
          </p:cNvSpPr>
          <p:nvPr/>
        </p:nvSpPr>
        <p:spPr bwMode="auto">
          <a:xfrm>
            <a:off x="4860032" y="4735834"/>
            <a:ext cx="3312368" cy="6480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s-ES_tradnl" sz="1400" dirty="0"/>
              <a:t>Se cumple </a:t>
            </a:r>
            <a:r>
              <a:rPr lang="es-ES_tradnl" sz="1400" dirty="0" err="1"/>
              <a:t>p.METER</a:t>
            </a:r>
            <a:r>
              <a:rPr lang="es-ES_tradnl" sz="1400" dirty="0"/>
              <a:t>(y)</a:t>
            </a:r>
            <a:endParaRPr lang="es-PE" sz="1400" dirty="0"/>
          </a:p>
          <a:p>
            <a:r>
              <a:rPr lang="es-ES_tradnl" sz="1400" dirty="0"/>
              <a:t>Metemos 8 en la pila p</a:t>
            </a:r>
            <a:endParaRPr lang="es-PE" sz="1400" dirty="0"/>
          </a:p>
        </p:txBody>
      </p:sp>
    </p:spTree>
    <p:extLst>
      <p:ext uri="{BB962C8B-B14F-4D97-AF65-F5344CB8AC3E}">
        <p14:creationId xmlns:p14="http://schemas.microsoft.com/office/powerpoint/2010/main" val="1416451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4" descr="data:image/jpg;base64,/9j/4AAQSkZJRgABAQAAAQABAAD/2wBDAAkGBwgHBgkIBwgKCgkLDRYPDQwMDRsUFRAWIB0iIiAdHx8kKDQsJCYxJx8fLT0tMTU3Ojo6Iys/RD84QzQ5Ojf/2wBDAQoKCg0MDRoPDxo3JR8lNzc3Nzc3Nzc3Nzc3Nzc3Nzc3Nzc3Nzc3Nzc3Nzc3Nzc3Nzc3Nzc3Nzc3Nzc3Nzc3Nzf/wAARCAAoADIDASIAAhEBAxEB/8QAGwAAAgIDAQAAAAAAAAAAAAAAAAYEBQIDBwH/xAAyEAACAQMDAgQEBAcBAAAAAAABAgMABBEFEiEGMQcTQVEUImFxI0JSkRUWF0NTkpOh/8QAFwEAAwEAAAAAAAAAAAAAAAAAAAECA//EAB4RAAICAgMBAQAAAAAAAAAAAAABAhESMQMhQcFR/9oADAMBAAIRAxEAPwCY/iBqq3k6trEMYB/DhaGPI5xjtk9j+4qFdeInUK6rFaw6rEI2OJAbeNnTgnOAPtWrp47XhRISwOsyo20A4Hl5ycg8ZA9qhWir/L8aGeGNX0a53qY8niU/icDsMntzz2NCkr7Jplvf+Ieu29k88eqW7KjjlIo2LA/kAxwwAPfimLSPEnTLgWaS6qFZkLTyTRbEJC87eP1elI3Uxhe3vxc24ljtZbYJ5Z2MQ0eTz6cmqZtK+JljubIRWcaOyPtbIZR+nBIJOMbuM96IuM0/KfwHaHq76+1GaVVgupVMDukoVY13sWOw4IzgAeuKLnri/ndY7Ge/aRVMg8yOEgYAIb5AcgDOR9RSfY20d/rsi2TeTGAGuI5VJ2rt+bBBJbtnPc1OvNKPwifA3UYkWZFO1pUG1jjv98cUONOrKjOlVHTk8QLQopNpqGcf4BRXKI9OjaNGaOVmIBJ808n/AFop1D9Itl3aQwWN3bxzXcZkW+a+dArZEbIVx981V3d1a/w90e+NxdJps9m3lwtzI7hxzjA4wM9qw1m9hTVmScjaUVAMg4UDufrknjjj3ps0LUen10GSOYwPMDKqubfdzglfmI9uazhGSinLYJv0WbxrbVk1EJI4inmtQGZdjELHhsBvqDyeKYem7jR7bRoIHuYA6yPjc6p+bvjI4znFKWqXcNggimSTayB4iowysx7jtkbQeM9z3qFquogZsbVrSW1WJEWR/Ld2yoz84Xvknkcj1Oea04+ByutN/AlNKi2XVtN07q28eUgQPNMC8aqRh1G3GO4+vYVYXmp6emn77B5bti8bDIwoVG55+ntS/aPeLpsVqvmNAoGI1JcKC3B7+5x29cVrW3le4tw+nIIFkUmTcyADcASDkgffnFay40+29EqQxQi1MMZBblR/bb2oqDdXF2LqbFzdt87ciCBs8++OaKywRWTOpXPhj01czvNLFdb3OTtnYD/ytieHHTqWwtfJuGgDFtjTsRuPr9+BRRSzkVSPJfDfpyZg80NzIwUIpa5c4UdgOayg8N+m4Jo5YoLgPG25T8Q5wf3ooozlqwxVlk3SumtGyN8QVYEEeafWq+Lw86fiVlSO5AYjINwxzg5HeiiiKS0N9mX9P9B/Tc/92ooop2xUj//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s-PE"/>
          </a:p>
        </p:txBody>
      </p:sp>
      <p:sp>
        <p:nvSpPr>
          <p:cNvPr id="21507" name="AutoShape 6" descr="data:image/jpg;base64,/9j/4AAQSkZJRgABAQAAAQABAAD/2wBDAAkGBwgHBgkIBwgKCgkLDRYPDQwMDRsUFRAWIB0iIiAdHx8kKDQsJCYxJx8fLT0tMTU3Ojo6Iys/RD84QzQ5Ojf/2wBDAQoKCg0MDRoPDxo3JR8lNzc3Nzc3Nzc3Nzc3Nzc3Nzc3Nzc3Nzc3Nzc3Nzc3Nzc3Nzc3Nzc3Nzc3Nzc3Nzc3Nzf/wAARCAAoADIDASIAAhEBAxEB/8QAGwAAAgIDAQAAAAAAAAAAAAAAAAYEBQIDBwH/xAAyEAACAQMDAgQEBAcBAAAAAAABAgMABBEFEiEGMQcTQVEUImFxI0JSkRUWF0NTkpOh/8QAFwEAAwEAAAAAAAAAAAAAAAAAAAECA//EAB4RAAICAgMBAQAAAAAAAAAAAAABAhESMQMhQcFR/9oADAMBAAIRAxEAPwCY/iBqq3k6trEMYB/DhaGPI5xjtk9j+4qFdeInUK6rFaw6rEI2OJAbeNnTgnOAPtWrp47XhRISwOsyo20A4Hl5ycg8ZA9qhWir/L8aGeGNX0a53qY8niU/icDsMntzz2NCkr7Jplvf+Ieu29k88eqW7KjjlIo2LA/kAxwwAPfimLSPEnTLgWaS6qFZkLTyTRbEJC87eP1elI3Uxhe3vxc24ljtZbYJ5Z2MQ0eTz6cmqZtK+JljubIRWcaOyPtbIZR+nBIJOMbuM96IuM0/KfwHaHq76+1GaVVgupVMDukoVY13sWOw4IzgAeuKLnri/ndY7Ge/aRVMg8yOEgYAIb5AcgDOR9RSfY20d/rsi2TeTGAGuI5VJ2rt+bBBJbtnPc1OvNKPwifA3UYkWZFO1pUG1jjv98cUONOrKjOlVHTk8QLQopNpqGcf4BRXKI9OjaNGaOVmIBJ808n/AFop1D9Itl3aQwWN3bxzXcZkW+a+dArZEbIVx981V3d1a/w90e+NxdJps9m3lwtzI7hxzjA4wM9qw1m9hTVmScjaUVAMg4UDufrknjjj3ps0LUen10GSOYwPMDKqubfdzglfmI9uazhGSinLYJv0WbxrbVk1EJI4inmtQGZdjELHhsBvqDyeKYem7jR7bRoIHuYA6yPjc6p+bvjI4znFKWqXcNggimSTayB4iowysx7jtkbQeM9z3qFquogZsbVrSW1WJEWR/Ld2yoz84Xvknkcj1Oea04+ByutN/AlNKi2XVtN07q28eUgQPNMC8aqRh1G3GO4+vYVYXmp6emn77B5bti8bDIwoVG55+ntS/aPeLpsVqvmNAoGI1JcKC3B7+5x29cVrW3le4tw+nIIFkUmTcyADcASDkgffnFay40+29EqQxQi1MMZBblR/bb2oqDdXF2LqbFzdt87ciCBs8++OaKywRWTOpXPhj01czvNLFdb3OTtnYD/ytieHHTqWwtfJuGgDFtjTsRuPr9+BRRSzkVSPJfDfpyZg80NzIwUIpa5c4UdgOayg8N+m4Jo5YoLgPG25T8Q5wf3ooozlqwxVlk3SumtGyN8QVYEEeafWq+Lw86fiVlSO5AYjINwxzg5HeiiiKS0N9mX9P9B/Tc/92ooop2xUj//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s-PE"/>
          </a:p>
        </p:txBody>
      </p:sp>
      <p:pic>
        <p:nvPicPr>
          <p:cNvPr id="6" name="Picture 11" descr="http://t0.gstatic.com/images?q=tbn:ANd9GcQv4JveqmcSrFq-qs41PPO_9KUHUgSvbmDJQArnzV9h_7wzK58i"/>
          <p:cNvPicPr>
            <a:picLocks noChangeAspect="1" noChangeArrowheads="1"/>
          </p:cNvPicPr>
          <p:nvPr/>
        </p:nvPicPr>
        <p:blipFill>
          <a:blip r:embed="rId2" cstate="print"/>
          <a:srcRect/>
          <a:stretch>
            <a:fillRect/>
          </a:stretch>
        </p:blipFill>
        <p:spPr bwMode="auto">
          <a:xfrm>
            <a:off x="3203848" y="2101577"/>
            <a:ext cx="2695575" cy="26955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0" descr="Logo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0" y="0"/>
            <a:ext cx="8858250" cy="857250"/>
          </a:xfrm>
        </p:spPr>
        <p:txBody>
          <a:bodyPr/>
          <a:lstStyle/>
          <a:p>
            <a:r>
              <a:rPr lang="es-PE" dirty="0" smtClean="0"/>
              <a:t>COLAS</a:t>
            </a:r>
            <a:endParaRPr lang="es-PE" dirty="0"/>
          </a:p>
        </p:txBody>
      </p:sp>
      <p:sp>
        <p:nvSpPr>
          <p:cNvPr id="5"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endParaRPr lang="es-PE" sz="1600" dirty="0" smtClean="0"/>
          </a:p>
          <a:p>
            <a:r>
              <a:rPr lang="es-PE" sz="1600" dirty="0" smtClean="0"/>
              <a:t>                                                                                                                           </a:t>
            </a:r>
          </a:p>
          <a:p>
            <a:r>
              <a:rPr lang="es-PE" sz="1600" dirty="0" smtClean="0"/>
              <a:t>ENTRA                                                                                                                           SALE</a:t>
            </a:r>
          </a:p>
          <a:p>
            <a:pPr algn="just"/>
            <a:r>
              <a:rPr lang="es-ES" sz="1600" dirty="0" smtClean="0"/>
              <a:t> </a:t>
            </a:r>
            <a:endParaRPr lang="es-PE" sz="1600" dirty="0" smtClean="0"/>
          </a:p>
          <a:p>
            <a:pPr algn="just"/>
            <a:r>
              <a:rPr lang="es-ES" sz="1600" dirty="0" smtClean="0"/>
              <a:t>                    </a:t>
            </a:r>
          </a:p>
          <a:p>
            <a:pPr algn="just"/>
            <a:r>
              <a:rPr lang="es-ES" sz="1600" dirty="0" smtClean="0"/>
              <a:t>                   </a:t>
            </a:r>
          </a:p>
          <a:p>
            <a:pPr algn="just"/>
            <a:r>
              <a:rPr lang="es-ES" sz="1600" dirty="0" smtClean="0"/>
              <a:t>                 FINAL DE COLA            		                               FRENTE </a:t>
            </a:r>
          </a:p>
          <a:p>
            <a:pPr algn="just"/>
            <a:endParaRPr lang="es-ES" sz="1600" dirty="0" smtClean="0"/>
          </a:p>
          <a:p>
            <a:endParaRPr lang="es-ES" sz="1600" dirty="0" smtClean="0"/>
          </a:p>
          <a:p>
            <a:pPr algn="just"/>
            <a:r>
              <a:rPr lang="es-ES" sz="1600" dirty="0" smtClean="0"/>
              <a:t>En una cola a diferencia de una pila la operación de ingreso o encolar se hace por un extremo, según se observa en la grafica se hace por el lado izquierdo o final de la cola y la operación retirar o desencolar se hace por el otro extremo denominado frente o principio de la cola. </a:t>
            </a:r>
            <a:r>
              <a:rPr lang="es-ES" sz="1600" b="1" dirty="0" smtClean="0"/>
              <a:t> </a:t>
            </a:r>
            <a:r>
              <a:rPr lang="es-ES" sz="1600" dirty="0" smtClean="0"/>
              <a:t>El primer elemento</a:t>
            </a:r>
            <a:r>
              <a:rPr lang="es-ES" sz="1600" b="1" dirty="0" smtClean="0"/>
              <a:t> </a:t>
            </a:r>
            <a:r>
              <a:rPr lang="es-ES" sz="1600" dirty="0" smtClean="0"/>
              <a:t>que entra en la cola será el primero en salir, debido a esta característica la cola también recibe el nombre de estructuras FIFO (</a:t>
            </a:r>
            <a:r>
              <a:rPr lang="es-ES" sz="1600" dirty="0" err="1" smtClean="0"/>
              <a:t>first</a:t>
            </a:r>
            <a:r>
              <a:rPr lang="es-ES" sz="1600" dirty="0" smtClean="0"/>
              <a:t>-in, </a:t>
            </a:r>
            <a:r>
              <a:rPr lang="es-ES" sz="1600" dirty="0" err="1" smtClean="0"/>
              <a:t>first-out</a:t>
            </a:r>
            <a:r>
              <a:rPr lang="es-ES" sz="1600" dirty="0" smtClean="0"/>
              <a:t>, primero en entrar, primero en salir)</a:t>
            </a:r>
            <a:endParaRPr lang="es-PE" sz="1600" dirty="0" smtClean="0"/>
          </a:p>
          <a:p>
            <a:pPr algn="just"/>
            <a:r>
              <a:rPr lang="es-ES" sz="1600" dirty="0" smtClean="0"/>
              <a:t> </a:t>
            </a:r>
            <a:endParaRPr lang="es-PE" sz="1600" dirty="0" smtClean="0"/>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6" name="5 Tabla"/>
          <p:cNvGraphicFramePr>
            <a:graphicFrameLocks noGrp="1"/>
          </p:cNvGraphicFramePr>
          <p:nvPr/>
        </p:nvGraphicFramePr>
        <p:xfrm>
          <a:off x="1500166" y="1714488"/>
          <a:ext cx="6095999" cy="500066"/>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500066">
                <a:tc>
                  <a:txBody>
                    <a:bodyPr/>
                    <a:lstStyle/>
                    <a:p>
                      <a:pPr algn="ctr"/>
                      <a:endParaRPr lang="es-ES" sz="1100" dirty="0" smtClean="0">
                        <a:latin typeface="Verdana"/>
                        <a:ea typeface="Times New Roman"/>
                        <a:cs typeface="Times New Roman"/>
                      </a:endParaRPr>
                    </a:p>
                    <a:p>
                      <a:pPr algn="ctr"/>
                      <a:r>
                        <a:rPr lang="es-ES" sz="1100" b="0" dirty="0" smtClean="0">
                          <a:solidFill>
                            <a:schemeClr val="tx1"/>
                          </a:solidFill>
                          <a:latin typeface="Verdana"/>
                          <a:ea typeface="Times New Roman"/>
                          <a:cs typeface="Times New Roman"/>
                        </a:rPr>
                        <a:t>E7</a:t>
                      </a:r>
                      <a:r>
                        <a:rPr lang="es-PE" sz="1100" dirty="0" smtClean="0">
                          <a:latin typeface="Calibri"/>
                          <a:ea typeface="Times New Roman"/>
                          <a:cs typeface="Times New Roman"/>
                        </a:rPr>
                        <a:t> </a:t>
                      </a:r>
                      <a:endParaRPr lang="es-PE" sz="1100" dirty="0">
                        <a:latin typeface="Calibri"/>
                        <a:ea typeface="Times New Roman"/>
                        <a:cs typeface="Times New Roman"/>
                      </a:endParaRPr>
                    </a:p>
                  </a:txBody>
                  <a:tcPr marL="68580" marR="68580" marT="0" marB="0">
                    <a:solidFill>
                      <a:schemeClr val="bg1">
                        <a:lumMod val="75000"/>
                      </a:schemeClr>
                    </a:solidFill>
                  </a:tcPr>
                </a:tc>
                <a:tc>
                  <a:txBody>
                    <a:bodyPr/>
                    <a:lstStyle/>
                    <a:p>
                      <a:pPr algn="ctr">
                        <a:spcAft>
                          <a:spcPts val="0"/>
                        </a:spcAft>
                      </a:pPr>
                      <a:endParaRPr lang="es-ES" sz="1000" dirty="0" smtClean="0">
                        <a:latin typeface="Verdana"/>
                        <a:ea typeface="MS Mincho"/>
                        <a:cs typeface="Times New Roman"/>
                      </a:endParaRPr>
                    </a:p>
                    <a:p>
                      <a:pPr algn="ctr">
                        <a:spcAft>
                          <a:spcPts val="0"/>
                        </a:spcAft>
                      </a:pPr>
                      <a:r>
                        <a:rPr kumimoji="0" lang="es-ES" sz="1100" b="0" kern="1200" dirty="0" smtClean="0">
                          <a:solidFill>
                            <a:schemeClr val="tx1"/>
                          </a:solidFill>
                          <a:latin typeface="Verdana"/>
                          <a:ea typeface="Times New Roman"/>
                          <a:cs typeface="Times New Roman"/>
                        </a:rPr>
                        <a:t>E6</a:t>
                      </a:r>
                      <a:endParaRPr kumimoji="0" lang="es-PE" sz="1100" b="0" kern="1200" dirty="0" smtClean="0">
                        <a:solidFill>
                          <a:schemeClr val="tx1"/>
                        </a:solidFill>
                        <a:latin typeface="Verdana"/>
                        <a:ea typeface="Times New Roman"/>
                        <a:cs typeface="Times New Roman"/>
                      </a:endParaRPr>
                    </a:p>
                  </a:txBody>
                  <a:tcPr marL="68580" marR="68580" marT="0" marB="0">
                    <a:solidFill>
                      <a:schemeClr val="bg1">
                        <a:lumMod val="75000"/>
                      </a:schemeClr>
                    </a:solidFill>
                  </a:tcPr>
                </a:tc>
                <a:tc>
                  <a:txBody>
                    <a:bodyPr/>
                    <a:lstStyle/>
                    <a:p>
                      <a:pPr algn="ctr">
                        <a:spcAft>
                          <a:spcPts val="0"/>
                        </a:spcAft>
                      </a:pPr>
                      <a:endParaRPr lang="es-ES" sz="1000" dirty="0" smtClean="0">
                        <a:latin typeface="Verdana"/>
                        <a:ea typeface="MS Mincho"/>
                        <a:cs typeface="Times New Roman"/>
                      </a:endParaRPr>
                    </a:p>
                    <a:p>
                      <a:pPr algn="ctr">
                        <a:spcAft>
                          <a:spcPts val="0"/>
                        </a:spcAft>
                      </a:pPr>
                      <a:r>
                        <a:rPr kumimoji="0" lang="es-ES" sz="1100" b="0" kern="1200" dirty="0" smtClean="0">
                          <a:solidFill>
                            <a:schemeClr val="tx1"/>
                          </a:solidFill>
                          <a:latin typeface="Verdana"/>
                          <a:ea typeface="Times New Roman"/>
                          <a:cs typeface="Times New Roman"/>
                        </a:rPr>
                        <a:t>E5</a:t>
                      </a:r>
                      <a:endParaRPr kumimoji="0" lang="es-PE" sz="1100" b="0" kern="1200" dirty="0" smtClean="0">
                        <a:solidFill>
                          <a:schemeClr val="tx1"/>
                        </a:solidFill>
                        <a:latin typeface="Verdana"/>
                        <a:ea typeface="Times New Roman"/>
                        <a:cs typeface="Times New Roman"/>
                      </a:endParaRPr>
                    </a:p>
                  </a:txBody>
                  <a:tcPr marL="68580" marR="68580" marT="0" marB="0">
                    <a:solidFill>
                      <a:schemeClr val="bg1">
                        <a:lumMod val="75000"/>
                      </a:schemeClr>
                    </a:solidFill>
                  </a:tcPr>
                </a:tc>
                <a:tc>
                  <a:txBody>
                    <a:bodyPr/>
                    <a:lstStyle/>
                    <a:p>
                      <a:pPr algn="ctr">
                        <a:spcAft>
                          <a:spcPts val="0"/>
                        </a:spcAft>
                      </a:pPr>
                      <a:endParaRPr lang="es-ES" sz="1000" dirty="0" smtClean="0">
                        <a:latin typeface="Verdana"/>
                        <a:ea typeface="MS Mincho"/>
                        <a:cs typeface="Times New Roman"/>
                      </a:endParaRPr>
                    </a:p>
                    <a:p>
                      <a:pPr algn="ctr">
                        <a:spcAft>
                          <a:spcPts val="0"/>
                        </a:spcAft>
                      </a:pPr>
                      <a:r>
                        <a:rPr kumimoji="0" lang="es-ES" sz="1100" b="0" kern="1200" dirty="0" smtClean="0">
                          <a:solidFill>
                            <a:schemeClr val="tx1"/>
                          </a:solidFill>
                          <a:latin typeface="Verdana"/>
                          <a:ea typeface="Times New Roman"/>
                          <a:cs typeface="Times New Roman"/>
                        </a:rPr>
                        <a:t>E4</a:t>
                      </a:r>
                      <a:endParaRPr kumimoji="0" lang="es-PE" sz="1100" b="0" kern="1200" dirty="0" smtClean="0">
                        <a:solidFill>
                          <a:schemeClr val="tx1"/>
                        </a:solidFill>
                        <a:latin typeface="Verdana"/>
                        <a:ea typeface="Times New Roman"/>
                        <a:cs typeface="Times New Roman"/>
                      </a:endParaRPr>
                    </a:p>
                  </a:txBody>
                  <a:tcPr marL="68580" marR="68580" marT="0" marB="0">
                    <a:solidFill>
                      <a:schemeClr val="bg1">
                        <a:lumMod val="75000"/>
                      </a:schemeClr>
                    </a:solidFill>
                  </a:tcPr>
                </a:tc>
                <a:tc>
                  <a:txBody>
                    <a:bodyPr/>
                    <a:lstStyle/>
                    <a:p>
                      <a:pPr algn="ctr">
                        <a:spcAft>
                          <a:spcPts val="0"/>
                        </a:spcAft>
                      </a:pPr>
                      <a:endParaRPr lang="es-ES" sz="1000" dirty="0" smtClean="0">
                        <a:latin typeface="Verdana"/>
                        <a:ea typeface="MS Mincho"/>
                        <a:cs typeface="Times New Roman"/>
                      </a:endParaRPr>
                    </a:p>
                    <a:p>
                      <a:pPr algn="ctr">
                        <a:spcAft>
                          <a:spcPts val="0"/>
                        </a:spcAft>
                      </a:pPr>
                      <a:r>
                        <a:rPr kumimoji="0" lang="es-ES" sz="1100" b="0" kern="1200" dirty="0" smtClean="0">
                          <a:solidFill>
                            <a:schemeClr val="tx1"/>
                          </a:solidFill>
                          <a:latin typeface="Verdana"/>
                          <a:ea typeface="Times New Roman"/>
                          <a:cs typeface="Times New Roman"/>
                        </a:rPr>
                        <a:t>E3</a:t>
                      </a:r>
                      <a:endParaRPr kumimoji="0" lang="es-PE" sz="1100" b="0" kern="1200" dirty="0" smtClean="0">
                        <a:solidFill>
                          <a:schemeClr val="tx1"/>
                        </a:solidFill>
                        <a:latin typeface="Verdana"/>
                        <a:ea typeface="Times New Roman"/>
                        <a:cs typeface="Times New Roman"/>
                      </a:endParaRPr>
                    </a:p>
                  </a:txBody>
                  <a:tcPr marL="68580" marR="68580" marT="0" marB="0">
                    <a:solidFill>
                      <a:schemeClr val="bg1">
                        <a:lumMod val="75000"/>
                      </a:schemeClr>
                    </a:solidFill>
                  </a:tcPr>
                </a:tc>
                <a:tc>
                  <a:txBody>
                    <a:bodyPr/>
                    <a:lstStyle/>
                    <a:p>
                      <a:pPr algn="ctr">
                        <a:spcAft>
                          <a:spcPts val="0"/>
                        </a:spcAft>
                      </a:pPr>
                      <a:endParaRPr lang="es-ES" sz="1000" dirty="0" smtClean="0">
                        <a:latin typeface="Verdana"/>
                        <a:ea typeface="MS Mincho"/>
                        <a:cs typeface="Times New Roman"/>
                      </a:endParaRPr>
                    </a:p>
                    <a:p>
                      <a:pPr algn="ctr">
                        <a:spcAft>
                          <a:spcPts val="0"/>
                        </a:spcAft>
                      </a:pPr>
                      <a:r>
                        <a:rPr kumimoji="0" lang="es-ES" sz="1100" b="0" kern="1200" dirty="0" smtClean="0">
                          <a:solidFill>
                            <a:schemeClr val="tx1"/>
                          </a:solidFill>
                          <a:latin typeface="Verdana"/>
                          <a:ea typeface="Times New Roman"/>
                          <a:cs typeface="Times New Roman"/>
                        </a:rPr>
                        <a:t>E2</a:t>
                      </a:r>
                      <a:endParaRPr kumimoji="0" lang="es-PE" sz="1100" b="0" kern="1200" dirty="0" smtClean="0">
                        <a:solidFill>
                          <a:schemeClr val="tx1"/>
                        </a:solidFill>
                        <a:latin typeface="Verdana"/>
                        <a:ea typeface="Times New Roman"/>
                        <a:cs typeface="Times New Roman"/>
                      </a:endParaRPr>
                    </a:p>
                  </a:txBody>
                  <a:tcPr marL="68580" marR="68580" marT="0" marB="0">
                    <a:solidFill>
                      <a:schemeClr val="bg1">
                        <a:lumMod val="75000"/>
                      </a:schemeClr>
                    </a:solidFill>
                  </a:tcPr>
                </a:tc>
                <a:tc>
                  <a:txBody>
                    <a:bodyPr/>
                    <a:lstStyle/>
                    <a:p>
                      <a:pPr algn="ctr">
                        <a:spcAft>
                          <a:spcPts val="0"/>
                        </a:spcAft>
                      </a:pPr>
                      <a:endParaRPr lang="es-ES" sz="1000" dirty="0" smtClean="0">
                        <a:latin typeface="Verdana"/>
                        <a:ea typeface="MS Mincho"/>
                        <a:cs typeface="Times New Roman"/>
                      </a:endParaRPr>
                    </a:p>
                    <a:p>
                      <a:pPr algn="ctr">
                        <a:spcAft>
                          <a:spcPts val="0"/>
                        </a:spcAft>
                      </a:pPr>
                      <a:r>
                        <a:rPr kumimoji="0" lang="es-ES" sz="1100" b="0" kern="1200" dirty="0" smtClean="0">
                          <a:solidFill>
                            <a:schemeClr val="tx1"/>
                          </a:solidFill>
                          <a:latin typeface="Verdana"/>
                          <a:ea typeface="Times New Roman"/>
                          <a:cs typeface="Times New Roman"/>
                        </a:rPr>
                        <a:t>E1</a:t>
                      </a:r>
                      <a:endParaRPr kumimoji="0" lang="es-PE" sz="1100" b="0" kern="1200" dirty="0" smtClean="0">
                        <a:solidFill>
                          <a:schemeClr val="tx1"/>
                        </a:solidFill>
                        <a:latin typeface="Verdana"/>
                        <a:ea typeface="Times New Roman"/>
                        <a:cs typeface="Times New Roman"/>
                      </a:endParaRPr>
                    </a:p>
                  </a:txBody>
                  <a:tcPr marL="68580" marR="68580" marT="0" marB="0">
                    <a:solidFill>
                      <a:schemeClr val="bg1">
                        <a:lumMod val="75000"/>
                      </a:schemeClr>
                    </a:solidFill>
                  </a:tcPr>
                </a:tc>
              </a:tr>
            </a:tbl>
          </a:graphicData>
        </a:graphic>
      </p:graphicFrame>
      <p:sp>
        <p:nvSpPr>
          <p:cNvPr id="7" name="AutoShape 2"/>
          <p:cNvSpPr>
            <a:spLocks noChangeArrowheads="1"/>
          </p:cNvSpPr>
          <p:nvPr/>
        </p:nvSpPr>
        <p:spPr bwMode="auto">
          <a:xfrm>
            <a:off x="1857356" y="2285992"/>
            <a:ext cx="228600" cy="342900"/>
          </a:xfrm>
          <a:prstGeom prst="upArrow">
            <a:avLst>
              <a:gd name="adj1" fmla="val 50000"/>
              <a:gd name="adj2" fmla="val 375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8" name="AutoShape 2"/>
          <p:cNvSpPr>
            <a:spLocks noChangeArrowheads="1"/>
          </p:cNvSpPr>
          <p:nvPr/>
        </p:nvSpPr>
        <p:spPr bwMode="auto">
          <a:xfrm>
            <a:off x="7000892" y="2285992"/>
            <a:ext cx="228600" cy="342900"/>
          </a:xfrm>
          <a:prstGeom prst="upArrow">
            <a:avLst>
              <a:gd name="adj1" fmla="val 50000"/>
              <a:gd name="adj2" fmla="val 375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dirty="0"/>
          </a:p>
        </p:txBody>
      </p:sp>
      <p:sp>
        <p:nvSpPr>
          <p:cNvPr id="9" name="8 Flecha derecha"/>
          <p:cNvSpPr/>
          <p:nvPr/>
        </p:nvSpPr>
        <p:spPr>
          <a:xfrm>
            <a:off x="1214414" y="1785926"/>
            <a:ext cx="285752" cy="260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9 Flecha derecha"/>
          <p:cNvSpPr/>
          <p:nvPr/>
        </p:nvSpPr>
        <p:spPr>
          <a:xfrm>
            <a:off x="7643834" y="1785926"/>
            <a:ext cx="285752" cy="260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704326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0" y="0"/>
            <a:ext cx="8858250" cy="857250"/>
          </a:xfrm>
        </p:spPr>
        <p:txBody>
          <a:bodyPr/>
          <a:lstStyle/>
          <a:p>
            <a:r>
              <a:rPr lang="es-PE" dirty="0" smtClean="0"/>
              <a:t>OPERACIONES</a:t>
            </a:r>
            <a:endParaRPr lang="es-PE" dirty="0"/>
          </a:p>
        </p:txBody>
      </p:sp>
      <p:sp>
        <p:nvSpPr>
          <p:cNvPr id="5"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pPr algn="just"/>
            <a:r>
              <a:rPr lang="es-ES" sz="1600" dirty="0" smtClean="0"/>
              <a:t>Una cola es una estructura a la que usualmente se le da un tamaño. Esta estructura puede estar en un momento vacía, estar llena hasta el tope o a medio llenar. Se hace necesario por ello para manipular este TAD de cuatro operaciones.</a:t>
            </a:r>
            <a:endParaRPr lang="es-PE" sz="1600" dirty="0" smtClean="0"/>
          </a:p>
          <a:p>
            <a:pPr algn="just"/>
            <a:r>
              <a:rPr lang="es-ES" sz="1600" dirty="0" smtClean="0"/>
              <a:t> </a:t>
            </a:r>
            <a:endParaRPr lang="es-PE" sz="1600" dirty="0" smtClean="0"/>
          </a:p>
          <a:p>
            <a:pPr algn="just"/>
            <a:r>
              <a:rPr lang="es-ES" sz="1600" dirty="0" smtClean="0"/>
              <a:t>Las operaciones básicas de un TAD cola son :</a:t>
            </a:r>
            <a:endParaRPr lang="es-PE" sz="1600" dirty="0" smtClean="0"/>
          </a:p>
          <a:p>
            <a:pPr algn="just"/>
            <a:r>
              <a:rPr lang="es-ES" sz="1600" dirty="0" smtClean="0"/>
              <a:t> </a:t>
            </a:r>
            <a:endParaRPr lang="es-PE" sz="1600" dirty="0" smtClean="0"/>
          </a:p>
          <a:p>
            <a:pPr lvl="0" algn="just">
              <a:buFont typeface="Arial" pitchFamily="34" charset="0"/>
              <a:buChar char="•"/>
            </a:pPr>
            <a:r>
              <a:rPr lang="es-ES" sz="1600" dirty="0" smtClean="0"/>
              <a:t> Ingresar o encolar es la operación que añade un nuevo elemento a la cola.</a:t>
            </a:r>
          </a:p>
          <a:p>
            <a:pPr lvl="0" algn="just">
              <a:buFont typeface="Arial" pitchFamily="34" charset="0"/>
              <a:buChar char="•"/>
            </a:pPr>
            <a:r>
              <a:rPr lang="es-ES" sz="1600" dirty="0" smtClean="0"/>
              <a:t> Sacar o desencolar es la operación que elimina el elemento del frente de la cola</a:t>
            </a:r>
            <a:endParaRPr lang="es-PE" sz="1600" dirty="0" smtClean="0"/>
          </a:p>
          <a:p>
            <a:pPr algn="just"/>
            <a:r>
              <a:rPr lang="es-ES" sz="1600" dirty="0" smtClean="0"/>
              <a:t> </a:t>
            </a:r>
            <a:endParaRPr lang="es-PE" sz="1600" dirty="0" smtClean="0"/>
          </a:p>
          <a:p>
            <a:pPr algn="just"/>
            <a:r>
              <a:rPr lang="es-ES" sz="1600" dirty="0" smtClean="0"/>
              <a:t>Otras operaciones usualmente incluidas en el tipo de dato abstracto cola son:</a:t>
            </a:r>
            <a:endParaRPr lang="es-PE" sz="1600" dirty="0" smtClean="0"/>
          </a:p>
          <a:p>
            <a:pPr algn="just"/>
            <a:r>
              <a:rPr lang="es-ES" sz="1600" dirty="0" smtClean="0"/>
              <a:t> </a:t>
            </a:r>
            <a:endParaRPr lang="es-PE" sz="1600" dirty="0" smtClean="0"/>
          </a:p>
          <a:p>
            <a:pPr lvl="0" algn="just">
              <a:buFont typeface="Arial" pitchFamily="34" charset="0"/>
              <a:buChar char="•"/>
            </a:pPr>
            <a:r>
              <a:rPr lang="es-ES" sz="1600" dirty="0" smtClean="0"/>
              <a:t>  Verificar si la cola esta llena</a:t>
            </a:r>
          </a:p>
          <a:p>
            <a:pPr lvl="0" algn="just">
              <a:buFont typeface="Arial" pitchFamily="34" charset="0"/>
              <a:buChar char="•"/>
            </a:pPr>
            <a:r>
              <a:rPr lang="es-ES" sz="1600" dirty="0" smtClean="0"/>
              <a:t>  Verificar si la cola esta vacía.</a:t>
            </a:r>
            <a:endParaRPr lang="es-PE" sz="1600" dirty="0" smtClean="0"/>
          </a:p>
          <a:p>
            <a:pPr algn="just"/>
            <a:r>
              <a:rPr lang="es-ES" sz="1600" dirty="0" smtClean="0"/>
              <a:t> </a:t>
            </a:r>
            <a:endParaRPr lang="es-PE" sz="1600" dirty="0" smtClean="0"/>
          </a:p>
          <a:p>
            <a:pPr algn="just"/>
            <a:r>
              <a:rPr lang="es-ES" sz="1600" dirty="0" smtClean="0"/>
              <a:t>Es común antes de efectuar una operación encolar verificar primero si la cola esta llena y también del mismo modo antes de efectuar una operación desencolar verificar si la cola esta vacía.</a:t>
            </a:r>
            <a:endParaRPr lang="es-PE" sz="1600" dirty="0" smtClean="0"/>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8087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0" y="0"/>
            <a:ext cx="885825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s-ES" altLang="es-PE" sz="2400" dirty="0" smtClean="0">
                <a:solidFill>
                  <a:schemeClr val="bg1"/>
                </a:solidFill>
                <a:latin typeface="Calibri" pitchFamily="34" charset="0"/>
                <a:cs typeface="Arial" charset="0"/>
              </a:rPr>
              <a:t>OPERACIONES</a:t>
            </a:r>
            <a:endParaRPr lang="es-PE" sz="2400" b="1" dirty="0">
              <a:solidFill>
                <a:schemeClr val="bg1"/>
              </a:solidFill>
            </a:endParaRPr>
          </a:p>
        </p:txBody>
      </p:sp>
      <p:sp>
        <p:nvSpPr>
          <p:cNvPr id="6" name="Rectangle 4"/>
          <p:cNvSpPr txBox="1">
            <a:spLocks noChangeArrowheads="1"/>
          </p:cNvSpPr>
          <p:nvPr/>
        </p:nvSpPr>
        <p:spPr>
          <a:xfrm>
            <a:off x="285720" y="1285861"/>
            <a:ext cx="8318530" cy="4664090"/>
          </a:xfrm>
          <a:prstGeom prst="rect">
            <a:avLst/>
          </a:prstGeom>
          <a:solidFill>
            <a:schemeClr val="bg1"/>
          </a:solidFill>
          <a:ln w="12700">
            <a:solidFill>
              <a:srgbClr val="FF6600"/>
            </a:solidFill>
          </a:ln>
        </p:spPr>
        <p:txBody>
          <a:bodyPr vert="horz" lIns="90488" tIns="44450" rIns="90488" bIns="44450" rtlCol="0">
            <a:normAutofit/>
          </a:bodyPr>
          <a:lstStyle/>
          <a:p>
            <a:pPr algn="just"/>
            <a:r>
              <a:rPr lang="es-ES" sz="1600" dirty="0" smtClean="0"/>
              <a:t>Dos operaciones son fundamentales en una cola:</a:t>
            </a:r>
            <a:endParaRPr lang="es-PE" sz="1600" dirty="0" smtClean="0"/>
          </a:p>
          <a:p>
            <a:pPr algn="just"/>
            <a:r>
              <a:rPr lang="es-ES" sz="1600" dirty="0" smtClean="0"/>
              <a:t> </a:t>
            </a:r>
            <a:endParaRPr lang="es-PE" sz="1600" dirty="0" smtClean="0"/>
          </a:p>
          <a:p>
            <a:pPr lvl="0" algn="just">
              <a:buFont typeface="Wingdings" pitchFamily="2" charset="2"/>
              <a:buChar char="§"/>
            </a:pPr>
            <a:r>
              <a:rPr lang="es-ES" sz="1600" dirty="0" smtClean="0"/>
              <a:t> Meter(encolar que adiciona un elemento a la cola).</a:t>
            </a:r>
            <a:endParaRPr lang="es-PE" sz="1600" dirty="0" smtClean="0"/>
          </a:p>
          <a:p>
            <a:pPr lvl="0" algn="just">
              <a:buFont typeface="Wingdings" pitchFamily="2" charset="2"/>
              <a:buChar char="§"/>
            </a:pPr>
            <a:r>
              <a:rPr lang="es-ES" sz="1600" dirty="0" smtClean="0"/>
              <a:t> Sacar(decolar) que cumple la operación inversa de encolar, ósea retira un elemento de la cola.</a:t>
            </a:r>
            <a:endParaRPr lang="es-PE" sz="1600" dirty="0" smtClean="0"/>
          </a:p>
          <a:p>
            <a:pPr algn="just"/>
            <a:r>
              <a:rPr lang="es-ES" sz="1600" dirty="0" smtClean="0"/>
              <a:t> </a:t>
            </a:r>
            <a:endParaRPr lang="es-PE" sz="1600" dirty="0" smtClean="0"/>
          </a:p>
          <a:p>
            <a:pPr algn="just"/>
            <a:r>
              <a:rPr lang="es-ES" sz="1600" dirty="0" smtClean="0"/>
              <a:t>Otras operaciones usualmente incluidas en una cola son:</a:t>
            </a:r>
            <a:endParaRPr lang="es-PE" sz="1600" dirty="0" smtClean="0"/>
          </a:p>
          <a:p>
            <a:pPr algn="just"/>
            <a:r>
              <a:rPr lang="es-ES" sz="1600" b="1" dirty="0" smtClean="0"/>
              <a:t> </a:t>
            </a:r>
            <a:endParaRPr lang="es-PE" sz="1600" dirty="0" smtClean="0"/>
          </a:p>
          <a:p>
            <a:pPr lvl="0" algn="just">
              <a:buFont typeface="Courier New" pitchFamily="49" charset="0"/>
              <a:buChar char="o"/>
            </a:pPr>
            <a:r>
              <a:rPr lang="es-ES" sz="1600" dirty="0" smtClean="0"/>
              <a:t>   Verificar si esta ocupada o llena la cola</a:t>
            </a:r>
            <a:endParaRPr lang="es-PE" sz="1600" dirty="0" smtClean="0"/>
          </a:p>
          <a:p>
            <a:pPr lvl="0" algn="just">
              <a:buFont typeface="Courier New" pitchFamily="49" charset="0"/>
              <a:buChar char="o"/>
            </a:pPr>
            <a:r>
              <a:rPr lang="es-ES" sz="1600" dirty="0" smtClean="0"/>
              <a:t>   Verificar si la cola se encuentra vacía</a:t>
            </a:r>
            <a:endParaRPr lang="es-PE" sz="1600" dirty="0" smtClean="0"/>
          </a:p>
          <a:p>
            <a:r>
              <a:rPr lang="es-ES" sz="1600" b="1" dirty="0" smtClean="0"/>
              <a:t> </a:t>
            </a:r>
            <a:endParaRPr lang="es-PE" sz="1600" dirty="0"/>
          </a:p>
        </p:txBody>
      </p:sp>
      <p:sp>
        <p:nvSpPr>
          <p:cNvPr id="7" name="3 Marcador de pie de página"/>
          <p:cNvSpPr>
            <a:spLocks noGrp="1"/>
          </p:cNvSpPr>
          <p:nvPr>
            <p:ph type="ftr" sz="quarter" idx="11"/>
          </p:nvPr>
        </p:nvSpPr>
        <p:spPr>
          <a:xfrm>
            <a:off x="33338" y="6429375"/>
            <a:ext cx="4395786" cy="365125"/>
          </a:xfrm>
        </p:spPr>
        <p:txBody>
          <a:bodyPr/>
          <a:lstStyle/>
          <a:p>
            <a:pPr>
              <a:defRPr/>
            </a:pPr>
            <a:r>
              <a:rPr lang="es-ES" dirty="0" err="1" smtClean="0"/>
              <a:t>far</a:t>
            </a:r>
            <a:endParaRPr lang="es-ES" dirty="0"/>
          </a:p>
        </p:txBody>
      </p:sp>
      <p:pic>
        <p:nvPicPr>
          <p:cNvPr id="8"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8010" y="6357958"/>
            <a:ext cx="3765990"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8 CuadroTexto"/>
          <p:cNvSpPr txBox="1"/>
          <p:nvPr/>
        </p:nvSpPr>
        <p:spPr>
          <a:xfrm>
            <a:off x="1357290" y="4214818"/>
            <a:ext cx="4000528" cy="369887"/>
          </a:xfrm>
          <a:prstGeom prst="rect">
            <a:avLst/>
          </a:prstGeom>
          <a:solidFill>
            <a:schemeClr val="accent6">
              <a:lumMod val="50000"/>
            </a:schemeClr>
          </a:solidFill>
        </p:spPr>
        <p:txBody>
          <a:bodyPr wrap="square">
            <a:spAutoFit/>
          </a:bodyPr>
          <a:lstStyle/>
          <a:p>
            <a:pPr eaLnBrk="1" fontAlgn="auto" hangingPunct="1">
              <a:spcBef>
                <a:spcPts val="0"/>
              </a:spcBef>
              <a:spcAft>
                <a:spcPts val="0"/>
              </a:spcAft>
              <a:defRPr/>
            </a:pPr>
            <a:r>
              <a:rPr lang="es-ES" b="1" dirty="0">
                <a:solidFill>
                  <a:schemeClr val="bg1"/>
                </a:solidFill>
                <a:latin typeface="+mn-lt"/>
              </a:rPr>
              <a:t>METER </a:t>
            </a:r>
            <a:r>
              <a:rPr lang="es-ES" b="1" dirty="0" smtClean="0">
                <a:solidFill>
                  <a:schemeClr val="bg1"/>
                </a:solidFill>
                <a:latin typeface="+mn-lt"/>
              </a:rPr>
              <a:t>(encolar)</a:t>
            </a:r>
            <a:endParaRPr lang="es-ES" b="1" dirty="0">
              <a:solidFill>
                <a:schemeClr val="bg1"/>
              </a:solidFill>
              <a:latin typeface="+mn-lt"/>
            </a:endParaRPr>
          </a:p>
        </p:txBody>
      </p:sp>
      <p:sp>
        <p:nvSpPr>
          <p:cNvPr id="10" name="9 CuadroTexto"/>
          <p:cNvSpPr txBox="1"/>
          <p:nvPr/>
        </p:nvSpPr>
        <p:spPr>
          <a:xfrm>
            <a:off x="1357290" y="4572008"/>
            <a:ext cx="4000528" cy="369887"/>
          </a:xfrm>
          <a:prstGeom prst="rect">
            <a:avLst/>
          </a:prstGeom>
          <a:solidFill>
            <a:schemeClr val="accent6">
              <a:lumMod val="75000"/>
            </a:schemeClr>
          </a:solidFill>
        </p:spPr>
        <p:txBody>
          <a:bodyPr wrap="square">
            <a:spAutoFit/>
          </a:bodyPr>
          <a:lstStyle/>
          <a:p>
            <a:pPr eaLnBrk="1" fontAlgn="auto" hangingPunct="1">
              <a:spcBef>
                <a:spcPts val="0"/>
              </a:spcBef>
              <a:spcAft>
                <a:spcPts val="0"/>
              </a:spcAft>
              <a:defRPr/>
            </a:pPr>
            <a:r>
              <a:rPr lang="es-ES" b="1" dirty="0">
                <a:latin typeface="+mn-lt"/>
              </a:rPr>
              <a:t>SACAR </a:t>
            </a:r>
            <a:r>
              <a:rPr lang="es-ES" b="1" dirty="0" smtClean="0">
                <a:latin typeface="+mn-lt"/>
              </a:rPr>
              <a:t>(decolar)</a:t>
            </a:r>
            <a:endParaRPr lang="es-ES" b="1" dirty="0">
              <a:latin typeface="+mn-lt"/>
            </a:endParaRPr>
          </a:p>
        </p:txBody>
      </p:sp>
      <p:sp>
        <p:nvSpPr>
          <p:cNvPr id="11" name="10 CuadroTexto"/>
          <p:cNvSpPr txBox="1"/>
          <p:nvPr/>
        </p:nvSpPr>
        <p:spPr>
          <a:xfrm>
            <a:off x="1357290" y="4929198"/>
            <a:ext cx="4000528" cy="369888"/>
          </a:xfrm>
          <a:prstGeom prst="rect">
            <a:avLst/>
          </a:prstGeom>
          <a:solidFill>
            <a:schemeClr val="accent6">
              <a:lumMod val="60000"/>
              <a:lumOff val="40000"/>
            </a:schemeClr>
          </a:solidFill>
        </p:spPr>
        <p:txBody>
          <a:bodyPr wrap="square">
            <a:spAutoFit/>
          </a:bodyPr>
          <a:lstStyle/>
          <a:p>
            <a:pPr eaLnBrk="1" fontAlgn="auto" hangingPunct="1">
              <a:spcBef>
                <a:spcPts val="0"/>
              </a:spcBef>
              <a:spcAft>
                <a:spcPts val="0"/>
              </a:spcAft>
              <a:defRPr/>
            </a:pPr>
            <a:r>
              <a:rPr lang="es-ES" b="1">
                <a:latin typeface="+mn-lt"/>
              </a:rPr>
              <a:t>OCUPADO </a:t>
            </a:r>
          </a:p>
        </p:txBody>
      </p:sp>
      <p:sp>
        <p:nvSpPr>
          <p:cNvPr id="12" name="15 CuadroTexto"/>
          <p:cNvSpPr txBox="1">
            <a:spLocks noChangeArrowheads="1"/>
          </p:cNvSpPr>
          <p:nvPr/>
        </p:nvSpPr>
        <p:spPr bwMode="auto">
          <a:xfrm>
            <a:off x="1357290" y="5214950"/>
            <a:ext cx="4000528" cy="369888"/>
          </a:xfrm>
          <a:prstGeom prst="rect">
            <a:avLst/>
          </a:prstGeom>
          <a:solidFill>
            <a:schemeClr val="accent2"/>
          </a:solidFill>
          <a:ln w="9525">
            <a:noFill/>
            <a:miter lim="800000"/>
            <a:headEnd/>
            <a:tailEnd/>
          </a:ln>
        </p:spPr>
        <p:txBody>
          <a:bodyPr wrap="square">
            <a:spAutoFit/>
          </a:bodyPr>
          <a:lstStyle/>
          <a:p>
            <a:pPr eaLnBrk="1" hangingPunct="1"/>
            <a:r>
              <a:rPr lang="es-ES" altLang="es-PE" b="1">
                <a:latin typeface="Calibri" pitchFamily="34" charset="0"/>
              </a:rPr>
              <a:t>VACIO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616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0" y="0"/>
            <a:ext cx="8858250" cy="857250"/>
          </a:xfrm>
        </p:spPr>
        <p:txBody>
          <a:bodyPr/>
          <a:lstStyle/>
          <a:p>
            <a:r>
              <a:rPr lang="es-PE" dirty="0" smtClean="0"/>
              <a:t>APLICACIONES</a:t>
            </a:r>
            <a:endParaRPr lang="es-PE" dirty="0"/>
          </a:p>
        </p:txBody>
      </p:sp>
      <p:sp>
        <p:nvSpPr>
          <p:cNvPr id="6" name="Rectangle 4"/>
          <p:cNvSpPr txBox="1">
            <a:spLocks noChangeArrowheads="1"/>
          </p:cNvSpPr>
          <p:nvPr/>
        </p:nvSpPr>
        <p:spPr>
          <a:xfrm>
            <a:off x="285720" y="1214422"/>
            <a:ext cx="8501122" cy="4857784"/>
          </a:xfrm>
          <a:prstGeom prst="rect">
            <a:avLst/>
          </a:prstGeom>
          <a:solidFill>
            <a:schemeClr val="bg1"/>
          </a:solidFill>
          <a:ln w="12700">
            <a:solidFill>
              <a:srgbClr val="FF6600"/>
            </a:solidFill>
          </a:ln>
        </p:spPr>
        <p:txBody>
          <a:bodyPr vert="horz" lIns="90488" tIns="44450" rIns="90488" bIns="44450" rtlCol="0">
            <a:normAutofit/>
          </a:bodyPr>
          <a:lstStyle/>
          <a:p>
            <a:pPr lvl="0" algn="just">
              <a:buFont typeface="Arial" pitchFamily="34" charset="0"/>
              <a:buChar char="•"/>
            </a:pPr>
            <a:r>
              <a:rPr lang="es-ES" sz="1600" dirty="0" smtClean="0"/>
              <a:t>   Redes de computadoras</a:t>
            </a:r>
          </a:p>
          <a:p>
            <a:pPr lvl="0" algn="just">
              <a:buFont typeface="Arial" pitchFamily="34" charset="0"/>
              <a:buChar char="•"/>
            </a:pPr>
            <a:r>
              <a:rPr lang="es-ES" sz="1600" dirty="0" smtClean="0"/>
              <a:t>   Trabajos enviados a una impresora</a:t>
            </a:r>
          </a:p>
          <a:p>
            <a:pPr lvl="0" algn="just">
              <a:buFont typeface="Arial" pitchFamily="34" charset="0"/>
              <a:buChar char="•"/>
            </a:pPr>
            <a:r>
              <a:rPr lang="es-ES" sz="1600" dirty="0" smtClean="0"/>
              <a:t>   Solicitudes a un servidor</a:t>
            </a:r>
            <a:endParaRPr lang="es-PE" sz="1600" dirty="0" smtClean="0"/>
          </a:p>
          <a:p>
            <a:pPr algn="just"/>
            <a:r>
              <a:rPr lang="es-ES" sz="1600" dirty="0" smtClean="0"/>
              <a:t>   Clientes solicitando ser atendidos por una telefonista.</a:t>
            </a:r>
            <a:endParaRPr lang="es-PE" sz="1600" dirty="0" smtClean="0"/>
          </a:p>
          <a:p>
            <a:pPr lvl="0" algn="just">
              <a:buFont typeface="Arial" pitchFamily="34" charset="0"/>
              <a:buChar char="•"/>
            </a:pPr>
            <a:r>
              <a:rPr lang="es-ES" sz="1600" dirty="0" smtClean="0"/>
              <a:t>  Simulaciones de cualquier situación real en la que se presenta una organización tipo cola.</a:t>
            </a:r>
          </a:p>
          <a:p>
            <a:pPr lvl="0" algn="just">
              <a:buFont typeface="Arial" pitchFamily="34" charset="0"/>
              <a:buChar char="•"/>
            </a:pPr>
            <a:r>
              <a:rPr lang="es-ES" sz="1600" dirty="0" smtClean="0"/>
              <a:t>  En la ciencia de la Investigación Operativa es muy usado el concepto de colas ya que como modelo matemático que es la teoría de colas, y una cola es lo que se conoce también como línea de espera,  el tema líneas de espera no es más que el uso de las colas para explicar sistemas completos de líneas de espera individuales que tienen sus propias características.</a:t>
            </a:r>
            <a:endParaRPr lang="es-PE" sz="1600" dirty="0" smtClean="0"/>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s-ES" sz="2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5 CuadroTexto"/>
          <p:cNvSpPr txBox="1"/>
          <p:nvPr/>
        </p:nvSpPr>
        <p:spPr>
          <a:xfrm>
            <a:off x="1285852" y="4071942"/>
            <a:ext cx="6143668" cy="369332"/>
          </a:xfrm>
          <a:prstGeom prst="rect">
            <a:avLst/>
          </a:prstGeom>
          <a:solidFill>
            <a:schemeClr val="accent3">
              <a:lumMod val="50000"/>
            </a:schemeClr>
          </a:solidFill>
        </p:spPr>
        <p:txBody>
          <a:bodyPr wrap="square">
            <a:spAutoFit/>
          </a:bodyPr>
          <a:lstStyle/>
          <a:p>
            <a:pPr eaLnBrk="1" fontAlgn="auto" hangingPunct="1">
              <a:spcBef>
                <a:spcPts val="0"/>
              </a:spcBef>
              <a:spcAft>
                <a:spcPts val="0"/>
              </a:spcAft>
              <a:defRPr/>
            </a:pPr>
            <a:r>
              <a:rPr lang="es-ES" b="1" dirty="0" smtClean="0">
                <a:solidFill>
                  <a:schemeClr val="bg1"/>
                </a:solidFill>
              </a:rPr>
              <a:t>REDES DE COMPUTADORAS</a:t>
            </a:r>
            <a:endParaRPr lang="es-ES" b="1" dirty="0">
              <a:solidFill>
                <a:schemeClr val="bg1"/>
              </a:solidFill>
            </a:endParaRPr>
          </a:p>
        </p:txBody>
      </p:sp>
      <p:sp>
        <p:nvSpPr>
          <p:cNvPr id="8" name="6 CuadroTexto"/>
          <p:cNvSpPr txBox="1"/>
          <p:nvPr/>
        </p:nvSpPr>
        <p:spPr>
          <a:xfrm>
            <a:off x="1285852" y="4429132"/>
            <a:ext cx="6143668" cy="307777"/>
          </a:xfrm>
          <a:prstGeom prst="rect">
            <a:avLst/>
          </a:prstGeom>
          <a:solidFill>
            <a:schemeClr val="accent3">
              <a:lumMod val="75000"/>
            </a:schemeClr>
          </a:solidFill>
        </p:spPr>
        <p:txBody>
          <a:bodyPr wrap="square">
            <a:spAutoFit/>
          </a:bodyPr>
          <a:lstStyle/>
          <a:p>
            <a:pPr eaLnBrk="1" fontAlgn="auto" hangingPunct="1">
              <a:spcBef>
                <a:spcPts val="0"/>
              </a:spcBef>
              <a:spcAft>
                <a:spcPts val="0"/>
              </a:spcAft>
              <a:defRPr/>
            </a:pPr>
            <a:r>
              <a:rPr lang="es-ES" sz="1400" b="1" dirty="0" smtClean="0"/>
              <a:t>CLIENTES SOLICITANDO SER ATENDIDOS POR TELEFONICA</a:t>
            </a:r>
            <a:endParaRPr lang="es-ES" sz="1400" b="1" dirty="0"/>
          </a:p>
        </p:txBody>
      </p:sp>
      <p:sp>
        <p:nvSpPr>
          <p:cNvPr id="9" name="7 CuadroTexto"/>
          <p:cNvSpPr txBox="1"/>
          <p:nvPr/>
        </p:nvSpPr>
        <p:spPr>
          <a:xfrm>
            <a:off x="1285852" y="4714884"/>
            <a:ext cx="3571878" cy="369888"/>
          </a:xfrm>
          <a:prstGeom prst="rect">
            <a:avLst/>
          </a:prstGeom>
          <a:solidFill>
            <a:schemeClr val="accent3">
              <a:lumMod val="60000"/>
              <a:lumOff val="40000"/>
            </a:schemeClr>
          </a:solidFill>
        </p:spPr>
        <p:txBody>
          <a:bodyPr wrap="square">
            <a:spAutoFit/>
          </a:bodyPr>
          <a:lstStyle/>
          <a:p>
            <a:pPr eaLnBrk="1" fontAlgn="auto" hangingPunct="1">
              <a:spcBef>
                <a:spcPts val="0"/>
              </a:spcBef>
              <a:spcAft>
                <a:spcPts val="0"/>
              </a:spcAft>
              <a:defRPr/>
            </a:pPr>
            <a:r>
              <a:rPr lang="es-ES" b="1" dirty="0" smtClean="0"/>
              <a:t>SIMULACIONES</a:t>
            </a:r>
            <a:endParaRPr lang="es-ES" b="1" dirty="0">
              <a:latin typeface="+mn-lt"/>
            </a:endParaRPr>
          </a:p>
        </p:txBody>
      </p:sp>
    </p:spTree>
    <p:extLst>
      <p:ext uri="{BB962C8B-B14F-4D97-AF65-F5344CB8AC3E}">
        <p14:creationId xmlns:p14="http://schemas.microsoft.com/office/powerpoint/2010/main" val="503966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a:xfrm>
            <a:off x="285720" y="1500174"/>
            <a:ext cx="8501122" cy="4664090"/>
          </a:xfrm>
          <a:prstGeom prst="rect">
            <a:avLst/>
          </a:prstGeom>
          <a:solidFill>
            <a:schemeClr val="bg1"/>
          </a:solidFill>
          <a:ln w="12700">
            <a:solidFill>
              <a:srgbClr val="FF6600"/>
            </a:solidFill>
          </a:ln>
        </p:spPr>
        <p:txBody>
          <a:bodyPr vert="horz" lIns="90488" tIns="44450" rIns="90488" bIns="44450" rtlCol="0">
            <a:normAutofit/>
          </a:bodyPr>
          <a:lstStyle/>
          <a:p>
            <a:r>
              <a:rPr lang="es-ES" sz="1600" dirty="0" smtClean="0"/>
              <a:t>Las pilas se pueden implementar mediante:</a:t>
            </a:r>
            <a:endParaRPr lang="es-PE" sz="1600" dirty="0" smtClean="0"/>
          </a:p>
          <a:p>
            <a:r>
              <a:rPr lang="es-ES" sz="1600" dirty="0" smtClean="0"/>
              <a:t> </a:t>
            </a:r>
            <a:endParaRPr lang="es-PE" sz="1600" dirty="0" smtClean="0"/>
          </a:p>
          <a:p>
            <a:pPr lvl="0">
              <a:buFont typeface="Arial" pitchFamily="34" charset="0"/>
              <a:buChar char="•"/>
            </a:pPr>
            <a:r>
              <a:rPr lang="es-ES" sz="1600" dirty="0" smtClean="0"/>
              <a:t>  Arreglos</a:t>
            </a:r>
          </a:p>
          <a:p>
            <a:pPr lvl="0">
              <a:buFont typeface="Arial" pitchFamily="34" charset="0"/>
              <a:buChar char="•"/>
            </a:pPr>
            <a:r>
              <a:rPr lang="es-ES" sz="1600" dirty="0" smtClean="0"/>
              <a:t>  Listas enlazadas</a:t>
            </a:r>
          </a:p>
          <a:p>
            <a:pPr lvl="0">
              <a:buFont typeface="Arial" pitchFamily="34" charset="0"/>
              <a:buChar char="•"/>
            </a:pPr>
            <a:r>
              <a:rPr lang="es-ES" sz="1600" dirty="0" smtClean="0"/>
              <a:t>  Filas secuenciales</a:t>
            </a:r>
          </a:p>
          <a:p>
            <a:pPr lvl="0">
              <a:buFont typeface="Arial" pitchFamily="34" charset="0"/>
              <a:buChar char="•"/>
            </a:pPr>
            <a:endParaRPr lang="es-ES" sz="1600" dirty="0" smtClean="0"/>
          </a:p>
          <a:p>
            <a:pPr lvl="0">
              <a:buFont typeface="Arial" pitchFamily="34" charset="0"/>
              <a:buChar char="•"/>
            </a:pPr>
            <a:endParaRPr lang="es-ES" sz="1600" dirty="0" smtClean="0"/>
          </a:p>
          <a:p>
            <a:pPr lvl="0"/>
            <a:endParaRPr lang="es-PE" sz="1600" dirty="0"/>
          </a:p>
        </p:txBody>
      </p:sp>
      <p:sp>
        <p:nvSpPr>
          <p:cNvPr id="6" name="1 Título"/>
          <p:cNvSpPr txBox="1">
            <a:spLocks/>
          </p:cNvSpPr>
          <p:nvPr/>
        </p:nvSpPr>
        <p:spPr bwMode="auto">
          <a:xfrm>
            <a:off x="0" y="0"/>
            <a:ext cx="885825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s-ES" altLang="es-PE" sz="2400" dirty="0" smtClean="0">
                <a:solidFill>
                  <a:schemeClr val="bg1"/>
                </a:solidFill>
                <a:latin typeface="Calibri" pitchFamily="34" charset="0"/>
                <a:cs typeface="Arial" charset="0"/>
              </a:rPr>
              <a:t>IMPLEMENTACÓN DE UNA PILA</a:t>
            </a:r>
            <a:endParaRPr kumimoji="0" lang="es-PE" sz="2400" b="1" i="0" u="none" strike="noStrike" kern="1200" cap="none" spc="0" normalizeH="0" baseline="0" noProof="0" dirty="0">
              <a:ln>
                <a:noFill/>
              </a:ln>
              <a:solidFill>
                <a:schemeClr val="bg1"/>
              </a:solidFill>
              <a:effectLst/>
              <a:uLnTx/>
              <a:uFillTx/>
              <a:latin typeface="+mj-lt"/>
              <a:ea typeface="+mj-ea"/>
              <a:cs typeface="+mj-cs"/>
            </a:endParaRPr>
          </a:p>
        </p:txBody>
      </p:sp>
      <p:pic>
        <p:nvPicPr>
          <p:cNvPr id="8" name="Picture 60" descr="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013" y="6357958"/>
            <a:ext cx="4005987" cy="5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Custom 1">
      <a:dk1>
        <a:sysClr val="windowText" lastClr="000000"/>
      </a:dk1>
      <a:lt1>
        <a:sysClr val="window" lastClr="FFFFFF"/>
      </a:lt1>
      <a:dk2>
        <a:srgbClr val="1F497D"/>
      </a:dk2>
      <a:lt2>
        <a:srgbClr val="EEECE1"/>
      </a:lt2>
      <a:accent1>
        <a:srgbClr val="4F81BD"/>
      </a:accent1>
      <a:accent2>
        <a:srgbClr val="FFC000"/>
      </a:accent2>
      <a:accent3>
        <a:srgbClr val="9BBB59"/>
      </a:accent3>
      <a:accent4>
        <a:srgbClr val="8064A2"/>
      </a:accent4>
      <a:accent5>
        <a:srgbClr val="4BACC6"/>
      </a:accent5>
      <a:accent6>
        <a:srgbClr val="F79646"/>
      </a:accent6>
      <a:hlink>
        <a:srgbClr val="0000FF"/>
      </a:hlink>
      <a:folHlink>
        <a:srgbClr val="80008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8150</TotalTime>
  <Words>1129</Words>
  <Application>Microsoft Office PowerPoint</Application>
  <PresentationFormat>Presentación en pantalla (4:3)</PresentationFormat>
  <Paragraphs>553</Paragraphs>
  <Slides>32</Slides>
  <Notes>1</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Urban</vt:lpstr>
      <vt:lpstr>Colas </vt:lpstr>
      <vt:lpstr>Colas </vt:lpstr>
      <vt:lpstr>Presentación de PowerPoint</vt:lpstr>
      <vt:lpstr>COLAS</vt:lpstr>
      <vt:lpstr>OPERACIONES</vt:lpstr>
      <vt:lpstr>Presentación de PowerPoint</vt:lpstr>
      <vt:lpstr>Presentación de PowerPoint</vt:lpstr>
      <vt:lpstr>APLICACIONES</vt:lpstr>
      <vt:lpstr>Presentación de PowerPoint</vt:lpstr>
      <vt:lpstr>Presentación de PowerPoint</vt:lpstr>
      <vt:lpstr>Presentación de PowerPoint</vt:lpstr>
      <vt:lpstr>Primitivas de acceso</vt:lpstr>
      <vt:lpstr>Primitivas de acceso</vt:lpstr>
      <vt:lpstr>Algoritmo para ingresar datos a una cola</vt:lpstr>
      <vt:lpstr>Algoritmo para sacar datos de un cola</vt:lpstr>
      <vt:lpstr>Primitivas de acceso</vt:lpstr>
      <vt:lpstr>Primitivas de acceso</vt:lpstr>
      <vt:lpstr>Presentación de PowerPoint</vt:lpstr>
      <vt:lpstr>PROGRAMA DE COLA</vt:lpstr>
      <vt:lpstr>Algoritmo de cola</vt:lpstr>
      <vt:lpstr>Algoritmo de cola</vt:lpstr>
      <vt:lpstr>  Implementación de una pila mediante arreglos  </vt:lpstr>
      <vt:lpstr>  Implementación de una pila mediante arreglos  </vt:lpstr>
      <vt:lpstr>  Implementación de una pila mediante arreglos  </vt:lpstr>
      <vt:lpstr>  Implementación de una pila mediante arreglos  </vt:lpstr>
      <vt:lpstr>  Implementación de una pila mediante arreglos  </vt:lpstr>
      <vt:lpstr>  Implementación de una pila mediante arreglos  </vt:lpstr>
      <vt:lpstr>Presentación de PowerPoint</vt:lpstr>
      <vt:lpstr>  Implementación de una pila mediante arreglos  </vt:lpstr>
      <vt:lpstr>Presentación de PowerPoint</vt:lpstr>
      <vt:lpstr>  Implementación de una pila mediante arreglos  </vt:lpstr>
      <vt:lpstr>Presentación de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CONGRESO INTERNACIONAL DE COMPUTACIÓN Y TELECOMUNICACIONES (COMTEL 2009)  III FESTIVAL INTERNACIONAL DE SOFTWARE LIBRE - GNU/LINUX (FESOLI 2009)</dc:title>
  <dc:creator>administrador</dc:creator>
  <cp:lastModifiedBy>Luffi</cp:lastModifiedBy>
  <cp:revision>656</cp:revision>
  <dcterms:created xsi:type="dcterms:W3CDTF">2009-05-13T04:39:35Z</dcterms:created>
  <dcterms:modified xsi:type="dcterms:W3CDTF">2018-04-11T01:19:36Z</dcterms:modified>
</cp:coreProperties>
</file>