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2"/>
  </p:notesMasterIdLst>
  <p:handoutMasterIdLst>
    <p:handoutMasterId r:id="rId33"/>
  </p:handoutMasterIdLst>
  <p:sldIdLst>
    <p:sldId id="256" r:id="rId2"/>
    <p:sldId id="464" r:id="rId3"/>
    <p:sldId id="443" r:id="rId4"/>
    <p:sldId id="465" r:id="rId5"/>
    <p:sldId id="432" r:id="rId6"/>
    <p:sldId id="456" r:id="rId7"/>
    <p:sldId id="466" r:id="rId8"/>
    <p:sldId id="434" r:id="rId9"/>
    <p:sldId id="486" r:id="rId10"/>
    <p:sldId id="483" r:id="rId11"/>
    <p:sldId id="484" r:id="rId12"/>
    <p:sldId id="485" r:id="rId13"/>
    <p:sldId id="468" r:id="rId14"/>
    <p:sldId id="469" r:id="rId15"/>
    <p:sldId id="470" r:id="rId16"/>
    <p:sldId id="455" r:id="rId17"/>
    <p:sldId id="479" r:id="rId18"/>
    <p:sldId id="482" r:id="rId19"/>
    <p:sldId id="490" r:id="rId20"/>
    <p:sldId id="489" r:id="rId21"/>
    <p:sldId id="487" r:id="rId22"/>
    <p:sldId id="488" r:id="rId23"/>
    <p:sldId id="467" r:id="rId24"/>
    <p:sldId id="493" r:id="rId25"/>
    <p:sldId id="494" r:id="rId26"/>
    <p:sldId id="495" r:id="rId27"/>
    <p:sldId id="496" r:id="rId28"/>
    <p:sldId id="497" r:id="rId29"/>
    <p:sldId id="498" r:id="rId30"/>
    <p:sldId id="275" r:id="rId3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FFA3"/>
    <a:srgbClr val="FF6969"/>
    <a:srgbClr val="F6BB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66"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56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92B8E4-836E-412B-9495-4A0B02BD97D4}" type="datetimeFigureOut">
              <a:rPr lang="es-ES"/>
              <a:pPr>
                <a:defRPr/>
              </a:pPr>
              <a:t>10/04/2018</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72B775-DB0A-4A2F-B031-9360ACE740B4}" type="slidenum">
              <a:rPr lang="es-ES"/>
              <a:pPr>
                <a:defRPr/>
              </a:pPr>
              <a:t>‹Nº›</a:t>
            </a:fld>
            <a:endParaRPr lang="es-ES" dirty="0"/>
          </a:p>
        </p:txBody>
      </p:sp>
    </p:spTree>
    <p:extLst>
      <p:ext uri="{BB962C8B-B14F-4D97-AF65-F5344CB8AC3E}">
        <p14:creationId xmlns:p14="http://schemas.microsoft.com/office/powerpoint/2010/main" val="1972390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64836D7-51CA-43F2-9DEC-48A203B636FF}" type="datetimeFigureOut">
              <a:rPr lang="es-ES"/>
              <a:pPr>
                <a:defRPr/>
              </a:pPr>
              <a:t>10/04/2018</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BB08D44-9835-4810-8B17-9622C693F3CA}" type="slidenum">
              <a:rPr lang="es-ES"/>
              <a:pPr>
                <a:defRPr/>
              </a:pPr>
              <a:t>‹Nº›</a:t>
            </a:fld>
            <a:endParaRPr lang="es-ES" dirty="0"/>
          </a:p>
        </p:txBody>
      </p:sp>
    </p:spTree>
    <p:extLst>
      <p:ext uri="{BB962C8B-B14F-4D97-AF65-F5344CB8AC3E}">
        <p14:creationId xmlns:p14="http://schemas.microsoft.com/office/powerpoint/2010/main" val="245456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29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122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F3DD62-E170-462E-8997-FAE058D421CF}" type="slidenum">
              <a:rPr lang="es-ES" smtClean="0"/>
              <a:pPr/>
              <a:t>1</a:t>
            </a:fld>
            <a:endParaRPr lang="es-ES" smtClean="0"/>
          </a:p>
        </p:txBody>
      </p:sp>
    </p:spTree>
    <p:extLst>
      <p:ext uri="{BB962C8B-B14F-4D97-AF65-F5344CB8AC3E}">
        <p14:creationId xmlns:p14="http://schemas.microsoft.com/office/powerpoint/2010/main" val="89398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23"/>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4"/>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5"/>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26"/>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2" name="Rounded Rectangle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8"/>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457200" y="2000240"/>
            <a:ext cx="8458200" cy="1470025"/>
          </a:xfrm>
        </p:spPr>
        <p:txBody>
          <a:bodyPr anchor="b"/>
          <a:lstStyle>
            <a:lvl1pPr>
              <a:defRPr sz="4400" baseline="0">
                <a:solidFill>
                  <a:schemeClr val="bg1"/>
                </a:solidFill>
              </a:defRPr>
            </a:lvl1pPr>
          </a:lstStyle>
          <a:p>
            <a:r>
              <a:rPr lang="es-ES" smtClean="0"/>
              <a:t>Haga clic para modificar el estilo de título del patrón</a:t>
            </a:r>
            <a:endParaRPr lang="en-US" dirty="0"/>
          </a:p>
        </p:txBody>
      </p:sp>
      <p:sp>
        <p:nvSpPr>
          <p:cNvPr id="9" name="Subtitle 8"/>
          <p:cNvSpPr>
            <a:spLocks noGrp="1"/>
          </p:cNvSpPr>
          <p:nvPr>
            <p:ph type="subTitle" idx="1"/>
          </p:nvPr>
        </p:nvSpPr>
        <p:spPr>
          <a:xfrm>
            <a:off x="2262206" y="4319606"/>
            <a:ext cx="4953000" cy="1752600"/>
          </a:xfrm>
        </p:spPr>
        <p:txBody>
          <a:bodyPr/>
          <a:lstStyle>
            <a:lvl1pPr marL="64008" indent="0" algn="ctr">
              <a:buNone/>
              <a:defRPr sz="24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dirty="0"/>
          </a:p>
        </p:txBody>
      </p:sp>
      <p:sp>
        <p:nvSpPr>
          <p:cNvPr id="17" name="Slide Number Placeholder 22"/>
          <p:cNvSpPr>
            <a:spLocks noGrp="1"/>
          </p:cNvSpPr>
          <p:nvPr>
            <p:ph type="sldNum" sz="quarter" idx="10"/>
          </p:nvPr>
        </p:nvSpPr>
        <p:spPr/>
        <p:txBody>
          <a:bodyPr/>
          <a:lstStyle>
            <a:lvl1pPr algn="r">
              <a:defRPr sz="1100">
                <a:solidFill>
                  <a:schemeClr val="tx1"/>
                </a:solidFill>
                <a:effectLst>
                  <a:outerShdw blurRad="38100" dist="38100" dir="2700000" algn="tl">
                    <a:srgbClr val="000000">
                      <a:alpha val="43137"/>
                    </a:srgbClr>
                  </a:outerShdw>
                </a:effectLst>
              </a:defRPr>
            </a:lvl1pPr>
          </a:lstStyle>
          <a:p>
            <a:pPr>
              <a:defRPr/>
            </a:pPr>
            <a:fld id="{BA21E2A2-0089-4D30-A541-DD2A610CCF65}" type="slidenum">
              <a:rPr lang="es-PE"/>
              <a:pPr>
                <a:defRPr/>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8715436" cy="857256"/>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defRPr/>
            </a:lvl1pPr>
          </a:lstStyle>
          <a:p>
            <a:pPr>
              <a:defRPr/>
            </a:pPr>
            <a:fld id="{9722B275-A9FB-4368-B849-93FDE2FB368E}" type="slidenum">
              <a:rPr lang="es-PE"/>
              <a:pPr>
                <a:defRPr/>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21"/>
          <p:cNvSpPr>
            <a:spLocks noGrp="1"/>
          </p:cNvSpPr>
          <p:nvPr>
            <p:ph type="title"/>
          </p:nvPr>
        </p:nvSpPr>
        <p:spPr bwMode="auto">
          <a:xfrm>
            <a:off x="-32" y="-24"/>
            <a:ext cx="8229600" cy="857256"/>
          </a:xfrm>
          <a:prstGeom prst="rect">
            <a:avLst/>
          </a:prstGeom>
          <a:noFill/>
          <a:ln w="9525">
            <a:noFill/>
            <a:miter lim="800000"/>
            <a:headEnd/>
            <a:tailEnd/>
          </a:ln>
        </p:spPr>
        <p:txBody>
          <a:bodyPr/>
          <a:lstStyle/>
          <a:p>
            <a:pPr lvl="0"/>
            <a:r>
              <a:rPr lang="en-US" dirty="0" smtClean="0"/>
              <a:t>Ingresar </a:t>
            </a:r>
            <a:r>
              <a:rPr lang="en-US" dirty="0" err="1" smtClean="0"/>
              <a:t>Titulo</a:t>
            </a:r>
            <a:endParaRPr lang="en-US" dirty="0" smtClean="0"/>
          </a:p>
        </p:txBody>
      </p:sp>
      <p:sp>
        <p:nvSpPr>
          <p:cNvPr id="3" name="Slide Number Placeholder 22"/>
          <p:cNvSpPr>
            <a:spLocks noGrp="1"/>
          </p:cNvSpPr>
          <p:nvPr>
            <p:ph type="sldNum" sz="quarter" idx="10"/>
          </p:nvPr>
        </p:nvSpPr>
        <p:spPr/>
        <p:txBody>
          <a:bodyPr/>
          <a:lstStyle>
            <a:lvl1pPr>
              <a:defRPr/>
            </a:lvl1pPr>
          </a:lstStyle>
          <a:p>
            <a:pPr>
              <a:defRPr/>
            </a:pPr>
            <a:fld id="{CEE6A03A-1CB4-42D8-BE1B-6F8A585A2739}" type="slidenum">
              <a:rPr lang="es-PE"/>
              <a:pPr>
                <a:defRPr/>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8736"/>
            <a:ext cx="4038600" cy="4883153"/>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28736"/>
            <a:ext cx="4038600" cy="4883153"/>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22"/>
          <p:cNvSpPr>
            <a:spLocks noGrp="1"/>
          </p:cNvSpPr>
          <p:nvPr>
            <p:ph type="sldNum" sz="quarter" idx="10"/>
          </p:nvPr>
        </p:nvSpPr>
        <p:spPr/>
        <p:txBody>
          <a:bodyPr/>
          <a:lstStyle>
            <a:lvl1pPr>
              <a:defRPr/>
            </a:lvl1pPr>
          </a:lstStyle>
          <a:p>
            <a:pPr>
              <a:defRPr/>
            </a:pPr>
            <a:fld id="{4693DD18-45BD-41B5-B5BF-553FD4DDA8C6}" type="slidenum">
              <a:rPr lang="es-PE"/>
              <a:pPr>
                <a:defRPr/>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3" name="Text Placeholder 2"/>
          <p:cNvSpPr>
            <a:spLocks noGrp="1"/>
          </p:cNvSpPr>
          <p:nvPr>
            <p:ph type="body" idx="1"/>
          </p:nvPr>
        </p:nvSpPr>
        <p:spPr>
          <a:xfrm>
            <a:off x="381000" y="1357298"/>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1357298"/>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1820846"/>
            <a:ext cx="4041648" cy="4537111"/>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1820846"/>
            <a:ext cx="4041775" cy="4537111"/>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2"/>
          <p:cNvSpPr>
            <a:spLocks noGrp="1"/>
          </p:cNvSpPr>
          <p:nvPr>
            <p:ph type="sldNum" sz="quarter" idx="10"/>
          </p:nvPr>
        </p:nvSpPr>
        <p:spPr/>
        <p:txBody>
          <a:bodyPr/>
          <a:lstStyle>
            <a:lvl1pPr>
              <a:defRPr/>
            </a:lvl1pPr>
          </a:lstStyle>
          <a:p>
            <a:pPr>
              <a:defRPr/>
            </a:pPr>
            <a:fld id="{8DE90414-4765-4152-A7F9-2FDC17390F79}" type="slidenum">
              <a:rPr lang="es-PE"/>
              <a:pPr>
                <a:defRPr/>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2" name="Title 1"/>
          <p:cNvSpPr>
            <a:spLocks noGrp="1"/>
          </p:cNvSpPr>
          <p:nvPr>
            <p:ph type="title"/>
          </p:nvPr>
        </p:nvSpPr>
        <p:spPr>
          <a:xfrm>
            <a:off x="5500694" y="1214422"/>
            <a:ext cx="3383280" cy="877824"/>
          </a:xfrm>
        </p:spPr>
        <p:txBody>
          <a:bodyPr anchor="b"/>
          <a:lstStyle>
            <a:lvl1pPr algn="l">
              <a:buNone/>
              <a:defRPr sz="1800" b="1"/>
            </a:lvl1pPr>
          </a:lstStyle>
          <a:p>
            <a:r>
              <a:rPr lang="en-US" dirty="0" smtClean="0"/>
              <a:t>Click to edit Master title style</a:t>
            </a:r>
            <a:endParaRPr lang="en-US" dirty="0"/>
          </a:p>
        </p:txBody>
      </p:sp>
      <p:sp>
        <p:nvSpPr>
          <p:cNvPr id="3" name="Text Placeholder 2"/>
          <p:cNvSpPr>
            <a:spLocks noGrp="1"/>
          </p:cNvSpPr>
          <p:nvPr>
            <p:ph type="body" idx="2"/>
          </p:nvPr>
        </p:nvSpPr>
        <p:spPr>
          <a:xfrm>
            <a:off x="5500694" y="2143116"/>
            <a:ext cx="3383280" cy="4189092"/>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dirty="0" smtClean="0"/>
              <a:t>Click to edit Master text styles</a:t>
            </a:r>
          </a:p>
        </p:txBody>
      </p:sp>
      <p:sp>
        <p:nvSpPr>
          <p:cNvPr id="4" name="Content Placeholder 3"/>
          <p:cNvSpPr>
            <a:spLocks noGrp="1"/>
          </p:cNvSpPr>
          <p:nvPr>
            <p:ph sz="half" idx="1"/>
          </p:nvPr>
        </p:nvSpPr>
        <p:spPr>
          <a:xfrm>
            <a:off x="184028" y="1500174"/>
            <a:ext cx="5102352" cy="4857784"/>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22"/>
          <p:cNvSpPr>
            <a:spLocks noGrp="1"/>
          </p:cNvSpPr>
          <p:nvPr>
            <p:ph type="sldNum" sz="quarter" idx="10"/>
          </p:nvPr>
        </p:nvSpPr>
        <p:spPr/>
        <p:txBody>
          <a:bodyPr/>
          <a:lstStyle>
            <a:lvl1pPr>
              <a:defRPr/>
            </a:lvl1pPr>
          </a:lstStyle>
          <a:p>
            <a:pPr>
              <a:defRPr/>
            </a:pPr>
            <a:fld id="{D080A369-585A-4E98-9174-948DE925FEF7}" type="slidenum">
              <a:rPr lang="es-PE"/>
              <a:pPr>
                <a:defRPr/>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357298"/>
            <a:ext cx="586803" cy="4895951"/>
          </a:xfrm>
        </p:spPr>
        <p:txBody>
          <a:bodyPr vert="vert270" lIns="45720" tIns="0" rIns="45720" anchor="t"/>
          <a:lstStyle>
            <a:lvl1pPr algn="ctr">
              <a:buNone/>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03671" y="1357298"/>
            <a:ext cx="4572000" cy="4857752"/>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88443" y="1357298"/>
            <a:ext cx="2590800" cy="4895951"/>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5" name="Slide Number Placeholder 22"/>
          <p:cNvSpPr>
            <a:spLocks noGrp="1"/>
          </p:cNvSpPr>
          <p:nvPr>
            <p:ph type="sldNum" sz="quarter" idx="10"/>
          </p:nvPr>
        </p:nvSpPr>
        <p:spPr/>
        <p:txBody>
          <a:bodyPr/>
          <a:lstStyle>
            <a:lvl1pPr>
              <a:defRPr/>
            </a:lvl1pPr>
          </a:lstStyle>
          <a:p>
            <a:pPr>
              <a:defRPr/>
            </a:pPr>
            <a:fld id="{AD659B81-79CC-4CA1-A89D-A29CF9EF37FA}" type="slidenum">
              <a:rPr lang="es-PE"/>
              <a:pPr>
                <a:defRPr/>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9273ECA-EA93-469A-AEF6-C9765CE68101}"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9"/>
          <p:cNvSpPr/>
          <p:nvPr userDrawn="1"/>
        </p:nvSpPr>
        <p:spPr>
          <a:xfrm>
            <a:off x="0" y="6357938"/>
            <a:ext cx="9144000" cy="500062"/>
          </a:xfrm>
          <a:prstGeom prst="rect">
            <a:avLst/>
          </a:prstGeom>
          <a:solidFill>
            <a:schemeClr val="tx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46 Rectángulo"/>
          <p:cNvSpPr/>
          <p:nvPr userDrawn="1"/>
        </p:nvSpPr>
        <p:spPr>
          <a:xfrm>
            <a:off x="0" y="1071563"/>
            <a:ext cx="5418138" cy="3651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PE" dirty="0"/>
          </a:p>
        </p:txBody>
      </p:sp>
      <p:sp>
        <p:nvSpPr>
          <p:cNvPr id="28" name="Rectangle 27"/>
          <p:cNvSpPr/>
          <p:nvPr/>
        </p:nvSpPr>
        <p:spPr>
          <a:xfrm>
            <a:off x="0" y="955675"/>
            <a:ext cx="9144000" cy="8413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userDrawn="1"/>
        </p:nvSpPr>
        <p:spPr>
          <a:xfrm>
            <a:off x="0" y="0"/>
            <a:ext cx="9144000" cy="863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29"/>
          <p:cNvSpPr/>
          <p:nvPr/>
        </p:nvSpPr>
        <p:spPr>
          <a:xfrm>
            <a:off x="0" y="857250"/>
            <a:ext cx="9144000" cy="1079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30"/>
          <p:cNvSpPr/>
          <p:nvPr/>
        </p:nvSpPr>
        <p:spPr>
          <a:xfrm flipV="1">
            <a:off x="5410200" y="949325"/>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Rectangle 31"/>
          <p:cNvSpPr/>
          <p:nvPr/>
        </p:nvSpPr>
        <p:spPr>
          <a:xfrm flipV="1">
            <a:off x="5410200" y="1028700"/>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34" name="Rounded Rectangle 33"/>
          <p:cNvSpPr/>
          <p:nvPr/>
        </p:nvSpPr>
        <p:spPr bwMode="white">
          <a:xfrm>
            <a:off x="7373938" y="11779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ectangle 34"/>
          <p:cNvSpPr/>
          <p:nvPr/>
        </p:nvSpPr>
        <p:spPr bwMode="invGray">
          <a:xfrm>
            <a:off x="9085263" y="-1588"/>
            <a:ext cx="57150"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126047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bwMode="invGray">
          <a:xfrm>
            <a:off x="8975725" y="-1588"/>
            <a:ext cx="26988" cy="126047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 name="Rectangle 38"/>
          <p:cNvSpPr/>
          <p:nvPr/>
        </p:nvSpPr>
        <p:spPr bwMode="invGray">
          <a:xfrm>
            <a:off x="8915400" y="0"/>
            <a:ext cx="55563" cy="126047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Rectangle 39"/>
          <p:cNvSpPr/>
          <p:nvPr/>
        </p:nvSpPr>
        <p:spPr bwMode="invGray">
          <a:xfrm>
            <a:off x="8874125" y="0"/>
            <a:ext cx="7938" cy="126047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0" name="Title Placeholder 21"/>
          <p:cNvSpPr>
            <a:spLocks noGrp="1"/>
          </p:cNvSpPr>
          <p:nvPr>
            <p:ph type="title"/>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Ingresar Título</a:t>
            </a:r>
          </a:p>
        </p:txBody>
      </p:sp>
      <p:sp>
        <p:nvSpPr>
          <p:cNvPr id="1041" name="Text Placeholder 12"/>
          <p:cNvSpPr>
            <a:spLocks noGrp="1"/>
          </p:cNvSpPr>
          <p:nvPr>
            <p:ph type="body" idx="1"/>
          </p:nvPr>
        </p:nvSpPr>
        <p:spPr bwMode="auto">
          <a:xfrm>
            <a:off x="342900" y="1285875"/>
            <a:ext cx="851535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Ingresar contenido</a:t>
            </a:r>
          </a:p>
          <a:p>
            <a:pPr lvl="1"/>
            <a:r>
              <a:rPr lang="en-US" smtClean="0"/>
              <a:t>Segundo Nivel</a:t>
            </a:r>
          </a:p>
          <a:p>
            <a:pPr lvl="2"/>
            <a:r>
              <a:rPr lang="en-US" smtClean="0"/>
              <a:t>Tercer Nivel</a:t>
            </a:r>
          </a:p>
          <a:p>
            <a:pPr lvl="3"/>
            <a:r>
              <a:rPr lang="en-US" smtClean="0"/>
              <a:t>Cuarto Nivel</a:t>
            </a:r>
          </a:p>
        </p:txBody>
      </p:sp>
      <p:sp useBgFill="1">
        <p:nvSpPr>
          <p:cNvPr id="33" name="Rounded Rectangle 32"/>
          <p:cNvSpPr/>
          <p:nvPr userDrawn="1"/>
        </p:nvSpPr>
        <p:spPr bwMode="white">
          <a:xfrm>
            <a:off x="5407025" y="1085850"/>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Slide Number Placeholder 22"/>
          <p:cNvSpPr>
            <a:spLocks noGrp="1"/>
          </p:cNvSpPr>
          <p:nvPr>
            <p:ph type="sldNum" sz="quarter" idx="4"/>
          </p:nvPr>
        </p:nvSpPr>
        <p:spPr>
          <a:xfrm>
            <a:off x="8501063" y="6562725"/>
            <a:ext cx="612775" cy="223838"/>
          </a:xfrm>
          <a:prstGeom prst="rect">
            <a:avLst/>
          </a:prstGeom>
        </p:spPr>
        <p:txBody>
          <a:bodyPr/>
          <a:lstStyle>
            <a:lvl1pPr algn="r">
              <a:defRPr sz="1100">
                <a:solidFill>
                  <a:schemeClr val="bg1"/>
                </a:solidFill>
                <a:effectLst>
                  <a:outerShdw blurRad="38100" dist="38100" dir="2700000" algn="tl">
                    <a:srgbClr val="000000">
                      <a:alpha val="43137"/>
                    </a:srgbClr>
                  </a:outerShdw>
                </a:effectLst>
              </a:defRPr>
            </a:lvl1pPr>
          </a:lstStyle>
          <a:p>
            <a:pPr>
              <a:defRPr/>
            </a:pPr>
            <a:fld id="{37FA3B6A-5EBD-4CF5-817A-A23596D4856B}" type="slidenum">
              <a:rPr lang="es-PE"/>
              <a:pPr>
                <a:defRPr/>
              </a:pPr>
              <a:t>‹Nº›</a:t>
            </a:fld>
            <a:endParaRPr lang="es-PE" dirty="0"/>
          </a:p>
        </p:txBody>
      </p:sp>
      <p:sp>
        <p:nvSpPr>
          <p:cNvPr id="22" name="21 Marcador de pie de página"/>
          <p:cNvSpPr>
            <a:spLocks noGrp="1"/>
          </p:cNvSpPr>
          <p:nvPr>
            <p:ph type="ftr" sz="quarter" idx="3"/>
          </p:nvPr>
        </p:nvSpPr>
        <p:spPr>
          <a:xfrm>
            <a:off x="33338" y="6429375"/>
            <a:ext cx="7753350" cy="365125"/>
          </a:xfrm>
          <a:prstGeom prst="rect">
            <a:avLst/>
          </a:prstGeom>
        </p:spPr>
        <p:txBody>
          <a:bodyPr vert="horz" lIns="91440" tIns="45720" rIns="91440" bIns="45720" rtlCol="0" anchor="ctr"/>
          <a:lstStyle>
            <a:lvl1pPr algn="l">
              <a:defRPr sz="1800" b="1">
                <a:solidFill>
                  <a:schemeClr val="bg1"/>
                </a:solidFill>
              </a:defRPr>
            </a:lvl1pPr>
          </a:lstStyle>
          <a:p>
            <a:pPr>
              <a:defRPr/>
            </a:pPr>
            <a:r>
              <a:rPr lang="es-PE"/>
              <a:t>Agregar subtitulo</a:t>
            </a:r>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Georgia" pitchFamily="18" charset="0"/>
        <a:buChar char="•"/>
        <a:defRPr sz="2800" kern="1200">
          <a:solidFill>
            <a:schemeClr val="tx1"/>
          </a:solidFill>
          <a:latin typeface="Arial" pitchFamily="34" charset="0"/>
          <a:ea typeface="+mn-ea"/>
          <a:cs typeface="Arial" pitchFamily="34" charset="0"/>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rgbClr val="F6BB00"/>
          </a:solidFill>
          <a:latin typeface="Arial" pitchFamily="34" charset="0"/>
          <a:ea typeface="+mn-ea"/>
          <a:cs typeface="Arial" pitchFamily="34" charset="0"/>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Arial" pitchFamily="34" charset="0"/>
          <a:ea typeface="+mn-ea"/>
          <a:cs typeface="Arial" pitchFamily="34" charset="0"/>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Arial" pitchFamily="34" charset="0"/>
          <a:ea typeface="+mn-ea"/>
          <a:cs typeface="Arial" pitchFamily="34" charset="0"/>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44824"/>
            <a:ext cx="9144000" cy="1152128"/>
          </a:xfrm>
        </p:spPr>
        <p:txBody>
          <a:bodyPr>
            <a:noAutofit/>
          </a:bodyPr>
          <a:lstStyle/>
          <a:p>
            <a:pPr algn="ctr" eaLnBrk="1" hangingPunct="1"/>
            <a:r>
              <a:rPr lang="es-ES" altLang="es-PE" sz="4000" dirty="0" smtClean="0">
                <a:latin typeface="Arial Black" pitchFamily="34" charset="0"/>
              </a:rPr>
              <a:t>Pilas </a:t>
            </a:r>
            <a:endParaRPr lang="es-ES" altLang="es-PE" sz="4000" dirty="0">
              <a:latin typeface="Arial Black" pitchFamily="34" charset="0"/>
            </a:endParaRPr>
          </a:p>
        </p:txBody>
      </p:sp>
      <p:sp>
        <p:nvSpPr>
          <p:cNvPr id="7" name="Rectangle 6"/>
          <p:cNvSpPr/>
          <p:nvPr/>
        </p:nvSpPr>
        <p:spPr>
          <a:xfrm>
            <a:off x="0" y="0"/>
            <a:ext cx="9144000" cy="150018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r>
              <a:rPr lang="es-PE" sz="1200" b="1" dirty="0">
                <a:solidFill>
                  <a:schemeClr val="tx2">
                    <a:lumMod val="50000"/>
                  </a:schemeClr>
                </a:solidFill>
                <a:effectLst>
                  <a:outerShdw blurRad="38100" dist="38100" dir="2700000" algn="tl">
                    <a:srgbClr val="000000">
                      <a:alpha val="43137"/>
                    </a:srgbClr>
                  </a:outerShdw>
                </a:effectLst>
                <a:latin typeface="+mj-lt"/>
              </a:rPr>
              <a:t>FACULTAD DE INGENIERIA DE SISTEMAS, CÓMPUTO Y TELECOMUNICACIONES</a:t>
            </a:r>
            <a:endParaRPr lang="es-PE" sz="1200" dirty="0">
              <a:solidFill>
                <a:schemeClr val="tx2">
                  <a:lumMod val="50000"/>
                </a:schemeClr>
              </a:solidFill>
              <a:effectLst>
                <a:outerShdw blurRad="38100" dist="38100" dir="2700000" algn="tl">
                  <a:srgbClr val="000000">
                    <a:alpha val="43137"/>
                  </a:srgbClr>
                </a:outerShdw>
              </a:effectLst>
              <a:latin typeface="+mj-lt"/>
            </a:endParaRPr>
          </a:p>
        </p:txBody>
      </p:sp>
      <p:pic>
        <p:nvPicPr>
          <p:cNvPr id="9221" name="Picture 2" descr="Logo2"/>
          <p:cNvPicPr>
            <a:picLocks noChangeAspect="1" noChangeArrowheads="1"/>
          </p:cNvPicPr>
          <p:nvPr/>
        </p:nvPicPr>
        <p:blipFill>
          <a:blip r:embed="rId3" cstate="print"/>
          <a:srcRect/>
          <a:stretch>
            <a:fillRect/>
          </a:stretch>
        </p:blipFill>
        <p:spPr bwMode="auto">
          <a:xfrm>
            <a:off x="1908175" y="115888"/>
            <a:ext cx="5280025" cy="887412"/>
          </a:xfrm>
          <a:prstGeom prst="rect">
            <a:avLst/>
          </a:prstGeom>
          <a:noFill/>
          <a:ln w="9525">
            <a:noFill/>
            <a:miter lim="800000"/>
            <a:headEnd/>
            <a:tailEnd/>
          </a:ln>
        </p:spPr>
      </p:pic>
      <p:pic>
        <p:nvPicPr>
          <p:cNvPr id="37890" name="Picture 2" descr="document, file, preview, search, zoom icon"/>
          <p:cNvPicPr>
            <a:picLocks noChangeAspect="1" noChangeArrowheads="1"/>
          </p:cNvPicPr>
          <p:nvPr/>
        </p:nvPicPr>
        <p:blipFill>
          <a:blip r:embed="rId4" cstate="print"/>
          <a:srcRect/>
          <a:stretch>
            <a:fillRect/>
          </a:stretch>
        </p:blipFill>
        <p:spPr bwMode="auto">
          <a:xfrm>
            <a:off x="2857488" y="4214818"/>
            <a:ext cx="1656184" cy="1656185"/>
          </a:xfrm>
          <a:prstGeom prst="rect">
            <a:avLst/>
          </a:prstGeom>
          <a:noFill/>
        </p:spPr>
      </p:pic>
      <p:pic>
        <p:nvPicPr>
          <p:cNvPr id="8" name="Picture 60" descr="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8"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pPr algn="just"/>
            <a:r>
              <a:rPr lang="es-ES_tradnl" sz="1600" b="1" dirty="0"/>
              <a:t>VACÍO ()</a:t>
            </a:r>
            <a:r>
              <a:rPr lang="es-ES_tradnl" sz="1600" dirty="0"/>
              <a:t> devuelve verdad si la pila está vacía y falso si no lo está.</a:t>
            </a:r>
            <a:endParaRPr lang="es-PE" sz="1600" dirty="0"/>
          </a:p>
          <a:p>
            <a:pPr algn="just"/>
            <a:r>
              <a:rPr lang="es-ES_tradnl" sz="1600" dirty="0"/>
              <a:t> </a:t>
            </a:r>
            <a:endParaRPr lang="es-PE" sz="1600" dirty="0"/>
          </a:p>
          <a:p>
            <a:pPr algn="just"/>
            <a:r>
              <a:rPr lang="es-ES_tradnl" sz="1600" b="1" dirty="0"/>
              <a:t>OCUPADO ()</a:t>
            </a:r>
            <a:r>
              <a:rPr lang="es-ES_tradnl" sz="1600" dirty="0"/>
              <a:t> devuelve verdad si la pila está llena y falso si no lo está.</a:t>
            </a:r>
            <a:endParaRPr lang="es-PE" sz="1600" dirty="0"/>
          </a:p>
          <a:p>
            <a:pPr algn="just"/>
            <a:r>
              <a:rPr lang="es-ES_tradnl" sz="1600" dirty="0"/>
              <a:t> </a:t>
            </a:r>
            <a:endParaRPr lang="es-PE" sz="1600" dirty="0"/>
          </a:p>
          <a:p>
            <a:pPr algn="just"/>
            <a:r>
              <a:rPr lang="es-ES_tradnl" sz="1600" b="1" dirty="0"/>
              <a:t>METER(x)</a:t>
            </a:r>
            <a:r>
              <a:rPr lang="es-ES_tradnl" sz="1600" dirty="0"/>
              <a:t> empila el elemento x en la cima de la pila. </a:t>
            </a:r>
            <a:endParaRPr lang="es-PE" sz="1600" dirty="0"/>
          </a:p>
          <a:p>
            <a:pPr algn="just"/>
            <a:r>
              <a:rPr lang="es-ES_tradnl" sz="1600" dirty="0"/>
              <a:t> </a:t>
            </a:r>
            <a:endParaRPr lang="es-PE" sz="1600" dirty="0"/>
          </a:p>
          <a:p>
            <a:pPr algn="just"/>
            <a:r>
              <a:rPr lang="es-ES_tradnl" sz="1600" b="1" dirty="0"/>
              <a:t>SACAR ()</a:t>
            </a:r>
            <a:r>
              <a:rPr lang="es-ES_tradnl" sz="1600" dirty="0"/>
              <a:t> elimina el elemento que está en la cima de la pila. </a:t>
            </a:r>
            <a:endParaRPr lang="es-PE" sz="1600" dirty="0"/>
          </a:p>
          <a:p>
            <a:pPr algn="just"/>
            <a:r>
              <a:rPr lang="es-ES_tradnl" sz="1600" dirty="0"/>
              <a:t> </a:t>
            </a:r>
            <a:endParaRPr lang="es-PE" sz="1600" dirty="0"/>
          </a:p>
          <a:p>
            <a:pPr algn="just"/>
            <a:r>
              <a:rPr lang="es-ES_tradnl" sz="1600" dirty="0"/>
              <a:t>La primitiva OCUPADO hace uso de una constante tope que establece el tamaño máximo que puede tener la pila y una variable i que aumentará cada que </a:t>
            </a:r>
            <a:r>
              <a:rPr lang="es-ES_tradnl" sz="1600" dirty="0" smtClean="0"/>
              <a:t>vez que se añade </a:t>
            </a:r>
            <a:r>
              <a:rPr lang="es-ES_tradnl" sz="1600" dirty="0"/>
              <a:t>un elemento a la pila. </a:t>
            </a:r>
            <a:endParaRPr lang="es-ES_tradnl" sz="1600" dirty="0" smtClean="0"/>
          </a:p>
          <a:p>
            <a:pPr algn="just"/>
            <a:endParaRPr lang="es-ES_tradnl" sz="1600" dirty="0"/>
          </a:p>
          <a:p>
            <a:pPr algn="just"/>
            <a:r>
              <a:rPr lang="es-ES_tradnl" sz="1600" dirty="0" smtClean="0"/>
              <a:t>Ocupado </a:t>
            </a:r>
            <a:r>
              <a:rPr lang="es-ES_tradnl" sz="1600" dirty="0"/>
              <a:t>permite que mientras i no sea mayor o igual a tope se puede seguir adicionando elementos a la pila</a:t>
            </a:r>
            <a:r>
              <a:rPr lang="es-ES_tradnl" sz="1600" dirty="0" smtClean="0"/>
              <a:t>.</a:t>
            </a:r>
          </a:p>
          <a:p>
            <a:pPr algn="just"/>
            <a:endParaRPr lang="es-ES_tradnl" sz="1600" dirty="0"/>
          </a:p>
          <a:p>
            <a:pPr algn="just"/>
            <a:r>
              <a:rPr lang="es-ES_tradnl" sz="1600" dirty="0"/>
              <a:t>En el caso de vacío, mientras i no sea menor o igual a cero permite que se retiren elementos de la pila.</a:t>
            </a:r>
            <a:endParaRPr lang="es-PE" sz="1600" dirty="0"/>
          </a:p>
          <a:p>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47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r>
              <a:rPr lang="es-ES" sz="1600" dirty="0"/>
              <a:t>Función ocupado (): lógico </a:t>
            </a:r>
            <a:endParaRPr lang="es-PE" sz="1600" dirty="0"/>
          </a:p>
          <a:p>
            <a:r>
              <a:rPr lang="es-ES" sz="1600" dirty="0" smtClean="0"/>
              <a:t>	Si </a:t>
            </a:r>
            <a:r>
              <a:rPr lang="es-ES" sz="1600" dirty="0"/>
              <a:t>(i&gt;=tope) entonces </a:t>
            </a:r>
            <a:endParaRPr lang="es-PE" sz="1600" dirty="0"/>
          </a:p>
          <a:p>
            <a:r>
              <a:rPr lang="es-ES" sz="1600" dirty="0" smtClean="0"/>
              <a:t>		retornar </a:t>
            </a:r>
            <a:r>
              <a:rPr lang="es-ES" sz="1600" dirty="0"/>
              <a:t>verdadero</a:t>
            </a:r>
            <a:endParaRPr lang="es-PE" sz="1600" dirty="0"/>
          </a:p>
          <a:p>
            <a:r>
              <a:rPr lang="es-ES" sz="1600" dirty="0" smtClean="0"/>
              <a:t>	Sino</a:t>
            </a:r>
            <a:endParaRPr lang="es-PE" sz="1600" dirty="0"/>
          </a:p>
          <a:p>
            <a:r>
              <a:rPr lang="es-ES" sz="1600" dirty="0" smtClean="0"/>
              <a:t>		retornar </a:t>
            </a:r>
            <a:r>
              <a:rPr lang="es-ES" sz="1600" dirty="0"/>
              <a:t>falso</a:t>
            </a:r>
            <a:endParaRPr lang="es-PE" sz="1600" dirty="0"/>
          </a:p>
          <a:p>
            <a:r>
              <a:rPr lang="es-ES" sz="1600" dirty="0" smtClean="0"/>
              <a:t>	Fin-si</a:t>
            </a:r>
            <a:endParaRPr lang="es-PE" sz="1600" dirty="0"/>
          </a:p>
          <a:p>
            <a:r>
              <a:rPr lang="es-ES" sz="1600" dirty="0"/>
              <a:t>Fin-función</a:t>
            </a:r>
            <a:endParaRPr lang="es-PE" sz="1600" dirty="0"/>
          </a:p>
          <a:p>
            <a:r>
              <a:rPr lang="es-ES" sz="1600" dirty="0"/>
              <a:t> </a:t>
            </a:r>
            <a:endParaRPr lang="es-PE" sz="1600" dirty="0"/>
          </a:p>
          <a:p>
            <a:r>
              <a:rPr lang="es-ES" sz="1600" dirty="0"/>
              <a:t>Función </a:t>
            </a:r>
            <a:r>
              <a:rPr lang="es-ES" sz="1600" dirty="0" err="1"/>
              <a:t>vacio</a:t>
            </a:r>
            <a:r>
              <a:rPr lang="es-ES" sz="1600" dirty="0"/>
              <a:t>(): lógico</a:t>
            </a:r>
            <a:endParaRPr lang="es-PE" sz="1600" dirty="0"/>
          </a:p>
          <a:p>
            <a:r>
              <a:rPr lang="es-ES" sz="1600" dirty="0" smtClean="0"/>
              <a:t>	Si(i</a:t>
            </a:r>
            <a:r>
              <a:rPr lang="es-ES" sz="1600" dirty="0"/>
              <a:t>&lt;=0) entonces</a:t>
            </a:r>
            <a:endParaRPr lang="es-PE" sz="1600" dirty="0"/>
          </a:p>
          <a:p>
            <a:r>
              <a:rPr lang="es-ES" sz="1600" dirty="0" smtClean="0"/>
              <a:t>		retornar </a:t>
            </a:r>
            <a:r>
              <a:rPr lang="es-ES" sz="1600" dirty="0"/>
              <a:t>verdadero</a:t>
            </a:r>
            <a:endParaRPr lang="es-PE" sz="1600" dirty="0"/>
          </a:p>
          <a:p>
            <a:r>
              <a:rPr lang="es-ES" sz="1600" dirty="0" smtClean="0"/>
              <a:t>	Sino</a:t>
            </a:r>
            <a:endParaRPr lang="es-PE" sz="1600" dirty="0"/>
          </a:p>
          <a:p>
            <a:r>
              <a:rPr lang="es-ES" sz="1600" dirty="0" smtClean="0"/>
              <a:t>		retornar </a:t>
            </a:r>
            <a:r>
              <a:rPr lang="es-ES" sz="1600" dirty="0"/>
              <a:t>falso</a:t>
            </a:r>
            <a:endParaRPr lang="es-PE" sz="1600" dirty="0"/>
          </a:p>
          <a:p>
            <a:r>
              <a:rPr lang="es-ES" sz="1600" dirty="0" smtClean="0"/>
              <a:t>	Fin-si</a:t>
            </a:r>
            <a:endParaRPr lang="es-PE" sz="1600" dirty="0"/>
          </a:p>
          <a:p>
            <a:r>
              <a:rPr lang="es-ES" sz="1600" dirty="0"/>
              <a:t>Fin-función</a:t>
            </a:r>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79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_tradnl" sz="1600" dirty="0" smtClean="0"/>
              <a:t>En </a:t>
            </a:r>
            <a:r>
              <a:rPr lang="es-ES_tradnl" sz="1600" dirty="0"/>
              <a:t>el caso de la primitiva meter, cada vez que se ingrese un elemento como dato, se adiciona un elemento más al arreglo vector y se incrementa en uno la variable i.</a:t>
            </a:r>
            <a:endParaRPr lang="es-PE" sz="1600" dirty="0"/>
          </a:p>
          <a:p>
            <a:pPr algn="just"/>
            <a:r>
              <a:rPr lang="es-ES_tradnl" sz="1600" dirty="0"/>
              <a:t> </a:t>
            </a:r>
            <a:endParaRPr lang="es-PE" sz="1600" dirty="0"/>
          </a:p>
          <a:p>
            <a:pPr algn="just"/>
            <a:r>
              <a:rPr lang="es-ES_tradnl" sz="1600" dirty="0"/>
              <a:t>Para el caso de sacar funciona de manera inversa a meter. La función retorna el elemento (el valor de </a:t>
            </a:r>
            <a:r>
              <a:rPr lang="es-ES_tradnl" sz="1600" dirty="0" err="1"/>
              <a:t>temp</a:t>
            </a:r>
            <a:r>
              <a:rPr lang="es-ES_tradnl" sz="1600" dirty="0"/>
              <a:t>) que se retira de la última posición del vector, disminuyendo en uno la variable i. </a:t>
            </a:r>
            <a:endParaRPr lang="es-PE" sz="1600" dirty="0"/>
          </a:p>
          <a:p>
            <a:pPr algn="just"/>
            <a:r>
              <a:rPr lang="es-ES_tradnl" sz="1600" dirty="0"/>
              <a:t> </a:t>
            </a:r>
            <a:endParaRPr lang="es-PE" sz="1600" dirty="0"/>
          </a:p>
          <a:p>
            <a:pPr algn="just"/>
            <a:r>
              <a:rPr lang="es-ES" sz="1600" dirty="0"/>
              <a:t>Procedimiento meter( dato)</a:t>
            </a:r>
            <a:endParaRPr lang="es-PE" sz="1600" dirty="0"/>
          </a:p>
          <a:p>
            <a:pPr algn="just"/>
            <a:r>
              <a:rPr lang="es-ES" sz="1600" dirty="0" smtClean="0"/>
              <a:t>	vector[i</a:t>
            </a:r>
            <a:r>
              <a:rPr lang="es-ES" sz="1600" dirty="0"/>
              <a:t>]</a:t>
            </a:r>
            <a:r>
              <a:rPr lang="en-US" sz="1600" dirty="0">
                <a:sym typeface="Wingdings"/>
              </a:rPr>
              <a:t></a:t>
            </a:r>
            <a:r>
              <a:rPr lang="es-ES" sz="1600" dirty="0"/>
              <a:t>dato</a:t>
            </a:r>
            <a:endParaRPr lang="es-PE" sz="1600" dirty="0"/>
          </a:p>
          <a:p>
            <a:pPr algn="just"/>
            <a:r>
              <a:rPr lang="es-PE" sz="1600" dirty="0" smtClean="0"/>
              <a:t>	i</a:t>
            </a:r>
            <a:r>
              <a:rPr lang="en-US" sz="1600" dirty="0">
                <a:sym typeface="Wingdings"/>
              </a:rPr>
              <a:t></a:t>
            </a:r>
            <a:r>
              <a:rPr lang="es-PE" sz="1600" dirty="0"/>
              <a:t>i+1</a:t>
            </a:r>
          </a:p>
          <a:p>
            <a:pPr algn="just"/>
            <a:r>
              <a:rPr lang="es-PE" sz="1600" dirty="0"/>
              <a:t>Fin-procedimiento</a:t>
            </a:r>
          </a:p>
          <a:p>
            <a:pPr algn="just"/>
            <a:r>
              <a:rPr lang="es-PE" sz="1600" dirty="0"/>
              <a:t> </a:t>
            </a:r>
          </a:p>
          <a:p>
            <a:pPr algn="just"/>
            <a:r>
              <a:rPr lang="es-PE" sz="1600" dirty="0" err="1"/>
              <a:t>Funcion</a:t>
            </a:r>
            <a:r>
              <a:rPr lang="es-PE" sz="1600" dirty="0"/>
              <a:t> sacar (): elemento</a:t>
            </a:r>
          </a:p>
          <a:p>
            <a:pPr algn="just"/>
            <a:r>
              <a:rPr lang="en-US" sz="1600" dirty="0" smtClean="0"/>
              <a:t>	temp </a:t>
            </a:r>
            <a:r>
              <a:rPr lang="en-US" sz="1600" dirty="0" smtClean="0">
                <a:sym typeface="Wingdings"/>
              </a:rPr>
              <a:t> </a:t>
            </a:r>
            <a:r>
              <a:rPr lang="en-US" sz="1600" dirty="0" smtClean="0"/>
              <a:t>vector[i</a:t>
            </a:r>
            <a:r>
              <a:rPr lang="en-US" sz="1600" dirty="0"/>
              <a:t>]</a:t>
            </a:r>
            <a:endParaRPr lang="es-PE" sz="1600" dirty="0"/>
          </a:p>
          <a:p>
            <a:pPr algn="just"/>
            <a:r>
              <a:rPr lang="en-US" sz="1600" dirty="0" smtClean="0"/>
              <a:t>	i </a:t>
            </a:r>
            <a:r>
              <a:rPr lang="en-US" sz="1600" dirty="0" smtClean="0">
                <a:sym typeface="Wingdings"/>
              </a:rPr>
              <a:t> i</a:t>
            </a:r>
            <a:r>
              <a:rPr lang="en-US" sz="1600" dirty="0" smtClean="0"/>
              <a:t> - </a:t>
            </a:r>
            <a:r>
              <a:rPr lang="en-US" sz="1600" dirty="0"/>
              <a:t>1</a:t>
            </a:r>
            <a:endParaRPr lang="es-PE" sz="1600" dirty="0"/>
          </a:p>
          <a:p>
            <a:pPr algn="just"/>
            <a:r>
              <a:rPr lang="es-ES" sz="1600" dirty="0" smtClean="0"/>
              <a:t>	retornar </a:t>
            </a:r>
            <a:r>
              <a:rPr lang="es-ES" sz="1600" dirty="0" err="1" smtClean="0"/>
              <a:t>temp</a:t>
            </a:r>
            <a:r>
              <a:rPr lang="es-ES" sz="1600" dirty="0" smtClean="0"/>
              <a:t> </a:t>
            </a:r>
            <a:endParaRPr lang="es-PE" sz="1600" dirty="0"/>
          </a:p>
          <a:p>
            <a:pPr algn="just"/>
            <a:r>
              <a:rPr lang="es-ES" sz="1600" dirty="0"/>
              <a:t>Fin-</a:t>
            </a:r>
            <a:r>
              <a:rPr lang="es-ES" sz="1600" dirty="0" err="1"/>
              <a:t>funcion</a:t>
            </a:r>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24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Representación de pilas en base a arreglos</a:t>
            </a:r>
            <a:endParaRPr lang="es-PE" dirty="0"/>
          </a:p>
        </p:txBody>
      </p:sp>
      <p:sp>
        <p:nvSpPr>
          <p:cNvPr id="5"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dirty="0"/>
              <a:t>Las primitivas meter y sacar modifican el acceso al primer elemento de la pila. Los valores de la pila pueden ser de cualquier tipo.</a:t>
            </a:r>
            <a:endParaRPr lang="es-PE" sz="1600" dirty="0"/>
          </a:p>
          <a:p>
            <a:r>
              <a:rPr lang="es-ES" sz="1600" dirty="0"/>
              <a:t> </a:t>
            </a:r>
            <a:endParaRPr lang="es-PE" sz="1600" dirty="0"/>
          </a:p>
          <a:p>
            <a:r>
              <a:rPr lang="es-ES" sz="1600" dirty="0"/>
              <a:t>Consideremos, tamaño de la pila 5, representada por la Figura </a:t>
            </a:r>
            <a:r>
              <a:rPr lang="es-ES" sz="1600" dirty="0" smtClean="0"/>
              <a:t>1</a:t>
            </a:r>
            <a:endParaRPr lang="es-PE" sz="1600" dirty="0"/>
          </a:p>
          <a:p>
            <a:endParaRPr lang="es-PE" sz="1600" dirty="0" smtClean="0"/>
          </a:p>
          <a:p>
            <a:pPr lvl="0" algn="just"/>
            <a:endParaRPr lang="es-ES" sz="1600" dirty="0" smtClean="0"/>
          </a:p>
          <a:p>
            <a:pPr lvl="0" algn="just"/>
            <a:endParaRPr lang="es-ES" sz="1600" dirty="0" smtClean="0"/>
          </a:p>
          <a:p>
            <a:pPr lvl="0" algn="just"/>
            <a:endParaRPr lang="es-ES" sz="1600" dirty="0" smtClean="0"/>
          </a:p>
          <a:p>
            <a:pPr lvl="0" algn="just"/>
            <a:endParaRPr lang="es-ES" sz="1600" dirty="0" smtClean="0"/>
          </a:p>
          <a:p>
            <a:pPr lvl="0" algn="just"/>
            <a:r>
              <a:rPr lang="es-ES" sz="1600" dirty="0" smtClean="0"/>
              <a:t>                                                                    tope = 5 </a:t>
            </a:r>
          </a:p>
          <a:p>
            <a:pPr lvl="0" algn="just"/>
            <a:endParaRPr lang="es-ES" sz="1600" dirty="0" smtClean="0"/>
          </a:p>
          <a:p>
            <a:pPr lvl="0" algn="just"/>
            <a:endParaRPr lang="es-ES" sz="1600" dirty="0" smtClean="0"/>
          </a:p>
          <a:p>
            <a:pPr lvl="0" algn="just"/>
            <a:endParaRPr lang="es-ES" sz="1600" dirty="0"/>
          </a:p>
          <a:p>
            <a:pPr lvl="0" algn="just"/>
            <a:endParaRPr lang="es-ES" sz="1600" dirty="0" smtClean="0"/>
          </a:p>
          <a:p>
            <a:pPr lvl="0" algn="just"/>
            <a:endParaRPr lang="es-ES" sz="1600" dirty="0"/>
          </a:p>
          <a:p>
            <a:pPr lvl="0" algn="just"/>
            <a:r>
              <a:rPr lang="es-ES" sz="1600" dirty="0" smtClean="0"/>
              <a:t>                         Figura 1. Tamaño de la pila</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5 Tabla"/>
          <p:cNvGraphicFramePr>
            <a:graphicFrameLocks noGrp="1"/>
          </p:cNvGraphicFramePr>
          <p:nvPr>
            <p:extLst>
              <p:ext uri="{D42A27DB-BD31-4B8C-83A1-F6EECF244321}">
                <p14:modId xmlns:p14="http://schemas.microsoft.com/office/powerpoint/2010/main" val="323045043"/>
              </p:ext>
            </p:extLst>
          </p:nvPr>
        </p:nvGraphicFramePr>
        <p:xfrm>
          <a:off x="2267744" y="2924944"/>
          <a:ext cx="1262050" cy="1854200"/>
        </p:xfrm>
        <a:graphic>
          <a:graphicData uri="http://schemas.openxmlformats.org/drawingml/2006/table">
            <a:tbl>
              <a:tblPr firstRow="1" bandRow="1">
                <a:tableStyleId>{5C22544A-7EE6-4342-B048-85BDC9FD1C3A}</a:tableStyleId>
              </a:tblPr>
              <a:tblGrid>
                <a:gridCol w="1262050"/>
              </a:tblGrid>
              <a:tr h="370840">
                <a:tc>
                  <a:txBody>
                    <a:bodyPr/>
                    <a:lstStyle/>
                    <a:p>
                      <a:endParaRPr lang="es-PE" dirty="0"/>
                    </a:p>
                  </a:txBody>
                  <a:tcPr/>
                </a:tc>
              </a:tr>
              <a:tr h="370840">
                <a:tc>
                  <a:txBody>
                    <a:bodyPr/>
                    <a:lstStyle/>
                    <a:p>
                      <a:endParaRPr lang="es-PE"/>
                    </a:p>
                  </a:txBody>
                  <a:tcPr/>
                </a:tc>
              </a:tr>
              <a:tr h="370840">
                <a:tc>
                  <a:txBody>
                    <a:bodyPr/>
                    <a:lstStyle/>
                    <a:p>
                      <a:endParaRPr lang="es-PE"/>
                    </a:p>
                  </a:txBody>
                  <a:tcPr/>
                </a:tc>
              </a:tr>
              <a:tr h="370840">
                <a:tc>
                  <a:txBody>
                    <a:bodyPr/>
                    <a:lstStyle/>
                    <a:p>
                      <a:endParaRPr lang="es-PE"/>
                    </a:p>
                  </a:txBody>
                  <a:tcPr/>
                </a:tc>
              </a:tr>
              <a:tr h="370840">
                <a:tc>
                  <a:txBody>
                    <a:bodyPr/>
                    <a:lstStyle/>
                    <a:p>
                      <a:endParaRPr lang="es-PE" dirty="0"/>
                    </a:p>
                  </a:txBody>
                  <a:tcPr/>
                </a:tc>
              </a:tr>
            </a:tbl>
          </a:graphicData>
        </a:graphic>
      </p:graphicFrame>
      <p:sp>
        <p:nvSpPr>
          <p:cNvPr id="7" name="6 Cerrar llave"/>
          <p:cNvSpPr/>
          <p:nvPr/>
        </p:nvSpPr>
        <p:spPr>
          <a:xfrm>
            <a:off x="3714744" y="2924944"/>
            <a:ext cx="357190" cy="1785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Representación de pilas en base a arreglos</a:t>
            </a:r>
          </a:p>
        </p:txBody>
      </p:sp>
      <p:sp>
        <p:nvSpPr>
          <p:cNvPr id="5" name="Rectangle 4"/>
          <p:cNvSpPr txBox="1">
            <a:spLocks noChangeArrowheads="1"/>
          </p:cNvSpPr>
          <p:nvPr/>
        </p:nvSpPr>
        <p:spPr>
          <a:xfrm>
            <a:off x="285720" y="1214422"/>
            <a:ext cx="8501122" cy="5022890"/>
          </a:xfrm>
          <a:prstGeom prst="rect">
            <a:avLst/>
          </a:prstGeom>
          <a:solidFill>
            <a:schemeClr val="bg1"/>
          </a:solidFill>
          <a:ln w="12700">
            <a:solidFill>
              <a:srgbClr val="FF6600"/>
            </a:solidFill>
          </a:ln>
        </p:spPr>
        <p:txBody>
          <a:bodyPr vert="horz" lIns="90488" tIns="44450" rIns="90488" bIns="44450" rtlCol="0">
            <a:normAutofit/>
          </a:bodyPr>
          <a:lstStyle/>
          <a:p>
            <a:pPr lvl="0" algn="just"/>
            <a:r>
              <a:rPr lang="es-ES" sz="1600" dirty="0" smtClean="0"/>
              <a:t>Sea la pila representado por la figura (2) con valores a, b, c</a:t>
            </a:r>
          </a:p>
          <a:p>
            <a:pPr lvl="0" algn="just"/>
            <a:endParaRPr lang="es-ES" sz="1600" dirty="0"/>
          </a:p>
          <a:p>
            <a:pPr lvl="0" algn="just"/>
            <a:endParaRPr lang="es-ES" sz="1600" dirty="0" smtClean="0"/>
          </a:p>
          <a:p>
            <a:pPr lvl="0" algn="just"/>
            <a:endParaRPr lang="es-ES" sz="1600" dirty="0" smtClean="0"/>
          </a:p>
          <a:p>
            <a:pPr lvl="0" algn="just"/>
            <a:endParaRPr lang="es-ES" sz="1600" dirty="0" smtClean="0"/>
          </a:p>
          <a:p>
            <a:pPr lvl="0" algn="just"/>
            <a:r>
              <a:rPr lang="es-ES" sz="1600" dirty="0" smtClean="0"/>
              <a:t>                                                               </a:t>
            </a:r>
            <a:endParaRPr lang="es-ES" sz="1600" b="1" dirty="0" smtClean="0"/>
          </a:p>
          <a:p>
            <a:pPr lvl="0" algn="just"/>
            <a:endParaRPr lang="es-ES" sz="1600" dirty="0" smtClean="0"/>
          </a:p>
          <a:p>
            <a:pPr lvl="0" algn="just"/>
            <a:endParaRPr lang="es-ES" sz="1600" dirty="0" smtClean="0"/>
          </a:p>
          <a:p>
            <a:pPr lvl="0" algn="just"/>
            <a:r>
              <a:rPr lang="es-ES" sz="1600" dirty="0" smtClean="0"/>
              <a:t>                Figura 2. Pila con valores a, b, c</a:t>
            </a:r>
          </a:p>
          <a:p>
            <a:pPr lvl="0" algn="just"/>
            <a:endParaRPr lang="es-ES" sz="1600" dirty="0" smtClean="0"/>
          </a:p>
          <a:p>
            <a:pPr lvl="0" algn="just"/>
            <a:r>
              <a:rPr lang="es-ES" sz="1600" dirty="0" smtClean="0"/>
              <a:t>La figura (3), representa el nuevo estado de la pila, luego de realizar la primitiva empilar(d).</a:t>
            </a:r>
          </a:p>
          <a:p>
            <a:pPr lvl="0" algn="just"/>
            <a:endParaRPr lang="es-ES" sz="1600" dirty="0"/>
          </a:p>
          <a:p>
            <a:pPr lvl="0" algn="just"/>
            <a:endParaRPr lang="es-ES" sz="1600" dirty="0" smtClean="0"/>
          </a:p>
          <a:p>
            <a:pPr lvl="0" algn="just"/>
            <a:endParaRPr lang="es-ES" sz="1600" dirty="0"/>
          </a:p>
          <a:p>
            <a:pPr lvl="0" algn="just"/>
            <a:endParaRPr lang="es-ES" sz="1600" dirty="0" smtClean="0"/>
          </a:p>
          <a:p>
            <a:pPr lvl="0" algn="just"/>
            <a:endParaRPr lang="es-ES" sz="1600" dirty="0"/>
          </a:p>
          <a:p>
            <a:pPr lvl="0" algn="just"/>
            <a:endParaRPr lang="es-ES" sz="1600" dirty="0" smtClean="0"/>
          </a:p>
          <a:p>
            <a:pPr lvl="0" algn="just"/>
            <a:endParaRPr lang="es-ES" sz="1600" dirty="0"/>
          </a:p>
          <a:p>
            <a:pPr lvl="0" algn="just"/>
            <a:r>
              <a:rPr lang="es-ES" sz="1600" dirty="0" smtClean="0"/>
              <a:t>                                  </a:t>
            </a:r>
          </a:p>
          <a:p>
            <a:pPr lvl="0" algn="just"/>
            <a:r>
              <a:rPr lang="es-ES" sz="1600" dirty="0"/>
              <a:t> </a:t>
            </a:r>
            <a:r>
              <a:rPr lang="es-ES" sz="1600" dirty="0" smtClean="0"/>
              <a:t>                  Figura 3. Pila con valores a, b, c, d</a:t>
            </a:r>
          </a:p>
          <a:p>
            <a:pPr lvl="0" algn="just"/>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5 Tabla"/>
          <p:cNvGraphicFramePr>
            <a:graphicFrameLocks noGrp="1"/>
          </p:cNvGraphicFramePr>
          <p:nvPr/>
        </p:nvGraphicFramePr>
        <p:xfrm>
          <a:off x="2000232" y="1643050"/>
          <a:ext cx="1262050" cy="1468120"/>
        </p:xfrm>
        <a:graphic>
          <a:graphicData uri="http://schemas.openxmlformats.org/drawingml/2006/table">
            <a:tbl>
              <a:tblPr firstRow="1" bandRow="1">
                <a:tableStyleId>{5C22544A-7EE6-4342-B048-85BDC9FD1C3A}</a:tableStyleId>
              </a:tblPr>
              <a:tblGrid>
                <a:gridCol w="1262050"/>
              </a:tblGrid>
              <a:tr h="214314">
                <a:tc>
                  <a:txBody>
                    <a:bodyPr/>
                    <a:lstStyle/>
                    <a:p>
                      <a:pPr algn="ctr"/>
                      <a:endParaRPr lang="es-PE" sz="1200" dirty="0"/>
                    </a:p>
                  </a:txBody>
                  <a:tcPr/>
                </a:tc>
              </a:tr>
              <a:tr h="225746">
                <a:tc>
                  <a:txBody>
                    <a:bodyPr/>
                    <a:lstStyle/>
                    <a:p>
                      <a:pPr algn="ctr"/>
                      <a:endParaRPr lang="es-PE" sz="1200" dirty="0"/>
                    </a:p>
                  </a:txBody>
                  <a:tcPr/>
                </a:tc>
              </a:tr>
              <a:tr h="237178">
                <a:tc>
                  <a:txBody>
                    <a:bodyPr/>
                    <a:lstStyle/>
                    <a:p>
                      <a:pPr algn="ctr"/>
                      <a:r>
                        <a:rPr lang="es-PE" sz="1200" dirty="0" smtClean="0"/>
                        <a:t>c</a:t>
                      </a:r>
                      <a:endParaRPr lang="es-PE" sz="1200" dirty="0"/>
                    </a:p>
                  </a:txBody>
                  <a:tcPr/>
                </a:tc>
              </a:tr>
              <a:tr h="248610">
                <a:tc>
                  <a:txBody>
                    <a:bodyPr/>
                    <a:lstStyle/>
                    <a:p>
                      <a:pPr algn="ctr"/>
                      <a:r>
                        <a:rPr lang="es-PE" sz="1200" dirty="0" smtClean="0"/>
                        <a:t>b</a:t>
                      </a:r>
                      <a:endParaRPr lang="es-PE" sz="1200" dirty="0"/>
                    </a:p>
                  </a:txBody>
                  <a:tcPr/>
                </a:tc>
              </a:tr>
              <a:tr h="370840">
                <a:tc>
                  <a:txBody>
                    <a:bodyPr/>
                    <a:lstStyle/>
                    <a:p>
                      <a:pPr algn="ctr"/>
                      <a:r>
                        <a:rPr lang="es-PE" sz="1200" dirty="0" smtClean="0"/>
                        <a:t>a</a:t>
                      </a:r>
                      <a:endParaRPr lang="es-PE" sz="1200" dirty="0"/>
                    </a:p>
                  </a:txBody>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912399503"/>
              </p:ext>
            </p:extLst>
          </p:nvPr>
        </p:nvGraphicFramePr>
        <p:xfrm>
          <a:off x="2195736" y="4149080"/>
          <a:ext cx="1262050" cy="1559560"/>
        </p:xfrm>
        <a:graphic>
          <a:graphicData uri="http://schemas.openxmlformats.org/drawingml/2006/table">
            <a:tbl>
              <a:tblPr firstRow="1" bandRow="1">
                <a:tableStyleId>{5C22544A-7EE6-4342-B048-85BDC9FD1C3A}</a:tableStyleId>
              </a:tblPr>
              <a:tblGrid>
                <a:gridCol w="1262050"/>
              </a:tblGrid>
              <a:tr h="0">
                <a:tc>
                  <a:txBody>
                    <a:bodyPr/>
                    <a:lstStyle/>
                    <a:p>
                      <a:endParaRPr lang="es-PE" dirty="0"/>
                    </a:p>
                  </a:txBody>
                  <a:tcPr/>
                </a:tc>
              </a:tr>
              <a:tr h="205744">
                <a:tc>
                  <a:txBody>
                    <a:bodyPr/>
                    <a:lstStyle/>
                    <a:p>
                      <a:pPr algn="ctr"/>
                      <a:r>
                        <a:rPr lang="es-PE" sz="1200" dirty="0" smtClean="0"/>
                        <a:t>d</a:t>
                      </a:r>
                      <a:endParaRPr lang="es-PE" sz="1200" dirty="0"/>
                    </a:p>
                  </a:txBody>
                  <a:tcPr/>
                </a:tc>
              </a:tr>
              <a:tr h="217176">
                <a:tc>
                  <a:txBody>
                    <a:bodyPr/>
                    <a:lstStyle/>
                    <a:p>
                      <a:pPr algn="ctr"/>
                      <a:r>
                        <a:rPr lang="es-PE" sz="1200" dirty="0" smtClean="0"/>
                        <a:t>c</a:t>
                      </a:r>
                      <a:endParaRPr lang="es-PE" sz="1200" dirty="0"/>
                    </a:p>
                  </a:txBody>
                  <a:tcPr/>
                </a:tc>
              </a:tr>
              <a:tr h="228608">
                <a:tc>
                  <a:txBody>
                    <a:bodyPr/>
                    <a:lstStyle/>
                    <a:p>
                      <a:pPr algn="ctr"/>
                      <a:r>
                        <a:rPr lang="es-PE" sz="1200" dirty="0" smtClean="0"/>
                        <a:t>b</a:t>
                      </a:r>
                      <a:endParaRPr lang="es-PE" sz="1200" dirty="0"/>
                    </a:p>
                  </a:txBody>
                  <a:tcPr/>
                </a:tc>
              </a:tr>
              <a:tr h="370840">
                <a:tc>
                  <a:txBody>
                    <a:bodyPr/>
                    <a:lstStyle/>
                    <a:p>
                      <a:pPr algn="ctr"/>
                      <a:r>
                        <a:rPr lang="es-PE" sz="1200" dirty="0" smtClean="0"/>
                        <a:t>a</a:t>
                      </a:r>
                      <a:endParaRPr lang="es-PE" sz="1200" dirty="0"/>
                    </a:p>
                  </a:txBody>
                  <a:tcPr/>
                </a:tc>
              </a:tr>
            </a:tbl>
          </a:graphicData>
        </a:graphic>
      </p:graphicFrame>
      <p:pic>
        <p:nvPicPr>
          <p:cNvPr id="9"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0" y="0"/>
            <a:ext cx="8858250" cy="857250"/>
          </a:xfrm>
        </p:spPr>
        <p:txBody>
          <a:bodyPr/>
          <a:lstStyle/>
          <a:p>
            <a:r>
              <a:rPr lang="es-PE" dirty="0"/>
              <a:t>Representación de pilas en base a arreglos</a:t>
            </a:r>
          </a:p>
        </p:txBody>
      </p:sp>
      <p:sp>
        <p:nvSpPr>
          <p:cNvPr id="7"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dirty="0"/>
              <a:t>La figura </a:t>
            </a:r>
            <a:r>
              <a:rPr lang="es-ES" sz="1600" dirty="0" smtClean="0"/>
              <a:t>4 </a:t>
            </a:r>
            <a:r>
              <a:rPr lang="es-ES" sz="1600" dirty="0"/>
              <a:t>representa el nuevo estado de la pila, luego de ejecutar la primitiva </a:t>
            </a:r>
            <a:r>
              <a:rPr lang="es-ES" sz="1600" b="1" dirty="0"/>
              <a:t>sacar() </a:t>
            </a:r>
            <a:endParaRPr lang="es-PE" sz="1600" dirty="0"/>
          </a:p>
          <a:p>
            <a:pPr lvl="0" algn="just"/>
            <a:endParaRPr lang="es-ES" sz="1600" dirty="0" smtClean="0"/>
          </a:p>
          <a:p>
            <a:pPr lvl="0" algn="just"/>
            <a:endParaRPr lang="es-ES" sz="1600" dirty="0" smtClean="0"/>
          </a:p>
          <a:p>
            <a:pPr lvl="0" algn="just"/>
            <a:endParaRPr lang="es-ES" sz="1600" dirty="0" smtClean="0"/>
          </a:p>
          <a:p>
            <a:pPr lvl="0" algn="just"/>
            <a:endParaRPr lang="es-ES" sz="1600" dirty="0" smtClean="0"/>
          </a:p>
          <a:p>
            <a:pPr lvl="0" algn="just"/>
            <a:endParaRPr lang="es-ES" sz="1600" dirty="0"/>
          </a:p>
          <a:p>
            <a:pPr lvl="0" algn="just"/>
            <a:endParaRPr lang="es-ES" sz="1600" dirty="0" smtClean="0"/>
          </a:p>
          <a:p>
            <a:pPr lvl="0" algn="just"/>
            <a:r>
              <a:rPr lang="es-ES" sz="1600" dirty="0" smtClean="0"/>
              <a:t>                                                              </a:t>
            </a:r>
            <a:endParaRPr lang="es-ES" sz="1600" b="1" dirty="0" smtClean="0"/>
          </a:p>
          <a:p>
            <a:pPr lvl="0" algn="just"/>
            <a:endParaRPr lang="es-ES" sz="1600" dirty="0" smtClean="0"/>
          </a:p>
          <a:p>
            <a:pPr lvl="0" algn="just"/>
            <a:endParaRPr lang="es-ES" sz="1600" dirty="0" smtClean="0"/>
          </a:p>
          <a:p>
            <a:pPr lvl="0" algn="just"/>
            <a:r>
              <a:rPr lang="es-ES" sz="1600" dirty="0" smtClean="0"/>
              <a:t>                             </a:t>
            </a:r>
          </a:p>
          <a:p>
            <a:pPr lvl="0" algn="just"/>
            <a:r>
              <a:rPr lang="es-ES" sz="1600" dirty="0" smtClean="0"/>
              <a:t>                    Figura 4. Nuevo estado de la pila.</a:t>
            </a:r>
          </a:p>
          <a:p>
            <a:pPr lvl="0" algn="just"/>
            <a:endParaRPr lang="es-ES" sz="1600" dirty="0"/>
          </a:p>
          <a:p>
            <a:pPr algn="just"/>
            <a:endParaRPr lang="es-ES" sz="1600" dirty="0" smtClean="0"/>
          </a:p>
          <a:p>
            <a:pPr algn="just"/>
            <a:r>
              <a:rPr lang="es-ES" sz="1600" dirty="0" smtClean="0"/>
              <a:t>Devuelve </a:t>
            </a:r>
            <a:r>
              <a:rPr lang="es-ES" sz="1600" dirty="0"/>
              <a:t>el valor de </a:t>
            </a:r>
            <a:r>
              <a:rPr lang="es-ES" sz="1600" b="1" dirty="0"/>
              <a:t>d </a:t>
            </a:r>
            <a:r>
              <a:rPr lang="es-ES" sz="1600" dirty="0"/>
              <a:t>(el valor eliminado).</a:t>
            </a:r>
            <a:endParaRPr lang="es-PE" sz="1600" dirty="0"/>
          </a:p>
          <a:p>
            <a:pPr lvl="0" algn="just"/>
            <a:endParaRPr lang="es-ES" sz="1600" dirty="0" smtClean="0"/>
          </a:p>
          <a:p>
            <a:pPr lvl="0" algn="just"/>
            <a:endParaRPr lang="es-ES" sz="1600" dirty="0" smtClean="0"/>
          </a:p>
          <a:p>
            <a:pPr lvl="0" algn="just"/>
            <a:endParaRPr lang="es-ES" sz="1600" dirty="0" smtClean="0"/>
          </a:p>
          <a:p>
            <a:pPr lvl="0" algn="just"/>
            <a:endParaRPr lang="es-ES" sz="1600" dirty="0" smtClean="0">
              <a:latin typeface="+mn-lt"/>
            </a:endParaRPr>
          </a:p>
          <a:p>
            <a:pPr lvl="0" algn="just"/>
            <a:endParaRPr kumimoji="0" lang="es-ES" sz="1600" b="1" i="0" u="none" strike="noStrike" kern="1200" cap="none" spc="0" normalizeH="0" baseline="0" noProof="0" dirty="0" smtClean="0">
              <a:ln>
                <a:noFill/>
              </a:ln>
              <a:solidFill>
                <a:schemeClr val="tx1"/>
              </a:solidFill>
              <a:effectLst/>
              <a:uLnTx/>
              <a:uFillTx/>
              <a:latin typeface="+mn-lt"/>
              <a:ea typeface="+mn-ea"/>
              <a:cs typeface="+mn-cs"/>
            </a:endParaRPr>
          </a:p>
          <a:p>
            <a:pPr lvl="0" algn="just"/>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10" name="9 Tabla"/>
          <p:cNvGraphicFramePr>
            <a:graphicFrameLocks noGrp="1"/>
          </p:cNvGraphicFramePr>
          <p:nvPr>
            <p:extLst>
              <p:ext uri="{D42A27DB-BD31-4B8C-83A1-F6EECF244321}">
                <p14:modId xmlns:p14="http://schemas.microsoft.com/office/powerpoint/2010/main" val="2820688098"/>
              </p:ext>
            </p:extLst>
          </p:nvPr>
        </p:nvGraphicFramePr>
        <p:xfrm>
          <a:off x="2483768" y="2157472"/>
          <a:ext cx="1262050" cy="1559560"/>
        </p:xfrm>
        <a:graphic>
          <a:graphicData uri="http://schemas.openxmlformats.org/drawingml/2006/table">
            <a:tbl>
              <a:tblPr firstRow="1" bandRow="1">
                <a:tableStyleId>{5C22544A-7EE6-4342-B048-85BDC9FD1C3A}</a:tableStyleId>
              </a:tblPr>
              <a:tblGrid>
                <a:gridCol w="1262050"/>
              </a:tblGrid>
              <a:tr h="214314">
                <a:tc>
                  <a:txBody>
                    <a:bodyPr/>
                    <a:lstStyle/>
                    <a:p>
                      <a:endParaRPr lang="es-PE" dirty="0"/>
                    </a:p>
                  </a:txBody>
                  <a:tcPr/>
                </a:tc>
              </a:tr>
              <a:tr h="205744">
                <a:tc>
                  <a:txBody>
                    <a:bodyPr/>
                    <a:lstStyle/>
                    <a:p>
                      <a:pPr algn="ctr"/>
                      <a:endParaRPr lang="es-PE" sz="1200" dirty="0"/>
                    </a:p>
                  </a:txBody>
                  <a:tcPr/>
                </a:tc>
              </a:tr>
              <a:tr h="217176">
                <a:tc>
                  <a:txBody>
                    <a:bodyPr/>
                    <a:lstStyle/>
                    <a:p>
                      <a:pPr algn="ctr"/>
                      <a:r>
                        <a:rPr lang="es-PE" sz="1200" dirty="0" smtClean="0"/>
                        <a:t>c</a:t>
                      </a:r>
                      <a:endParaRPr lang="es-PE" sz="1200" dirty="0"/>
                    </a:p>
                  </a:txBody>
                  <a:tcPr/>
                </a:tc>
              </a:tr>
              <a:tr h="228608">
                <a:tc>
                  <a:txBody>
                    <a:bodyPr/>
                    <a:lstStyle/>
                    <a:p>
                      <a:pPr algn="ctr"/>
                      <a:r>
                        <a:rPr lang="es-PE" sz="1200" dirty="0" smtClean="0"/>
                        <a:t>b</a:t>
                      </a:r>
                      <a:endParaRPr lang="es-PE" sz="1200" dirty="0"/>
                    </a:p>
                  </a:txBody>
                  <a:tcPr/>
                </a:tc>
              </a:tr>
              <a:tr h="370840">
                <a:tc>
                  <a:txBody>
                    <a:bodyPr/>
                    <a:lstStyle/>
                    <a:p>
                      <a:pPr algn="ctr"/>
                      <a:r>
                        <a:rPr lang="es-PE" sz="1200" dirty="0" smtClean="0"/>
                        <a:t>a</a:t>
                      </a:r>
                      <a:endParaRPr lang="es-PE" sz="1200" dirty="0"/>
                    </a:p>
                  </a:txBody>
                  <a:tcPr/>
                </a:tc>
              </a:tr>
            </a:tbl>
          </a:graphicData>
        </a:graphic>
      </p:graphicFrame>
      <p:pic>
        <p:nvPicPr>
          <p:cNvPr id="11"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cs typeface="Arial" charset="0"/>
              </a:rPr>
              <a:t>ESPECIFICACION DE PILA</a:t>
            </a:r>
            <a:endParaRPr kumimoji="0" lang="es-PE" sz="24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eaLnBrk="1" hangingPunct="1"/>
            <a:r>
              <a:rPr lang="es-ES" altLang="es-PE" sz="1700" b="1" dirty="0" smtClean="0"/>
              <a:t>Especificación PILA</a:t>
            </a:r>
          </a:p>
          <a:p>
            <a:pPr eaLnBrk="1" hangingPunct="1"/>
            <a:r>
              <a:rPr lang="es-ES" altLang="es-PE" sz="1600" dirty="0" smtClean="0"/>
              <a:t>    </a:t>
            </a:r>
            <a:r>
              <a:rPr lang="es-ES" altLang="es-PE" sz="1600" b="1" dirty="0" smtClean="0"/>
              <a:t>variable</a:t>
            </a:r>
          </a:p>
          <a:p>
            <a:pPr eaLnBrk="1" hangingPunct="1"/>
            <a:r>
              <a:rPr lang="es-ES" altLang="es-PE" sz="1600" dirty="0" smtClean="0"/>
              <a:t>   	entero: e</a:t>
            </a:r>
          </a:p>
          <a:p>
            <a:pPr eaLnBrk="1" hangingPunct="1"/>
            <a:r>
              <a:rPr lang="es-ES" altLang="es-PE" sz="1600" dirty="0" smtClean="0"/>
              <a:t>   	entero: vector</a:t>
            </a:r>
          </a:p>
          <a:p>
            <a:pPr eaLnBrk="1" hangingPunct="1"/>
            <a:r>
              <a:rPr lang="es-ES" altLang="es-PE" sz="1600" dirty="0" smtClean="0"/>
              <a:t>   	Entero: tope</a:t>
            </a:r>
          </a:p>
          <a:p>
            <a:pPr eaLnBrk="1" hangingPunct="1"/>
            <a:r>
              <a:rPr lang="es-ES" altLang="es-PE" sz="1600" dirty="0" smtClean="0"/>
              <a:t>   	Entero: i</a:t>
            </a:r>
          </a:p>
          <a:p>
            <a:pPr eaLnBrk="1" hangingPunct="1"/>
            <a:r>
              <a:rPr lang="es-ES" altLang="es-PE" sz="1600" dirty="0" smtClean="0"/>
              <a:t>    </a:t>
            </a:r>
            <a:r>
              <a:rPr lang="es-ES" altLang="es-PE" sz="1600" b="1" dirty="0" smtClean="0"/>
              <a:t>operaciones</a:t>
            </a:r>
          </a:p>
          <a:p>
            <a:pPr eaLnBrk="1" hangingPunct="1"/>
            <a:r>
              <a:rPr lang="es-ES" altLang="es-PE" sz="1600" dirty="0" smtClean="0"/>
              <a:t>            CREAR(TAMANO) : no retorna valor</a:t>
            </a:r>
          </a:p>
          <a:p>
            <a:pPr eaLnBrk="1" hangingPunct="1"/>
            <a:r>
              <a:rPr lang="es-ES" altLang="es-PE" sz="1600" dirty="0" smtClean="0"/>
              <a:t>            OCUPADO :    retorna valor lógico</a:t>
            </a:r>
          </a:p>
          <a:p>
            <a:pPr eaLnBrk="1" hangingPunct="1"/>
            <a:r>
              <a:rPr lang="es-ES" altLang="es-PE" sz="1600" dirty="0" smtClean="0"/>
              <a:t>            VACIO     :   retorna valor lógico </a:t>
            </a:r>
          </a:p>
          <a:p>
            <a:pPr eaLnBrk="1" hangingPunct="1"/>
            <a:r>
              <a:rPr lang="es-ES" altLang="es-PE" sz="1600" dirty="0" smtClean="0"/>
              <a:t>            METER(dato) : no retorna ningún valor</a:t>
            </a:r>
          </a:p>
          <a:p>
            <a:pPr eaLnBrk="1" hangingPunct="1"/>
            <a:r>
              <a:rPr lang="es-ES" altLang="es-PE" sz="1600" dirty="0" smtClean="0"/>
              <a:t>            SACAR() : retorna un tipo entero</a:t>
            </a:r>
          </a:p>
          <a:p>
            <a:pPr eaLnBrk="1" hangingPunct="1"/>
            <a:r>
              <a:rPr lang="es-ES" altLang="es-PE" sz="1600" dirty="0" smtClean="0"/>
              <a:t>            VER()     : no retorna ningún valor</a:t>
            </a:r>
          </a:p>
          <a:p>
            <a:pPr eaLnBrk="1" hangingPunct="1"/>
            <a:r>
              <a:rPr lang="es-ES" altLang="es-PE" sz="1600" dirty="0" smtClean="0"/>
              <a:t>   </a:t>
            </a:r>
            <a:r>
              <a:rPr lang="es-ES" altLang="es-PE" sz="1600" b="1" dirty="0" smtClean="0"/>
              <a:t>Significado</a:t>
            </a:r>
          </a:p>
          <a:p>
            <a:pPr eaLnBrk="1" hangingPunct="1"/>
            <a:r>
              <a:rPr lang="es-ES" altLang="es-PE" sz="1600" dirty="0" smtClean="0"/>
              <a:t>            CREAR     permite crear un nodo     </a:t>
            </a:r>
          </a:p>
          <a:p>
            <a:pPr eaLnBrk="1" hangingPunct="1"/>
            <a:r>
              <a:rPr lang="es-ES" altLang="es-PE" sz="1600" dirty="0" smtClean="0"/>
              <a:t>            CREAR(TAMANO)  permite crear la pila asignando un tamaño.</a:t>
            </a:r>
          </a:p>
          <a:p>
            <a:pPr eaLnBrk="1" hangingPunct="1"/>
            <a:r>
              <a:rPr lang="es-ES" altLang="es-PE" sz="1600" dirty="0" smtClean="0"/>
              <a:t>            OCUPADO </a:t>
            </a:r>
            <a:r>
              <a:rPr lang="es-ES" altLang="es-PE" sz="1300" dirty="0" smtClean="0"/>
              <a:t>retorna verdadero si la pila llego al tope de su tamaño, en caso contrario retorna falso</a:t>
            </a:r>
          </a:p>
          <a:p>
            <a:pPr eaLnBrk="1" hangingPunct="1"/>
            <a:r>
              <a:rPr lang="es-ES" altLang="es-PE" sz="1600" dirty="0" smtClean="0"/>
              <a:t>            VACIA  retorna verdadero si la pila esta vacía, en caso contrario retorna falso. </a:t>
            </a:r>
          </a:p>
          <a:p>
            <a:pPr eaLnBrk="1" hangingPunct="1"/>
            <a:r>
              <a:rPr lang="es-ES" altLang="es-PE" sz="1600" dirty="0" smtClean="0"/>
              <a:t>            METER(dato)  procedimiento que ingresa el valor de dato a la pila.</a:t>
            </a:r>
          </a:p>
          <a:p>
            <a:pPr eaLnBrk="1" hangingPunct="1"/>
            <a:r>
              <a:rPr lang="es-ES" altLang="es-PE" sz="1600" dirty="0" smtClean="0"/>
              <a:t>           SACAR() retorna el elemento que se saco de la cima de la pila.</a:t>
            </a:r>
          </a:p>
          <a:p>
            <a:pPr eaLnBrk="1" hangingPunct="1"/>
            <a:r>
              <a:rPr lang="es-ES" altLang="es-PE" sz="1600" dirty="0" smtClean="0"/>
              <a:t>           VER()  permite visualizar los datos de la pila</a:t>
            </a:r>
          </a:p>
          <a:p>
            <a:pPr eaLnBrk="1" hangingPunct="1"/>
            <a:r>
              <a:rPr lang="es-ES" altLang="es-PE" sz="1600" b="1" dirty="0" err="1" smtClean="0"/>
              <a:t>FinPILA</a:t>
            </a:r>
            <a:endParaRPr lang="es-PE" sz="1600" b="1"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PROGRAMA DE PILA</a:t>
            </a:r>
            <a:endParaRPr lang="es-PE" dirty="0"/>
          </a:p>
        </p:txBody>
      </p:sp>
      <p:sp>
        <p:nvSpPr>
          <p:cNvPr id="5"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lvl="0" algn="just"/>
            <a:r>
              <a:rPr lang="es-ES" sz="1400" dirty="0">
                <a:latin typeface="+mn-lt"/>
              </a:rPr>
              <a:t>#</a:t>
            </a:r>
            <a:r>
              <a:rPr lang="es-ES" sz="1400" dirty="0" err="1">
                <a:latin typeface="+mn-lt"/>
              </a:rPr>
              <a:t>include</a:t>
            </a:r>
            <a:r>
              <a:rPr lang="es-ES" sz="1400" dirty="0">
                <a:latin typeface="+mn-lt"/>
              </a:rPr>
              <a:t> &lt;</a:t>
            </a:r>
            <a:r>
              <a:rPr lang="es-ES" sz="1400" dirty="0" err="1">
                <a:latin typeface="+mn-lt"/>
              </a:rPr>
              <a:t>iostream</a:t>
            </a:r>
            <a:r>
              <a:rPr lang="es-ES" sz="1400" dirty="0">
                <a:latin typeface="+mn-lt"/>
              </a:rPr>
              <a:t>&gt;</a:t>
            </a:r>
          </a:p>
          <a:p>
            <a:pPr lvl="0" algn="just"/>
            <a:r>
              <a:rPr lang="es-ES" sz="1400" dirty="0" err="1">
                <a:latin typeface="+mn-lt"/>
              </a:rPr>
              <a:t>using</a:t>
            </a:r>
            <a:r>
              <a:rPr lang="es-ES" sz="1400" dirty="0">
                <a:latin typeface="+mn-lt"/>
              </a:rPr>
              <a:t> </a:t>
            </a:r>
            <a:r>
              <a:rPr lang="es-ES" sz="1400" dirty="0" err="1">
                <a:latin typeface="+mn-lt"/>
              </a:rPr>
              <a:t>namespace</a:t>
            </a:r>
            <a:r>
              <a:rPr lang="es-ES" sz="1400" dirty="0">
                <a:latin typeface="+mn-lt"/>
              </a:rPr>
              <a:t> </a:t>
            </a:r>
            <a:r>
              <a:rPr lang="es-ES" sz="1400" dirty="0" err="1">
                <a:latin typeface="+mn-lt"/>
              </a:rPr>
              <a:t>std</a:t>
            </a:r>
            <a:r>
              <a:rPr lang="es-ES" sz="1400" dirty="0">
                <a:latin typeface="+mn-lt"/>
              </a:rPr>
              <a:t>;</a:t>
            </a:r>
          </a:p>
          <a:p>
            <a:pPr lvl="0" algn="just"/>
            <a:r>
              <a:rPr lang="es-ES" sz="1400" dirty="0" err="1">
                <a:latin typeface="+mn-lt"/>
              </a:rPr>
              <a:t>class</a:t>
            </a:r>
            <a:r>
              <a:rPr lang="es-ES" sz="1400" dirty="0">
                <a:latin typeface="+mn-lt"/>
              </a:rPr>
              <a:t> PILA{</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vector[100];</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tope;</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i;</a:t>
            </a:r>
          </a:p>
          <a:p>
            <a:pPr lvl="0" algn="just"/>
            <a:r>
              <a:rPr lang="es-ES" sz="1400" dirty="0">
                <a:latin typeface="+mn-lt"/>
              </a:rPr>
              <a:t>	</a:t>
            </a:r>
            <a:r>
              <a:rPr lang="es-ES" sz="1400" dirty="0" err="1">
                <a:latin typeface="+mn-lt"/>
              </a:rPr>
              <a:t>public</a:t>
            </a:r>
            <a:r>
              <a:rPr lang="es-ES" sz="1400" dirty="0">
                <a:latin typeface="+mn-lt"/>
              </a:rPr>
              <a:t>:</a:t>
            </a:r>
          </a:p>
          <a:p>
            <a:pPr lvl="0" algn="just"/>
            <a:r>
              <a:rPr lang="es-ES" sz="1400" dirty="0" smtClean="0">
                <a:latin typeface="+mn-lt"/>
              </a:rPr>
              <a:t>		PILA</a:t>
            </a:r>
            <a:r>
              <a:rPr lang="es-ES" sz="1400" dirty="0">
                <a:latin typeface="+mn-lt"/>
              </a:rPr>
              <a:t>(){}</a:t>
            </a:r>
          </a:p>
          <a:p>
            <a:pPr lvl="0" algn="just"/>
            <a:r>
              <a:rPr lang="es-ES" sz="1400" dirty="0" smtClean="0">
                <a:latin typeface="+mn-lt"/>
              </a:rPr>
              <a:t>		PILA(</a:t>
            </a:r>
            <a:r>
              <a:rPr lang="es-ES" sz="1400" dirty="0" err="1" smtClean="0">
                <a:latin typeface="+mn-lt"/>
              </a:rPr>
              <a:t>int</a:t>
            </a:r>
            <a:r>
              <a:rPr lang="es-ES" sz="1400" dirty="0" smtClean="0">
                <a:latin typeface="+mn-lt"/>
              </a:rPr>
              <a:t> </a:t>
            </a:r>
            <a:r>
              <a:rPr lang="es-ES" sz="1400" dirty="0">
                <a:latin typeface="+mn-lt"/>
              </a:rPr>
              <a:t>TAMANO){</a:t>
            </a:r>
          </a:p>
          <a:p>
            <a:pPr lvl="0" algn="just"/>
            <a:r>
              <a:rPr lang="es-ES" sz="1400" dirty="0" smtClean="0">
                <a:latin typeface="+mn-lt"/>
              </a:rPr>
              <a:t>			tope=TAMANO</a:t>
            </a:r>
            <a:r>
              <a:rPr lang="es-ES" sz="1400" dirty="0">
                <a:latin typeface="+mn-lt"/>
              </a:rPr>
              <a:t>;</a:t>
            </a:r>
          </a:p>
          <a:p>
            <a:pPr lvl="0" algn="just"/>
            <a:r>
              <a:rPr lang="es-ES" sz="1400" dirty="0" smtClean="0">
                <a:latin typeface="+mn-lt"/>
              </a:rPr>
              <a:t>		               </a:t>
            </a:r>
            <a:r>
              <a:rPr lang="es-ES" sz="1400" dirty="0">
                <a:latin typeface="+mn-lt"/>
              </a:rPr>
              <a:t>	</a:t>
            </a:r>
            <a:r>
              <a:rPr lang="es-ES" sz="1400" dirty="0" smtClean="0">
                <a:latin typeface="+mn-lt"/>
              </a:rPr>
              <a:t>i=0;</a:t>
            </a:r>
            <a:endParaRPr lang="es-ES" sz="1400" dirty="0">
              <a:latin typeface="+mn-lt"/>
            </a:endParaRPr>
          </a:p>
          <a:p>
            <a:pPr lvl="0" algn="just"/>
            <a:r>
              <a:rPr lang="es-ES" sz="1400" dirty="0">
                <a:latin typeface="+mn-lt"/>
              </a:rPr>
              <a:t>         </a:t>
            </a:r>
            <a:r>
              <a:rPr lang="es-ES" sz="1400" dirty="0" smtClean="0">
                <a:latin typeface="+mn-lt"/>
              </a:rPr>
              <a:t>		}</a:t>
            </a:r>
            <a:endParaRPr lang="es-ES" sz="1400" dirty="0">
              <a:latin typeface="+mn-lt"/>
            </a:endParaRPr>
          </a:p>
          <a:p>
            <a:pPr lvl="0" algn="just"/>
            <a:r>
              <a:rPr lang="es-ES" sz="1400" dirty="0" smtClean="0">
                <a:latin typeface="+mn-lt"/>
              </a:rPr>
              <a:t>		</a:t>
            </a:r>
            <a:r>
              <a:rPr lang="es-ES" sz="1400" dirty="0" err="1" smtClean="0">
                <a:latin typeface="+mn-lt"/>
              </a:rPr>
              <a:t>void</a:t>
            </a:r>
            <a:r>
              <a:rPr lang="es-ES" sz="1400" dirty="0" smtClean="0">
                <a:latin typeface="+mn-lt"/>
              </a:rPr>
              <a:t> </a:t>
            </a:r>
            <a:r>
              <a:rPr lang="es-ES" sz="1400" dirty="0" err="1">
                <a:latin typeface="+mn-lt"/>
              </a:rPr>
              <a:t>menu</a:t>
            </a:r>
            <a:r>
              <a:rPr lang="es-ES" sz="1400" dirty="0">
                <a:latin typeface="+mn-lt"/>
              </a:rPr>
              <a:t>(){</a:t>
            </a:r>
          </a:p>
          <a:p>
            <a:pPr lvl="0" algn="just"/>
            <a:r>
              <a:rPr lang="es-ES" sz="1400" dirty="0" smtClean="0">
                <a:latin typeface="+mn-lt"/>
              </a:rPr>
              <a:t>			</a:t>
            </a:r>
            <a:r>
              <a:rPr lang="es-ES" sz="1400" dirty="0" err="1" smtClean="0">
                <a:latin typeface="+mn-lt"/>
              </a:rPr>
              <a:t>cout</a:t>
            </a:r>
            <a:r>
              <a:rPr lang="es-ES" sz="1400" dirty="0">
                <a:latin typeface="+mn-lt"/>
              </a:rPr>
              <a:t>&lt;&lt;"\n&lt;1&gt;  Poner  \n";</a:t>
            </a:r>
          </a:p>
          <a:p>
            <a:pPr lvl="0" algn="just"/>
            <a:r>
              <a:rPr lang="es-ES" sz="1400" dirty="0" smtClean="0">
                <a:latin typeface="+mn-lt"/>
              </a:rPr>
              <a:t>			</a:t>
            </a:r>
            <a:r>
              <a:rPr lang="es-ES" sz="1400" dirty="0" err="1" smtClean="0">
                <a:latin typeface="+mn-lt"/>
              </a:rPr>
              <a:t>cout</a:t>
            </a:r>
            <a:r>
              <a:rPr lang="es-ES" sz="1400" dirty="0">
                <a:latin typeface="+mn-lt"/>
              </a:rPr>
              <a:t>&lt;&lt; "&lt;2&gt;  Quitar  \n" ;</a:t>
            </a:r>
          </a:p>
          <a:p>
            <a:pPr lvl="0" algn="just"/>
            <a:r>
              <a:rPr lang="es-ES" sz="1400" dirty="0" smtClean="0">
                <a:latin typeface="+mn-lt"/>
              </a:rPr>
              <a:t>			</a:t>
            </a:r>
            <a:r>
              <a:rPr lang="es-ES" sz="1400" dirty="0" err="1" smtClean="0">
                <a:latin typeface="+mn-lt"/>
              </a:rPr>
              <a:t>cout</a:t>
            </a:r>
            <a:r>
              <a:rPr lang="es-ES" sz="1400" dirty="0">
                <a:latin typeface="+mn-lt"/>
              </a:rPr>
              <a:t>&lt;&lt;"&lt;3&gt;  Ver    \n";</a:t>
            </a:r>
          </a:p>
          <a:p>
            <a:pPr lvl="0" algn="just"/>
            <a:r>
              <a:rPr lang="es-ES" sz="1400" dirty="0" smtClean="0">
                <a:latin typeface="+mn-lt"/>
              </a:rPr>
              <a:t>			</a:t>
            </a:r>
            <a:r>
              <a:rPr lang="es-ES" sz="1400" dirty="0" err="1" smtClean="0">
                <a:latin typeface="+mn-lt"/>
              </a:rPr>
              <a:t>cout</a:t>
            </a:r>
            <a:r>
              <a:rPr lang="es-ES" sz="1400" dirty="0">
                <a:latin typeface="+mn-lt"/>
              </a:rPr>
              <a:t>&lt;&lt;"&lt;4&gt;  Salir   \n";</a:t>
            </a:r>
          </a:p>
          <a:p>
            <a:pPr lvl="0" algn="just"/>
            <a:r>
              <a:rPr lang="es-ES" sz="1400" dirty="0" smtClean="0">
                <a:latin typeface="+mn-lt"/>
              </a:rPr>
              <a:t>		}</a:t>
            </a:r>
            <a:endParaRPr lang="es-ES" sz="1400" dirty="0">
              <a:latin typeface="+mn-lt"/>
            </a:endParaRPr>
          </a:p>
        </p:txBody>
      </p:sp>
      <p:pic>
        <p:nvPicPr>
          <p:cNvPr id="9"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a:t>PROGRAMA DE PILA</a:t>
            </a:r>
          </a:p>
        </p:txBody>
      </p:sp>
      <p:sp>
        <p:nvSpPr>
          <p:cNvPr id="7"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defRPr/>
            </a:pPr>
            <a:r>
              <a:rPr lang="en-US" altLang="es-PE" dirty="0" smtClean="0">
                <a:solidFill>
                  <a:schemeClr val="tx1">
                    <a:lumMod val="95000"/>
                    <a:lumOff val="5000"/>
                  </a:schemeClr>
                </a:solidFill>
                <a:latin typeface="Calibri" pitchFamily="34" charset="0"/>
              </a:rPr>
              <a:t>	bool </a:t>
            </a:r>
            <a:r>
              <a:rPr lang="en-US" altLang="es-PE" dirty="0" err="1">
                <a:solidFill>
                  <a:schemeClr val="tx1">
                    <a:lumMod val="95000"/>
                    <a:lumOff val="5000"/>
                  </a:schemeClr>
                </a:solidFill>
                <a:latin typeface="Calibri" pitchFamily="34" charset="0"/>
              </a:rPr>
              <a:t>ocupado</a:t>
            </a:r>
            <a:r>
              <a:rPr lang="en-US" altLang="es-PE" dirty="0">
                <a:solidFill>
                  <a:schemeClr val="tx1">
                    <a:lumMod val="95000"/>
                    <a:lumOff val="5000"/>
                  </a:schemeClr>
                </a:solidFill>
                <a:latin typeface="Calibri" pitchFamily="34" charset="0"/>
              </a:rPr>
              <a:t> (){</a:t>
            </a:r>
          </a:p>
          <a:p>
            <a:pPr>
              <a:defRPr/>
            </a:pPr>
            <a:r>
              <a:rPr lang="en-US" altLang="es-PE" dirty="0" smtClean="0">
                <a:solidFill>
                  <a:schemeClr val="tx1">
                    <a:lumMod val="95000"/>
                    <a:lumOff val="5000"/>
                  </a:schemeClr>
                </a:solidFill>
                <a:latin typeface="Calibri" pitchFamily="34" charset="0"/>
              </a:rPr>
              <a:t>		if </a:t>
            </a:r>
            <a:r>
              <a:rPr lang="en-US" altLang="es-PE" dirty="0">
                <a:solidFill>
                  <a:schemeClr val="tx1">
                    <a:lumMod val="95000"/>
                    <a:lumOff val="5000"/>
                  </a:schemeClr>
                </a:solidFill>
                <a:latin typeface="Calibri" pitchFamily="34" charset="0"/>
              </a:rPr>
              <a:t>(</a:t>
            </a:r>
            <a:r>
              <a:rPr lang="en-US" altLang="es-PE" dirty="0" err="1">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&gt;=tope)</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true;</a:t>
            </a:r>
          </a:p>
          <a:p>
            <a:pPr>
              <a:defRPr/>
            </a:pPr>
            <a:r>
              <a:rPr lang="en-US" altLang="es-PE" dirty="0" smtClean="0">
                <a:solidFill>
                  <a:schemeClr val="tx1">
                    <a:lumMod val="95000"/>
                    <a:lumOff val="5000"/>
                  </a:schemeClr>
                </a:solidFill>
                <a:latin typeface="Calibri" pitchFamily="34" charset="0"/>
              </a:rPr>
              <a:t>		else</a:t>
            </a: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false;</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bool </a:t>
            </a:r>
            <a:r>
              <a:rPr lang="en-US" altLang="es-PE" dirty="0" err="1">
                <a:solidFill>
                  <a:schemeClr val="tx1">
                    <a:lumMod val="95000"/>
                    <a:lumOff val="5000"/>
                  </a:schemeClr>
                </a:solidFill>
                <a:latin typeface="Calibri" pitchFamily="34" charset="0"/>
              </a:rPr>
              <a:t>vacio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if(</a:t>
            </a:r>
            <a:r>
              <a:rPr lang="en-US" altLang="es-PE" dirty="0" err="1" smtClean="0">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&lt;=0)</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true;</a:t>
            </a:r>
          </a:p>
          <a:p>
            <a:pPr>
              <a:defRPr/>
            </a:pPr>
            <a:r>
              <a:rPr lang="en-US" altLang="es-PE" dirty="0" smtClean="0">
                <a:solidFill>
                  <a:schemeClr val="tx1">
                    <a:lumMod val="95000"/>
                    <a:lumOff val="5000"/>
                  </a:schemeClr>
                </a:solidFill>
                <a:latin typeface="Calibri" pitchFamily="34" charset="0"/>
              </a:rPr>
              <a:t>		else</a:t>
            </a: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false;</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44624"/>
            <a:ext cx="8858250" cy="857250"/>
          </a:xfrm>
        </p:spPr>
        <p:txBody>
          <a:bodyPr/>
          <a:lstStyle/>
          <a:p>
            <a:r>
              <a:rPr lang="es-PE" dirty="0"/>
              <a:t>PROGRAMA DE PILA</a:t>
            </a:r>
          </a:p>
        </p:txBody>
      </p:sp>
      <p:sp>
        <p:nvSpPr>
          <p:cNvPr id="6" name="Rectangle 4"/>
          <p:cNvSpPr txBox="1">
            <a:spLocks noChangeArrowheads="1"/>
          </p:cNvSpPr>
          <p:nvPr/>
        </p:nvSpPr>
        <p:spPr>
          <a:xfrm>
            <a:off x="285720" y="1259046"/>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defRPr/>
            </a:pP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 void meter(</a:t>
            </a:r>
            <a:r>
              <a:rPr lang="en-US" altLang="es-PE" dirty="0" err="1">
                <a:solidFill>
                  <a:schemeClr val="tx1">
                    <a:lumMod val="95000"/>
                    <a:lumOff val="5000"/>
                  </a:schemeClr>
                </a:solidFill>
                <a:latin typeface="Calibri" pitchFamily="34" charset="0"/>
              </a:rPr>
              <a:t>int</a:t>
            </a:r>
            <a:r>
              <a:rPr lang="en-US" altLang="es-PE" dirty="0">
                <a:solidFill>
                  <a:schemeClr val="tx1">
                    <a:lumMod val="95000"/>
                    <a:lumOff val="5000"/>
                  </a:schemeClr>
                </a:solidFill>
                <a:latin typeface="Calibri" pitchFamily="34" charset="0"/>
              </a:rPr>
              <a:t> </a:t>
            </a:r>
            <a:r>
              <a:rPr lang="en-US" altLang="es-PE" dirty="0" err="1">
                <a:solidFill>
                  <a:schemeClr val="tx1">
                    <a:lumMod val="95000"/>
                    <a:lumOff val="5000"/>
                  </a:schemeClr>
                </a:solidFill>
                <a:latin typeface="Calibri" pitchFamily="34" charset="0"/>
              </a:rPr>
              <a:t>dato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vector[</a:t>
            </a:r>
            <a:r>
              <a:rPr lang="en-US" altLang="es-PE" dirty="0" err="1" smtClean="0">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a:t>
            </a:r>
            <a:r>
              <a:rPr lang="en-US" altLang="es-PE" dirty="0" err="1">
                <a:solidFill>
                  <a:schemeClr val="tx1">
                    <a:lumMod val="95000"/>
                    <a:lumOff val="5000"/>
                  </a:schemeClr>
                </a:solidFill>
                <a:latin typeface="Calibri" pitchFamily="34" charset="0"/>
              </a:rPr>
              <a:t>dato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a:t>
            </a:r>
            <a:r>
              <a:rPr lang="en-US" altLang="es-PE" dirty="0" smtClean="0">
                <a:solidFill>
                  <a:schemeClr val="tx1">
                    <a:lumMod val="95000"/>
                    <a:lumOff val="5000"/>
                  </a:schemeClr>
                </a:solidFill>
                <a:latin typeface="Calibri" pitchFamily="34" charset="0"/>
              </a:rPr>
              <a:t>=i+1</a:t>
            </a:r>
            <a:r>
              <a:rPr lang="en-US" altLang="es-PE" dirty="0">
                <a:solidFill>
                  <a:schemeClr val="tx1">
                    <a:lumMod val="95000"/>
                    <a:lumOff val="5000"/>
                  </a:schemeClr>
                </a:solidFill>
                <a:latin typeface="Calibri" pitchFamily="34" charset="0"/>
              </a:rPr>
              <a:t>;</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a:t>
            </a:r>
          </a:p>
          <a:p>
            <a:pPr>
              <a:defRPr/>
            </a:pPr>
            <a:r>
              <a:rPr lang="en-US" altLang="es-PE" dirty="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int</a:t>
            </a:r>
            <a:r>
              <a:rPr lang="en-US" altLang="es-PE" dirty="0" smtClean="0">
                <a:solidFill>
                  <a:schemeClr val="tx1">
                    <a:lumMod val="95000"/>
                    <a:lumOff val="5000"/>
                  </a:schemeClr>
                </a:solidFill>
                <a:latin typeface="Calibri" pitchFamily="34" charset="0"/>
              </a:rPr>
              <a:t> </a:t>
            </a:r>
            <a:r>
              <a:rPr lang="en-US" altLang="es-PE" dirty="0" err="1">
                <a:solidFill>
                  <a:schemeClr val="tx1">
                    <a:lumMod val="95000"/>
                    <a:lumOff val="5000"/>
                  </a:schemeClr>
                </a:solidFill>
                <a:latin typeface="Calibri" pitchFamily="34" charset="0"/>
              </a:rPr>
              <a:t>sacar</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int</a:t>
            </a: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temp;</a:t>
            </a:r>
          </a:p>
          <a:p>
            <a:pPr>
              <a:defRPr/>
            </a:pPr>
            <a:r>
              <a:rPr lang="en-US" altLang="es-PE" dirty="0" smtClean="0">
                <a:solidFill>
                  <a:schemeClr val="tx1">
                    <a:lumMod val="95000"/>
                    <a:lumOff val="5000"/>
                  </a:schemeClr>
                </a:solidFill>
                <a:latin typeface="Calibri" pitchFamily="34" charset="0"/>
              </a:rPr>
              <a:t>		temp=vector[</a:t>
            </a:r>
            <a:r>
              <a:rPr lang="en-US" altLang="es-PE" dirty="0" err="1" smtClean="0">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a:t>
            </a:r>
            <a:r>
              <a:rPr lang="en-US" altLang="es-PE" dirty="0" smtClean="0">
                <a:solidFill>
                  <a:schemeClr val="tx1">
                    <a:lumMod val="95000"/>
                    <a:lumOff val="5000"/>
                  </a:schemeClr>
                </a:solidFill>
                <a:latin typeface="Calibri" pitchFamily="34" charset="0"/>
              </a:rPr>
              <a:t>-</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temp;</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402582"/>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09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El tener una estructura dinámica significa tener un conjunto de elementos relacionados de tal manera que en tiempo de ejecución de un programa, la estructura pueda crecer o reducirse. En una pila y en una cola se espera este tipo de comportamiento ya que ambas son consideradas estructuras de un carácter dinámico.</a:t>
            </a:r>
            <a:endParaRPr lang="es-PE" sz="1600" dirty="0" smtClean="0"/>
          </a:p>
          <a:p>
            <a:r>
              <a:rPr lang="es-ES" sz="1600" dirty="0" smtClean="0"/>
              <a:t> </a:t>
            </a:r>
            <a:endParaRPr lang="es-PE" sz="1600" dirty="0" smtClean="0"/>
          </a:p>
          <a:p>
            <a:pPr algn="just"/>
            <a:r>
              <a:rPr lang="es-ES" sz="1600" dirty="0" smtClean="0"/>
              <a:t>Luego en el trabajo de diseñar e implementar una pila o cola a través de un lenguaje de programación hay que diferenciar dos conceptos:</a:t>
            </a:r>
            <a:endParaRPr lang="es-PE" sz="1600" dirty="0" smtClean="0"/>
          </a:p>
          <a:p>
            <a:pPr algn="just"/>
            <a:r>
              <a:rPr lang="es-ES" sz="1600" dirty="0" smtClean="0"/>
              <a:t> </a:t>
            </a:r>
            <a:endParaRPr lang="es-PE" sz="1600" dirty="0" smtClean="0"/>
          </a:p>
          <a:p>
            <a:pPr lvl="0" algn="just">
              <a:buFont typeface="Wingdings" pitchFamily="2" charset="2"/>
              <a:buChar char="q"/>
            </a:pPr>
            <a:r>
              <a:rPr lang="es-ES" sz="1600" dirty="0" smtClean="0"/>
              <a:t> Uno será con respecto a las operaciones que tengan que ver directamente con la manera en que se ingresan o retiran los elementos, que es lo que finalmente definirá que se tenga una cola o una pila.</a:t>
            </a:r>
            <a:endParaRPr lang="es-PE" sz="1600" dirty="0" smtClean="0"/>
          </a:p>
          <a:p>
            <a:pPr algn="just"/>
            <a:r>
              <a:rPr lang="es-ES" sz="1600" dirty="0" smtClean="0"/>
              <a:t> </a:t>
            </a:r>
            <a:endParaRPr lang="es-PE" sz="1600" dirty="0" smtClean="0"/>
          </a:p>
          <a:p>
            <a:pPr lvl="0" algn="just">
              <a:buFont typeface="Wingdings" pitchFamily="2" charset="2"/>
              <a:buChar char="q"/>
            </a:pPr>
            <a:r>
              <a:rPr lang="es-ES" sz="1600" dirty="0" smtClean="0"/>
              <a:t>El segundo esta relacionado con la estructura bajo la cual se implementara. Este segundo concepto determinara que el soporte pueda ser bajo una estructura de arreglos, listas u otra estructura. </a:t>
            </a:r>
            <a:endParaRPr lang="es-PE" sz="16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1 Título"/>
          <p:cNvSpPr>
            <a:spLocks noGrp="1"/>
          </p:cNvSpPr>
          <p:nvPr>
            <p:ph type="title"/>
          </p:nvPr>
        </p:nvSpPr>
        <p:spPr>
          <a:xfrm>
            <a:off x="0" y="0"/>
            <a:ext cx="8858250" cy="857250"/>
          </a:xfrm>
        </p:spPr>
        <p:txBody>
          <a:bodyPr/>
          <a:lstStyle/>
          <a:p>
            <a:r>
              <a:rPr lang="es-ES" dirty="0" smtClean="0"/>
              <a:t>Pilas </a:t>
            </a:r>
            <a:endParaRPr lang="es-PE" dirty="0"/>
          </a:p>
        </p:txBody>
      </p:sp>
      <p:pic>
        <p:nvPicPr>
          <p:cNvPr id="4"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a:t>PROGRAMA DE PILA</a:t>
            </a:r>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defRPr/>
            </a:pPr>
            <a:r>
              <a:rPr lang="en-US" altLang="es-PE" sz="3200" dirty="0" smtClean="0">
                <a:solidFill>
                  <a:schemeClr val="tx1">
                    <a:lumMod val="95000"/>
                    <a:lumOff val="5000"/>
                  </a:schemeClr>
                </a:solidFill>
                <a:latin typeface="Calibri" pitchFamily="34" charset="0"/>
              </a:rPr>
              <a:t>	</a:t>
            </a:r>
            <a:r>
              <a:rPr lang="en-US" altLang="es-PE" sz="3200" dirty="0">
                <a:solidFill>
                  <a:schemeClr val="tx1">
                    <a:lumMod val="95000"/>
                    <a:lumOff val="5000"/>
                  </a:schemeClr>
                </a:solidFill>
                <a:latin typeface="Calibri" pitchFamily="34" charset="0"/>
              </a:rPr>
              <a:t>void </a:t>
            </a:r>
            <a:r>
              <a:rPr lang="en-US" altLang="es-PE" sz="3200" dirty="0" err="1">
                <a:solidFill>
                  <a:schemeClr val="tx1">
                    <a:lumMod val="95000"/>
                    <a:lumOff val="5000"/>
                  </a:schemeClr>
                </a:solidFill>
                <a:latin typeface="Calibri" pitchFamily="34" charset="0"/>
              </a:rPr>
              <a:t>ver</a:t>
            </a:r>
            <a:r>
              <a:rPr lang="en-US" altLang="es-PE" sz="3200" dirty="0">
                <a:solidFill>
                  <a:schemeClr val="tx1">
                    <a:lumMod val="95000"/>
                    <a:lumOff val="5000"/>
                  </a:schemeClr>
                </a:solidFill>
                <a:latin typeface="Calibri" pitchFamily="34" charset="0"/>
              </a:rPr>
              <a:t>(){</a:t>
            </a:r>
          </a:p>
          <a:p>
            <a:pPr>
              <a:defRPr/>
            </a:pPr>
            <a:r>
              <a:rPr lang="en-US" altLang="es-PE" sz="3200" dirty="0" smtClean="0">
                <a:solidFill>
                  <a:schemeClr val="tx1">
                    <a:lumMod val="95000"/>
                    <a:lumOff val="5000"/>
                  </a:schemeClr>
                </a:solidFill>
                <a:latin typeface="Calibri" pitchFamily="34" charset="0"/>
              </a:rPr>
              <a:t>		for(</a:t>
            </a:r>
            <a:r>
              <a:rPr lang="en-US" altLang="es-PE" sz="3200" dirty="0" err="1" smtClean="0">
                <a:solidFill>
                  <a:schemeClr val="tx1">
                    <a:lumMod val="95000"/>
                    <a:lumOff val="5000"/>
                  </a:schemeClr>
                </a:solidFill>
                <a:latin typeface="Calibri" pitchFamily="34" charset="0"/>
              </a:rPr>
              <a:t>int</a:t>
            </a:r>
            <a:r>
              <a:rPr lang="en-US" altLang="es-PE" sz="3200" dirty="0" smtClean="0">
                <a:solidFill>
                  <a:schemeClr val="tx1">
                    <a:lumMod val="95000"/>
                    <a:lumOff val="5000"/>
                  </a:schemeClr>
                </a:solidFill>
                <a:latin typeface="Calibri" pitchFamily="34" charset="0"/>
              </a:rPr>
              <a:t> </a:t>
            </a:r>
            <a:r>
              <a:rPr lang="en-US" altLang="es-PE" sz="3200" dirty="0">
                <a:solidFill>
                  <a:schemeClr val="tx1">
                    <a:lumMod val="95000"/>
                    <a:lumOff val="5000"/>
                  </a:schemeClr>
                </a:solidFill>
                <a:latin typeface="Calibri" pitchFamily="34" charset="0"/>
              </a:rPr>
              <a:t>j=0; j&lt;</a:t>
            </a:r>
            <a:r>
              <a:rPr lang="en-US" altLang="es-PE" sz="3200" dirty="0" err="1">
                <a:solidFill>
                  <a:schemeClr val="tx1">
                    <a:lumMod val="95000"/>
                    <a:lumOff val="5000"/>
                  </a:schemeClr>
                </a:solidFill>
                <a:latin typeface="Calibri" pitchFamily="34" charset="0"/>
              </a:rPr>
              <a:t>i;j</a:t>
            </a:r>
            <a:r>
              <a:rPr lang="en-US" altLang="es-PE" sz="3200" dirty="0">
                <a:solidFill>
                  <a:schemeClr val="tx1">
                    <a:lumMod val="95000"/>
                    <a:lumOff val="5000"/>
                  </a:schemeClr>
                </a:solidFill>
                <a:latin typeface="Calibri" pitchFamily="34" charset="0"/>
              </a:rPr>
              <a:t>++)</a:t>
            </a:r>
          </a:p>
          <a:p>
            <a:pPr>
              <a:defRPr/>
            </a:pPr>
            <a:r>
              <a:rPr lang="en-US" altLang="es-PE" sz="3200" dirty="0" smtClean="0">
                <a:solidFill>
                  <a:schemeClr val="tx1">
                    <a:lumMod val="95000"/>
                    <a:lumOff val="5000"/>
                  </a:schemeClr>
                </a:solidFill>
                <a:latin typeface="Calibri" pitchFamily="34" charset="0"/>
              </a:rPr>
              <a:t>			</a:t>
            </a:r>
            <a:r>
              <a:rPr lang="en-US" altLang="es-PE" sz="3200" dirty="0" err="1" smtClean="0">
                <a:solidFill>
                  <a:schemeClr val="tx1">
                    <a:lumMod val="95000"/>
                    <a:lumOff val="5000"/>
                  </a:schemeClr>
                </a:solidFill>
                <a:latin typeface="Calibri" pitchFamily="34" charset="0"/>
              </a:rPr>
              <a:t>cout</a:t>
            </a:r>
            <a:r>
              <a:rPr lang="en-US" altLang="es-PE" sz="3200" dirty="0">
                <a:solidFill>
                  <a:schemeClr val="tx1">
                    <a:lumMod val="95000"/>
                    <a:lumOff val="5000"/>
                  </a:schemeClr>
                </a:solidFill>
                <a:latin typeface="Calibri" pitchFamily="34" charset="0"/>
              </a:rPr>
              <a:t>&lt;&lt;"  "&lt;&lt;vector[j];</a:t>
            </a:r>
          </a:p>
          <a:p>
            <a:pPr>
              <a:defRPr/>
            </a:pPr>
            <a:r>
              <a:rPr lang="en-US" altLang="es-PE" sz="3200" dirty="0" smtClean="0">
                <a:solidFill>
                  <a:schemeClr val="tx1">
                    <a:lumMod val="95000"/>
                    <a:lumOff val="5000"/>
                  </a:schemeClr>
                </a:solidFill>
                <a:latin typeface="Calibri" pitchFamily="34" charset="0"/>
              </a:rPr>
              <a:t>	 </a:t>
            </a:r>
            <a:r>
              <a:rPr lang="en-US" altLang="es-PE" sz="3200" dirty="0">
                <a:solidFill>
                  <a:schemeClr val="tx1">
                    <a:lumMod val="95000"/>
                    <a:lumOff val="5000"/>
                  </a:schemeClr>
                </a:solidFill>
                <a:latin typeface="Calibri" pitchFamily="34" charset="0"/>
              </a:rPr>
              <a:t>}</a:t>
            </a:r>
          </a:p>
          <a:p>
            <a:pPr>
              <a:defRPr/>
            </a:pPr>
            <a:r>
              <a:rPr lang="en-US" altLang="es-PE" sz="3200" dirty="0">
                <a:solidFill>
                  <a:schemeClr val="tx1">
                    <a:lumMod val="95000"/>
                    <a:lumOff val="5000"/>
                  </a:schemeClr>
                </a:solidFill>
                <a:latin typeface="Calibri" pitchFamily="34" charset="0"/>
              </a:rPr>
              <a:t>};</a:t>
            </a: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05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err="1"/>
              <a:t>int</a:t>
            </a:r>
            <a:r>
              <a:rPr lang="es-ES" sz="1600" dirty="0"/>
              <a:t> </a:t>
            </a:r>
            <a:r>
              <a:rPr lang="es-ES" sz="1600" dirty="0" err="1"/>
              <a:t>main</a:t>
            </a:r>
            <a:r>
              <a:rPr lang="es-ES" sz="1600" dirty="0"/>
              <a:t>(</a:t>
            </a:r>
            <a:r>
              <a:rPr lang="es-ES" sz="1600" dirty="0" err="1"/>
              <a:t>int</a:t>
            </a:r>
            <a:r>
              <a:rPr lang="es-ES" sz="1600" dirty="0"/>
              <a:t> </a:t>
            </a:r>
            <a:r>
              <a:rPr lang="es-ES" sz="1600" dirty="0" err="1"/>
              <a:t>argc</a:t>
            </a:r>
            <a:r>
              <a:rPr lang="es-ES" sz="1600" dirty="0"/>
              <a:t>, </a:t>
            </a:r>
            <a:r>
              <a:rPr lang="es-ES" sz="1600" dirty="0" err="1"/>
              <a:t>char</a:t>
            </a:r>
            <a:r>
              <a:rPr lang="es-ES" sz="1600" dirty="0"/>
              <a:t>** </a:t>
            </a:r>
            <a:r>
              <a:rPr lang="es-ES" sz="1600" dirty="0" err="1"/>
              <a:t>argv</a:t>
            </a:r>
            <a:r>
              <a:rPr lang="es-ES" sz="1600" dirty="0"/>
              <a:t>) {</a:t>
            </a:r>
          </a:p>
          <a:p>
            <a:pPr algn="just"/>
            <a:r>
              <a:rPr lang="es-ES" sz="1600" dirty="0"/>
              <a:t>    </a:t>
            </a:r>
            <a:r>
              <a:rPr lang="es-ES" sz="1600" dirty="0" smtClean="0"/>
              <a:t>    </a:t>
            </a:r>
            <a:r>
              <a:rPr lang="es-ES" sz="1600" dirty="0" err="1" smtClean="0"/>
              <a:t>char</a:t>
            </a:r>
            <a:r>
              <a:rPr lang="es-ES" sz="1600" dirty="0" smtClean="0"/>
              <a:t> </a:t>
            </a:r>
            <a:r>
              <a:rPr lang="es-ES" sz="1600" dirty="0" err="1"/>
              <a:t>op</a:t>
            </a:r>
            <a:r>
              <a:rPr lang="es-ES" sz="1600" dirty="0"/>
              <a:t>;</a:t>
            </a:r>
          </a:p>
          <a:p>
            <a:pPr algn="just"/>
            <a:r>
              <a:rPr lang="es-ES" sz="1600" dirty="0"/>
              <a:t> </a:t>
            </a:r>
            <a:r>
              <a:rPr lang="es-ES" sz="1600" dirty="0" smtClean="0"/>
              <a:t>       </a:t>
            </a:r>
            <a:r>
              <a:rPr lang="es-ES" sz="1600" dirty="0" err="1" smtClean="0"/>
              <a:t>int</a:t>
            </a:r>
            <a:r>
              <a:rPr lang="es-ES" sz="1600" dirty="0" smtClean="0"/>
              <a:t> </a:t>
            </a:r>
            <a:r>
              <a:rPr lang="es-ES" sz="1600" dirty="0"/>
              <a:t>dato;</a:t>
            </a:r>
          </a:p>
          <a:p>
            <a:pPr algn="just"/>
            <a:r>
              <a:rPr lang="es-ES" sz="1600" dirty="0"/>
              <a:t> </a:t>
            </a:r>
            <a:r>
              <a:rPr lang="es-ES" sz="1600" dirty="0" smtClean="0"/>
              <a:t>       PILA </a:t>
            </a:r>
            <a:r>
              <a:rPr lang="es-ES" sz="1600" dirty="0"/>
              <a:t>p(5);</a:t>
            </a:r>
          </a:p>
          <a:p>
            <a:pPr algn="just"/>
            <a:r>
              <a:rPr lang="es-ES" sz="1600" dirty="0" smtClean="0"/>
              <a:t>        </a:t>
            </a:r>
            <a:r>
              <a:rPr lang="es-ES" sz="1600" dirty="0" err="1" smtClean="0"/>
              <a:t>for</a:t>
            </a:r>
            <a:r>
              <a:rPr lang="es-ES" sz="1600" dirty="0"/>
              <a:t>(;;){</a:t>
            </a:r>
          </a:p>
          <a:p>
            <a:pPr algn="just"/>
            <a:r>
              <a:rPr lang="es-ES" sz="1600" dirty="0" smtClean="0"/>
              <a:t>	</a:t>
            </a:r>
            <a:r>
              <a:rPr lang="es-ES" sz="1600" dirty="0" err="1" smtClean="0"/>
              <a:t>p.menu</a:t>
            </a:r>
            <a:r>
              <a:rPr lang="es-ES" sz="1600" dirty="0"/>
              <a:t>();</a:t>
            </a:r>
          </a:p>
          <a:p>
            <a:pPr algn="just"/>
            <a:r>
              <a:rPr lang="es-ES" sz="1600" dirty="0" smtClean="0"/>
              <a:t>	</a:t>
            </a:r>
            <a:r>
              <a:rPr lang="es-ES" sz="1600" dirty="0" err="1" smtClean="0"/>
              <a:t>cout</a:t>
            </a:r>
            <a:r>
              <a:rPr lang="es-ES" sz="1600" dirty="0"/>
              <a:t>&lt;&lt;"\</a:t>
            </a:r>
            <a:r>
              <a:rPr lang="es-ES" sz="1600" dirty="0" err="1"/>
              <a:t>nIngrese</a:t>
            </a:r>
            <a:r>
              <a:rPr lang="es-ES" sz="1600" dirty="0"/>
              <a:t> </a:t>
            </a:r>
            <a:r>
              <a:rPr lang="es-ES" sz="1600" dirty="0" err="1"/>
              <a:t>opcion</a:t>
            </a:r>
            <a:r>
              <a:rPr lang="es-ES" sz="1600" dirty="0"/>
              <a:t> ";</a:t>
            </a:r>
          </a:p>
          <a:p>
            <a:pPr algn="just"/>
            <a:r>
              <a:rPr lang="es-ES" sz="1600" dirty="0" smtClean="0"/>
              <a:t>	</a:t>
            </a:r>
            <a:r>
              <a:rPr lang="es-ES" sz="1600" dirty="0" err="1" smtClean="0"/>
              <a:t>op</a:t>
            </a:r>
            <a:r>
              <a:rPr lang="es-ES" sz="1600" dirty="0" smtClean="0"/>
              <a:t>=</a:t>
            </a:r>
            <a:r>
              <a:rPr lang="es-ES" sz="1600" dirty="0" err="1" smtClean="0"/>
              <a:t>cin.get</a:t>
            </a:r>
            <a:r>
              <a:rPr lang="es-ES" sz="1600" dirty="0"/>
              <a:t>();</a:t>
            </a:r>
          </a:p>
          <a:p>
            <a:pPr algn="just"/>
            <a:r>
              <a:rPr lang="es-ES" sz="1600" dirty="0" smtClean="0"/>
              <a:t>	</a:t>
            </a:r>
            <a:r>
              <a:rPr lang="es-ES" sz="1600" dirty="0" err="1" smtClean="0"/>
              <a:t>switch</a:t>
            </a:r>
            <a:r>
              <a:rPr lang="es-ES" sz="1600" dirty="0" smtClean="0"/>
              <a:t>(</a:t>
            </a:r>
            <a:r>
              <a:rPr lang="es-ES" sz="1600" dirty="0" err="1" smtClean="0"/>
              <a:t>op</a:t>
            </a:r>
            <a:r>
              <a:rPr lang="es-ES" sz="1600" dirty="0"/>
              <a:t>){</a:t>
            </a:r>
          </a:p>
          <a:p>
            <a:pPr algn="just"/>
            <a:r>
              <a:rPr lang="es-ES" sz="1600" dirty="0" smtClean="0"/>
              <a:t>	        case </a:t>
            </a:r>
            <a:r>
              <a:rPr lang="es-ES" sz="1600" dirty="0"/>
              <a:t>'1':</a:t>
            </a:r>
          </a:p>
          <a:p>
            <a:pPr algn="just"/>
            <a:r>
              <a:rPr lang="es-ES" sz="1600" dirty="0" smtClean="0"/>
              <a:t>		</a:t>
            </a:r>
            <a:r>
              <a:rPr lang="es-ES" sz="1600" dirty="0" err="1" smtClean="0"/>
              <a:t>if</a:t>
            </a:r>
            <a:r>
              <a:rPr lang="es-ES" sz="1600" dirty="0"/>
              <a:t>(!</a:t>
            </a:r>
            <a:r>
              <a:rPr lang="es-ES" sz="1600" dirty="0" err="1"/>
              <a:t>p.ocupado</a:t>
            </a:r>
            <a:r>
              <a:rPr lang="es-ES" sz="1600" dirty="0"/>
              <a:t>()){</a:t>
            </a:r>
          </a:p>
          <a:p>
            <a:pPr algn="just"/>
            <a:r>
              <a:rPr lang="es-ES" sz="1600" dirty="0" smtClean="0"/>
              <a:t>			</a:t>
            </a:r>
            <a:r>
              <a:rPr lang="es-ES" sz="1600" dirty="0" err="1" smtClean="0"/>
              <a:t>cout</a:t>
            </a:r>
            <a:r>
              <a:rPr lang="es-ES" sz="1600" dirty="0"/>
              <a:t>&lt;&lt;"\n ingrese numero: ";</a:t>
            </a:r>
            <a:r>
              <a:rPr lang="es-ES" sz="1600" dirty="0" err="1"/>
              <a:t>cin</a:t>
            </a:r>
            <a:r>
              <a:rPr lang="es-ES" sz="1600" dirty="0"/>
              <a:t>&gt;&gt;dato;</a:t>
            </a:r>
          </a:p>
          <a:p>
            <a:pPr algn="just"/>
            <a:r>
              <a:rPr lang="es-ES" sz="1600" dirty="0" smtClean="0"/>
              <a:t>			</a:t>
            </a:r>
            <a:r>
              <a:rPr lang="es-ES" sz="1600" dirty="0" err="1" smtClean="0"/>
              <a:t>p.meter</a:t>
            </a:r>
            <a:r>
              <a:rPr lang="es-ES" sz="1600" dirty="0" smtClean="0"/>
              <a:t>(dato</a:t>
            </a:r>
            <a:r>
              <a:rPr lang="es-ES" sz="1600" dirty="0"/>
              <a:t>);</a:t>
            </a:r>
          </a:p>
          <a:p>
            <a:pPr algn="just"/>
            <a:r>
              <a:rPr lang="es-ES" sz="1600" dirty="0" smtClean="0"/>
              <a:t>			</a:t>
            </a:r>
            <a:r>
              <a:rPr lang="es-ES" sz="1600" dirty="0" err="1" smtClean="0"/>
              <a:t>cout</a:t>
            </a:r>
            <a:r>
              <a:rPr lang="es-ES" sz="1600" dirty="0"/>
              <a:t>&lt;&lt;"se ingreso correctamente";</a:t>
            </a:r>
          </a:p>
          <a:p>
            <a:pPr algn="just"/>
            <a:r>
              <a:rPr lang="es-ES" sz="1600" dirty="0"/>
              <a:t>                               </a:t>
            </a:r>
            <a:r>
              <a:rPr lang="es-ES" sz="1600" dirty="0" smtClean="0"/>
              <a:t>	}</a:t>
            </a:r>
            <a:endParaRPr lang="es-ES" sz="1600" dirty="0"/>
          </a:p>
          <a:p>
            <a:pPr algn="just"/>
            <a:r>
              <a:rPr lang="es-ES" sz="1600" dirty="0" smtClean="0"/>
              <a:t>		</a:t>
            </a:r>
            <a:r>
              <a:rPr lang="es-ES" sz="1600" dirty="0" err="1" smtClean="0"/>
              <a:t>else</a:t>
            </a:r>
            <a:endParaRPr lang="es-ES" sz="1600" dirty="0"/>
          </a:p>
          <a:p>
            <a:pPr algn="just"/>
            <a:r>
              <a:rPr lang="es-ES" sz="1600" dirty="0" smtClean="0"/>
              <a:t>			</a:t>
            </a:r>
            <a:r>
              <a:rPr lang="es-ES" sz="1600" dirty="0" err="1" smtClean="0"/>
              <a:t>cout</a:t>
            </a:r>
            <a:r>
              <a:rPr lang="es-ES" sz="1600" dirty="0"/>
              <a:t>&lt;&lt;"la pila esta llena";</a:t>
            </a:r>
          </a:p>
          <a:p>
            <a:pPr algn="just"/>
            <a:r>
              <a:rPr lang="es-ES" sz="1600" dirty="0" smtClean="0"/>
              <a:t>			break</a:t>
            </a:r>
            <a:r>
              <a:rPr lang="es-ES" sz="1600" dirty="0"/>
              <a:t>;</a:t>
            </a: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269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	case </a:t>
            </a:r>
            <a:r>
              <a:rPr lang="es-ES" sz="1600" dirty="0"/>
              <a:t>'2':</a:t>
            </a:r>
          </a:p>
          <a:p>
            <a:pPr algn="just"/>
            <a:r>
              <a:rPr lang="es-ES" sz="1600" dirty="0" smtClean="0"/>
              <a:t>		</a:t>
            </a:r>
            <a:r>
              <a:rPr lang="es-ES" sz="1600" dirty="0" err="1" smtClean="0"/>
              <a:t>if</a:t>
            </a:r>
            <a:r>
              <a:rPr lang="es-ES" sz="1600" dirty="0"/>
              <a:t>(!</a:t>
            </a:r>
            <a:r>
              <a:rPr lang="es-ES" sz="1600" dirty="0" err="1"/>
              <a:t>p.vacio</a:t>
            </a:r>
            <a:r>
              <a:rPr lang="es-ES" sz="1600" dirty="0"/>
              <a:t>()) {</a:t>
            </a:r>
          </a:p>
          <a:p>
            <a:pPr algn="just"/>
            <a:r>
              <a:rPr lang="es-ES" sz="1600" dirty="0" smtClean="0"/>
              <a:t>			</a:t>
            </a:r>
            <a:r>
              <a:rPr lang="es-ES" sz="1600" dirty="0" err="1" smtClean="0"/>
              <a:t>p.sacar</a:t>
            </a:r>
            <a:r>
              <a:rPr lang="es-ES" sz="1600" dirty="0"/>
              <a:t>();</a:t>
            </a:r>
          </a:p>
          <a:p>
            <a:pPr algn="just"/>
            <a:r>
              <a:rPr lang="es-ES" sz="1600" dirty="0" smtClean="0"/>
              <a:t>			</a:t>
            </a:r>
            <a:r>
              <a:rPr lang="es-ES" sz="1600" dirty="0" err="1" smtClean="0"/>
              <a:t>cout</a:t>
            </a:r>
            <a:r>
              <a:rPr lang="es-ES" sz="1600" dirty="0"/>
              <a:t>&lt;&lt;"se retiro correctamente";</a:t>
            </a:r>
          </a:p>
          <a:p>
            <a:pPr algn="just"/>
            <a:r>
              <a:rPr lang="es-ES" sz="1600" dirty="0"/>
              <a:t>                           </a:t>
            </a:r>
            <a:r>
              <a:rPr lang="es-ES" sz="1600" dirty="0" smtClean="0"/>
              <a:t>	}</a:t>
            </a:r>
            <a:endParaRPr lang="es-ES" sz="1600" dirty="0"/>
          </a:p>
          <a:p>
            <a:pPr algn="just"/>
            <a:r>
              <a:rPr lang="es-ES" sz="1600" dirty="0"/>
              <a:t>                                </a:t>
            </a:r>
            <a:r>
              <a:rPr lang="es-ES" sz="1600" dirty="0" err="1" smtClean="0"/>
              <a:t>else</a:t>
            </a:r>
            <a:endParaRPr lang="es-ES" sz="1600" dirty="0"/>
          </a:p>
          <a:p>
            <a:pPr algn="just"/>
            <a:r>
              <a:rPr lang="es-ES" sz="1600" dirty="0" smtClean="0"/>
              <a:t>			</a:t>
            </a:r>
            <a:r>
              <a:rPr lang="es-ES" sz="1600" dirty="0" err="1" smtClean="0"/>
              <a:t>cout</a:t>
            </a:r>
            <a:r>
              <a:rPr lang="es-ES" sz="1600" dirty="0"/>
              <a:t>&lt;&lt;"\n La pila esta </a:t>
            </a:r>
            <a:r>
              <a:rPr lang="es-ES" sz="1600" dirty="0" err="1"/>
              <a:t>vacia</a:t>
            </a:r>
            <a:r>
              <a:rPr lang="es-ES" sz="1600" dirty="0"/>
              <a:t>";</a:t>
            </a:r>
          </a:p>
          <a:p>
            <a:pPr algn="just"/>
            <a:r>
              <a:rPr lang="es-ES" sz="1600" dirty="0" smtClean="0"/>
              <a:t>			break</a:t>
            </a:r>
            <a:r>
              <a:rPr lang="es-ES" sz="1600" dirty="0"/>
              <a:t>;</a:t>
            </a:r>
          </a:p>
          <a:p>
            <a:pPr algn="just"/>
            <a:endParaRPr lang="es-ES" sz="1600" dirty="0"/>
          </a:p>
          <a:p>
            <a:pPr algn="just"/>
            <a:r>
              <a:rPr lang="es-ES" sz="1600" dirty="0" smtClean="0"/>
              <a:t>	case </a:t>
            </a:r>
            <a:r>
              <a:rPr lang="es-ES" sz="1600" dirty="0"/>
              <a:t>'3':p.ver(); break;</a:t>
            </a:r>
          </a:p>
          <a:p>
            <a:pPr algn="just"/>
            <a:r>
              <a:rPr lang="es-ES" sz="1600" dirty="0" smtClean="0"/>
              <a:t>	case </a:t>
            </a:r>
            <a:r>
              <a:rPr lang="es-ES" sz="1600" dirty="0"/>
              <a:t>'4':return 0;</a:t>
            </a:r>
          </a:p>
          <a:p>
            <a:pPr algn="just"/>
            <a:r>
              <a:rPr lang="es-ES" sz="1600" dirty="0"/>
              <a:t>        </a:t>
            </a:r>
            <a:r>
              <a:rPr lang="es-ES" sz="1600" dirty="0" smtClean="0"/>
              <a:t>   }</a:t>
            </a:r>
            <a:endParaRPr lang="es-ES" sz="1600" dirty="0"/>
          </a:p>
          <a:p>
            <a:pPr algn="just"/>
            <a:r>
              <a:rPr lang="es-ES" sz="1600" dirty="0"/>
              <a:t> </a:t>
            </a:r>
            <a:r>
              <a:rPr lang="es-ES" sz="1600" dirty="0" smtClean="0"/>
              <a:t>          </a:t>
            </a:r>
            <a:r>
              <a:rPr lang="es-ES" sz="1600" dirty="0" err="1" smtClean="0"/>
              <a:t>cin.get</a:t>
            </a:r>
            <a:r>
              <a:rPr lang="es-ES" sz="1600" dirty="0"/>
              <a:t>();</a:t>
            </a:r>
          </a:p>
          <a:p>
            <a:pPr algn="just"/>
            <a:r>
              <a:rPr lang="es-ES" sz="1600" dirty="0"/>
              <a:t>   </a:t>
            </a:r>
            <a:r>
              <a:rPr lang="es-ES" sz="1600" dirty="0" smtClean="0"/>
              <a:t>     }</a:t>
            </a:r>
            <a:endParaRPr lang="es-ES" sz="1600" dirty="0"/>
          </a:p>
          <a:p>
            <a:pPr algn="just"/>
            <a:r>
              <a:rPr lang="es-ES" sz="1600" dirty="0"/>
              <a:t>  </a:t>
            </a:r>
            <a:r>
              <a:rPr lang="es-ES" sz="1600" dirty="0" smtClean="0"/>
              <a:t>      </a:t>
            </a:r>
            <a:r>
              <a:rPr lang="es-ES" sz="1600" dirty="0" err="1" smtClean="0"/>
              <a:t>return</a:t>
            </a:r>
            <a:r>
              <a:rPr lang="es-ES" sz="1600" dirty="0" smtClean="0"/>
              <a:t> </a:t>
            </a:r>
            <a:r>
              <a:rPr lang="es-ES" sz="1600" dirty="0"/>
              <a:t>0;</a:t>
            </a:r>
          </a:p>
          <a:p>
            <a:pPr algn="just"/>
            <a:r>
              <a:rPr lang="es-ES" sz="1600" dirty="0"/>
              <a:t>}</a:t>
            </a: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118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algn="just" fontAlgn="auto">
              <a:spcBef>
                <a:spcPct val="20000"/>
              </a:spcBef>
              <a:spcAft>
                <a:spcPts val="0"/>
              </a:spcAft>
              <a:defRPr/>
            </a:pPr>
            <a:r>
              <a:rPr lang="es-ES" dirty="0"/>
              <a:t>Escoja la alternativa correcta que muestre cómo quedan las tres pilas, p1, p2 y p3, después de procesarse en el método MOVER. La pila p1 muestra sus datos iniciales en el gráfico que se observa, mientras las demás pilas están inicialmente vacías.</a:t>
            </a:r>
            <a:endParaRPr lang="es-PE"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b="1" i="0" u="none" strike="noStrike" kern="1200" cap="none" spc="0" normalizeH="0" baseline="0" noProof="0" dirty="0" smtClean="0">
              <a:ln>
                <a:noFill/>
              </a:ln>
              <a:solidFill>
                <a:schemeClr val="tx1"/>
              </a:solidFill>
              <a:effectLst/>
              <a:uLnTx/>
              <a:uFillTx/>
              <a:latin typeface="+mn-lt"/>
            </a:endParaRPr>
          </a:p>
          <a:p>
            <a:pPr lvl="0" fontAlgn="auto">
              <a:spcBef>
                <a:spcPct val="20000"/>
              </a:spcBef>
              <a:spcAft>
                <a:spcPts val="0"/>
              </a:spcAft>
              <a:defRPr/>
            </a:pPr>
            <a:r>
              <a:rPr lang="es-ES" dirty="0"/>
              <a:t>Procedimiento MOVER</a:t>
            </a:r>
            <a:r>
              <a:rPr lang="es-ES" dirty="0" smtClean="0"/>
              <a:t>()</a:t>
            </a:r>
          </a:p>
          <a:p>
            <a:r>
              <a:rPr lang="es-ES" dirty="0" smtClean="0"/>
              <a:t>       PILA </a:t>
            </a:r>
            <a:r>
              <a:rPr lang="es-ES" dirty="0"/>
              <a:t>: p1, p2, p3</a:t>
            </a:r>
            <a:endParaRPr lang="es-PE" dirty="0"/>
          </a:p>
          <a:p>
            <a:r>
              <a:rPr lang="es-ES" dirty="0"/>
              <a:t> </a:t>
            </a:r>
            <a:r>
              <a:rPr lang="es-ES" dirty="0" smtClean="0"/>
              <a:t>      </a:t>
            </a:r>
            <a:r>
              <a:rPr lang="es-ES" dirty="0" err="1" smtClean="0"/>
              <a:t>caracter</a:t>
            </a:r>
            <a:r>
              <a:rPr lang="es-ES" dirty="0"/>
              <a:t>: x</a:t>
            </a:r>
            <a:endParaRPr lang="es-PE" dirty="0"/>
          </a:p>
          <a:p>
            <a:r>
              <a:rPr lang="es-ES_tradnl" dirty="0"/>
              <a:t> </a:t>
            </a:r>
            <a:r>
              <a:rPr lang="es-ES_tradnl" dirty="0" smtClean="0"/>
              <a:t>      Mientras(no </a:t>
            </a:r>
            <a:r>
              <a:rPr lang="es-ES_tradnl" dirty="0"/>
              <a:t>p1.VACIO()) hacer</a:t>
            </a:r>
            <a:endParaRPr lang="es-PE" dirty="0"/>
          </a:p>
          <a:p>
            <a:r>
              <a:rPr lang="es-ES_tradnl" dirty="0" smtClean="0"/>
              <a:t>	x</a:t>
            </a:r>
            <a:r>
              <a:rPr lang="es-ES_tradnl" dirty="0">
                <a:sym typeface="Wingdings" panose="05000000000000000000" pitchFamily="2" charset="2"/>
              </a:rPr>
              <a:t></a:t>
            </a:r>
            <a:r>
              <a:rPr lang="es-ES_tradnl" dirty="0"/>
              <a:t>p1.SACAR</a:t>
            </a:r>
            <a:r>
              <a:rPr lang="es-ES_tradnl" dirty="0" smtClean="0"/>
              <a:t>()</a:t>
            </a:r>
            <a:endParaRPr lang="es-PE" dirty="0"/>
          </a:p>
          <a:p>
            <a:r>
              <a:rPr lang="es-ES_tradnl" dirty="0" smtClean="0"/>
              <a:t>	Si </a:t>
            </a:r>
            <a:r>
              <a:rPr lang="es-ES_tradnl" dirty="0"/>
              <a:t>(</a:t>
            </a:r>
            <a:r>
              <a:rPr lang="es-ES_tradnl" dirty="0" err="1"/>
              <a:t>esdigito</a:t>
            </a:r>
            <a:r>
              <a:rPr lang="es-ES_tradnl" dirty="0"/>
              <a:t>(x)) entonces</a:t>
            </a:r>
            <a:endParaRPr lang="es-PE" dirty="0"/>
          </a:p>
          <a:p>
            <a:r>
              <a:rPr lang="es-ES_tradnl" dirty="0" smtClean="0"/>
              <a:t>                    Si(x </a:t>
            </a:r>
            <a:r>
              <a:rPr lang="es-ES_tradnl" dirty="0"/>
              <a:t>modulo 2=0) entonces</a:t>
            </a:r>
            <a:endParaRPr lang="es-PE" dirty="0"/>
          </a:p>
          <a:p>
            <a:r>
              <a:rPr lang="es-ES_tradnl" dirty="0" smtClean="0"/>
              <a:t>                           p2.METER(x</a:t>
            </a:r>
            <a:r>
              <a:rPr lang="es-ES_tradnl" dirty="0"/>
              <a:t>)</a:t>
            </a:r>
            <a:endParaRPr lang="es-PE" dirty="0"/>
          </a:p>
          <a:p>
            <a:r>
              <a:rPr lang="es-ES_tradnl" dirty="0" smtClean="0"/>
              <a:t>                     Sino</a:t>
            </a:r>
            <a:endParaRPr lang="es-PE" dirty="0"/>
          </a:p>
          <a:p>
            <a:r>
              <a:rPr lang="es-ES_tradnl" dirty="0" smtClean="0"/>
              <a:t>                          p3.METER(x</a:t>
            </a:r>
            <a:r>
              <a:rPr lang="es-ES_tradnl" dirty="0"/>
              <a:t>)</a:t>
            </a:r>
            <a:endParaRPr lang="es-PE" dirty="0"/>
          </a:p>
          <a:p>
            <a:r>
              <a:rPr lang="es-ES_tradnl" dirty="0" smtClean="0"/>
              <a:t>                      Fin-si</a:t>
            </a:r>
            <a:endParaRPr lang="es-PE" dirty="0"/>
          </a:p>
          <a:p>
            <a:r>
              <a:rPr lang="es-ES_tradnl" dirty="0" smtClean="0"/>
              <a:t>              Sino</a:t>
            </a:r>
            <a:endParaRPr lang="es-PE" dirty="0"/>
          </a:p>
          <a:p>
            <a:r>
              <a:rPr lang="es-ES_tradnl" dirty="0" smtClean="0"/>
              <a:t>                     p3.METER(x</a:t>
            </a:r>
            <a:r>
              <a:rPr lang="es-ES_tradnl" dirty="0"/>
              <a:t>)</a:t>
            </a:r>
            <a:endParaRPr lang="es-PE" dirty="0"/>
          </a:p>
          <a:p>
            <a:r>
              <a:rPr lang="es-ES_tradnl" dirty="0" smtClean="0"/>
              <a:t>              Fin-si</a:t>
            </a:r>
            <a:endParaRPr lang="es-PE" dirty="0"/>
          </a:p>
          <a:p>
            <a:r>
              <a:rPr lang="es-ES_tradnl" dirty="0" smtClean="0"/>
              <a:t>       Fin-mientras</a:t>
            </a:r>
            <a:endParaRPr lang="es-PE" dirty="0"/>
          </a:p>
          <a:p>
            <a:r>
              <a:rPr lang="es-ES_tradnl" dirty="0" err="1"/>
              <a:t>FinMOVER</a:t>
            </a:r>
            <a:endParaRPr lang="es-PE" dirty="0"/>
          </a:p>
          <a:p>
            <a:pPr lvl="0" fontAlgn="auto">
              <a:spcBef>
                <a:spcPct val="20000"/>
              </a:spcBef>
              <a:spcAft>
                <a:spcPts val="0"/>
              </a:spcAf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uadroTexto 14"/>
          <p:cNvSpPr txBox="1"/>
          <p:nvPr/>
        </p:nvSpPr>
        <p:spPr>
          <a:xfrm>
            <a:off x="4536281" y="2132856"/>
            <a:ext cx="2844031" cy="3539430"/>
          </a:xfrm>
          <a:prstGeom prst="rect">
            <a:avLst/>
          </a:prstGeom>
          <a:noFill/>
        </p:spPr>
        <p:txBody>
          <a:bodyPr wrap="square" rtlCol="0">
            <a:spAutoFit/>
          </a:bodyPr>
          <a:lstStyle/>
          <a:p>
            <a:r>
              <a:rPr lang="es-PE" sz="1400" dirty="0" smtClean="0"/>
              <a:t>CIMA                 6</a:t>
            </a:r>
          </a:p>
          <a:p>
            <a:pPr algn="ctr"/>
            <a:r>
              <a:rPr lang="es-PE" sz="1400" dirty="0" smtClean="0"/>
              <a:t>4</a:t>
            </a:r>
          </a:p>
          <a:p>
            <a:pPr algn="ctr"/>
            <a:r>
              <a:rPr lang="es-PE" sz="1400" dirty="0" smtClean="0"/>
              <a:t>3</a:t>
            </a:r>
          </a:p>
          <a:p>
            <a:pPr algn="ctr"/>
            <a:r>
              <a:rPr lang="es-PE" sz="1400" dirty="0" smtClean="0"/>
              <a:t>3</a:t>
            </a:r>
          </a:p>
          <a:p>
            <a:pPr algn="ctr"/>
            <a:r>
              <a:rPr lang="es-PE" sz="1400" dirty="0" smtClean="0"/>
              <a:t>W</a:t>
            </a:r>
          </a:p>
          <a:p>
            <a:pPr algn="ctr"/>
            <a:r>
              <a:rPr lang="es-PE" sz="1400" dirty="0" smtClean="0"/>
              <a:t>P</a:t>
            </a:r>
          </a:p>
          <a:p>
            <a:pPr algn="ctr"/>
            <a:r>
              <a:rPr lang="es-PE" sz="1400" dirty="0" smtClean="0"/>
              <a:t>E</a:t>
            </a:r>
          </a:p>
          <a:p>
            <a:r>
              <a:rPr lang="es-PE" sz="1400" dirty="0" smtClean="0"/>
              <a:t>PILA  p1            5</a:t>
            </a:r>
          </a:p>
          <a:p>
            <a:pPr algn="ctr"/>
            <a:r>
              <a:rPr lang="es-PE" sz="1400" dirty="0" smtClean="0"/>
              <a:t>M</a:t>
            </a:r>
          </a:p>
          <a:p>
            <a:pPr algn="ctr"/>
            <a:r>
              <a:rPr lang="es-PE" sz="1400" dirty="0" smtClean="0"/>
              <a:t>N</a:t>
            </a:r>
          </a:p>
          <a:p>
            <a:pPr algn="ctr"/>
            <a:r>
              <a:rPr lang="es-PE" sz="1400" dirty="0" smtClean="0"/>
              <a:t>8</a:t>
            </a:r>
          </a:p>
          <a:p>
            <a:pPr algn="ctr"/>
            <a:r>
              <a:rPr lang="es-PE" sz="1400" dirty="0" smtClean="0"/>
              <a:t>B</a:t>
            </a:r>
          </a:p>
          <a:p>
            <a:pPr algn="ctr"/>
            <a:r>
              <a:rPr lang="es-PE" sz="1400" dirty="0" smtClean="0"/>
              <a:t>A</a:t>
            </a:r>
          </a:p>
          <a:p>
            <a:pPr algn="ctr"/>
            <a:r>
              <a:rPr lang="es-PE" sz="1400" dirty="0" smtClean="0"/>
              <a:t>3</a:t>
            </a:r>
          </a:p>
          <a:p>
            <a:pPr algn="ctr"/>
            <a:r>
              <a:rPr lang="es-PE" sz="1400" dirty="0" smtClean="0"/>
              <a:t>2</a:t>
            </a:r>
          </a:p>
          <a:p>
            <a:r>
              <a:rPr lang="es-PE" sz="1400" dirty="0" smtClean="0"/>
              <a:t>FONDO             1</a:t>
            </a:r>
          </a:p>
        </p:txBody>
      </p:sp>
      <p:cxnSp>
        <p:nvCxnSpPr>
          <p:cNvPr id="17" name="Conector recto 16"/>
          <p:cNvCxnSpPr/>
          <p:nvPr/>
        </p:nvCxnSpPr>
        <p:spPr>
          <a:xfrm>
            <a:off x="5508104" y="2276872"/>
            <a:ext cx="0" cy="338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444208" y="2276872"/>
            <a:ext cx="0" cy="338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508104" y="5661248"/>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flipH="1">
            <a:off x="5292080" y="227687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H="1">
            <a:off x="6444208" y="2276872"/>
            <a:ext cx="21602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dirty="0" smtClean="0"/>
              <a:t>	</a:t>
            </a:r>
            <a:r>
              <a:rPr lang="es-ES" sz="1600" b="1" dirty="0"/>
              <a:t>Solución:</a:t>
            </a:r>
            <a:endParaRPr lang="es-PE" sz="1600" dirty="0"/>
          </a:p>
          <a:p>
            <a:r>
              <a:rPr lang="es-ES" sz="1600" dirty="0"/>
              <a:t>------------------------------------</a:t>
            </a:r>
            <a:endParaRPr lang="es-PE" sz="1600" dirty="0"/>
          </a:p>
          <a:p>
            <a:r>
              <a:rPr lang="es-ES" sz="1600" dirty="0"/>
              <a:t>x= 6</a:t>
            </a:r>
            <a:endParaRPr lang="es-PE" sz="1600" dirty="0"/>
          </a:p>
          <a:p>
            <a:r>
              <a:rPr lang="es-ES" sz="1600" dirty="0"/>
              <a:t>PILA </a:t>
            </a:r>
            <a:r>
              <a:rPr lang="es-ES" sz="1600" dirty="0" smtClean="0"/>
              <a:t> p1     </a:t>
            </a:r>
            <a:r>
              <a:rPr lang="es-ES" sz="1600" dirty="0"/>
              <a:t>4  3  3  W  P  E  5  M  N  8  B  A 3 2 </a:t>
            </a:r>
            <a:r>
              <a:rPr lang="es-ES" sz="1600" dirty="0" smtClean="0"/>
              <a:t>1</a:t>
            </a:r>
          </a:p>
          <a:p>
            <a:r>
              <a:rPr lang="es-ES" sz="1600" dirty="0"/>
              <a:t>PILA </a:t>
            </a:r>
            <a:r>
              <a:rPr lang="es-ES" sz="1600" dirty="0" smtClean="0"/>
              <a:t> p2     </a:t>
            </a:r>
            <a:r>
              <a:rPr lang="es-ES" sz="1600" dirty="0"/>
              <a:t>6 </a:t>
            </a:r>
            <a:endParaRPr lang="es-ES" sz="1600" dirty="0" smtClean="0"/>
          </a:p>
          <a:p>
            <a:r>
              <a:rPr lang="es-ES" sz="1600" dirty="0" smtClean="0"/>
              <a:t>PILA  p3</a:t>
            </a:r>
          </a:p>
          <a:p>
            <a:r>
              <a:rPr lang="es-ES" sz="1600" dirty="0"/>
              <a:t>------------------------------------</a:t>
            </a:r>
            <a:endParaRPr lang="es-PE" sz="1600" dirty="0"/>
          </a:p>
          <a:p>
            <a:endParaRPr lang="es-PE" sz="1600" dirty="0"/>
          </a:p>
          <a:p>
            <a:r>
              <a:rPr lang="es-ES" sz="1600" dirty="0" smtClean="0"/>
              <a:t>x</a:t>
            </a:r>
            <a:r>
              <a:rPr lang="es-ES" sz="1600" dirty="0"/>
              <a:t>= </a:t>
            </a:r>
            <a:r>
              <a:rPr lang="es-PE" sz="1600" dirty="0" smtClean="0"/>
              <a:t>4</a:t>
            </a:r>
            <a:endParaRPr lang="es-PE" sz="1600" dirty="0"/>
          </a:p>
          <a:p>
            <a:r>
              <a:rPr lang="es-ES" sz="1600" dirty="0"/>
              <a:t>PILA  p1    </a:t>
            </a:r>
            <a:r>
              <a:rPr lang="es-ES" sz="1600" dirty="0" smtClean="0"/>
              <a:t> </a:t>
            </a:r>
            <a:r>
              <a:rPr lang="es-ES" sz="1600" dirty="0"/>
              <a:t>3  3  W  P  E  5  M  N  8  B  A 3 2 1</a:t>
            </a:r>
          </a:p>
          <a:p>
            <a:r>
              <a:rPr lang="es-ES" sz="1600" dirty="0"/>
              <a:t>PILA  p2     </a:t>
            </a:r>
            <a:r>
              <a:rPr lang="es-ES" sz="1600" dirty="0" smtClean="0"/>
              <a:t>4  6 </a:t>
            </a:r>
            <a:endParaRPr lang="es-ES" sz="1600" dirty="0"/>
          </a:p>
          <a:p>
            <a:r>
              <a:rPr lang="es-ES" sz="1600" dirty="0"/>
              <a:t>PILA  p3</a:t>
            </a:r>
          </a:p>
          <a:p>
            <a:r>
              <a:rPr lang="es-ES" sz="1600" dirty="0"/>
              <a:t>------------------------------------</a:t>
            </a:r>
            <a:endParaRPr lang="es-PE" sz="1600" dirty="0"/>
          </a:p>
          <a:p>
            <a:r>
              <a:rPr lang="es-ES" sz="1600" dirty="0"/>
              <a:t>x= </a:t>
            </a:r>
            <a:r>
              <a:rPr lang="es-ES" sz="1600" dirty="0" smtClean="0"/>
              <a:t>3</a:t>
            </a:r>
            <a:endParaRPr lang="es-PE" sz="1600" dirty="0"/>
          </a:p>
          <a:p>
            <a:r>
              <a:rPr lang="es-ES" sz="1600" dirty="0"/>
              <a:t>PILA  p1     </a:t>
            </a:r>
            <a:r>
              <a:rPr lang="es-ES" sz="1600" dirty="0" smtClean="0"/>
              <a:t>3  </a:t>
            </a:r>
            <a:r>
              <a:rPr lang="es-ES" sz="1600" dirty="0"/>
              <a:t>W  P  E  5  M  N  8  B  A 3 2 1</a:t>
            </a:r>
          </a:p>
          <a:p>
            <a:r>
              <a:rPr lang="es-ES" sz="1600" dirty="0"/>
              <a:t>PILA  p2     4  6 </a:t>
            </a:r>
          </a:p>
          <a:p>
            <a:r>
              <a:rPr lang="es-ES" sz="1600" dirty="0"/>
              <a:t>PILA  </a:t>
            </a:r>
            <a:r>
              <a:rPr lang="es-ES" sz="1600" dirty="0" smtClean="0"/>
              <a:t>p3     3 </a:t>
            </a:r>
            <a:endParaRPr lang="es-ES" sz="1600" dirty="0"/>
          </a:p>
          <a:p>
            <a:endParaRPr lang="es-PE" sz="1600"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uadroTexto 10"/>
          <p:cNvSpPr txBox="1"/>
          <p:nvPr/>
        </p:nvSpPr>
        <p:spPr>
          <a:xfrm>
            <a:off x="5767828" y="1916832"/>
            <a:ext cx="2746355" cy="923330"/>
          </a:xfrm>
          <a:prstGeom prst="rect">
            <a:avLst/>
          </a:prstGeom>
          <a:noFill/>
        </p:spPr>
        <p:txBody>
          <a:bodyPr wrap="square" rtlCol="0">
            <a:spAutoFit/>
          </a:bodyPr>
          <a:lstStyle/>
          <a:p>
            <a:r>
              <a:rPr lang="es-ES_tradnl" dirty="0"/>
              <a:t>Se cumple p2.METER(x)</a:t>
            </a:r>
            <a:endParaRPr lang="es-PE" dirty="0"/>
          </a:p>
          <a:p>
            <a:r>
              <a:rPr lang="es-ES_tradnl" dirty="0"/>
              <a:t>Metemos 6 en la pila p2</a:t>
            </a:r>
            <a:endParaRPr lang="es-PE" dirty="0"/>
          </a:p>
          <a:p>
            <a:endParaRPr lang="es-PE" dirty="0"/>
          </a:p>
        </p:txBody>
      </p:sp>
      <p:sp>
        <p:nvSpPr>
          <p:cNvPr id="12" name="CuadroTexto 11"/>
          <p:cNvSpPr txBox="1"/>
          <p:nvPr/>
        </p:nvSpPr>
        <p:spPr>
          <a:xfrm>
            <a:off x="5767827" y="3429000"/>
            <a:ext cx="2746355" cy="923330"/>
          </a:xfrm>
          <a:prstGeom prst="rect">
            <a:avLst/>
          </a:prstGeom>
          <a:noFill/>
        </p:spPr>
        <p:txBody>
          <a:bodyPr wrap="square" rtlCol="0">
            <a:spAutoFit/>
          </a:bodyPr>
          <a:lstStyle/>
          <a:p>
            <a:r>
              <a:rPr lang="es-ES_tradnl" dirty="0"/>
              <a:t>Se cumple p2.METER(x)</a:t>
            </a:r>
            <a:endParaRPr lang="es-PE" dirty="0"/>
          </a:p>
          <a:p>
            <a:r>
              <a:rPr lang="es-ES_tradnl" dirty="0"/>
              <a:t>Metemos </a:t>
            </a:r>
            <a:r>
              <a:rPr lang="es-ES_tradnl" dirty="0" smtClean="0"/>
              <a:t>4 </a:t>
            </a:r>
            <a:r>
              <a:rPr lang="es-ES_tradnl" dirty="0"/>
              <a:t>en la pila p2</a:t>
            </a:r>
            <a:endParaRPr lang="es-PE" dirty="0"/>
          </a:p>
          <a:p>
            <a:endParaRPr lang="es-PE" dirty="0"/>
          </a:p>
        </p:txBody>
      </p:sp>
      <p:sp>
        <p:nvSpPr>
          <p:cNvPr id="13" name="CuadroTexto 12"/>
          <p:cNvSpPr txBox="1"/>
          <p:nvPr/>
        </p:nvSpPr>
        <p:spPr>
          <a:xfrm>
            <a:off x="5652120" y="463808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3 en </a:t>
            </a:r>
            <a:r>
              <a:rPr lang="es-ES_tradnl" dirty="0"/>
              <a:t>la pila </a:t>
            </a:r>
            <a:r>
              <a:rPr lang="es-ES_tradnl" dirty="0" smtClean="0"/>
              <a:t>p3</a:t>
            </a:r>
            <a:endParaRPr lang="es-PE" dirty="0"/>
          </a:p>
          <a:p>
            <a:endParaRPr lang="es-PE" dirty="0"/>
          </a:p>
        </p:txBody>
      </p:sp>
    </p:spTree>
    <p:extLst>
      <p:ext uri="{BB962C8B-B14F-4D97-AF65-F5344CB8AC3E}">
        <p14:creationId xmlns:p14="http://schemas.microsoft.com/office/powerpoint/2010/main" val="158163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Solución</a:t>
            </a:r>
            <a:r>
              <a:rPr lang="es-ES" sz="1600" b="1" dirty="0"/>
              <a:t>:</a:t>
            </a:r>
            <a:endParaRPr lang="es-PE" sz="1600" dirty="0"/>
          </a:p>
          <a:p>
            <a:r>
              <a:rPr lang="es-ES" sz="1600" dirty="0"/>
              <a:t>------------------------------------</a:t>
            </a:r>
            <a:endParaRPr lang="es-PE" sz="1600" dirty="0"/>
          </a:p>
          <a:p>
            <a:r>
              <a:rPr lang="es-ES" sz="1600" dirty="0"/>
              <a:t>x= </a:t>
            </a:r>
            <a:r>
              <a:rPr lang="es-ES" sz="1600" dirty="0" smtClean="0"/>
              <a:t>3</a:t>
            </a:r>
            <a:endParaRPr lang="es-PE" sz="1600" dirty="0"/>
          </a:p>
          <a:p>
            <a:r>
              <a:rPr lang="es-ES" sz="1600" dirty="0"/>
              <a:t>PILA </a:t>
            </a:r>
            <a:r>
              <a:rPr lang="es-ES" sz="1600" dirty="0" smtClean="0"/>
              <a:t> p1     W  </a:t>
            </a:r>
            <a:r>
              <a:rPr lang="es-ES" sz="1600" dirty="0"/>
              <a:t>P  E  5  M  N  8  B  A 3 2 </a:t>
            </a:r>
            <a:r>
              <a:rPr lang="es-ES" sz="1600" dirty="0" smtClean="0"/>
              <a:t>1</a:t>
            </a:r>
          </a:p>
          <a:p>
            <a:r>
              <a:rPr lang="es-ES" sz="1600" dirty="0"/>
              <a:t>PILA </a:t>
            </a:r>
            <a:r>
              <a:rPr lang="es-ES" sz="1600" dirty="0" smtClean="0"/>
              <a:t> p2     4   6 </a:t>
            </a:r>
          </a:p>
          <a:p>
            <a:r>
              <a:rPr lang="es-ES" sz="1600" dirty="0" smtClean="0"/>
              <a:t>PILA  p3     3   3 </a:t>
            </a:r>
          </a:p>
          <a:p>
            <a:r>
              <a:rPr lang="es-ES" sz="1600" dirty="0"/>
              <a:t>------------------------------------</a:t>
            </a:r>
            <a:endParaRPr lang="es-PE" sz="1600" dirty="0"/>
          </a:p>
          <a:p>
            <a:endParaRPr lang="es-PE" sz="1600" dirty="0"/>
          </a:p>
          <a:p>
            <a:r>
              <a:rPr lang="es-ES" sz="1600" dirty="0" smtClean="0"/>
              <a:t>x</a:t>
            </a:r>
            <a:r>
              <a:rPr lang="es-ES" sz="1600" dirty="0"/>
              <a:t>= </a:t>
            </a:r>
            <a:r>
              <a:rPr lang="es-ES" sz="1600" dirty="0" smtClean="0"/>
              <a:t>W</a:t>
            </a:r>
            <a:endParaRPr lang="es-PE" sz="1600" dirty="0"/>
          </a:p>
          <a:p>
            <a:r>
              <a:rPr lang="es-ES" sz="1600" dirty="0"/>
              <a:t>PILA  </a:t>
            </a:r>
            <a:r>
              <a:rPr lang="es-ES" sz="1600" dirty="0" smtClean="0"/>
              <a:t> </a:t>
            </a:r>
            <a:r>
              <a:rPr lang="es-ES" sz="1600" dirty="0" smtClean="0"/>
              <a:t>P1      P  </a:t>
            </a:r>
            <a:r>
              <a:rPr lang="es-ES" sz="1600" dirty="0"/>
              <a:t>E  5  M  N  8  B  A 3 2 1</a:t>
            </a:r>
          </a:p>
          <a:p>
            <a:r>
              <a:rPr lang="es-ES" sz="1600" dirty="0"/>
              <a:t>PILA  p2 </a:t>
            </a:r>
            <a:r>
              <a:rPr lang="es-ES" sz="1600" dirty="0" smtClean="0"/>
              <a:t>      </a:t>
            </a:r>
            <a:r>
              <a:rPr lang="es-ES" sz="1600" dirty="0" smtClean="0"/>
              <a:t>4   6 </a:t>
            </a:r>
            <a:endParaRPr lang="es-ES" sz="1600" dirty="0"/>
          </a:p>
          <a:p>
            <a:r>
              <a:rPr lang="es-ES" sz="1600" dirty="0"/>
              <a:t>PILA  </a:t>
            </a:r>
            <a:r>
              <a:rPr lang="es-ES" sz="1600" dirty="0" smtClean="0"/>
              <a:t>p3   </a:t>
            </a:r>
            <a:r>
              <a:rPr lang="es-ES" sz="1600" dirty="0" smtClean="0"/>
              <a:t>    </a:t>
            </a:r>
            <a:r>
              <a:rPr lang="es-ES" sz="1600" dirty="0" smtClean="0"/>
              <a:t>W   3   3</a:t>
            </a:r>
            <a:endParaRPr lang="es-ES" sz="1600" dirty="0"/>
          </a:p>
          <a:p>
            <a:r>
              <a:rPr lang="es-ES" sz="1600" dirty="0"/>
              <a:t>------------------------------------</a:t>
            </a:r>
            <a:endParaRPr lang="es-PE" sz="1600" dirty="0"/>
          </a:p>
          <a:p>
            <a:r>
              <a:rPr lang="es-ES" sz="1600" dirty="0"/>
              <a:t>x= </a:t>
            </a:r>
            <a:r>
              <a:rPr lang="es-ES" sz="1600" dirty="0" smtClean="0"/>
              <a:t>P</a:t>
            </a:r>
            <a:endParaRPr lang="es-PE" sz="1600" dirty="0"/>
          </a:p>
          <a:p>
            <a:r>
              <a:rPr lang="es-ES" sz="1600" dirty="0"/>
              <a:t>PILA  p1     </a:t>
            </a:r>
            <a:r>
              <a:rPr lang="es-ES" sz="1600" dirty="0" smtClean="0"/>
              <a:t>E  </a:t>
            </a:r>
            <a:r>
              <a:rPr lang="es-ES" sz="1600" dirty="0"/>
              <a:t>5  M  N  8  B  A 3 2 1</a:t>
            </a:r>
          </a:p>
          <a:p>
            <a:r>
              <a:rPr lang="es-ES" sz="1600" dirty="0"/>
              <a:t>PILA  p2     4  6 </a:t>
            </a:r>
          </a:p>
          <a:p>
            <a:r>
              <a:rPr lang="es-ES" sz="1600" dirty="0"/>
              <a:t>PILA  </a:t>
            </a:r>
            <a:r>
              <a:rPr lang="es-ES" sz="1600" dirty="0" smtClean="0"/>
              <a:t>p3     P   W   3  3 </a:t>
            </a:r>
            <a:endParaRPr lang="es-ES" sz="1600" dirty="0"/>
          </a:p>
          <a:p>
            <a:endParaRPr lang="es-PE" sz="1600"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p:cNvSpPr txBox="1"/>
          <p:nvPr/>
        </p:nvSpPr>
        <p:spPr>
          <a:xfrm>
            <a:off x="5767828" y="191683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 3 en </a:t>
            </a:r>
            <a:r>
              <a:rPr lang="es-ES_tradnl" dirty="0"/>
              <a:t>la pila </a:t>
            </a:r>
            <a:r>
              <a:rPr lang="es-ES_tradnl" dirty="0" smtClean="0"/>
              <a:t>p3</a:t>
            </a:r>
            <a:endParaRPr lang="es-PE" dirty="0"/>
          </a:p>
          <a:p>
            <a:endParaRPr lang="es-PE" dirty="0"/>
          </a:p>
        </p:txBody>
      </p:sp>
      <p:sp>
        <p:nvSpPr>
          <p:cNvPr id="9" name="CuadroTexto 8"/>
          <p:cNvSpPr txBox="1"/>
          <p:nvPr/>
        </p:nvSpPr>
        <p:spPr>
          <a:xfrm>
            <a:off x="5767827" y="3429000"/>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W </a:t>
            </a:r>
            <a:r>
              <a:rPr lang="es-ES_tradnl" dirty="0"/>
              <a:t>en la pila </a:t>
            </a:r>
            <a:r>
              <a:rPr lang="es-ES_tradnl" dirty="0" smtClean="0"/>
              <a:t>p3</a:t>
            </a:r>
            <a:endParaRPr lang="es-PE" dirty="0"/>
          </a:p>
          <a:p>
            <a:endParaRPr lang="es-PE" dirty="0"/>
          </a:p>
        </p:txBody>
      </p:sp>
      <p:sp>
        <p:nvSpPr>
          <p:cNvPr id="10" name="CuadroTexto 9"/>
          <p:cNvSpPr txBox="1"/>
          <p:nvPr/>
        </p:nvSpPr>
        <p:spPr>
          <a:xfrm>
            <a:off x="5652120" y="463808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P en </a:t>
            </a:r>
            <a:r>
              <a:rPr lang="es-ES_tradnl" dirty="0"/>
              <a:t>la pila </a:t>
            </a:r>
            <a:r>
              <a:rPr lang="es-ES_tradnl" dirty="0" smtClean="0"/>
              <a:t>p3</a:t>
            </a:r>
            <a:endParaRPr lang="es-PE" dirty="0"/>
          </a:p>
          <a:p>
            <a:endParaRPr lang="es-PE" dirty="0"/>
          </a:p>
        </p:txBody>
      </p:sp>
    </p:spTree>
    <p:extLst>
      <p:ext uri="{BB962C8B-B14F-4D97-AF65-F5344CB8AC3E}">
        <p14:creationId xmlns:p14="http://schemas.microsoft.com/office/powerpoint/2010/main" val="191459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Solución</a:t>
            </a:r>
            <a:r>
              <a:rPr lang="es-ES" sz="1600" b="1" dirty="0"/>
              <a:t>:</a:t>
            </a:r>
            <a:endParaRPr lang="es-PE" sz="1600" dirty="0"/>
          </a:p>
          <a:p>
            <a:r>
              <a:rPr lang="es-ES" sz="1600" dirty="0"/>
              <a:t>------------------------------------</a:t>
            </a:r>
            <a:endParaRPr lang="es-PE" sz="1600" dirty="0"/>
          </a:p>
          <a:p>
            <a:r>
              <a:rPr lang="es-ES" sz="1600" dirty="0"/>
              <a:t>x= E</a:t>
            </a:r>
            <a:endParaRPr lang="es-PE" sz="1600" dirty="0"/>
          </a:p>
          <a:p>
            <a:r>
              <a:rPr lang="es-ES" sz="1600" dirty="0"/>
              <a:t>PILA  p1     </a:t>
            </a:r>
            <a:r>
              <a:rPr lang="es-ES" sz="1600" dirty="0" smtClean="0"/>
              <a:t>5  </a:t>
            </a:r>
            <a:r>
              <a:rPr lang="es-ES" sz="1600" dirty="0"/>
              <a:t>M  N  8  B  A 3 2 1</a:t>
            </a:r>
          </a:p>
          <a:p>
            <a:r>
              <a:rPr lang="es-ES" sz="1600" dirty="0"/>
              <a:t>PILA  p2     4  6 </a:t>
            </a:r>
          </a:p>
          <a:p>
            <a:r>
              <a:rPr lang="es-ES" sz="1600" dirty="0"/>
              <a:t>PILA  p3     </a:t>
            </a:r>
            <a:r>
              <a:rPr lang="es-ES" sz="1600" dirty="0" smtClean="0"/>
              <a:t>E  P   </a:t>
            </a:r>
            <a:r>
              <a:rPr lang="es-ES" sz="1600" dirty="0"/>
              <a:t>W   3  3 </a:t>
            </a:r>
          </a:p>
          <a:p>
            <a:r>
              <a:rPr lang="es-ES" sz="1600" dirty="0" smtClean="0"/>
              <a:t>------------------------------------</a:t>
            </a:r>
            <a:endParaRPr lang="es-PE" sz="1600" dirty="0"/>
          </a:p>
          <a:p>
            <a:endParaRPr lang="es-PE" sz="1600" dirty="0"/>
          </a:p>
          <a:p>
            <a:r>
              <a:rPr lang="es-ES" sz="1600" dirty="0"/>
              <a:t>x= </a:t>
            </a:r>
            <a:r>
              <a:rPr lang="es-ES" sz="1600" dirty="0" smtClean="0"/>
              <a:t>5</a:t>
            </a:r>
            <a:endParaRPr lang="es-PE" sz="1600" dirty="0"/>
          </a:p>
          <a:p>
            <a:r>
              <a:rPr lang="es-ES" sz="1600" dirty="0"/>
              <a:t>PILA  p1     </a:t>
            </a:r>
            <a:r>
              <a:rPr lang="es-ES" sz="1600" dirty="0" smtClean="0"/>
              <a:t>M  </a:t>
            </a:r>
            <a:r>
              <a:rPr lang="es-ES" sz="1600" dirty="0"/>
              <a:t>N  8  B  A 3 2 1</a:t>
            </a:r>
          </a:p>
          <a:p>
            <a:r>
              <a:rPr lang="es-ES" sz="1600" dirty="0"/>
              <a:t>PILA  p2     4  6 </a:t>
            </a:r>
          </a:p>
          <a:p>
            <a:r>
              <a:rPr lang="es-ES" sz="1600" dirty="0"/>
              <a:t>PILA  p3     </a:t>
            </a:r>
            <a:r>
              <a:rPr lang="es-ES" sz="1600" dirty="0" smtClean="0"/>
              <a:t>5  E  </a:t>
            </a:r>
            <a:r>
              <a:rPr lang="es-ES" sz="1600" dirty="0"/>
              <a:t>P   W   3  3 </a:t>
            </a:r>
          </a:p>
          <a:p>
            <a:r>
              <a:rPr lang="es-ES" sz="1600" dirty="0" smtClean="0"/>
              <a:t>------------------------------------</a:t>
            </a:r>
            <a:endParaRPr lang="es-PE" sz="1600" dirty="0"/>
          </a:p>
          <a:p>
            <a:r>
              <a:rPr lang="es-ES" sz="1600" dirty="0"/>
              <a:t>x= </a:t>
            </a:r>
            <a:r>
              <a:rPr lang="es-ES" sz="1600" dirty="0" smtClean="0"/>
              <a:t>M</a:t>
            </a:r>
            <a:endParaRPr lang="es-PE" sz="1600" dirty="0"/>
          </a:p>
          <a:p>
            <a:r>
              <a:rPr lang="es-ES" sz="1600" dirty="0"/>
              <a:t>PILA  p1     </a:t>
            </a:r>
            <a:r>
              <a:rPr lang="es-ES" sz="1600" dirty="0" smtClean="0"/>
              <a:t>N  </a:t>
            </a:r>
            <a:r>
              <a:rPr lang="es-ES" sz="1600" dirty="0"/>
              <a:t>8  B  A 3 2 1</a:t>
            </a:r>
          </a:p>
          <a:p>
            <a:r>
              <a:rPr lang="es-ES" sz="1600" dirty="0"/>
              <a:t>PILA  p2     4  6 </a:t>
            </a:r>
          </a:p>
          <a:p>
            <a:r>
              <a:rPr lang="es-ES" sz="1600" dirty="0"/>
              <a:t>PILA  p3     </a:t>
            </a:r>
            <a:r>
              <a:rPr lang="es-ES" sz="1600" dirty="0" smtClean="0"/>
              <a:t>M 5  </a:t>
            </a:r>
            <a:r>
              <a:rPr lang="es-ES" sz="1600" dirty="0"/>
              <a:t>E  P   W   3  3 </a:t>
            </a:r>
          </a:p>
          <a:p>
            <a:endParaRPr lang="es-PE" sz="1600"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p:cNvSpPr txBox="1"/>
          <p:nvPr/>
        </p:nvSpPr>
        <p:spPr>
          <a:xfrm>
            <a:off x="5767828" y="191683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W </a:t>
            </a:r>
            <a:r>
              <a:rPr lang="es-ES_tradnl" dirty="0"/>
              <a:t>en la pila </a:t>
            </a:r>
            <a:r>
              <a:rPr lang="es-ES_tradnl" dirty="0" smtClean="0"/>
              <a:t>p3</a:t>
            </a:r>
            <a:endParaRPr lang="es-PE" dirty="0"/>
          </a:p>
          <a:p>
            <a:endParaRPr lang="es-PE" dirty="0"/>
          </a:p>
        </p:txBody>
      </p:sp>
      <p:sp>
        <p:nvSpPr>
          <p:cNvPr id="9" name="CuadroTexto 8"/>
          <p:cNvSpPr txBox="1"/>
          <p:nvPr/>
        </p:nvSpPr>
        <p:spPr>
          <a:xfrm>
            <a:off x="5767827" y="3429000"/>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5 </a:t>
            </a:r>
            <a:r>
              <a:rPr lang="es-ES_tradnl" dirty="0"/>
              <a:t>en la pila </a:t>
            </a:r>
            <a:r>
              <a:rPr lang="es-ES_tradnl" dirty="0" smtClean="0"/>
              <a:t>p3</a:t>
            </a:r>
            <a:endParaRPr lang="es-PE" dirty="0"/>
          </a:p>
          <a:p>
            <a:endParaRPr lang="es-PE" dirty="0"/>
          </a:p>
        </p:txBody>
      </p:sp>
      <p:sp>
        <p:nvSpPr>
          <p:cNvPr id="10" name="CuadroTexto 9"/>
          <p:cNvSpPr txBox="1"/>
          <p:nvPr/>
        </p:nvSpPr>
        <p:spPr>
          <a:xfrm>
            <a:off x="5652120" y="463808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M en </a:t>
            </a:r>
            <a:r>
              <a:rPr lang="es-ES_tradnl" dirty="0"/>
              <a:t>la pila </a:t>
            </a:r>
            <a:r>
              <a:rPr lang="es-ES_tradnl" dirty="0" smtClean="0"/>
              <a:t>p3</a:t>
            </a:r>
            <a:endParaRPr lang="es-PE" dirty="0"/>
          </a:p>
          <a:p>
            <a:endParaRPr lang="es-PE" dirty="0"/>
          </a:p>
        </p:txBody>
      </p:sp>
    </p:spTree>
    <p:extLst>
      <p:ext uri="{BB962C8B-B14F-4D97-AF65-F5344CB8AC3E}">
        <p14:creationId xmlns:p14="http://schemas.microsoft.com/office/powerpoint/2010/main" val="272240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Solución</a:t>
            </a:r>
            <a:r>
              <a:rPr lang="es-ES" sz="1600" b="1" dirty="0"/>
              <a:t>:</a:t>
            </a:r>
            <a:endParaRPr lang="es-PE" sz="1600" dirty="0"/>
          </a:p>
          <a:p>
            <a:r>
              <a:rPr lang="es-ES" sz="1600" dirty="0"/>
              <a:t>------------------------------------</a:t>
            </a:r>
            <a:endParaRPr lang="es-PE" sz="1600" dirty="0"/>
          </a:p>
          <a:p>
            <a:r>
              <a:rPr lang="es-ES" sz="1600" dirty="0"/>
              <a:t>x= </a:t>
            </a:r>
            <a:r>
              <a:rPr lang="es-ES" sz="1600" dirty="0" smtClean="0"/>
              <a:t>N</a:t>
            </a:r>
            <a:endParaRPr lang="es-PE" sz="1600" dirty="0"/>
          </a:p>
          <a:p>
            <a:r>
              <a:rPr lang="es-ES" sz="1600" dirty="0"/>
              <a:t>PILA  p1     </a:t>
            </a:r>
            <a:r>
              <a:rPr lang="es-ES" sz="1600" dirty="0" smtClean="0"/>
              <a:t>8  </a:t>
            </a:r>
            <a:r>
              <a:rPr lang="es-ES" sz="1600" dirty="0"/>
              <a:t>B  A 3 2 1</a:t>
            </a:r>
          </a:p>
          <a:p>
            <a:r>
              <a:rPr lang="es-ES" sz="1600" dirty="0"/>
              <a:t>PILA  p2     4  6 </a:t>
            </a:r>
          </a:p>
          <a:p>
            <a:r>
              <a:rPr lang="es-ES" sz="1600" dirty="0"/>
              <a:t>PILA  p3     </a:t>
            </a:r>
            <a:r>
              <a:rPr lang="es-ES" sz="1600" dirty="0" smtClean="0"/>
              <a:t>N  M </a:t>
            </a:r>
            <a:r>
              <a:rPr lang="es-ES" sz="1600" dirty="0"/>
              <a:t>5  E  P   W   3  3 </a:t>
            </a:r>
          </a:p>
          <a:p>
            <a:r>
              <a:rPr lang="es-ES" sz="1600" dirty="0" smtClean="0"/>
              <a:t>------------------------------------</a:t>
            </a:r>
            <a:endParaRPr lang="es-PE" sz="1600" dirty="0"/>
          </a:p>
          <a:p>
            <a:endParaRPr lang="es-PE" sz="1600" dirty="0"/>
          </a:p>
          <a:p>
            <a:r>
              <a:rPr lang="es-ES" sz="1600" dirty="0"/>
              <a:t>x</a:t>
            </a:r>
            <a:r>
              <a:rPr lang="es-ES" sz="1600" dirty="0" smtClean="0"/>
              <a:t>= 8</a:t>
            </a:r>
            <a:endParaRPr lang="es-PE" sz="1600" dirty="0"/>
          </a:p>
          <a:p>
            <a:r>
              <a:rPr lang="es-ES" sz="1600" dirty="0"/>
              <a:t>PILA  p1     </a:t>
            </a:r>
            <a:r>
              <a:rPr lang="es-ES" sz="1600" dirty="0" smtClean="0"/>
              <a:t>B  </a:t>
            </a:r>
            <a:r>
              <a:rPr lang="es-ES" sz="1600" dirty="0"/>
              <a:t>A 3 2 1</a:t>
            </a:r>
          </a:p>
          <a:p>
            <a:r>
              <a:rPr lang="es-ES" sz="1600" dirty="0"/>
              <a:t>PILA  p2     </a:t>
            </a:r>
            <a:r>
              <a:rPr lang="es-ES" sz="1600" dirty="0" smtClean="0"/>
              <a:t>8   4  </a:t>
            </a:r>
            <a:r>
              <a:rPr lang="es-ES" sz="1600" dirty="0"/>
              <a:t>6 </a:t>
            </a:r>
          </a:p>
          <a:p>
            <a:r>
              <a:rPr lang="es-ES" sz="1600" dirty="0"/>
              <a:t>PILA  p3     N  M 5  E  P   W   3  3 </a:t>
            </a:r>
          </a:p>
          <a:p>
            <a:r>
              <a:rPr lang="es-ES" sz="1600" dirty="0" smtClean="0"/>
              <a:t>------------------------------------</a:t>
            </a:r>
            <a:endParaRPr lang="es-PE" sz="1600" dirty="0"/>
          </a:p>
          <a:p>
            <a:r>
              <a:rPr lang="es-ES" sz="1600" dirty="0" smtClean="0"/>
              <a:t>x= B</a:t>
            </a:r>
            <a:endParaRPr lang="es-PE" sz="1600" dirty="0"/>
          </a:p>
          <a:p>
            <a:r>
              <a:rPr lang="es-ES" sz="1600" dirty="0"/>
              <a:t>PILA  p1     </a:t>
            </a:r>
            <a:r>
              <a:rPr lang="es-ES" sz="1600" dirty="0" smtClean="0"/>
              <a:t>A   3  2 1</a:t>
            </a:r>
          </a:p>
          <a:p>
            <a:r>
              <a:rPr lang="es-ES" sz="1600" dirty="0" smtClean="0"/>
              <a:t>PILA  p2     8   4  6 </a:t>
            </a:r>
          </a:p>
          <a:p>
            <a:r>
              <a:rPr lang="es-ES" sz="1600" dirty="0" smtClean="0"/>
              <a:t>PILA  p3     </a:t>
            </a:r>
            <a:r>
              <a:rPr lang="es-ES" sz="1600" dirty="0" smtClean="0"/>
              <a:t>B   </a:t>
            </a:r>
            <a:r>
              <a:rPr lang="es-ES" sz="1600" dirty="0" smtClean="0"/>
              <a:t>N  M 5  E  P   W   3  3 </a:t>
            </a:r>
          </a:p>
          <a:p>
            <a:endParaRPr lang="es-PE" sz="1600"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p:cNvSpPr txBox="1"/>
          <p:nvPr/>
        </p:nvSpPr>
        <p:spPr>
          <a:xfrm>
            <a:off x="5767828" y="191683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N </a:t>
            </a:r>
            <a:r>
              <a:rPr lang="es-ES_tradnl" dirty="0"/>
              <a:t>en la pila </a:t>
            </a:r>
            <a:r>
              <a:rPr lang="es-ES_tradnl" dirty="0" smtClean="0"/>
              <a:t>p3</a:t>
            </a:r>
            <a:endParaRPr lang="es-PE" dirty="0"/>
          </a:p>
          <a:p>
            <a:endParaRPr lang="es-PE" dirty="0"/>
          </a:p>
        </p:txBody>
      </p:sp>
      <p:sp>
        <p:nvSpPr>
          <p:cNvPr id="9" name="CuadroTexto 8"/>
          <p:cNvSpPr txBox="1"/>
          <p:nvPr/>
        </p:nvSpPr>
        <p:spPr>
          <a:xfrm>
            <a:off x="5767827" y="3429000"/>
            <a:ext cx="2746355" cy="923330"/>
          </a:xfrm>
          <a:prstGeom prst="rect">
            <a:avLst/>
          </a:prstGeom>
          <a:noFill/>
        </p:spPr>
        <p:txBody>
          <a:bodyPr wrap="square" rtlCol="0">
            <a:spAutoFit/>
          </a:bodyPr>
          <a:lstStyle/>
          <a:p>
            <a:r>
              <a:rPr lang="es-ES_tradnl" dirty="0"/>
              <a:t>Se cumple </a:t>
            </a:r>
            <a:r>
              <a:rPr lang="es-ES_tradnl" dirty="0" smtClean="0"/>
              <a:t>p2.METER(x</a:t>
            </a:r>
            <a:r>
              <a:rPr lang="es-ES_tradnl" dirty="0"/>
              <a:t>)</a:t>
            </a:r>
            <a:endParaRPr lang="es-PE" dirty="0"/>
          </a:p>
          <a:p>
            <a:r>
              <a:rPr lang="es-ES_tradnl" dirty="0"/>
              <a:t>Metemos </a:t>
            </a:r>
            <a:r>
              <a:rPr lang="es-ES_tradnl" dirty="0" smtClean="0"/>
              <a:t>8 en </a:t>
            </a:r>
            <a:r>
              <a:rPr lang="es-ES_tradnl" dirty="0"/>
              <a:t>la pila </a:t>
            </a:r>
            <a:r>
              <a:rPr lang="es-ES_tradnl" dirty="0" smtClean="0"/>
              <a:t>p2</a:t>
            </a:r>
            <a:endParaRPr lang="es-PE" dirty="0"/>
          </a:p>
          <a:p>
            <a:endParaRPr lang="es-PE" dirty="0"/>
          </a:p>
        </p:txBody>
      </p:sp>
      <p:sp>
        <p:nvSpPr>
          <p:cNvPr id="10" name="CuadroTexto 9"/>
          <p:cNvSpPr txBox="1"/>
          <p:nvPr/>
        </p:nvSpPr>
        <p:spPr>
          <a:xfrm>
            <a:off x="5652120" y="463808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B en </a:t>
            </a:r>
            <a:r>
              <a:rPr lang="es-ES_tradnl" dirty="0"/>
              <a:t>la pila </a:t>
            </a:r>
            <a:r>
              <a:rPr lang="es-ES_tradnl" dirty="0" smtClean="0"/>
              <a:t>p3</a:t>
            </a:r>
            <a:endParaRPr lang="es-PE" dirty="0"/>
          </a:p>
          <a:p>
            <a:endParaRPr lang="es-PE" dirty="0"/>
          </a:p>
        </p:txBody>
      </p:sp>
    </p:spTree>
    <p:extLst>
      <p:ext uri="{BB962C8B-B14F-4D97-AF65-F5344CB8AC3E}">
        <p14:creationId xmlns:p14="http://schemas.microsoft.com/office/powerpoint/2010/main" val="414209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Solución</a:t>
            </a:r>
            <a:r>
              <a:rPr lang="es-ES" sz="1600" b="1" dirty="0"/>
              <a:t>:</a:t>
            </a:r>
            <a:endParaRPr lang="es-PE" sz="1600" dirty="0"/>
          </a:p>
          <a:p>
            <a:r>
              <a:rPr lang="es-ES" sz="1600" dirty="0"/>
              <a:t>------------------------------------</a:t>
            </a:r>
            <a:endParaRPr lang="es-PE" sz="1600" dirty="0"/>
          </a:p>
          <a:p>
            <a:r>
              <a:rPr lang="es-ES" sz="1600" dirty="0"/>
              <a:t>x= </a:t>
            </a:r>
            <a:r>
              <a:rPr lang="es-ES" sz="1600" dirty="0" smtClean="0"/>
              <a:t>A</a:t>
            </a:r>
            <a:endParaRPr lang="es-PE" sz="1600" dirty="0"/>
          </a:p>
          <a:p>
            <a:r>
              <a:rPr lang="es-ES" sz="1600" dirty="0"/>
              <a:t>PILA  p1     </a:t>
            </a:r>
            <a:r>
              <a:rPr lang="es-ES" sz="1600" dirty="0" smtClean="0"/>
              <a:t>3   2  </a:t>
            </a:r>
            <a:r>
              <a:rPr lang="es-ES" sz="1600" dirty="0"/>
              <a:t>1</a:t>
            </a:r>
          </a:p>
          <a:p>
            <a:r>
              <a:rPr lang="es-ES" sz="1600" dirty="0"/>
              <a:t>PILA  p2     8   4  6 </a:t>
            </a:r>
          </a:p>
          <a:p>
            <a:r>
              <a:rPr lang="es-ES" sz="1600" dirty="0"/>
              <a:t>PILA  p3     </a:t>
            </a:r>
            <a:r>
              <a:rPr lang="es-ES" sz="1600" dirty="0" smtClean="0"/>
              <a:t>A   B  N  </a:t>
            </a:r>
            <a:r>
              <a:rPr lang="es-ES" sz="1600" dirty="0"/>
              <a:t>M 5  E  P   W   3  3 </a:t>
            </a:r>
          </a:p>
          <a:p>
            <a:endParaRPr lang="es-PE" sz="1600" dirty="0"/>
          </a:p>
          <a:p>
            <a:r>
              <a:rPr lang="es-ES" sz="1600" dirty="0" smtClean="0"/>
              <a:t>------------------------------------</a:t>
            </a:r>
            <a:endParaRPr lang="es-PE" sz="1600" dirty="0"/>
          </a:p>
          <a:p>
            <a:endParaRPr lang="es-PE" sz="1600" dirty="0"/>
          </a:p>
          <a:p>
            <a:r>
              <a:rPr lang="es-ES" sz="1600" dirty="0"/>
              <a:t>x</a:t>
            </a:r>
            <a:r>
              <a:rPr lang="es-ES" sz="1600" dirty="0" smtClean="0"/>
              <a:t>= 3</a:t>
            </a:r>
            <a:endParaRPr lang="es-PE" sz="1600" dirty="0"/>
          </a:p>
          <a:p>
            <a:r>
              <a:rPr lang="es-ES" sz="1600" dirty="0"/>
              <a:t>PILA  p1     </a:t>
            </a:r>
            <a:r>
              <a:rPr lang="es-ES" sz="1600" dirty="0" smtClean="0"/>
              <a:t>2    1</a:t>
            </a:r>
            <a:endParaRPr lang="es-ES" sz="1600" dirty="0"/>
          </a:p>
          <a:p>
            <a:r>
              <a:rPr lang="es-ES" sz="1600" dirty="0"/>
              <a:t>PILA  p2     </a:t>
            </a:r>
            <a:r>
              <a:rPr lang="es-ES" sz="1600" dirty="0" smtClean="0"/>
              <a:t>8   4  </a:t>
            </a:r>
            <a:r>
              <a:rPr lang="es-ES" sz="1600" dirty="0"/>
              <a:t>6 </a:t>
            </a:r>
          </a:p>
          <a:p>
            <a:r>
              <a:rPr lang="es-ES" sz="1600" dirty="0"/>
              <a:t>PILA  p3     </a:t>
            </a:r>
            <a:r>
              <a:rPr lang="es-ES" sz="1600" dirty="0" smtClean="0"/>
              <a:t>3   </a:t>
            </a:r>
            <a:r>
              <a:rPr lang="es-ES" sz="1600" dirty="0" smtClean="0"/>
              <a:t>A   B  </a:t>
            </a:r>
            <a:r>
              <a:rPr lang="es-ES" sz="1600" dirty="0" smtClean="0"/>
              <a:t>N  </a:t>
            </a:r>
            <a:r>
              <a:rPr lang="es-ES" sz="1600" dirty="0"/>
              <a:t>M 5  E  P   W   3  3 </a:t>
            </a:r>
          </a:p>
          <a:p>
            <a:r>
              <a:rPr lang="es-ES" sz="1600" dirty="0" smtClean="0"/>
              <a:t>------------------------------------</a:t>
            </a:r>
            <a:endParaRPr lang="es-PE" sz="1600" dirty="0"/>
          </a:p>
          <a:p>
            <a:r>
              <a:rPr lang="es-ES" sz="1600" dirty="0" smtClean="0"/>
              <a:t>x= 2</a:t>
            </a:r>
            <a:endParaRPr lang="es-PE" sz="1600" dirty="0"/>
          </a:p>
          <a:p>
            <a:r>
              <a:rPr lang="es-ES" sz="1600" dirty="0"/>
              <a:t>PILA  p1    </a:t>
            </a:r>
            <a:r>
              <a:rPr lang="es-ES" sz="1600" dirty="0" smtClean="0"/>
              <a:t> 1</a:t>
            </a:r>
            <a:endParaRPr lang="es-ES" sz="1600" dirty="0"/>
          </a:p>
          <a:p>
            <a:r>
              <a:rPr lang="es-ES" sz="1600" dirty="0"/>
              <a:t>PILA  p2     </a:t>
            </a:r>
            <a:r>
              <a:rPr lang="es-ES" sz="1600" dirty="0" smtClean="0"/>
              <a:t>2   8   </a:t>
            </a:r>
            <a:r>
              <a:rPr lang="es-ES" sz="1600" dirty="0"/>
              <a:t>4  6 </a:t>
            </a:r>
          </a:p>
          <a:p>
            <a:r>
              <a:rPr lang="es-ES" sz="1600" dirty="0"/>
              <a:t>PILA  p3     </a:t>
            </a:r>
            <a:r>
              <a:rPr lang="es-ES" sz="1600" dirty="0" smtClean="0"/>
              <a:t>3  </a:t>
            </a:r>
            <a:r>
              <a:rPr lang="es-ES" sz="1600" dirty="0" smtClean="0"/>
              <a:t> A  B  N  M </a:t>
            </a:r>
            <a:r>
              <a:rPr lang="es-ES" sz="1600" dirty="0"/>
              <a:t>5  E  P   W   3  3 </a:t>
            </a:r>
          </a:p>
          <a:p>
            <a:endParaRPr lang="es-PE" sz="1600"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p:cNvSpPr txBox="1"/>
          <p:nvPr/>
        </p:nvSpPr>
        <p:spPr>
          <a:xfrm>
            <a:off x="5767828" y="1916832"/>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A </a:t>
            </a:r>
            <a:r>
              <a:rPr lang="es-ES_tradnl" dirty="0"/>
              <a:t>en la pila </a:t>
            </a:r>
            <a:r>
              <a:rPr lang="es-ES_tradnl" dirty="0" smtClean="0"/>
              <a:t>p3</a:t>
            </a:r>
            <a:endParaRPr lang="es-PE" dirty="0"/>
          </a:p>
          <a:p>
            <a:endParaRPr lang="es-PE" dirty="0"/>
          </a:p>
        </p:txBody>
      </p:sp>
      <p:sp>
        <p:nvSpPr>
          <p:cNvPr id="9" name="CuadroTexto 8"/>
          <p:cNvSpPr txBox="1"/>
          <p:nvPr/>
        </p:nvSpPr>
        <p:spPr>
          <a:xfrm>
            <a:off x="5767827" y="3429000"/>
            <a:ext cx="2746355" cy="923330"/>
          </a:xfrm>
          <a:prstGeom prst="rect">
            <a:avLst/>
          </a:prstGeom>
          <a:noFill/>
        </p:spPr>
        <p:txBody>
          <a:bodyPr wrap="square" rtlCol="0">
            <a:spAutoFit/>
          </a:bodyPr>
          <a:lstStyle/>
          <a:p>
            <a:r>
              <a:rPr lang="es-ES_tradnl" dirty="0"/>
              <a:t>Se cumple </a:t>
            </a:r>
            <a:r>
              <a:rPr lang="es-ES_tradnl" dirty="0" smtClean="0"/>
              <a:t>p3.METER(x</a:t>
            </a:r>
            <a:r>
              <a:rPr lang="es-ES_tradnl" dirty="0"/>
              <a:t>)</a:t>
            </a:r>
            <a:endParaRPr lang="es-PE" dirty="0"/>
          </a:p>
          <a:p>
            <a:r>
              <a:rPr lang="es-ES_tradnl" dirty="0"/>
              <a:t>Metemos </a:t>
            </a:r>
            <a:r>
              <a:rPr lang="es-ES_tradnl" dirty="0" smtClean="0"/>
              <a:t>3 en </a:t>
            </a:r>
            <a:r>
              <a:rPr lang="es-ES_tradnl" dirty="0"/>
              <a:t>la pila </a:t>
            </a:r>
            <a:r>
              <a:rPr lang="es-ES_tradnl" dirty="0" smtClean="0"/>
              <a:t>p3</a:t>
            </a:r>
            <a:endParaRPr lang="es-PE" dirty="0"/>
          </a:p>
          <a:p>
            <a:endParaRPr lang="es-PE" dirty="0"/>
          </a:p>
        </p:txBody>
      </p:sp>
      <p:sp>
        <p:nvSpPr>
          <p:cNvPr id="10" name="CuadroTexto 9"/>
          <p:cNvSpPr txBox="1"/>
          <p:nvPr/>
        </p:nvSpPr>
        <p:spPr>
          <a:xfrm>
            <a:off x="5652120" y="4638082"/>
            <a:ext cx="2746355" cy="923330"/>
          </a:xfrm>
          <a:prstGeom prst="rect">
            <a:avLst/>
          </a:prstGeom>
          <a:noFill/>
        </p:spPr>
        <p:txBody>
          <a:bodyPr wrap="square" rtlCol="0">
            <a:spAutoFit/>
          </a:bodyPr>
          <a:lstStyle/>
          <a:p>
            <a:r>
              <a:rPr lang="es-ES_tradnl" dirty="0"/>
              <a:t>Se cumple </a:t>
            </a:r>
            <a:r>
              <a:rPr lang="es-ES_tradnl" dirty="0" smtClean="0"/>
              <a:t>p2.METER(x</a:t>
            </a:r>
            <a:r>
              <a:rPr lang="es-ES_tradnl" dirty="0"/>
              <a:t>)</a:t>
            </a:r>
            <a:endParaRPr lang="es-PE" dirty="0"/>
          </a:p>
          <a:p>
            <a:r>
              <a:rPr lang="es-ES_tradnl" dirty="0"/>
              <a:t>Metemos </a:t>
            </a:r>
            <a:r>
              <a:rPr lang="es-ES_tradnl" dirty="0"/>
              <a:t>2</a:t>
            </a:r>
            <a:r>
              <a:rPr lang="es-ES_tradnl" dirty="0" smtClean="0"/>
              <a:t> </a:t>
            </a:r>
            <a:r>
              <a:rPr lang="es-ES_tradnl" dirty="0" smtClean="0"/>
              <a:t>en </a:t>
            </a:r>
            <a:r>
              <a:rPr lang="es-ES_tradnl" dirty="0"/>
              <a:t>la pila </a:t>
            </a:r>
            <a:r>
              <a:rPr lang="es-ES_tradnl" dirty="0" smtClean="0"/>
              <a:t>p2</a:t>
            </a:r>
            <a:endParaRPr lang="es-PE" dirty="0"/>
          </a:p>
          <a:p>
            <a:endParaRPr lang="es-PE" dirty="0"/>
          </a:p>
        </p:txBody>
      </p:sp>
    </p:spTree>
    <p:extLst>
      <p:ext uri="{BB962C8B-B14F-4D97-AF65-F5344CB8AC3E}">
        <p14:creationId xmlns:p14="http://schemas.microsoft.com/office/powerpoint/2010/main" val="3643064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3"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Solución</a:t>
            </a:r>
            <a:r>
              <a:rPr lang="es-ES" sz="1600" b="1" dirty="0"/>
              <a:t>:</a:t>
            </a:r>
            <a:endParaRPr lang="es-PE" sz="1600" dirty="0"/>
          </a:p>
          <a:p>
            <a:r>
              <a:rPr lang="es-ES" sz="1600" dirty="0"/>
              <a:t>------------------------------------</a:t>
            </a:r>
            <a:endParaRPr lang="es-PE" sz="1600" dirty="0"/>
          </a:p>
          <a:p>
            <a:r>
              <a:rPr lang="es-ES" sz="1600" dirty="0"/>
              <a:t>x= </a:t>
            </a:r>
            <a:r>
              <a:rPr lang="es-ES" sz="1600" dirty="0" smtClean="0"/>
              <a:t>1</a:t>
            </a:r>
            <a:endParaRPr lang="es-PE" sz="1600" dirty="0"/>
          </a:p>
          <a:p>
            <a:r>
              <a:rPr lang="es-ES" sz="1600" dirty="0"/>
              <a:t>PILA  p1     </a:t>
            </a:r>
          </a:p>
          <a:p>
            <a:r>
              <a:rPr lang="es-ES" sz="1600" dirty="0"/>
              <a:t>PILA  p2    </a:t>
            </a:r>
            <a:r>
              <a:rPr lang="es-ES" sz="1600" dirty="0" smtClean="0"/>
              <a:t> 2  </a:t>
            </a:r>
            <a:r>
              <a:rPr lang="es-ES" sz="1600" dirty="0"/>
              <a:t>8   4  6 </a:t>
            </a:r>
          </a:p>
          <a:p>
            <a:r>
              <a:rPr lang="es-ES" sz="1600" dirty="0"/>
              <a:t>PILA  p3     </a:t>
            </a:r>
            <a:r>
              <a:rPr lang="es-ES" sz="1600" dirty="0" smtClean="0"/>
              <a:t>1  3  A   </a:t>
            </a:r>
            <a:r>
              <a:rPr lang="es-ES" sz="1600" dirty="0" smtClean="0"/>
              <a:t>B  N  </a:t>
            </a:r>
            <a:r>
              <a:rPr lang="es-ES" sz="1600" dirty="0"/>
              <a:t>M 5  E  P   W   3  3 </a:t>
            </a:r>
          </a:p>
          <a:p>
            <a:endParaRPr lang="es-PE" sz="1600" dirty="0"/>
          </a:p>
          <a:p>
            <a:r>
              <a:rPr lang="es-ES" sz="1600" dirty="0" smtClean="0"/>
              <a:t>------------------------------------</a:t>
            </a:r>
            <a:endParaRPr lang="es-PE" sz="1600" dirty="0"/>
          </a:p>
          <a:p>
            <a:endParaRPr lang="es-PE" sz="1600" dirty="0"/>
          </a:p>
          <a:p>
            <a:r>
              <a:rPr lang="es-ES" sz="1600" dirty="0"/>
              <a:t>La respuesta es:</a:t>
            </a:r>
            <a:endParaRPr lang="es-PE" sz="1600" dirty="0"/>
          </a:p>
          <a:p>
            <a:r>
              <a:rPr lang="es-ES" sz="1600" dirty="0"/>
              <a:t>P1: </a:t>
            </a:r>
            <a:r>
              <a:rPr lang="es-ES" sz="1600" dirty="0" err="1"/>
              <a:t>vacio</a:t>
            </a:r>
            <a:endParaRPr lang="es-PE" sz="1600" dirty="0"/>
          </a:p>
          <a:p>
            <a:r>
              <a:rPr lang="es-ES" sz="1600" dirty="0"/>
              <a:t>P2:  cima   </a:t>
            </a:r>
            <a:r>
              <a:rPr lang="es-ES" sz="1600" b="1" dirty="0">
                <a:sym typeface="Wingdings" panose="05000000000000000000" pitchFamily="2" charset="2"/>
              </a:rPr>
              <a:t></a:t>
            </a:r>
            <a:r>
              <a:rPr lang="es-ES" sz="1600" dirty="0"/>
              <a:t> 2  8  4  6   </a:t>
            </a:r>
            <a:r>
              <a:rPr lang="es-ES" sz="1600" b="1" dirty="0">
                <a:sym typeface="Wingdings" panose="05000000000000000000" pitchFamily="2" charset="2"/>
              </a:rPr>
              <a:t></a:t>
            </a:r>
            <a:r>
              <a:rPr lang="es-ES" sz="1600" b="1" dirty="0"/>
              <a:t> fondo</a:t>
            </a:r>
            <a:r>
              <a:rPr lang="es-ES" sz="1600" dirty="0"/>
              <a:t> </a:t>
            </a:r>
            <a:endParaRPr lang="es-PE" sz="1600" dirty="0"/>
          </a:p>
          <a:p>
            <a:r>
              <a:rPr lang="es-ES" sz="1600" dirty="0"/>
              <a:t>PILA P3:  cima </a:t>
            </a:r>
            <a:r>
              <a:rPr lang="es-ES" sz="1600" b="1" dirty="0">
                <a:sym typeface="Wingdings" panose="05000000000000000000" pitchFamily="2" charset="2"/>
              </a:rPr>
              <a:t></a:t>
            </a:r>
            <a:r>
              <a:rPr lang="es-ES" sz="1600" b="1" dirty="0"/>
              <a:t> </a:t>
            </a:r>
            <a:r>
              <a:rPr lang="es-ES" sz="1600" dirty="0"/>
              <a:t>1  3  A  B  N  M  5  E  P  W  3  3 </a:t>
            </a:r>
            <a:r>
              <a:rPr lang="es-ES" sz="1600" b="1" dirty="0">
                <a:sym typeface="Wingdings" panose="05000000000000000000" pitchFamily="2" charset="2"/>
              </a:rPr>
              <a:t></a:t>
            </a:r>
            <a:r>
              <a:rPr lang="es-ES" sz="1600" b="1" dirty="0"/>
              <a:t> fondo</a:t>
            </a:r>
            <a:r>
              <a:rPr lang="es-ES" sz="1600" dirty="0"/>
              <a:t> </a:t>
            </a:r>
            <a:endParaRPr lang="es-PE" sz="1600" dirty="0"/>
          </a:p>
          <a:p>
            <a:endParaRPr lang="es-ES" sz="1600" dirty="0"/>
          </a:p>
          <a:p>
            <a:endParaRPr lang="es-PE" sz="1600" dirty="0"/>
          </a:p>
        </p:txBody>
      </p:sp>
      <p:pic>
        <p:nvPicPr>
          <p:cNvPr id="4"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a:off x="5767828" y="1916832"/>
            <a:ext cx="2746355" cy="923330"/>
          </a:xfrm>
          <a:prstGeom prst="rect">
            <a:avLst/>
          </a:prstGeom>
          <a:noFill/>
        </p:spPr>
        <p:txBody>
          <a:bodyPr wrap="square" rtlCol="0">
            <a:spAutoFit/>
          </a:bodyPr>
          <a:lstStyle/>
          <a:p>
            <a:r>
              <a:rPr lang="es-ES_tradnl" dirty="0"/>
              <a:t>Se cumple </a:t>
            </a:r>
            <a:r>
              <a:rPr lang="es-ES_tradnl" dirty="0" smtClean="0"/>
              <a:t>p1.METER(x</a:t>
            </a:r>
            <a:r>
              <a:rPr lang="es-ES_tradnl" dirty="0"/>
              <a:t>)</a:t>
            </a:r>
            <a:endParaRPr lang="es-PE" dirty="0"/>
          </a:p>
          <a:p>
            <a:r>
              <a:rPr lang="es-ES_tradnl" dirty="0"/>
              <a:t>Metemos </a:t>
            </a:r>
            <a:r>
              <a:rPr lang="es-ES_tradnl" dirty="0" smtClean="0"/>
              <a:t>1 </a:t>
            </a:r>
            <a:r>
              <a:rPr lang="es-ES_tradnl" dirty="0"/>
              <a:t>en la pila </a:t>
            </a:r>
            <a:r>
              <a:rPr lang="es-ES_tradnl" dirty="0" smtClean="0"/>
              <a:t>p3</a:t>
            </a:r>
            <a:endParaRPr lang="es-PE" dirty="0"/>
          </a:p>
          <a:p>
            <a:endParaRPr lang="es-PE" dirty="0"/>
          </a:p>
        </p:txBody>
      </p:sp>
    </p:spTree>
    <p:extLst>
      <p:ext uri="{BB962C8B-B14F-4D97-AF65-F5344CB8AC3E}">
        <p14:creationId xmlns:p14="http://schemas.microsoft.com/office/powerpoint/2010/main" val="126587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PE" dirty="0" smtClean="0">
                <a:latin typeface="Calibri" pitchFamily="34" charset="0"/>
                <a:cs typeface="Arial" charset="0"/>
              </a:rPr>
              <a:t>Definición PILA</a:t>
            </a:r>
            <a:endParaRPr lang="es-PE" dirty="0"/>
          </a:p>
        </p:txBody>
      </p:sp>
      <p:sp>
        <p:nvSpPr>
          <p:cNvPr id="5" name="Rectangle 4"/>
          <p:cNvSpPr txBox="1">
            <a:spLocks noChangeArrowheads="1"/>
          </p:cNvSpPr>
          <p:nvPr/>
        </p:nvSpPr>
        <p:spPr>
          <a:xfrm>
            <a:off x="285720" y="1142984"/>
            <a:ext cx="8318530" cy="5214974"/>
          </a:xfrm>
          <a:prstGeom prst="rect">
            <a:avLst/>
          </a:prstGeom>
          <a:solidFill>
            <a:schemeClr val="bg1"/>
          </a:solidFill>
          <a:ln w="12700">
            <a:solidFill>
              <a:srgbClr val="FF6600"/>
            </a:solidFill>
          </a:ln>
        </p:spPr>
        <p:txBody>
          <a:bodyPr vert="horz" lIns="90488" tIns="44450" rIns="90488" bIns="44450" rtlCol="0">
            <a:normAutofit/>
          </a:bodyPr>
          <a:lstStyle/>
          <a:p>
            <a:r>
              <a:rPr lang="es-ES" sz="3200" dirty="0" smtClean="0"/>
              <a:t>	</a:t>
            </a:r>
          </a:p>
          <a:p>
            <a:endParaRPr lang="es-ES" sz="3200" dirty="0" smtClean="0"/>
          </a:p>
          <a:p>
            <a:endParaRPr lang="es-ES" sz="3200" dirty="0" smtClean="0"/>
          </a:p>
          <a:p>
            <a:endParaRPr lang="es-ES" sz="3200" dirty="0" smtClean="0"/>
          </a:p>
          <a:p>
            <a:r>
              <a:rPr lang="es-ES" sz="3200" dirty="0" smtClean="0"/>
              <a:t>		</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8 CuadroTexto"/>
          <p:cNvSpPr txBox="1">
            <a:spLocks noChangeArrowheads="1"/>
          </p:cNvSpPr>
          <p:nvPr/>
        </p:nvSpPr>
        <p:spPr bwMode="auto">
          <a:xfrm>
            <a:off x="571472" y="1285860"/>
            <a:ext cx="5143500" cy="1200150"/>
          </a:xfrm>
          <a:prstGeom prst="rect">
            <a:avLst/>
          </a:prstGeom>
          <a:solidFill>
            <a:srgbClr val="00B050"/>
          </a:solidFill>
          <a:ln w="9525">
            <a:noFill/>
            <a:miter lim="800000"/>
            <a:headEnd/>
            <a:tailEnd/>
          </a:ln>
        </p:spPr>
        <p:txBody>
          <a:bodyPr>
            <a:spAutoFit/>
          </a:bodyPr>
          <a:lstStyle/>
          <a:p>
            <a:pPr algn="just" eaLnBrk="1" hangingPunct="1"/>
            <a:r>
              <a:rPr lang="es-ES" altLang="es-PE" b="1" dirty="0">
                <a:solidFill>
                  <a:schemeClr val="bg1"/>
                </a:solidFill>
                <a:latin typeface="Calibri" pitchFamily="34" charset="0"/>
              </a:rPr>
              <a:t>Una pila es una colección ordenada de elementos en la cual se pueden insertar nuevos elementos por un extremo y se pueden retirar otros por el mismo extremo.</a:t>
            </a:r>
          </a:p>
        </p:txBody>
      </p:sp>
      <p:sp>
        <p:nvSpPr>
          <p:cNvPr id="6" name="5 CuadroTexto"/>
          <p:cNvSpPr txBox="1"/>
          <p:nvPr/>
        </p:nvSpPr>
        <p:spPr>
          <a:xfrm>
            <a:off x="3286116" y="4071942"/>
            <a:ext cx="1000125" cy="369887"/>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7" name="12 CuadroTexto"/>
          <p:cNvSpPr txBox="1">
            <a:spLocks noChangeArrowheads="1"/>
          </p:cNvSpPr>
          <p:nvPr/>
        </p:nvSpPr>
        <p:spPr bwMode="auto">
          <a:xfrm>
            <a:off x="3286116" y="4429132"/>
            <a:ext cx="1000125" cy="369888"/>
          </a:xfrm>
          <a:prstGeom prst="rect">
            <a:avLst/>
          </a:prstGeom>
          <a:solidFill>
            <a:srgbClr val="FFC000"/>
          </a:solidFill>
          <a:ln w="28575">
            <a:solidFill>
              <a:schemeClr val="tx1"/>
            </a:solidFill>
            <a:miter lim="800000"/>
            <a:headEnd/>
            <a:tailEnd/>
          </a:ln>
        </p:spPr>
        <p:txBody>
          <a:bodyPr>
            <a:spAutoFit/>
          </a:bodyPr>
          <a:lstStyle/>
          <a:p>
            <a:pPr eaLnBrk="1" hangingPunct="1"/>
            <a:endParaRPr lang="es-PE" altLang="es-PE">
              <a:latin typeface="Calibri" pitchFamily="34" charset="0"/>
            </a:endParaRPr>
          </a:p>
        </p:txBody>
      </p:sp>
      <p:sp>
        <p:nvSpPr>
          <p:cNvPr id="8" name="7 CuadroTexto"/>
          <p:cNvSpPr txBox="1"/>
          <p:nvPr/>
        </p:nvSpPr>
        <p:spPr>
          <a:xfrm>
            <a:off x="3286116" y="4786322"/>
            <a:ext cx="1000125" cy="369887"/>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9" name="10 CuadroTexto"/>
          <p:cNvSpPr txBox="1">
            <a:spLocks noChangeArrowheads="1"/>
          </p:cNvSpPr>
          <p:nvPr/>
        </p:nvSpPr>
        <p:spPr bwMode="auto">
          <a:xfrm>
            <a:off x="3286116" y="5143512"/>
            <a:ext cx="1000125" cy="369888"/>
          </a:xfrm>
          <a:prstGeom prst="rect">
            <a:avLst/>
          </a:prstGeom>
          <a:solidFill>
            <a:srgbClr val="FFC000"/>
          </a:solidFill>
          <a:ln w="28575">
            <a:solidFill>
              <a:schemeClr val="tx1"/>
            </a:solidFill>
            <a:miter lim="800000"/>
            <a:headEnd/>
            <a:tailEnd/>
          </a:ln>
        </p:spPr>
        <p:txBody>
          <a:bodyPr>
            <a:spAutoFit/>
          </a:bodyPr>
          <a:lstStyle/>
          <a:p>
            <a:pPr eaLnBrk="1" hangingPunct="1"/>
            <a:endParaRPr lang="es-PE" altLang="es-PE">
              <a:latin typeface="Calibri" pitchFamily="34" charset="0"/>
            </a:endParaRPr>
          </a:p>
        </p:txBody>
      </p:sp>
      <p:sp>
        <p:nvSpPr>
          <p:cNvPr id="10" name="9 CuadroTexto"/>
          <p:cNvSpPr txBox="1"/>
          <p:nvPr/>
        </p:nvSpPr>
        <p:spPr>
          <a:xfrm>
            <a:off x="3286116" y="5500702"/>
            <a:ext cx="1000125" cy="369887"/>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11" name="10 Flecha derecha"/>
          <p:cNvSpPr/>
          <p:nvPr/>
        </p:nvSpPr>
        <p:spPr>
          <a:xfrm>
            <a:off x="1785918" y="4000504"/>
            <a:ext cx="114300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2" name="11 Flecha curvada hacia la izquierda"/>
          <p:cNvSpPr/>
          <p:nvPr/>
        </p:nvSpPr>
        <p:spPr>
          <a:xfrm rot="16200000">
            <a:off x="2813829" y="2901154"/>
            <a:ext cx="731838" cy="1216025"/>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solidFill>
                <a:schemeClr val="tx1"/>
              </a:solidFill>
            </a:endParaRPr>
          </a:p>
        </p:txBody>
      </p:sp>
      <p:sp>
        <p:nvSpPr>
          <p:cNvPr id="13" name="12 Flecha curvada hacia la izquierda"/>
          <p:cNvSpPr/>
          <p:nvPr/>
        </p:nvSpPr>
        <p:spPr>
          <a:xfrm rot="16200000">
            <a:off x="4028275" y="2829716"/>
            <a:ext cx="731838" cy="1216025"/>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solidFill>
                <a:schemeClr val="tx1"/>
              </a:solidFill>
            </a:endParaRPr>
          </a:p>
        </p:txBody>
      </p:sp>
      <p:sp>
        <p:nvSpPr>
          <p:cNvPr id="14" name="20 CuadroTexto"/>
          <p:cNvSpPr txBox="1">
            <a:spLocks noChangeArrowheads="1"/>
          </p:cNvSpPr>
          <p:nvPr/>
        </p:nvSpPr>
        <p:spPr bwMode="auto">
          <a:xfrm>
            <a:off x="357158" y="3929066"/>
            <a:ext cx="1285875" cy="369887"/>
          </a:xfrm>
          <a:prstGeom prst="rect">
            <a:avLst/>
          </a:prstGeom>
          <a:noFill/>
          <a:ln w="9525">
            <a:noFill/>
            <a:miter lim="800000"/>
            <a:headEnd/>
            <a:tailEnd/>
          </a:ln>
        </p:spPr>
        <p:txBody>
          <a:bodyPr>
            <a:spAutoFit/>
          </a:bodyPr>
          <a:lstStyle/>
          <a:p>
            <a:pPr eaLnBrk="1" hangingPunct="1"/>
            <a:r>
              <a:rPr lang="es-ES" altLang="es-PE" b="1" dirty="0">
                <a:cs typeface="Arial" charset="0"/>
              </a:rPr>
              <a:t>TOPE</a:t>
            </a:r>
          </a:p>
        </p:txBody>
      </p:sp>
      <p:sp>
        <p:nvSpPr>
          <p:cNvPr id="15" name="17 CuadroTexto"/>
          <p:cNvSpPr txBox="1">
            <a:spLocks noChangeArrowheads="1"/>
          </p:cNvSpPr>
          <p:nvPr/>
        </p:nvSpPr>
        <p:spPr bwMode="auto">
          <a:xfrm>
            <a:off x="1071538" y="2857496"/>
            <a:ext cx="1285875" cy="369888"/>
          </a:xfrm>
          <a:prstGeom prst="rect">
            <a:avLst/>
          </a:prstGeom>
          <a:noFill/>
          <a:ln w="9525">
            <a:noFill/>
            <a:miter lim="800000"/>
            <a:headEnd/>
            <a:tailEnd/>
          </a:ln>
        </p:spPr>
        <p:txBody>
          <a:bodyPr>
            <a:spAutoFit/>
          </a:bodyPr>
          <a:lstStyle/>
          <a:p>
            <a:pPr eaLnBrk="1" hangingPunct="1"/>
            <a:r>
              <a:rPr lang="es-ES" altLang="es-PE" b="1" dirty="0">
                <a:cs typeface="Arial" charset="0"/>
              </a:rPr>
              <a:t>ENTRA</a:t>
            </a:r>
          </a:p>
        </p:txBody>
      </p:sp>
      <p:sp>
        <p:nvSpPr>
          <p:cNvPr id="16" name="18 CuadroTexto"/>
          <p:cNvSpPr txBox="1">
            <a:spLocks noChangeArrowheads="1"/>
          </p:cNvSpPr>
          <p:nvPr/>
        </p:nvSpPr>
        <p:spPr bwMode="auto">
          <a:xfrm>
            <a:off x="5072066" y="2928934"/>
            <a:ext cx="1285875" cy="369888"/>
          </a:xfrm>
          <a:prstGeom prst="rect">
            <a:avLst/>
          </a:prstGeom>
          <a:noFill/>
          <a:ln w="9525">
            <a:noFill/>
            <a:miter lim="800000"/>
            <a:headEnd/>
            <a:tailEnd/>
          </a:ln>
        </p:spPr>
        <p:txBody>
          <a:bodyPr>
            <a:spAutoFit/>
          </a:bodyPr>
          <a:lstStyle/>
          <a:p>
            <a:pPr eaLnBrk="1" hangingPunct="1"/>
            <a:r>
              <a:rPr lang="es-ES" altLang="es-PE" b="1" dirty="0">
                <a:cs typeface="Arial" charset="0"/>
              </a:rPr>
              <a:t>SALE</a:t>
            </a:r>
          </a:p>
        </p:txBody>
      </p:sp>
      <p:pic>
        <p:nvPicPr>
          <p:cNvPr id="1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descr="data:image/jpg;base64,/9j/4AAQSkZJRgABAQAAAQABAAD/2wBDAAkGBwgHBgkIBwgKCgkLDRYPDQwMDRsUFRAWIB0iIiAdHx8kKDQsJCYxJx8fLT0tMTU3Ojo6Iys/RD84QzQ5Ojf/2wBDAQoKCg0MDRoPDxo3JR8lNzc3Nzc3Nzc3Nzc3Nzc3Nzc3Nzc3Nzc3Nzc3Nzc3Nzc3Nzc3Nzc3Nzc3Nzc3Nzc3Nzf/wAARCAAoADIDASIAAhEBAxEB/8QAGwAAAgIDAQAAAAAAAAAAAAAAAAYEBQIDBwH/xAAyEAACAQMDAgQEBAcBAAAAAAABAgMABBEFEiEGMQcTQVEUImFxI0JSkRUWF0NTkpOh/8QAFwEAAwEAAAAAAAAAAAAAAAAAAAECA//EAB4RAAICAgMBAQAAAAAAAAAAAAABAhESMQMhQcFR/9oADAMBAAIRAxEAPwCY/iBqq3k6trEMYB/DhaGPI5xjtk9j+4qFdeInUK6rFaw6rEI2OJAbeNnTgnOAPtWrp47XhRISwOsyo20A4Hl5ycg8ZA9qhWir/L8aGeGNX0a53qY8niU/icDsMntzz2NCkr7Jplvf+Ieu29k88eqW7KjjlIo2LA/kAxwwAPfimLSPEnTLgWaS6qFZkLTyTRbEJC87eP1elI3Uxhe3vxc24ljtZbYJ5Z2MQ0eTz6cmqZtK+JljubIRWcaOyPtbIZR+nBIJOMbuM96IuM0/KfwHaHq76+1GaVVgupVMDukoVY13sWOw4IzgAeuKLnri/ndY7Ge/aRVMg8yOEgYAIb5AcgDOR9RSfY20d/rsi2TeTGAGuI5VJ2rt+bBBJbtnPc1OvNKPwifA3UYkWZFO1pUG1jjv98cUONOrKjOlVHTk8QLQopNpqGcf4BRXKI9OjaNGaOVmIBJ808n/AFop1D9Itl3aQwWN3bxzXcZkW+a+dArZEbIVx981V3d1a/w90e+NxdJps9m3lwtzI7hxzjA4wM9qw1m9hTVmScjaUVAMg4UDufrknjjj3ps0LUen10GSOYwPMDKqubfdzglfmI9uazhGSinLYJv0WbxrbVk1EJI4inmtQGZdjELHhsBvqDyeKYem7jR7bRoIHuYA6yPjc6p+bvjI4znFKWqXcNggimSTayB4iowysx7jtkbQeM9z3qFquogZsbVrSW1WJEWR/Ld2yoz84Xvknkcj1Oea04+ByutN/AlNKi2XVtN07q28eUgQPNMC8aqRh1G3GO4+vYVYXmp6emn77B5bti8bDIwoVG55+ntS/aPeLpsVqvmNAoGI1JcKC3B7+5x29cVrW3le4tw+nIIFkUmTcyADcASDkgffnFay40+29EqQxQi1MMZBblR/bb2oqDdXF2LqbFzdt87ciCBs8++OaKywRWTOpXPhj01czvNLFdb3OTtnYD/ytieHHTqWwtfJuGgDFtjTsRuPr9+BRRSzkVSPJfDfpyZg80NzIwUIpa5c4UdgOayg8N+m4Jo5YoLgPG25T8Q5wf3ooozlqwxVlk3SumtGyN8QVYEEeafWq+Lw86fiVlSO5AYjINwxzg5HeiiiKS0N9mX9P9B/Tc/92ooop2xUj//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PE"/>
          </a:p>
        </p:txBody>
      </p:sp>
      <p:sp>
        <p:nvSpPr>
          <p:cNvPr id="21507" name="AutoShape 6" descr="data:image/jpg;base64,/9j/4AAQSkZJRgABAQAAAQABAAD/2wBDAAkGBwgHBgkIBwgKCgkLDRYPDQwMDRsUFRAWIB0iIiAdHx8kKDQsJCYxJx8fLT0tMTU3Ojo6Iys/RD84QzQ5Ojf/2wBDAQoKCg0MDRoPDxo3JR8lNzc3Nzc3Nzc3Nzc3Nzc3Nzc3Nzc3Nzc3Nzc3Nzc3Nzc3Nzc3Nzc3Nzc3Nzc3Nzc3Nzf/wAARCAAoADIDASIAAhEBAxEB/8QAGwAAAgIDAQAAAAAAAAAAAAAAAAYEBQIDBwH/xAAyEAACAQMDAgQEBAcBAAAAAAABAgMABBEFEiEGMQcTQVEUImFxI0JSkRUWF0NTkpOh/8QAFwEAAwEAAAAAAAAAAAAAAAAAAAECA//EAB4RAAICAgMBAQAAAAAAAAAAAAABAhESMQMhQcFR/9oADAMBAAIRAxEAPwCY/iBqq3k6trEMYB/DhaGPI5xjtk9j+4qFdeInUK6rFaw6rEI2OJAbeNnTgnOAPtWrp47XhRISwOsyo20A4Hl5ycg8ZA9qhWir/L8aGeGNX0a53qY8niU/icDsMntzz2NCkr7Jplvf+Ieu29k88eqW7KjjlIo2LA/kAxwwAPfimLSPEnTLgWaS6qFZkLTyTRbEJC87eP1elI3Uxhe3vxc24ljtZbYJ5Z2MQ0eTz6cmqZtK+JljubIRWcaOyPtbIZR+nBIJOMbuM96IuM0/KfwHaHq76+1GaVVgupVMDukoVY13sWOw4IzgAeuKLnri/ndY7Ge/aRVMg8yOEgYAIb5AcgDOR9RSfY20d/rsi2TeTGAGuI5VJ2rt+bBBJbtnPc1OvNKPwifA3UYkWZFO1pUG1jjv98cUONOrKjOlVHTk8QLQopNpqGcf4BRXKI9OjaNGaOVmIBJ808n/AFop1D9Itl3aQwWN3bxzXcZkW+a+dArZEbIVx981V3d1a/w90e+NxdJps9m3lwtzI7hxzjA4wM9qw1m9hTVmScjaUVAMg4UDufrknjjj3ps0LUen10GSOYwPMDKqubfdzglfmI9uazhGSinLYJv0WbxrbVk1EJI4inmtQGZdjELHhsBvqDyeKYem7jR7bRoIHuYA6yPjc6p+bvjI4znFKWqXcNggimSTayB4iowysx7jtkbQeM9z3qFquogZsbVrSW1WJEWR/Ld2yoz84Xvknkcj1Oea04+ByutN/AlNKi2XVtN07q28eUgQPNMC8aqRh1G3GO4+vYVYXmp6emn77B5bti8bDIwoVG55+ntS/aPeLpsVqvmNAoGI1JcKC3B7+5x29cVrW3le4tw+nIIFkUmTcyADcASDkgffnFay40+29EqQxQi1MMZBblR/bb2oqDdXF2LqbFzdt87ciCBs8++OaKywRWTOpXPhj01czvNLFdb3OTtnYD/ytieHHTqWwtfJuGgDFtjTsRuPr9+BRRSzkVSPJfDfpyZg80NzIwUIpa5c4UdgOayg8N+m4Jo5YoLgPG25T8Q5wf3ooozlqwxVlk3SumtGyN8QVYEEeafWq+Lw86fiVlSO5AYjINwxzg5HeiiiKS0N9mX9P9B/Tc/92ooop2xUj//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PE"/>
          </a:p>
        </p:txBody>
      </p:sp>
      <p:pic>
        <p:nvPicPr>
          <p:cNvPr id="6" name="Picture 11" descr="http://t0.gstatic.com/images?q=tbn:ANd9GcQv4JveqmcSrFq-qs41PPO_9KUHUgSvbmDJQArnzV9h_7wzK58i"/>
          <p:cNvPicPr>
            <a:picLocks noChangeAspect="1" noChangeArrowheads="1"/>
          </p:cNvPicPr>
          <p:nvPr/>
        </p:nvPicPr>
        <p:blipFill>
          <a:blip r:embed="rId2" cstate="print"/>
          <a:srcRect/>
          <a:stretch>
            <a:fillRect/>
          </a:stretch>
        </p:blipFill>
        <p:spPr bwMode="auto">
          <a:xfrm>
            <a:off x="3203848" y="2101577"/>
            <a:ext cx="2695575" cy="26955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0" descr="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5720" y="1142984"/>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La pila se utiliza siempre que se quiera recuperar una serie de elementos en orden inverso a como fueron introducidos. La eliminación de un elemento de una pila se realiza por la parte superior, lo mismo que la inserción, la pila también se conoce con el nombre de LIFO (</a:t>
            </a:r>
            <a:r>
              <a:rPr lang="es-ES" sz="1600" b="1" dirty="0" err="1" smtClean="0"/>
              <a:t>L</a:t>
            </a:r>
            <a:r>
              <a:rPr lang="es-ES" sz="1600" dirty="0" err="1" smtClean="0"/>
              <a:t>ast</a:t>
            </a:r>
            <a:r>
              <a:rPr lang="es-ES" sz="1600" dirty="0" smtClean="0"/>
              <a:t> </a:t>
            </a:r>
            <a:r>
              <a:rPr lang="es-ES" sz="1600" b="1" dirty="0" smtClean="0"/>
              <a:t>I</a:t>
            </a:r>
            <a:r>
              <a:rPr lang="es-ES" sz="1600" dirty="0" smtClean="0"/>
              <a:t>nput, </a:t>
            </a:r>
            <a:r>
              <a:rPr lang="es-ES" sz="1600" b="1" dirty="0" err="1" smtClean="0"/>
              <a:t>F</a:t>
            </a:r>
            <a:r>
              <a:rPr lang="es-ES" sz="1600" dirty="0" err="1" smtClean="0"/>
              <a:t>irst</a:t>
            </a:r>
            <a:r>
              <a:rPr lang="es-ES" sz="1600" dirty="0" smtClean="0"/>
              <a:t> </a:t>
            </a:r>
            <a:r>
              <a:rPr lang="es-ES" sz="1600" b="1" dirty="0" smtClean="0"/>
              <a:t>O</a:t>
            </a:r>
            <a:r>
              <a:rPr lang="es-ES" sz="1600" dirty="0" smtClean="0"/>
              <a:t>utput: último en entrar, primero en salir).</a:t>
            </a:r>
            <a:endParaRPr lang="es-PE" sz="1600" dirty="0" smtClean="0"/>
          </a:p>
          <a:p>
            <a:r>
              <a:rPr lang="es-ES" sz="1600" dirty="0" smtClean="0"/>
              <a:t> </a:t>
            </a:r>
            <a:endParaRPr lang="es-PE" sz="1600" dirty="0" smtClean="0"/>
          </a:p>
          <a:p>
            <a:r>
              <a:rPr lang="es-ES" sz="1600" dirty="0" smtClean="0"/>
              <a:t>El último elemento en entrar es el único accesible en cada momento, no es posible acceder a elementos intermedios.</a:t>
            </a:r>
          </a:p>
          <a:p>
            <a:endParaRPr lang="es-ES" sz="1600" dirty="0" smtClean="0"/>
          </a:p>
          <a:p>
            <a:pPr lvl="0">
              <a:buFont typeface="Arial" pitchFamily="34" charset="0"/>
              <a:buChar char="•"/>
            </a:pPr>
            <a:r>
              <a:rPr lang="es-ES" sz="1600" dirty="0" smtClean="0"/>
              <a:t>  El primer elemento de la pila es llamado </a:t>
            </a:r>
            <a:r>
              <a:rPr lang="es-ES" sz="1600" b="1" dirty="0" smtClean="0"/>
              <a:t>vértice</a:t>
            </a:r>
            <a:r>
              <a:rPr lang="es-ES" sz="1600" dirty="0" smtClean="0"/>
              <a:t> de la pila</a:t>
            </a:r>
          </a:p>
          <a:p>
            <a:pPr lvl="0">
              <a:buFont typeface="Arial" pitchFamily="34" charset="0"/>
              <a:buChar char="•"/>
            </a:pPr>
            <a:r>
              <a:rPr lang="es-ES" sz="1600" dirty="0" smtClean="0"/>
              <a:t>  El ultimo elemento de la pila llamado </a:t>
            </a:r>
            <a:r>
              <a:rPr lang="es-ES" sz="1600" b="1" dirty="0" smtClean="0"/>
              <a:t>base</a:t>
            </a:r>
            <a:r>
              <a:rPr lang="es-ES" sz="1600" dirty="0" smtClean="0"/>
              <a:t> de la pila</a:t>
            </a:r>
          </a:p>
          <a:p>
            <a:pPr lvl="0">
              <a:buFont typeface="Arial" pitchFamily="34" charset="0"/>
              <a:buChar char="•"/>
            </a:pPr>
            <a:r>
              <a:rPr lang="es-ES" sz="1600" dirty="0" smtClean="0"/>
              <a:t>  El número de elementos de la pila es llamado </a:t>
            </a:r>
            <a:r>
              <a:rPr lang="es-ES" sz="1600" b="1" dirty="0" smtClean="0"/>
              <a:t>tope</a:t>
            </a:r>
            <a:r>
              <a:rPr lang="es-ES" sz="1600" dirty="0" smtClean="0"/>
              <a:t> ( tamaño</a:t>
            </a:r>
            <a:r>
              <a:rPr lang="es-ES" sz="1600" b="1" dirty="0" smtClean="0"/>
              <a:t>)</a:t>
            </a:r>
            <a:r>
              <a:rPr lang="es-ES" sz="1600" dirty="0" smtClean="0"/>
              <a:t> de la pila </a:t>
            </a:r>
          </a:p>
          <a:p>
            <a:pPr lvl="0"/>
            <a:endParaRPr lang="es-ES" sz="1600" dirty="0" smtClean="0"/>
          </a:p>
          <a:p>
            <a:pPr lvl="0"/>
            <a:r>
              <a:rPr lang="es-ES" sz="1600" dirty="0" smtClean="0"/>
              <a:t>Las adiciones en la pila se detienen cuando el tamaño máximo es alcanzado, cuando ocurre esto se dice que ha ocurrido un desborde de la pila, la pila esta </a:t>
            </a:r>
            <a:r>
              <a:rPr lang="es-ES" sz="1600" b="1" dirty="0" smtClean="0"/>
              <a:t>llena</a:t>
            </a:r>
            <a:r>
              <a:rPr lang="es-ES" sz="1600" dirty="0" smtClean="0"/>
              <a:t>.</a:t>
            </a:r>
          </a:p>
          <a:p>
            <a:pPr lvl="0"/>
            <a:endParaRPr lang="es-ES" sz="1600" dirty="0" smtClean="0"/>
          </a:p>
          <a:p>
            <a:pPr lvl="0"/>
            <a:r>
              <a:rPr lang="es-ES" sz="1600" dirty="0" smtClean="0"/>
              <a:t>Las eliminaciones se detiene cuando el </a:t>
            </a:r>
            <a:r>
              <a:rPr lang="es-ES" sz="1600" dirty="0" smtClean="0">
                <a:solidFill>
                  <a:srgbClr val="FF0000"/>
                </a:solidFill>
              </a:rPr>
              <a:t>vértice</a:t>
            </a:r>
            <a:r>
              <a:rPr lang="es-ES" sz="1600" dirty="0" smtClean="0"/>
              <a:t> y la </a:t>
            </a:r>
            <a:r>
              <a:rPr lang="es-ES" sz="1600" dirty="0" smtClean="0">
                <a:solidFill>
                  <a:srgbClr val="FF0000"/>
                </a:solidFill>
              </a:rPr>
              <a:t>base</a:t>
            </a:r>
            <a:r>
              <a:rPr lang="es-ES" sz="1600" dirty="0" smtClean="0"/>
              <a:t> coinciden. </a:t>
            </a:r>
            <a:endParaRPr lang="es-PE" sz="1600" dirty="0" smtClean="0"/>
          </a:p>
          <a:p>
            <a:endParaRPr lang="es-ES" sz="1600" dirty="0" smtClean="0"/>
          </a:p>
          <a:p>
            <a:endParaRPr lang="es-ES" sz="1600" dirty="0" smtClean="0"/>
          </a:p>
          <a:p>
            <a:endParaRPr lang="es-ES" sz="1600" dirty="0" smtClean="0"/>
          </a:p>
          <a:p>
            <a:endParaRPr lang="es-PE" sz="16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1 Título"/>
          <p:cNvSpPr>
            <a:spLocks noGrp="1"/>
          </p:cNvSpPr>
          <p:nvPr>
            <p:ph type="title"/>
          </p:nvPr>
        </p:nvSpPr>
        <p:spPr>
          <a:xfrm>
            <a:off x="0" y="0"/>
            <a:ext cx="8858250" cy="857250"/>
          </a:xfrm>
        </p:spPr>
        <p:txBody>
          <a:bodyPr/>
          <a:lstStyle/>
          <a:p>
            <a:r>
              <a:rPr lang="es-ES" altLang="es-PE" dirty="0" smtClean="0">
                <a:latin typeface="Calibri" pitchFamily="34" charset="0"/>
                <a:cs typeface="Arial" charset="0"/>
              </a:rPr>
              <a:t>Definición PILA</a:t>
            </a:r>
            <a:endParaRPr lang="es-PE" dirty="0"/>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latin typeface="Calibri" pitchFamily="34" charset="0"/>
                <a:cs typeface="Arial" charset="0"/>
              </a:rPr>
              <a:t>OPERACIONES</a:t>
            </a:r>
            <a:endParaRPr lang="es-PE" sz="2400" b="1" dirty="0">
              <a:solidFill>
                <a:schemeClr val="bg1"/>
              </a:solidFill>
            </a:endParaRPr>
          </a:p>
        </p:txBody>
      </p:sp>
      <p:sp>
        <p:nvSpPr>
          <p:cNvPr id="6" name="Rectangle 4"/>
          <p:cNvSpPr txBox="1">
            <a:spLocks noChangeArrowheads="1"/>
          </p:cNvSpPr>
          <p:nvPr/>
        </p:nvSpPr>
        <p:spPr>
          <a:xfrm>
            <a:off x="285720" y="1285861"/>
            <a:ext cx="8318530" cy="4664090"/>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Dos operaciones son fundamentales en una pila:</a:t>
            </a:r>
            <a:endParaRPr lang="es-PE" sz="1600" dirty="0" smtClean="0"/>
          </a:p>
          <a:p>
            <a:pPr algn="just"/>
            <a:r>
              <a:rPr lang="es-ES" sz="1600" dirty="0" smtClean="0"/>
              <a:t> </a:t>
            </a:r>
            <a:endParaRPr lang="es-PE" sz="1600" dirty="0" smtClean="0"/>
          </a:p>
          <a:p>
            <a:pPr lvl="0" algn="just">
              <a:buFont typeface="Wingdings" pitchFamily="2" charset="2"/>
              <a:buChar char="§"/>
            </a:pPr>
            <a:r>
              <a:rPr lang="es-ES" sz="1600" dirty="0" smtClean="0"/>
              <a:t> Meter(</a:t>
            </a:r>
            <a:r>
              <a:rPr lang="es-ES" sz="1600" dirty="0" err="1" smtClean="0"/>
              <a:t>push</a:t>
            </a:r>
            <a:r>
              <a:rPr lang="es-ES" sz="1600" dirty="0" smtClean="0"/>
              <a:t>) que adiciona un elemento a la pila.</a:t>
            </a:r>
            <a:endParaRPr lang="es-PE" sz="1600" dirty="0" smtClean="0"/>
          </a:p>
          <a:p>
            <a:pPr lvl="0" algn="just">
              <a:buFont typeface="Wingdings" pitchFamily="2" charset="2"/>
              <a:buChar char="§"/>
            </a:pPr>
            <a:r>
              <a:rPr lang="es-ES" sz="1600" dirty="0" smtClean="0"/>
              <a:t> Sacar(pop) que cumple la operación inversa de push, ósea retira un elemento de la pila.</a:t>
            </a:r>
            <a:endParaRPr lang="es-PE" sz="1600" dirty="0" smtClean="0"/>
          </a:p>
          <a:p>
            <a:pPr algn="just"/>
            <a:r>
              <a:rPr lang="es-ES" sz="1600" dirty="0" smtClean="0"/>
              <a:t> </a:t>
            </a:r>
            <a:endParaRPr lang="es-PE" sz="1600" dirty="0" smtClean="0"/>
          </a:p>
          <a:p>
            <a:pPr algn="just"/>
            <a:r>
              <a:rPr lang="es-ES" sz="1600" dirty="0" smtClean="0"/>
              <a:t>Otras operaciones usualmente incluidas en una pila son:</a:t>
            </a:r>
            <a:endParaRPr lang="es-PE" sz="1600" dirty="0" smtClean="0"/>
          </a:p>
          <a:p>
            <a:pPr algn="just"/>
            <a:r>
              <a:rPr lang="es-ES" sz="1600" b="1" dirty="0" smtClean="0"/>
              <a:t> </a:t>
            </a:r>
            <a:endParaRPr lang="es-PE" sz="1600" dirty="0" smtClean="0"/>
          </a:p>
          <a:p>
            <a:pPr lvl="0" algn="just">
              <a:buFont typeface="Courier New" pitchFamily="49" charset="0"/>
              <a:buChar char="o"/>
            </a:pPr>
            <a:r>
              <a:rPr lang="es-ES" sz="1600" dirty="0" smtClean="0"/>
              <a:t>   Verificar si esta ocupada o llena la pila</a:t>
            </a:r>
            <a:endParaRPr lang="es-PE" sz="1600" dirty="0" smtClean="0"/>
          </a:p>
          <a:p>
            <a:pPr lvl="0" algn="just">
              <a:buFont typeface="Courier New" pitchFamily="49" charset="0"/>
              <a:buChar char="o"/>
            </a:pPr>
            <a:r>
              <a:rPr lang="es-ES" sz="1600" dirty="0" smtClean="0"/>
              <a:t>   Verificar si la pila se encuentra vacía</a:t>
            </a:r>
            <a:endParaRPr lang="es-PE" sz="1600" dirty="0" smtClean="0"/>
          </a:p>
          <a:p>
            <a:r>
              <a:rPr lang="es-ES" sz="1600" b="1" dirty="0" smtClean="0"/>
              <a:t> </a:t>
            </a:r>
            <a:endParaRPr lang="es-PE" sz="1600" dirty="0"/>
          </a:p>
        </p:txBody>
      </p:sp>
      <p:sp>
        <p:nvSpPr>
          <p:cNvPr id="7" name="3 Marcador de pie de página"/>
          <p:cNvSpPr>
            <a:spLocks noGrp="1"/>
          </p:cNvSpPr>
          <p:nvPr>
            <p:ph type="ftr" sz="quarter" idx="11"/>
          </p:nvPr>
        </p:nvSpPr>
        <p:spPr>
          <a:xfrm>
            <a:off x="33338" y="6429375"/>
            <a:ext cx="4395786" cy="365125"/>
          </a:xfrm>
        </p:spPr>
        <p:txBody>
          <a:bodyPr/>
          <a:lstStyle/>
          <a:p>
            <a:pPr>
              <a:defRPr/>
            </a:pPr>
            <a:r>
              <a:rPr lang="es-ES" dirty="0" err="1" smtClean="0"/>
              <a:t>far</a:t>
            </a:r>
            <a:endParaRPr lang="es-ES" dirty="0"/>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8010" y="6357958"/>
            <a:ext cx="3765990"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CuadroTexto"/>
          <p:cNvSpPr txBox="1"/>
          <p:nvPr/>
        </p:nvSpPr>
        <p:spPr>
          <a:xfrm>
            <a:off x="1357290" y="4214818"/>
            <a:ext cx="4000528" cy="369887"/>
          </a:xfrm>
          <a:prstGeom prst="rect">
            <a:avLst/>
          </a:prstGeom>
          <a:solidFill>
            <a:schemeClr val="accent6">
              <a:lumMod val="50000"/>
            </a:schemeClr>
          </a:solidFill>
        </p:spPr>
        <p:txBody>
          <a:bodyPr wrap="square">
            <a:spAutoFit/>
          </a:bodyPr>
          <a:lstStyle/>
          <a:p>
            <a:pPr eaLnBrk="1" fontAlgn="auto" hangingPunct="1">
              <a:spcBef>
                <a:spcPts val="0"/>
              </a:spcBef>
              <a:spcAft>
                <a:spcPts val="0"/>
              </a:spcAft>
              <a:defRPr/>
            </a:pPr>
            <a:r>
              <a:rPr lang="es-ES" b="1" dirty="0">
                <a:solidFill>
                  <a:schemeClr val="bg1"/>
                </a:solidFill>
                <a:latin typeface="+mn-lt"/>
              </a:rPr>
              <a:t>METER (PUSH)</a:t>
            </a:r>
          </a:p>
        </p:txBody>
      </p:sp>
      <p:sp>
        <p:nvSpPr>
          <p:cNvPr id="10" name="9 CuadroTexto"/>
          <p:cNvSpPr txBox="1"/>
          <p:nvPr/>
        </p:nvSpPr>
        <p:spPr>
          <a:xfrm>
            <a:off x="1357290" y="4572008"/>
            <a:ext cx="4000528" cy="369887"/>
          </a:xfrm>
          <a:prstGeom prst="rect">
            <a:avLst/>
          </a:prstGeom>
          <a:solidFill>
            <a:schemeClr val="accent6">
              <a:lumMod val="75000"/>
            </a:schemeClr>
          </a:solidFill>
        </p:spPr>
        <p:txBody>
          <a:bodyPr wrap="square">
            <a:spAutoFit/>
          </a:bodyPr>
          <a:lstStyle/>
          <a:p>
            <a:pPr eaLnBrk="1" fontAlgn="auto" hangingPunct="1">
              <a:spcBef>
                <a:spcPts val="0"/>
              </a:spcBef>
              <a:spcAft>
                <a:spcPts val="0"/>
              </a:spcAft>
              <a:defRPr/>
            </a:pPr>
            <a:r>
              <a:rPr lang="es-ES" b="1">
                <a:latin typeface="+mn-lt"/>
              </a:rPr>
              <a:t>SACAR (POP)</a:t>
            </a:r>
          </a:p>
        </p:txBody>
      </p:sp>
      <p:sp>
        <p:nvSpPr>
          <p:cNvPr id="11" name="10 CuadroTexto"/>
          <p:cNvSpPr txBox="1"/>
          <p:nvPr/>
        </p:nvSpPr>
        <p:spPr>
          <a:xfrm>
            <a:off x="1357290" y="4929198"/>
            <a:ext cx="4000528" cy="369888"/>
          </a:xfrm>
          <a:prstGeom prst="rect">
            <a:avLst/>
          </a:prstGeom>
          <a:solidFill>
            <a:schemeClr val="accent6">
              <a:lumMod val="60000"/>
              <a:lumOff val="40000"/>
            </a:schemeClr>
          </a:solidFill>
        </p:spPr>
        <p:txBody>
          <a:bodyPr wrap="square">
            <a:spAutoFit/>
          </a:bodyPr>
          <a:lstStyle/>
          <a:p>
            <a:pPr eaLnBrk="1" fontAlgn="auto" hangingPunct="1">
              <a:spcBef>
                <a:spcPts val="0"/>
              </a:spcBef>
              <a:spcAft>
                <a:spcPts val="0"/>
              </a:spcAft>
              <a:defRPr/>
            </a:pPr>
            <a:r>
              <a:rPr lang="es-ES" b="1">
                <a:latin typeface="+mn-lt"/>
              </a:rPr>
              <a:t>OCUPADO </a:t>
            </a:r>
          </a:p>
        </p:txBody>
      </p:sp>
      <p:sp>
        <p:nvSpPr>
          <p:cNvPr id="12" name="15 CuadroTexto"/>
          <p:cNvSpPr txBox="1">
            <a:spLocks noChangeArrowheads="1"/>
          </p:cNvSpPr>
          <p:nvPr/>
        </p:nvSpPr>
        <p:spPr bwMode="auto">
          <a:xfrm>
            <a:off x="1357290" y="5214950"/>
            <a:ext cx="4000528" cy="369888"/>
          </a:xfrm>
          <a:prstGeom prst="rect">
            <a:avLst/>
          </a:prstGeom>
          <a:solidFill>
            <a:schemeClr val="accent2"/>
          </a:solidFill>
          <a:ln w="9525">
            <a:noFill/>
            <a:miter lim="800000"/>
            <a:headEnd/>
            <a:tailEnd/>
          </a:ln>
        </p:spPr>
        <p:txBody>
          <a:bodyPr wrap="square">
            <a:spAutoFit/>
          </a:bodyPr>
          <a:lstStyle/>
          <a:p>
            <a:pPr eaLnBrk="1" hangingPunct="1"/>
            <a:r>
              <a:rPr lang="es-ES" altLang="es-PE" b="1">
                <a:latin typeface="Calibri" pitchFamily="34" charset="0"/>
              </a:rPr>
              <a:t>VACIO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285720" y="1196752"/>
            <a:ext cx="8501122" cy="4967512"/>
          </a:xfrm>
          <a:prstGeom prst="rect">
            <a:avLst/>
          </a:prstGeom>
          <a:solidFill>
            <a:schemeClr val="bg1"/>
          </a:solidFill>
          <a:ln w="12700">
            <a:solidFill>
              <a:srgbClr val="FF6600"/>
            </a:solidFill>
          </a:ln>
        </p:spPr>
        <p:txBody>
          <a:bodyPr vert="horz" lIns="90488" tIns="44450" rIns="90488" bIns="44450" rtlCol="0">
            <a:normAutofit/>
          </a:bodyPr>
          <a:lstStyle/>
          <a:p>
            <a:pPr lvl="0"/>
            <a:r>
              <a:rPr lang="es-ES" sz="1600" b="1" dirty="0" smtClean="0"/>
              <a:t>Navegador Web.</a:t>
            </a:r>
            <a:endParaRPr lang="es-PE" sz="1600" b="1" dirty="0" smtClean="0"/>
          </a:p>
          <a:p>
            <a:pPr lvl="0" algn="just"/>
            <a:r>
              <a:rPr lang="es-ES" sz="1600" dirty="0" smtClean="0"/>
              <a:t>Su utilidad se hace presente cuando usando el concepto de pila los sitios que son visitados en el proceso de navegar se apilan uno sobre otro y cuando se desea retornar a un sitio visitado anteriormente se extrae de la pila al presionar o elegir la opción retroceso. </a:t>
            </a:r>
            <a:endParaRPr lang="es-PE" sz="1600" dirty="0" smtClean="0"/>
          </a:p>
          <a:p>
            <a:r>
              <a:rPr lang="es-ES" sz="1600" dirty="0" smtClean="0"/>
              <a:t> </a:t>
            </a:r>
            <a:endParaRPr lang="es-PE" sz="1600" dirty="0" smtClean="0"/>
          </a:p>
          <a:p>
            <a:pPr lvl="0"/>
            <a:r>
              <a:rPr lang="es-ES" sz="1600" b="1" dirty="0" smtClean="0"/>
              <a:t>Editores de texto</a:t>
            </a:r>
            <a:endParaRPr lang="es-PE" sz="1600" b="1" dirty="0" smtClean="0"/>
          </a:p>
          <a:p>
            <a:pPr lvl="0" algn="just"/>
            <a:r>
              <a:rPr lang="es-ES" sz="1600" dirty="0" smtClean="0"/>
              <a:t>Los cambios efectuados se almacenan en una pila.</a:t>
            </a:r>
            <a:endParaRPr lang="es-PE" sz="1600" dirty="0" smtClean="0"/>
          </a:p>
          <a:p>
            <a:pPr lvl="0" algn="just"/>
            <a:r>
              <a:rPr lang="es-ES" sz="1600" dirty="0" smtClean="0"/>
              <a:t>Los usuarios pueden deshacer los cambios mediante una operación deshacer o “undo” en inglés, la cual extrae el estado del texto antes del ultimo cambio realizado.</a:t>
            </a:r>
            <a:endParaRPr lang="es-PE" sz="1600" dirty="0" smtClean="0"/>
          </a:p>
          <a:p>
            <a:r>
              <a:rPr lang="es-ES" sz="1600" dirty="0" smtClean="0"/>
              <a:t> </a:t>
            </a:r>
            <a:endParaRPr lang="es-PE" sz="1600" dirty="0" smtClean="0"/>
          </a:p>
          <a:p>
            <a:pPr lvl="0"/>
            <a:r>
              <a:rPr lang="es-ES" sz="1600" b="1" dirty="0" smtClean="0"/>
              <a:t>La recursividad </a:t>
            </a:r>
            <a:r>
              <a:rPr lang="es-ES" sz="1600" dirty="0" smtClean="0"/>
              <a:t>se hace posible en un computador con la ayuda de una pila.</a:t>
            </a:r>
            <a:endParaRPr lang="es-PE" sz="1600" dirty="0"/>
          </a:p>
        </p:txBody>
      </p:sp>
      <p:sp>
        <p:nvSpPr>
          <p:cNvPr id="6"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latin typeface="Calibri" pitchFamily="34" charset="0"/>
                <a:cs typeface="Arial" charset="0"/>
              </a:rPr>
              <a:t>APLICACIONES</a:t>
            </a:r>
            <a:endParaRPr kumimoji="0" lang="es-PE" sz="2400" b="1" i="0" u="none" strike="noStrike" kern="1200" cap="none" spc="0" normalizeH="0" baseline="0" noProof="0" dirty="0">
              <a:ln>
                <a:noFill/>
              </a:ln>
              <a:solidFill>
                <a:schemeClr val="bg1"/>
              </a:solidFill>
              <a:effectLst/>
              <a:uLnTx/>
              <a:uFillTx/>
              <a:latin typeface="+mj-lt"/>
              <a:ea typeface="+mj-ea"/>
              <a:cs typeface="+mj-cs"/>
            </a:endParaRPr>
          </a:p>
        </p:txBody>
      </p:sp>
      <p:sp>
        <p:nvSpPr>
          <p:cNvPr id="10" name="9 CuadroTexto"/>
          <p:cNvSpPr txBox="1"/>
          <p:nvPr/>
        </p:nvSpPr>
        <p:spPr>
          <a:xfrm>
            <a:off x="1214414" y="5357826"/>
            <a:ext cx="3571878" cy="369888"/>
          </a:xfrm>
          <a:prstGeom prst="rect">
            <a:avLst/>
          </a:prstGeom>
          <a:solidFill>
            <a:schemeClr val="accent3">
              <a:lumMod val="60000"/>
              <a:lumOff val="40000"/>
            </a:schemeClr>
          </a:solidFill>
        </p:spPr>
        <p:txBody>
          <a:bodyPr wrap="square">
            <a:spAutoFit/>
          </a:bodyPr>
          <a:lstStyle/>
          <a:p>
            <a:pPr eaLnBrk="1" fontAlgn="auto" hangingPunct="1">
              <a:spcBef>
                <a:spcPts val="0"/>
              </a:spcBef>
              <a:spcAft>
                <a:spcPts val="0"/>
              </a:spcAft>
              <a:defRPr/>
            </a:pPr>
            <a:r>
              <a:rPr lang="es-ES" b="1" dirty="0">
                <a:latin typeface="+mn-lt"/>
              </a:rPr>
              <a:t>RECURSIVIDAD </a:t>
            </a:r>
          </a:p>
        </p:txBody>
      </p:sp>
      <p:sp>
        <p:nvSpPr>
          <p:cNvPr id="11" name="10 CuadroTexto"/>
          <p:cNvSpPr txBox="1"/>
          <p:nvPr/>
        </p:nvSpPr>
        <p:spPr>
          <a:xfrm>
            <a:off x="1214414" y="4643446"/>
            <a:ext cx="3571900" cy="369887"/>
          </a:xfrm>
          <a:prstGeom prst="rect">
            <a:avLst/>
          </a:prstGeom>
          <a:solidFill>
            <a:schemeClr val="accent3">
              <a:lumMod val="50000"/>
            </a:schemeClr>
          </a:solidFill>
        </p:spPr>
        <p:txBody>
          <a:bodyPr wrap="square">
            <a:spAutoFit/>
          </a:bodyPr>
          <a:lstStyle/>
          <a:p>
            <a:pPr eaLnBrk="1" fontAlgn="auto" hangingPunct="1">
              <a:spcBef>
                <a:spcPts val="0"/>
              </a:spcBef>
              <a:spcAft>
                <a:spcPts val="0"/>
              </a:spcAft>
              <a:defRPr/>
            </a:pPr>
            <a:r>
              <a:rPr lang="es-ES" b="1" dirty="0">
                <a:solidFill>
                  <a:schemeClr val="bg1"/>
                </a:solidFill>
                <a:latin typeface="+mn-lt"/>
              </a:rPr>
              <a:t>NAVEGADOR WEB</a:t>
            </a:r>
          </a:p>
        </p:txBody>
      </p:sp>
      <p:sp>
        <p:nvSpPr>
          <p:cNvPr id="12" name="11 CuadroTexto"/>
          <p:cNvSpPr txBox="1"/>
          <p:nvPr/>
        </p:nvSpPr>
        <p:spPr>
          <a:xfrm>
            <a:off x="1214414" y="5000636"/>
            <a:ext cx="3571900" cy="369887"/>
          </a:xfrm>
          <a:prstGeom prst="rect">
            <a:avLst/>
          </a:prstGeom>
          <a:solidFill>
            <a:schemeClr val="accent3">
              <a:lumMod val="75000"/>
            </a:schemeClr>
          </a:solidFill>
        </p:spPr>
        <p:txBody>
          <a:bodyPr wrap="square">
            <a:spAutoFit/>
          </a:bodyPr>
          <a:lstStyle/>
          <a:p>
            <a:pPr eaLnBrk="1" fontAlgn="auto" hangingPunct="1">
              <a:spcBef>
                <a:spcPts val="0"/>
              </a:spcBef>
              <a:spcAft>
                <a:spcPts val="0"/>
              </a:spcAft>
              <a:defRPr/>
            </a:pPr>
            <a:r>
              <a:rPr lang="es-ES" b="1" dirty="0">
                <a:latin typeface="+mn-lt"/>
              </a:rPr>
              <a:t>EDITORES DE TEXTO</a:t>
            </a: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285720" y="1500174"/>
            <a:ext cx="8501122" cy="4664090"/>
          </a:xfrm>
          <a:prstGeom prst="rect">
            <a:avLst/>
          </a:prstGeom>
          <a:solidFill>
            <a:schemeClr val="bg1"/>
          </a:solidFill>
          <a:ln w="12700">
            <a:solidFill>
              <a:srgbClr val="FF6600"/>
            </a:solidFill>
          </a:ln>
        </p:spPr>
        <p:txBody>
          <a:bodyPr vert="horz" lIns="90488" tIns="44450" rIns="90488" bIns="44450" rtlCol="0">
            <a:normAutofit/>
          </a:bodyPr>
          <a:lstStyle/>
          <a:p>
            <a:r>
              <a:rPr lang="es-ES" sz="1600" dirty="0" smtClean="0"/>
              <a:t>Las pilas se pueden implementar mediante:</a:t>
            </a:r>
            <a:endParaRPr lang="es-PE" sz="1600" dirty="0" smtClean="0"/>
          </a:p>
          <a:p>
            <a:r>
              <a:rPr lang="es-ES" sz="1600" dirty="0" smtClean="0"/>
              <a:t> </a:t>
            </a:r>
            <a:endParaRPr lang="es-PE" sz="1600" dirty="0" smtClean="0"/>
          </a:p>
          <a:p>
            <a:pPr lvl="0">
              <a:buFont typeface="Arial" pitchFamily="34" charset="0"/>
              <a:buChar char="•"/>
            </a:pPr>
            <a:r>
              <a:rPr lang="es-ES" sz="1600" dirty="0" smtClean="0"/>
              <a:t>  Arreglos</a:t>
            </a:r>
          </a:p>
          <a:p>
            <a:pPr lvl="0">
              <a:buFont typeface="Arial" pitchFamily="34" charset="0"/>
              <a:buChar char="•"/>
            </a:pPr>
            <a:r>
              <a:rPr lang="es-ES" sz="1600" dirty="0" smtClean="0"/>
              <a:t>  Listas enlazadas</a:t>
            </a:r>
          </a:p>
          <a:p>
            <a:pPr lvl="0">
              <a:buFont typeface="Arial" pitchFamily="34" charset="0"/>
              <a:buChar char="•"/>
            </a:pPr>
            <a:r>
              <a:rPr lang="es-ES" sz="1600" dirty="0" smtClean="0"/>
              <a:t>  Filas secuenciales</a:t>
            </a:r>
          </a:p>
          <a:p>
            <a:pPr lvl="0">
              <a:buFont typeface="Arial" pitchFamily="34" charset="0"/>
              <a:buChar char="•"/>
            </a:pPr>
            <a:endParaRPr lang="es-ES" sz="1600" dirty="0" smtClean="0"/>
          </a:p>
          <a:p>
            <a:pPr lvl="0">
              <a:buFont typeface="Arial" pitchFamily="34" charset="0"/>
              <a:buChar char="•"/>
            </a:pPr>
            <a:endParaRPr lang="es-ES" sz="1600" dirty="0" smtClean="0"/>
          </a:p>
          <a:p>
            <a:pPr lvl="0"/>
            <a:endParaRPr lang="es-PE" sz="1600" dirty="0"/>
          </a:p>
        </p:txBody>
      </p:sp>
      <p:sp>
        <p:nvSpPr>
          <p:cNvPr id="6"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latin typeface="Calibri" pitchFamily="34" charset="0"/>
                <a:cs typeface="Arial" charset="0"/>
              </a:rPr>
              <a:t>IMPLEMENTACÓN DE UNA PILA</a:t>
            </a:r>
            <a:endParaRPr kumimoji="0" lang="es-PE" sz="2400" b="1" i="0" u="none" strike="noStrike" kern="1200" cap="none" spc="0" normalizeH="0" baseline="0" noProof="0" dirty="0">
              <a:ln>
                <a:noFill/>
              </a:ln>
              <a:solidFill>
                <a:schemeClr val="bg1"/>
              </a:solidFill>
              <a:effectLst/>
              <a:uLnTx/>
              <a:uFillTx/>
              <a:latin typeface="+mj-lt"/>
              <a:ea typeface="+mj-ea"/>
              <a:cs typeface="+mj-cs"/>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ES" dirty="0" smtClean="0"/>
              <a:t/>
            </a:r>
            <a:br>
              <a:rPr lang="es-ES" dirty="0" smtClean="0"/>
            </a:br>
            <a:r>
              <a:rPr lang="es-ES" altLang="es-PE" dirty="0" smtClean="0">
                <a:latin typeface="Calibri" pitchFamily="34" charset="0"/>
                <a:cs typeface="Arial" charset="0"/>
              </a:rPr>
              <a:t> Implementación de PILA </a:t>
            </a:r>
            <a:r>
              <a:rPr lang="es-PE" dirty="0" smtClean="0"/>
              <a:t/>
            </a:r>
            <a:br>
              <a:rPr lang="es-PE" dirty="0" smtClean="0"/>
            </a:br>
            <a:endParaRPr lang="es-PE" dirty="0"/>
          </a:p>
        </p:txBody>
      </p:sp>
      <p:sp>
        <p:nvSpPr>
          <p:cNvPr id="5" name="Rectangle 4"/>
          <p:cNvSpPr txBox="1">
            <a:spLocks noChangeArrowheads="1"/>
          </p:cNvSpPr>
          <p:nvPr/>
        </p:nvSpPr>
        <p:spPr>
          <a:xfrm>
            <a:off x="285720" y="1071546"/>
            <a:ext cx="8318530" cy="5143536"/>
          </a:xfrm>
          <a:prstGeom prst="rect">
            <a:avLst/>
          </a:prstGeom>
          <a:solidFill>
            <a:schemeClr val="bg1"/>
          </a:solidFill>
          <a:ln w="12700">
            <a:solidFill>
              <a:srgbClr val="FF6600"/>
            </a:solidFill>
          </a:ln>
        </p:spPr>
        <p:txBody>
          <a:bodyPr vert="horz" lIns="90488" tIns="44450" rIns="90488" bIns="44450" rtlCol="0">
            <a:normAutofit/>
          </a:bodyPr>
          <a:lstStyle/>
          <a:p>
            <a:endParaRPr lang="es-PE" sz="2400" dirty="0" smtClean="0"/>
          </a:p>
          <a:p>
            <a:endParaRPr lang="es-PE" sz="2400" dirty="0" smtClean="0"/>
          </a:p>
          <a:p>
            <a:endParaRPr lang="es-PE" sz="2400" dirty="0" smtClean="0"/>
          </a:p>
          <a:p>
            <a:endParaRPr lang="es-PE" sz="2400" dirty="0" smtClean="0"/>
          </a:p>
          <a:p>
            <a:endParaRPr lang="es-PE" sz="2400" dirty="0" smtClean="0"/>
          </a:p>
          <a:p>
            <a:endParaRPr lang="es-PE" sz="2400" dirty="0" smtClean="0"/>
          </a:p>
          <a:p>
            <a:r>
              <a:rPr lang="es-ES" sz="2400" dirty="0" smtClean="0"/>
              <a:t>					</a:t>
            </a:r>
            <a:endParaRPr lang="es-PE" sz="2400" dirty="0" smtClean="0"/>
          </a:p>
          <a:p>
            <a:r>
              <a:rPr lang="es-ES" sz="2400" dirty="0" smtClean="0"/>
              <a:t>	</a:t>
            </a:r>
          </a:p>
          <a:p>
            <a:endParaRPr lang="es-ES" sz="2400" dirty="0" smtClean="0"/>
          </a:p>
          <a:p>
            <a:endParaRPr lang="es-PE" sz="24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4" name="15 Grupo"/>
          <p:cNvGrpSpPr>
            <a:grpSpLocks/>
          </p:cNvGrpSpPr>
          <p:nvPr/>
        </p:nvGrpSpPr>
        <p:grpSpPr bwMode="auto">
          <a:xfrm>
            <a:off x="1714500" y="2000250"/>
            <a:ext cx="5600700" cy="685800"/>
            <a:chOff x="1685925" y="2814638"/>
            <a:chExt cx="5600700" cy="685800"/>
          </a:xfrm>
        </p:grpSpPr>
        <p:sp>
          <p:nvSpPr>
            <p:cNvPr id="6" name="Text Box 2"/>
            <p:cNvSpPr txBox="1">
              <a:spLocks noChangeArrowheads="1"/>
            </p:cNvSpPr>
            <p:nvPr/>
          </p:nvSpPr>
          <p:spPr bwMode="auto">
            <a:xfrm>
              <a:off x="24860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a:latin typeface="Calibri" pitchFamily="34" charset="0"/>
                </a:rPr>
                <a:t>Carlos</a:t>
              </a:r>
            </a:p>
            <a:p>
              <a:pPr eaLnBrk="1" hangingPunct="1">
                <a:spcAft>
                  <a:spcPts val="1000"/>
                </a:spcAft>
              </a:pPr>
              <a:r>
                <a:rPr lang="es-ES" altLang="es-PE" sz="1200" b="1">
                  <a:latin typeface="Calibri" pitchFamily="34" charset="0"/>
                </a:rPr>
                <a:t>01677</a:t>
              </a:r>
              <a:endParaRPr lang="es-ES" altLang="es-PE" sz="1200">
                <a:latin typeface="Calibri" pitchFamily="34" charset="0"/>
              </a:endParaRPr>
            </a:p>
          </p:txBody>
        </p:sp>
        <p:sp>
          <p:nvSpPr>
            <p:cNvPr id="7" name="Text Box 3"/>
            <p:cNvSpPr txBox="1">
              <a:spLocks noChangeArrowheads="1"/>
            </p:cNvSpPr>
            <p:nvPr/>
          </p:nvSpPr>
          <p:spPr bwMode="auto">
            <a:xfrm>
              <a:off x="31718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8" name="Text Box 4"/>
            <p:cNvSpPr txBox="1">
              <a:spLocks noChangeArrowheads="1"/>
            </p:cNvSpPr>
            <p:nvPr/>
          </p:nvSpPr>
          <p:spPr bwMode="auto">
            <a:xfrm>
              <a:off x="38576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a:latin typeface="Calibri" pitchFamily="34" charset="0"/>
                </a:rPr>
                <a:t>Maria</a:t>
              </a:r>
            </a:p>
            <a:p>
              <a:pPr eaLnBrk="1" hangingPunct="1">
                <a:spcAft>
                  <a:spcPts val="1000"/>
                </a:spcAft>
              </a:pPr>
              <a:r>
                <a:rPr lang="es-ES" altLang="es-PE" sz="1200" b="1">
                  <a:latin typeface="Calibri" pitchFamily="34" charset="0"/>
                </a:rPr>
                <a:t>01877</a:t>
              </a:r>
              <a:endParaRPr lang="es-ES" altLang="es-PE" sz="1200">
                <a:latin typeface="Calibri" pitchFamily="34" charset="0"/>
              </a:endParaRPr>
            </a:p>
          </p:txBody>
        </p:sp>
        <p:sp>
          <p:nvSpPr>
            <p:cNvPr id="9" name="Text Box 5"/>
            <p:cNvSpPr txBox="1">
              <a:spLocks noChangeArrowheads="1"/>
            </p:cNvSpPr>
            <p:nvPr/>
          </p:nvSpPr>
          <p:spPr bwMode="auto">
            <a:xfrm>
              <a:off x="45434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10" name="Text Box 6"/>
            <p:cNvSpPr txBox="1">
              <a:spLocks noChangeArrowheads="1"/>
            </p:cNvSpPr>
            <p:nvPr/>
          </p:nvSpPr>
          <p:spPr bwMode="auto">
            <a:xfrm>
              <a:off x="52292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a:latin typeface="Calibri" pitchFamily="34" charset="0"/>
                </a:rPr>
                <a:t>Ana</a:t>
              </a:r>
            </a:p>
            <a:p>
              <a:pPr eaLnBrk="1" hangingPunct="1">
                <a:spcAft>
                  <a:spcPts val="1000"/>
                </a:spcAft>
              </a:pPr>
              <a:r>
                <a:rPr lang="es-ES" altLang="es-PE" sz="1200" b="1">
                  <a:latin typeface="Calibri" pitchFamily="34" charset="0"/>
                </a:rPr>
                <a:t>05677</a:t>
              </a:r>
              <a:endParaRPr lang="es-ES" altLang="es-PE" sz="1200">
                <a:latin typeface="Calibri" pitchFamily="34" charset="0"/>
              </a:endParaRPr>
            </a:p>
          </p:txBody>
        </p:sp>
        <p:sp>
          <p:nvSpPr>
            <p:cNvPr id="11" name="Text Box 7"/>
            <p:cNvSpPr txBox="1">
              <a:spLocks noChangeArrowheads="1"/>
            </p:cNvSpPr>
            <p:nvPr/>
          </p:nvSpPr>
          <p:spPr bwMode="auto">
            <a:xfrm>
              <a:off x="59150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12" name="Line 8"/>
            <p:cNvSpPr>
              <a:spLocks noChangeShapeType="1"/>
            </p:cNvSpPr>
            <p:nvPr/>
          </p:nvSpPr>
          <p:spPr bwMode="auto">
            <a:xfrm>
              <a:off x="46577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3" name="Line 9"/>
            <p:cNvSpPr>
              <a:spLocks noChangeShapeType="1"/>
            </p:cNvSpPr>
            <p:nvPr/>
          </p:nvSpPr>
          <p:spPr bwMode="auto">
            <a:xfrm>
              <a:off x="32861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4" name="Line 10"/>
            <p:cNvSpPr>
              <a:spLocks noChangeShapeType="1"/>
            </p:cNvSpPr>
            <p:nvPr/>
          </p:nvSpPr>
          <p:spPr bwMode="auto">
            <a:xfrm>
              <a:off x="60293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5" name="Text Box 11"/>
            <p:cNvSpPr txBox="1">
              <a:spLocks noChangeArrowheads="1"/>
            </p:cNvSpPr>
            <p:nvPr/>
          </p:nvSpPr>
          <p:spPr bwMode="auto">
            <a:xfrm>
              <a:off x="6600825" y="3157538"/>
              <a:ext cx="685800" cy="342900"/>
            </a:xfrm>
            <a:prstGeom prst="rect">
              <a:avLst/>
            </a:prstGeom>
            <a:solidFill>
              <a:srgbClr val="FFFF00"/>
            </a:solidFill>
            <a:ln w="9525">
              <a:noFill/>
              <a:miter lim="800000"/>
              <a:headEnd/>
              <a:tailEnd/>
            </a:ln>
          </p:spPr>
          <p:txBody>
            <a:bodyPr/>
            <a:lstStyle/>
            <a:p>
              <a:pPr eaLnBrk="1" hangingPunct="1">
                <a:spcAft>
                  <a:spcPts val="1000"/>
                </a:spcAft>
              </a:pPr>
              <a:r>
                <a:rPr lang="es-ES" altLang="es-PE" b="1">
                  <a:latin typeface="Calibri" pitchFamily="34" charset="0"/>
                </a:rPr>
                <a:t>nulo</a:t>
              </a:r>
              <a:endParaRPr lang="es-ES" altLang="es-PE">
                <a:latin typeface="Calibri" pitchFamily="34" charset="0"/>
              </a:endParaRPr>
            </a:p>
          </p:txBody>
        </p:sp>
        <p:sp>
          <p:nvSpPr>
            <p:cNvPr id="16" name="Line 12"/>
            <p:cNvSpPr>
              <a:spLocks noChangeShapeType="1"/>
            </p:cNvSpPr>
            <p:nvPr/>
          </p:nvSpPr>
          <p:spPr bwMode="auto">
            <a:xfrm>
              <a:off x="19145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7" name="Text Box 13"/>
            <p:cNvSpPr txBox="1">
              <a:spLocks noChangeArrowheads="1"/>
            </p:cNvSpPr>
            <p:nvPr/>
          </p:nvSpPr>
          <p:spPr bwMode="auto">
            <a:xfrm>
              <a:off x="1685925" y="2814638"/>
              <a:ext cx="685800" cy="342900"/>
            </a:xfrm>
            <a:prstGeom prst="rect">
              <a:avLst/>
            </a:prstGeom>
            <a:solidFill>
              <a:srgbClr val="FFFF00"/>
            </a:solidFill>
            <a:ln w="9525">
              <a:noFill/>
              <a:miter lim="800000"/>
              <a:headEnd/>
              <a:tailEnd/>
            </a:ln>
          </p:spPr>
          <p:txBody>
            <a:bodyPr/>
            <a:lstStyle/>
            <a:p>
              <a:pPr eaLnBrk="1" hangingPunct="1">
                <a:spcAft>
                  <a:spcPts val="1000"/>
                </a:spcAft>
              </a:pPr>
              <a:r>
                <a:rPr lang="es-ES" altLang="es-PE" sz="2000" b="1">
                  <a:latin typeface="Calibri" pitchFamily="34" charset="0"/>
                </a:rPr>
                <a:t>raíz</a:t>
              </a:r>
              <a:endParaRPr lang="es-ES" altLang="es-PE" sz="2000">
                <a:latin typeface="Calibri" pitchFamily="34" charset="0"/>
              </a:endParaRPr>
            </a:p>
          </p:txBody>
        </p:sp>
      </p:grpSp>
      <p:graphicFrame>
        <p:nvGraphicFramePr>
          <p:cNvPr id="18" name="17 Tabla"/>
          <p:cNvGraphicFramePr>
            <a:graphicFrameLocks noGrp="1"/>
          </p:cNvGraphicFramePr>
          <p:nvPr/>
        </p:nvGraphicFramePr>
        <p:xfrm>
          <a:off x="2643174" y="4214818"/>
          <a:ext cx="3311524" cy="645070"/>
        </p:xfrm>
        <a:graphic>
          <a:graphicData uri="http://schemas.openxmlformats.org/drawingml/2006/table">
            <a:tbl>
              <a:tblPr firstRow="1" bandRow="1">
                <a:tableStyleId>{69CF1AB2-1976-4502-BF36-3FF5EA218861}</a:tableStyleId>
              </a:tblPr>
              <a:tblGrid>
                <a:gridCol w="1220036"/>
                <a:gridCol w="1045744"/>
                <a:gridCol w="1045744"/>
              </a:tblGrid>
              <a:tr h="287880">
                <a:tc>
                  <a:txBody>
                    <a:bodyPr/>
                    <a:lstStyle/>
                    <a:p>
                      <a:pPr>
                        <a:spcAft>
                          <a:spcPts val="1000"/>
                        </a:spcAft>
                      </a:pPr>
                      <a:r>
                        <a:rPr lang="es-ES" sz="1400" b="1" dirty="0" smtClean="0"/>
                        <a:t>Carlos</a:t>
                      </a:r>
                    </a:p>
                    <a:p>
                      <a:pPr>
                        <a:spcAft>
                          <a:spcPts val="1000"/>
                        </a:spcAft>
                      </a:pPr>
                      <a:r>
                        <a:rPr lang="es-ES" sz="1400" b="1" dirty="0" smtClean="0"/>
                        <a:t>01677</a:t>
                      </a:r>
                      <a:endParaRPr lang="es-ES" sz="1400" dirty="0"/>
                    </a:p>
                  </a:txBody>
                  <a:tcPr marL="91431" marR="91431" marT="45675" marB="45675"/>
                </a:tc>
                <a:tc>
                  <a:txBody>
                    <a:bodyPr/>
                    <a:lstStyle/>
                    <a:p>
                      <a:pPr>
                        <a:spcAft>
                          <a:spcPts val="1000"/>
                        </a:spcAft>
                      </a:pPr>
                      <a:r>
                        <a:rPr lang="es-ES" sz="1400" b="1" smtClean="0"/>
                        <a:t>Maria</a:t>
                      </a:r>
                    </a:p>
                    <a:p>
                      <a:pPr>
                        <a:spcAft>
                          <a:spcPts val="1000"/>
                        </a:spcAft>
                      </a:pPr>
                      <a:r>
                        <a:rPr lang="es-ES" sz="1400" b="1" smtClean="0"/>
                        <a:t>01877</a:t>
                      </a:r>
                      <a:endParaRPr lang="es-ES" sz="1400"/>
                    </a:p>
                  </a:txBody>
                  <a:tcPr marL="91431" marR="91431" marT="45675" marB="45675"/>
                </a:tc>
                <a:tc>
                  <a:txBody>
                    <a:bodyPr/>
                    <a:lstStyle/>
                    <a:p>
                      <a:pPr>
                        <a:spcAft>
                          <a:spcPts val="1000"/>
                        </a:spcAft>
                      </a:pPr>
                      <a:r>
                        <a:rPr lang="es-ES" sz="1400" b="1" dirty="0" smtClean="0"/>
                        <a:t>Ana</a:t>
                      </a:r>
                    </a:p>
                    <a:p>
                      <a:pPr>
                        <a:spcAft>
                          <a:spcPts val="1000"/>
                        </a:spcAft>
                      </a:pPr>
                      <a:r>
                        <a:rPr lang="es-ES" sz="1400" b="1" dirty="0" smtClean="0"/>
                        <a:t>05677</a:t>
                      </a:r>
                      <a:endParaRPr lang="es-ES" sz="1400" dirty="0"/>
                    </a:p>
                  </a:txBody>
                  <a:tcPr marL="91431" marR="91431" marT="45675" marB="45675"/>
                </a:tc>
              </a:tr>
            </a:tbl>
          </a:graphicData>
        </a:graphic>
      </p:graphicFrame>
      <p:sp>
        <p:nvSpPr>
          <p:cNvPr id="19" name="21 CuadroTexto"/>
          <p:cNvSpPr txBox="1">
            <a:spLocks noChangeArrowheads="1"/>
          </p:cNvSpPr>
          <p:nvPr/>
        </p:nvSpPr>
        <p:spPr bwMode="auto">
          <a:xfrm>
            <a:off x="1000100" y="3571876"/>
            <a:ext cx="100012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CIMA</a:t>
            </a:r>
          </a:p>
        </p:txBody>
      </p:sp>
      <p:sp>
        <p:nvSpPr>
          <p:cNvPr id="20" name="22 CuadroTexto"/>
          <p:cNvSpPr txBox="1">
            <a:spLocks noChangeArrowheads="1"/>
          </p:cNvSpPr>
          <p:nvPr/>
        </p:nvSpPr>
        <p:spPr bwMode="auto">
          <a:xfrm>
            <a:off x="1214414" y="4214818"/>
            <a:ext cx="128587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arreglo</a:t>
            </a:r>
          </a:p>
        </p:txBody>
      </p:sp>
      <p:sp>
        <p:nvSpPr>
          <p:cNvPr id="21" name="20 CuadroTexto"/>
          <p:cNvSpPr txBox="1">
            <a:spLocks noChangeArrowheads="1"/>
          </p:cNvSpPr>
          <p:nvPr/>
        </p:nvSpPr>
        <p:spPr bwMode="auto">
          <a:xfrm>
            <a:off x="6143636" y="3571876"/>
            <a:ext cx="1285875" cy="461962"/>
          </a:xfrm>
          <a:prstGeom prst="rect">
            <a:avLst/>
          </a:prstGeom>
          <a:noFill/>
          <a:ln w="9525">
            <a:noFill/>
            <a:miter lim="800000"/>
            <a:headEnd/>
            <a:tailEnd/>
          </a:ln>
        </p:spPr>
        <p:txBody>
          <a:bodyPr>
            <a:spAutoFit/>
          </a:bodyPr>
          <a:lstStyle/>
          <a:p>
            <a:pPr eaLnBrk="1" hangingPunct="1"/>
            <a:r>
              <a:rPr lang="es-ES" altLang="es-PE" sz="2400" b="1" dirty="0">
                <a:cs typeface="Arial" charset="0"/>
              </a:rPr>
              <a:t>FONDO</a:t>
            </a:r>
          </a:p>
        </p:txBody>
      </p:sp>
      <p:sp>
        <p:nvSpPr>
          <p:cNvPr id="22" name="23 CuadroTexto"/>
          <p:cNvSpPr txBox="1">
            <a:spLocks noChangeArrowheads="1"/>
          </p:cNvSpPr>
          <p:nvPr/>
        </p:nvSpPr>
        <p:spPr bwMode="auto">
          <a:xfrm>
            <a:off x="2643174" y="4786322"/>
            <a:ext cx="3357563" cy="461963"/>
          </a:xfrm>
          <a:prstGeom prst="rect">
            <a:avLst/>
          </a:prstGeom>
          <a:noFill/>
          <a:ln w="9525">
            <a:noFill/>
            <a:miter lim="800000"/>
            <a:headEnd/>
            <a:tailEnd/>
          </a:ln>
        </p:spPr>
        <p:txBody>
          <a:bodyPr>
            <a:spAutoFit/>
          </a:bodyPr>
          <a:lstStyle/>
          <a:p>
            <a:pPr eaLnBrk="1" hangingPunct="1"/>
            <a:r>
              <a:rPr lang="es-ES" altLang="es-PE" sz="2400" b="1" dirty="0">
                <a:cs typeface="Arial" charset="0"/>
              </a:rPr>
              <a:t>    </a:t>
            </a:r>
            <a:r>
              <a:rPr lang="es-ES" altLang="es-PE" sz="1400" b="1" dirty="0">
                <a:cs typeface="Arial" charset="0"/>
              </a:rPr>
              <a:t>0                  1                        2</a:t>
            </a:r>
          </a:p>
        </p:txBody>
      </p:sp>
      <p:sp>
        <p:nvSpPr>
          <p:cNvPr id="23" name="21 CuadroTexto"/>
          <p:cNvSpPr txBox="1">
            <a:spLocks noChangeArrowheads="1"/>
          </p:cNvSpPr>
          <p:nvPr/>
        </p:nvSpPr>
        <p:spPr bwMode="auto">
          <a:xfrm>
            <a:off x="1285852" y="1357298"/>
            <a:ext cx="100012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CIMA</a:t>
            </a:r>
          </a:p>
        </p:txBody>
      </p:sp>
      <p:sp>
        <p:nvSpPr>
          <p:cNvPr id="24" name="23 CuadroTexto"/>
          <p:cNvSpPr txBox="1">
            <a:spLocks noChangeArrowheads="1"/>
          </p:cNvSpPr>
          <p:nvPr/>
        </p:nvSpPr>
        <p:spPr bwMode="auto">
          <a:xfrm>
            <a:off x="6143636" y="1500174"/>
            <a:ext cx="1285875" cy="461962"/>
          </a:xfrm>
          <a:prstGeom prst="rect">
            <a:avLst/>
          </a:prstGeom>
          <a:noFill/>
          <a:ln w="9525">
            <a:noFill/>
            <a:miter lim="800000"/>
            <a:headEnd/>
            <a:tailEnd/>
          </a:ln>
        </p:spPr>
        <p:txBody>
          <a:bodyPr>
            <a:spAutoFit/>
          </a:bodyPr>
          <a:lstStyle/>
          <a:p>
            <a:pPr eaLnBrk="1" hangingPunct="1"/>
            <a:r>
              <a:rPr lang="es-ES" altLang="es-PE" sz="2400" b="1" dirty="0">
                <a:cs typeface="Arial" charset="0"/>
              </a:rPr>
              <a:t>FONDO</a:t>
            </a:r>
          </a:p>
        </p:txBody>
      </p:sp>
      <p:pic>
        <p:nvPicPr>
          <p:cNvPr id="26"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endParaRPr lang="es-PE" sz="1600" b="1" dirty="0" smtClean="0"/>
          </a:p>
          <a:p>
            <a:endParaRPr lang="es-PE" sz="1600" b="1" dirty="0"/>
          </a:p>
          <a:p>
            <a:endParaRPr lang="es-PE" sz="1600" b="1" dirty="0" smtClean="0"/>
          </a:p>
          <a:p>
            <a:endParaRPr lang="es-PE" sz="1600" b="1" dirty="0"/>
          </a:p>
          <a:p>
            <a:endParaRPr lang="es-PE" sz="1600" b="1" dirty="0" smtClean="0"/>
          </a:p>
          <a:p>
            <a:endParaRPr lang="es-PE" sz="1600" b="1" dirty="0"/>
          </a:p>
          <a:p>
            <a:endParaRPr lang="es-PE" sz="1600" b="1" dirty="0" smtClean="0"/>
          </a:p>
          <a:p>
            <a:pPr algn="ctr"/>
            <a:r>
              <a:rPr lang="es-PE" sz="4000" b="1" dirty="0" smtClean="0"/>
              <a:t>IMPLEMENTACION DE PILAS EN BASE A ARREGLOS</a:t>
            </a:r>
            <a:endParaRPr kumimoji="0" lang="es-ES" sz="4000" b="1" i="0" u="none" strike="noStrike" kern="1200" cap="none" spc="0" normalizeH="0" baseline="0" noProof="0" dirty="0" smtClean="0">
              <a:ln>
                <a:noFill/>
              </a:ln>
              <a:solidFill>
                <a:schemeClr val="tx1"/>
              </a:solidFill>
              <a:effectLst/>
              <a:uLnTx/>
              <a:uFillTx/>
              <a:latin typeface="+mn-lt"/>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141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1">
      <a:dk1>
        <a:sysClr val="windowText" lastClr="000000"/>
      </a:dk1>
      <a:lt1>
        <a:sysClr val="window" lastClr="FFFFFF"/>
      </a:lt1>
      <a:dk2>
        <a:srgbClr val="1F497D"/>
      </a:dk2>
      <a:lt2>
        <a:srgbClr val="EEECE1"/>
      </a:lt2>
      <a:accent1>
        <a:srgbClr val="4F81BD"/>
      </a:accent1>
      <a:accent2>
        <a:srgbClr val="FFC000"/>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8075</TotalTime>
  <Words>1178</Words>
  <Application>Microsoft Office PowerPoint</Application>
  <PresentationFormat>Presentación en pantalla (4:3)</PresentationFormat>
  <Paragraphs>513</Paragraphs>
  <Slides>30</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Arial</vt:lpstr>
      <vt:lpstr>Arial Black</vt:lpstr>
      <vt:lpstr>Calibri</vt:lpstr>
      <vt:lpstr>Courier New</vt:lpstr>
      <vt:lpstr>Georgia</vt:lpstr>
      <vt:lpstr>Trebuchet MS</vt:lpstr>
      <vt:lpstr>Wingdings</vt:lpstr>
      <vt:lpstr>Wingdings 2</vt:lpstr>
      <vt:lpstr>Urban</vt:lpstr>
      <vt:lpstr>Pilas </vt:lpstr>
      <vt:lpstr>Pilas </vt:lpstr>
      <vt:lpstr>Definición PILA</vt:lpstr>
      <vt:lpstr>Definición PILA</vt:lpstr>
      <vt:lpstr>Presentación de PowerPoint</vt:lpstr>
      <vt:lpstr>Presentación de PowerPoint</vt:lpstr>
      <vt:lpstr>Presentación de PowerPoint</vt:lpstr>
      <vt:lpstr>  Implementación de PILA  </vt:lpstr>
      <vt:lpstr>Presentación de PowerPoint</vt:lpstr>
      <vt:lpstr>Primitivas de acceso</vt:lpstr>
      <vt:lpstr>Primitivas de acceso</vt:lpstr>
      <vt:lpstr>Primitivas de acceso</vt:lpstr>
      <vt:lpstr>Representación de pilas en base a arreglos</vt:lpstr>
      <vt:lpstr>Representación de pilas en base a arreglos</vt:lpstr>
      <vt:lpstr>Representación de pilas en base a arreglos</vt:lpstr>
      <vt:lpstr>Presentación de PowerPoint</vt:lpstr>
      <vt:lpstr>PROGRAMA DE PILA</vt:lpstr>
      <vt:lpstr>PROGRAMA DE PILA</vt:lpstr>
      <vt:lpstr>PROGRAMA DE PILA</vt:lpstr>
      <vt:lpstr>PROGRAMA DE PILA</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CONGRESO INTERNACIONAL DE COMPUTACIÓN Y TELECOMUNICACIONES (COMTEL 2009)  III FESTIVAL INTERNACIONAL DE SOFTWARE LIBRE - GNU/LINUX (FESOLI 2009)</dc:title>
  <dc:creator>administrador</dc:creator>
  <cp:lastModifiedBy>owner</cp:lastModifiedBy>
  <cp:revision>653</cp:revision>
  <dcterms:created xsi:type="dcterms:W3CDTF">2009-05-13T04:39:35Z</dcterms:created>
  <dcterms:modified xsi:type="dcterms:W3CDTF">2018-04-10T16:10:30Z</dcterms:modified>
</cp:coreProperties>
</file>