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7"/>
  </p:notesMasterIdLst>
  <p:handoutMasterIdLst>
    <p:handoutMasterId r:id="rId18"/>
  </p:handoutMasterIdLst>
  <p:sldIdLst>
    <p:sldId id="256" r:id="rId2"/>
    <p:sldId id="499" r:id="rId3"/>
    <p:sldId id="502" r:id="rId4"/>
    <p:sldId id="501" r:id="rId5"/>
    <p:sldId id="500" r:id="rId6"/>
    <p:sldId id="464" r:id="rId7"/>
    <p:sldId id="466" r:id="rId8"/>
    <p:sldId id="483" r:id="rId9"/>
    <p:sldId id="484" r:id="rId10"/>
    <p:sldId id="465" r:id="rId11"/>
    <p:sldId id="507" r:id="rId12"/>
    <p:sldId id="455" r:id="rId13"/>
    <p:sldId id="479" r:id="rId14"/>
    <p:sldId id="482" r:id="rId15"/>
    <p:sldId id="275" r:id="rId16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FFA3"/>
    <a:srgbClr val="FF6969"/>
    <a:srgbClr val="F6BB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966" autoAdjust="0"/>
  </p:normalViewPr>
  <p:slideViewPr>
    <p:cSldViewPr>
      <p:cViewPr varScale="1">
        <p:scale>
          <a:sx n="72" d="100"/>
          <a:sy n="72" d="100"/>
        </p:scale>
        <p:origin x="-132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56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92B8E4-836E-412B-9495-4A0B02BD97D4}" type="datetimeFigureOut">
              <a:rPr lang="es-ES"/>
              <a:pPr>
                <a:defRPr/>
              </a:pPr>
              <a:t>20/04/2018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672B775-DB0A-4A2F-B031-9360ACE740B4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2390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64836D7-51CA-43F2-9DEC-48A203B636FF}" type="datetimeFigureOut">
              <a:rPr lang="es-ES"/>
              <a:pPr>
                <a:defRPr/>
              </a:pPr>
              <a:t>20/04/2018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dirty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BB08D44-9835-4810-8B17-9622C693F3CA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4560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122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7F3DD62-E170-462E-8997-FAE058D421CF}" type="slidenum">
              <a:rPr lang="es-ES" smtClean="0"/>
              <a:pPr/>
              <a:t>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89398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1" name="Rounded Rectangle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2" name="Rounded Rectangle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000240"/>
            <a:ext cx="8458200" cy="1470025"/>
          </a:xfrm>
        </p:spPr>
        <p:txBody>
          <a:bodyPr anchor="b"/>
          <a:lstStyle>
            <a:lvl1pPr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62206" y="4319606"/>
            <a:ext cx="4953000" cy="1752600"/>
          </a:xfrm>
        </p:spPr>
        <p:txBody>
          <a:bodyPr/>
          <a:lstStyle>
            <a:lvl1pPr marL="64008" indent="0" algn="ctr">
              <a:buNone/>
              <a:defRPr sz="24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7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1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BA21E2A2-0089-4D30-A541-DD2A610CCF65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8715436" cy="85725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2B275-A9FB-4368-B849-93FDE2FB368E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21"/>
          <p:cNvSpPr>
            <a:spLocks noGrp="1"/>
          </p:cNvSpPr>
          <p:nvPr>
            <p:ph type="title"/>
          </p:nvPr>
        </p:nvSpPr>
        <p:spPr bwMode="auto">
          <a:xfrm>
            <a:off x="-32" y="-24"/>
            <a:ext cx="82296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Ingresar </a:t>
            </a:r>
            <a:r>
              <a:rPr lang="en-US" dirty="0" err="1" smtClean="0"/>
              <a:t>Titulo</a:t>
            </a:r>
            <a:endParaRPr lang="en-US" dirty="0" smtClean="0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6A03A-1CB4-42D8-BE1B-6F8A585A2739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8736"/>
            <a:ext cx="4038600" cy="488315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8736"/>
            <a:ext cx="4038600" cy="488315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3DD18-45BD-41B5-B5BF-553FD4DDA8C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21"/>
          <p:cNvSpPr txBox="1">
            <a:spLocks/>
          </p:cNvSpPr>
          <p:nvPr userDrawn="1"/>
        </p:nvSpPr>
        <p:spPr bwMode="auto">
          <a:xfrm>
            <a:off x="0" y="0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Ingresar Titulo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57298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1357298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820846"/>
            <a:ext cx="4041648" cy="453711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1820846"/>
            <a:ext cx="4041775" cy="453711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90414-4765-4152-A7F9-2FDC17390F79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21"/>
          <p:cNvSpPr txBox="1">
            <a:spLocks/>
          </p:cNvSpPr>
          <p:nvPr userDrawn="1"/>
        </p:nvSpPr>
        <p:spPr bwMode="auto">
          <a:xfrm>
            <a:off x="0" y="0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Ingresar Titulo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0694" y="1214422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00694" y="2143116"/>
            <a:ext cx="3383280" cy="4189092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84028" y="1500174"/>
            <a:ext cx="5102352" cy="48577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0A369-585A-4E98-9174-948DE925FEF7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357298"/>
            <a:ext cx="586803" cy="4895951"/>
          </a:xfrm>
        </p:spPr>
        <p:txBody>
          <a:bodyPr vert="vert270" lIns="45720" tIns="0" rIns="45720" anchor="t"/>
          <a:lstStyle>
            <a:lvl1pPr algn="ctr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357298"/>
            <a:ext cx="4572000" cy="4857752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1357298"/>
            <a:ext cx="2590800" cy="4895951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59B81-79CC-4CA1-A89D-A29CF9EF37F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73ECA-EA93-469A-AEF6-C9765CE6810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9"/>
          <p:cNvSpPr/>
          <p:nvPr userDrawn="1"/>
        </p:nvSpPr>
        <p:spPr>
          <a:xfrm>
            <a:off x="0" y="6357938"/>
            <a:ext cx="9144000" cy="500062"/>
          </a:xfrm>
          <a:prstGeom prst="rect">
            <a:avLst/>
          </a:prstGeom>
          <a:solidFill>
            <a:schemeClr val="tx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" name="46 Rectángulo"/>
          <p:cNvSpPr/>
          <p:nvPr userDrawn="1"/>
        </p:nvSpPr>
        <p:spPr>
          <a:xfrm>
            <a:off x="0" y="1071563"/>
            <a:ext cx="5418138" cy="3651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dirty="0"/>
          </a:p>
        </p:txBody>
      </p:sp>
      <p:sp>
        <p:nvSpPr>
          <p:cNvPr id="28" name="Rectangle 27"/>
          <p:cNvSpPr/>
          <p:nvPr/>
        </p:nvSpPr>
        <p:spPr>
          <a:xfrm>
            <a:off x="0" y="955675"/>
            <a:ext cx="9144000" cy="8413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0" y="0"/>
            <a:ext cx="9144000" cy="8636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857250"/>
            <a:ext cx="9144000" cy="107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200" y="949325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1028700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11779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1260476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1260476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1260476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1260476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1260475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1260475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40" name="Title Placeholder 2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858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Ingresar Título</a:t>
            </a:r>
          </a:p>
        </p:txBody>
      </p:sp>
      <p:sp>
        <p:nvSpPr>
          <p:cNvPr id="104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42900" y="1285875"/>
            <a:ext cx="8515350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Ingresar contenido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</p:txBody>
      </p:sp>
      <p:sp useBgFill="1">
        <p:nvSpPr>
          <p:cNvPr id="33" name="Rounded Rectangle 32"/>
          <p:cNvSpPr/>
          <p:nvPr userDrawn="1"/>
        </p:nvSpPr>
        <p:spPr bwMode="white">
          <a:xfrm>
            <a:off x="5407025" y="1085850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01063" y="6562725"/>
            <a:ext cx="612775" cy="22383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37FA3B6A-5EBD-4CF5-817A-A23596D4856B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338" y="6429375"/>
            <a:ext cx="7753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s-PE"/>
              <a:t>Agregar subtitulo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9BBB59"/>
        </a:buClr>
        <a:buFont typeface="Georgia" pitchFamily="18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rgbClr val="F6BB00"/>
          </a:solidFill>
          <a:latin typeface="Arial" pitchFamily="34" charset="0"/>
          <a:ea typeface="+mn-ea"/>
          <a:cs typeface="Arial" pitchFamily="34" charset="0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Arial" pitchFamily="34" charset="0"/>
          <a:ea typeface="+mn-ea"/>
          <a:cs typeface="Arial" pitchFamily="34" charset="0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Arial" pitchFamily="34" charset="0"/>
          <a:ea typeface="+mn-ea"/>
          <a:cs typeface="Arial" pitchFamily="34" charset="0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9BBB59"/>
        </a:buClr>
        <a:buFont typeface="Georgia" pitchFamily="18" charset="0"/>
        <a:buChar char="▫"/>
        <a:defRPr sz="2000" kern="1200">
          <a:solidFill>
            <a:srgbClr val="9BBB59"/>
          </a:solidFill>
          <a:latin typeface="Arial" pitchFamily="34" charset="0"/>
          <a:ea typeface="+mn-ea"/>
          <a:cs typeface="Arial" pitchFamily="34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44824"/>
            <a:ext cx="9144000" cy="1152128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altLang="es-PE" sz="4000" dirty="0" smtClean="0">
                <a:latin typeface="Arial Black" pitchFamily="34" charset="0"/>
              </a:rPr>
              <a:t>Simulacro de Pilas </a:t>
            </a:r>
            <a:endParaRPr lang="es-ES" altLang="es-PE" sz="4000" dirty="0"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FACULTAD DE INGENIERIA DE SISTEMAS, CÓMPUTO Y TELECOMUNICACIONES</a:t>
            </a:r>
            <a:endParaRPr lang="es-PE" sz="12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9221" name="Picture 2" descr="Log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8175" y="115888"/>
            <a:ext cx="5280025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 descr="document, file, preview, search, zoom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488" y="4214818"/>
            <a:ext cx="1656184" cy="1656185"/>
          </a:xfrm>
          <a:prstGeom prst="rect">
            <a:avLst/>
          </a:prstGeom>
          <a:noFill/>
        </p:spPr>
      </p:pic>
      <p:pic>
        <p:nvPicPr>
          <p:cNvPr id="8" name="Picture 60" descr="Logo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13" y="6357958"/>
            <a:ext cx="4005987" cy="50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85720" y="1142984"/>
            <a:ext cx="8501122" cy="4857784"/>
          </a:xfrm>
          <a:prstGeom prst="rect">
            <a:avLst/>
          </a:prstGeom>
          <a:solidFill>
            <a:schemeClr val="bg1"/>
          </a:solidFill>
          <a:ln w="12700">
            <a:solidFill>
              <a:srgbClr val="FF6600"/>
            </a:solidFill>
          </a:ln>
        </p:spPr>
        <p:txBody>
          <a:bodyPr vert="horz" lIns="90488" tIns="44450" rIns="90488" bIns="44450" rtlCol="0">
            <a:normAutofit/>
          </a:bodyPr>
          <a:lstStyle/>
          <a:p>
            <a:endParaRPr lang="es-ES" sz="1600" dirty="0" smtClean="0"/>
          </a:p>
          <a:p>
            <a:endParaRPr lang="es-ES" sz="1600" dirty="0" smtClean="0"/>
          </a:p>
          <a:p>
            <a:endParaRPr lang="es-PE" sz="16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60" descr="Logo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13" y="6357958"/>
            <a:ext cx="4005987" cy="50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3"/>
          <p:cNvSpPr txBox="1"/>
          <p:nvPr/>
        </p:nvSpPr>
        <p:spPr>
          <a:xfrm>
            <a:off x="308728" y="1340768"/>
            <a:ext cx="4498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Arial Black" panose="020B0A04020102020204" pitchFamily="34" charset="0"/>
              </a:rPr>
              <a:t>SOLUCION 1</a:t>
            </a:r>
          </a:p>
        </p:txBody>
      </p:sp>
      <p:sp>
        <p:nvSpPr>
          <p:cNvPr id="7" name="Rectángulo 4"/>
          <p:cNvSpPr/>
          <p:nvPr/>
        </p:nvSpPr>
        <p:spPr>
          <a:xfrm>
            <a:off x="395536" y="3177093"/>
            <a:ext cx="8013989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fondo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  6  1  8  7  M  H  K  R  6  7  D  5  D  W  M  A  B  C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cima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 bwMode="auto">
          <a:xfrm>
            <a:off x="0" y="0"/>
            <a:ext cx="8858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s-ES" altLang="es-PE" sz="2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EJERCICIOS SOBRE PILAS</a:t>
            </a:r>
            <a:endParaRPr kumimoji="0" lang="es-PE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285720" y="1268760"/>
            <a:ext cx="8501122" cy="4895504"/>
          </a:xfrm>
          <a:prstGeom prst="rect">
            <a:avLst/>
          </a:prstGeom>
          <a:solidFill>
            <a:schemeClr val="bg1"/>
          </a:solidFill>
          <a:ln w="12700">
            <a:solidFill>
              <a:srgbClr val="FF6600"/>
            </a:solidFill>
          </a:ln>
        </p:spPr>
        <p:txBody>
          <a:bodyPr vert="horz" lIns="90488" tIns="44450" rIns="90488" bIns="44450" rtlCol="0">
            <a:normAutofit/>
          </a:bodyPr>
          <a:lstStyle/>
          <a:p>
            <a:pPr lvl="0"/>
            <a:endParaRPr lang="es-PE" sz="1600" dirty="0"/>
          </a:p>
        </p:txBody>
      </p:sp>
      <p:pic>
        <p:nvPicPr>
          <p:cNvPr id="9" name="Picture 60" descr="Logo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13" y="6357958"/>
            <a:ext cx="4005987" cy="50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1 Título"/>
          <p:cNvSpPr txBox="1">
            <a:spLocks/>
          </p:cNvSpPr>
          <p:nvPr/>
        </p:nvSpPr>
        <p:spPr bwMode="auto">
          <a:xfrm>
            <a:off x="0" y="0"/>
            <a:ext cx="8858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s-ES" altLang="es-PE" sz="2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EJERCCIOS SOBRE PILAS</a:t>
            </a:r>
            <a:endParaRPr kumimoji="0" lang="es-PE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ángulo 3"/>
          <p:cNvSpPr/>
          <p:nvPr/>
        </p:nvSpPr>
        <p:spPr>
          <a:xfrm>
            <a:off x="4536281" y="2532164"/>
            <a:ext cx="520981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>
                <a:latin typeface="Comic Sans MS" panose="030F0702030302020204" pitchFamily="66" charset="0"/>
              </a:rPr>
              <a:t>Procedimiento MOVER(c, p)</a:t>
            </a:r>
          </a:p>
          <a:p>
            <a:r>
              <a:rPr lang="es-MX" sz="1600" dirty="0">
                <a:latin typeface="Comic Sans MS" panose="030F0702030302020204" pitchFamily="66" charset="0"/>
              </a:rPr>
              <a:t>    PILA: c, b, p </a:t>
            </a:r>
          </a:p>
          <a:p>
            <a:r>
              <a:rPr lang="es-MX" sz="1600" dirty="0">
                <a:latin typeface="Comic Sans MS" panose="030F0702030302020204" pitchFamily="66" charset="0"/>
              </a:rPr>
              <a:t>    carácter: </a:t>
            </a:r>
            <a:r>
              <a:rPr lang="es-MX" sz="1600" dirty="0" err="1">
                <a:latin typeface="Comic Sans MS" panose="030F0702030302020204" pitchFamily="66" charset="0"/>
              </a:rPr>
              <a:t>x,y</a:t>
            </a:r>
            <a:endParaRPr lang="es-MX" sz="1600" dirty="0">
              <a:latin typeface="Comic Sans MS" panose="030F0702030302020204" pitchFamily="66" charset="0"/>
            </a:endParaRPr>
          </a:p>
          <a:p>
            <a:r>
              <a:rPr lang="es-MX" sz="1600" dirty="0">
                <a:latin typeface="Comic Sans MS" panose="030F0702030302020204" pitchFamily="66" charset="0"/>
              </a:rPr>
              <a:t>    mientras(No </a:t>
            </a:r>
            <a:r>
              <a:rPr lang="es-MX" sz="1600" dirty="0" err="1">
                <a:latin typeface="Comic Sans MS" panose="030F0702030302020204" pitchFamily="66" charset="0"/>
              </a:rPr>
              <a:t>c.VACIO</a:t>
            </a:r>
            <a:r>
              <a:rPr lang="es-MX" sz="1600" dirty="0">
                <a:latin typeface="Comic Sans MS" panose="030F0702030302020204" pitchFamily="66" charset="0"/>
              </a:rPr>
              <a:t>()) hacer</a:t>
            </a:r>
          </a:p>
          <a:p>
            <a:r>
              <a:rPr lang="es-MX" sz="1600" dirty="0">
                <a:latin typeface="Comic Sans MS" panose="030F0702030302020204" pitchFamily="66" charset="0"/>
              </a:rPr>
              <a:t>         </a:t>
            </a:r>
            <a:r>
              <a:rPr lang="es-MX" sz="1600" dirty="0" err="1">
                <a:latin typeface="Comic Sans MS" panose="030F0702030302020204" pitchFamily="66" charset="0"/>
              </a:rPr>
              <a:t>x</a:t>
            </a:r>
            <a:r>
              <a:rPr lang="es-MX" sz="16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</a:t>
            </a:r>
            <a:r>
              <a:rPr lang="es-MX" sz="1600" dirty="0" err="1">
                <a:latin typeface="Comic Sans MS" panose="030F0702030302020204" pitchFamily="66" charset="0"/>
              </a:rPr>
              <a:t>c.SACAR</a:t>
            </a:r>
            <a:r>
              <a:rPr lang="es-MX" sz="1600" dirty="0">
                <a:latin typeface="Comic Sans MS" panose="030F0702030302020204" pitchFamily="66" charset="0"/>
              </a:rPr>
              <a:t>() </a:t>
            </a:r>
          </a:p>
          <a:p>
            <a:r>
              <a:rPr lang="es-MX" sz="1600" dirty="0">
                <a:latin typeface="Comic Sans MS" panose="030F0702030302020204" pitchFamily="66" charset="0"/>
              </a:rPr>
              <a:t>         mientras(No </a:t>
            </a:r>
            <a:r>
              <a:rPr lang="es-MX" sz="1600" dirty="0" err="1">
                <a:latin typeface="Comic Sans MS" panose="030F0702030302020204" pitchFamily="66" charset="0"/>
              </a:rPr>
              <a:t>p.VACIO</a:t>
            </a:r>
            <a:r>
              <a:rPr lang="es-MX" sz="1600" dirty="0">
                <a:latin typeface="Comic Sans MS" panose="030F0702030302020204" pitchFamily="66" charset="0"/>
              </a:rPr>
              <a:t>() </a:t>
            </a:r>
            <a:r>
              <a:rPr lang="es-MX" sz="1600" dirty="0">
                <a:latin typeface="Comic Sans MS" panose="030F0702030302020204" pitchFamily="66" charset="0"/>
                <a:sym typeface="Symbol" panose="05050102010706020507" pitchFamily="18" charset="2"/>
              </a:rPr>
              <a:t> </a:t>
            </a:r>
            <a:r>
              <a:rPr lang="es-MX" sz="1600" dirty="0" err="1">
                <a:latin typeface="Comic Sans MS" panose="030F0702030302020204" pitchFamily="66" charset="0"/>
                <a:sym typeface="Symbol" panose="05050102010706020507" pitchFamily="18" charset="2"/>
              </a:rPr>
              <a:t>esdigito</a:t>
            </a:r>
            <a:r>
              <a:rPr lang="es-MX" sz="1600" dirty="0">
                <a:latin typeface="Comic Sans MS" panose="030F0702030302020204" pitchFamily="66" charset="0"/>
              </a:rPr>
              <a:t>(x)) hacer</a:t>
            </a:r>
          </a:p>
          <a:p>
            <a:r>
              <a:rPr lang="es-MX" sz="1600" dirty="0">
                <a:latin typeface="Comic Sans MS" panose="030F0702030302020204" pitchFamily="66" charset="0"/>
              </a:rPr>
              <a:t>                </a:t>
            </a:r>
            <a:r>
              <a:rPr lang="es-MX" sz="1600" dirty="0" err="1">
                <a:latin typeface="Comic Sans MS" panose="030F0702030302020204" pitchFamily="66" charset="0"/>
              </a:rPr>
              <a:t>y</a:t>
            </a:r>
            <a:r>
              <a:rPr lang="es-MX" sz="16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</a:t>
            </a:r>
            <a:r>
              <a:rPr lang="es-MX" sz="1600" dirty="0" err="1">
                <a:latin typeface="Comic Sans MS" panose="030F0702030302020204" pitchFamily="66" charset="0"/>
              </a:rPr>
              <a:t>p.SACAR</a:t>
            </a:r>
            <a:r>
              <a:rPr lang="es-MX" sz="1600" dirty="0">
                <a:latin typeface="Comic Sans MS" panose="030F0702030302020204" pitchFamily="66" charset="0"/>
              </a:rPr>
              <a:t>()              </a:t>
            </a:r>
          </a:p>
          <a:p>
            <a:r>
              <a:rPr lang="es-MX" sz="1600" dirty="0">
                <a:latin typeface="Comic Sans MS" panose="030F0702030302020204" pitchFamily="66" charset="0"/>
              </a:rPr>
              <a:t>                si(No </a:t>
            </a:r>
            <a:r>
              <a:rPr lang="es-MX" sz="1600" dirty="0" err="1">
                <a:latin typeface="Comic Sans MS" panose="030F0702030302020204" pitchFamily="66" charset="0"/>
              </a:rPr>
              <a:t>esdigito</a:t>
            </a:r>
            <a:r>
              <a:rPr lang="es-MX" sz="1600" dirty="0">
                <a:latin typeface="Comic Sans MS" panose="030F0702030302020204" pitchFamily="66" charset="0"/>
              </a:rPr>
              <a:t>(y)) entonces</a:t>
            </a:r>
          </a:p>
          <a:p>
            <a:r>
              <a:rPr lang="es-MX" sz="1600" dirty="0">
                <a:latin typeface="Comic Sans MS" panose="030F0702030302020204" pitchFamily="66" charset="0"/>
              </a:rPr>
              <a:t>                                    </a:t>
            </a:r>
            <a:r>
              <a:rPr lang="es-MX" sz="1600" dirty="0" err="1">
                <a:latin typeface="Comic Sans MS" panose="030F0702030302020204" pitchFamily="66" charset="0"/>
              </a:rPr>
              <a:t>c.METER</a:t>
            </a:r>
            <a:r>
              <a:rPr lang="es-MX" sz="1600" dirty="0">
                <a:latin typeface="Comic Sans MS" panose="030F0702030302020204" pitchFamily="66" charset="0"/>
              </a:rPr>
              <a:t>(y)</a:t>
            </a:r>
          </a:p>
          <a:p>
            <a:r>
              <a:rPr lang="es-MX" sz="1600" dirty="0">
                <a:latin typeface="Comic Sans MS" panose="030F0702030302020204" pitchFamily="66" charset="0"/>
              </a:rPr>
              <a:t>                            sino</a:t>
            </a:r>
          </a:p>
          <a:p>
            <a:r>
              <a:rPr lang="es-MX" sz="1600" dirty="0">
                <a:latin typeface="Comic Sans MS" panose="030F0702030302020204" pitchFamily="66" charset="0"/>
              </a:rPr>
              <a:t>                                   </a:t>
            </a:r>
            <a:r>
              <a:rPr lang="es-MX" sz="1600" dirty="0" err="1">
                <a:latin typeface="Comic Sans MS" panose="030F0702030302020204" pitchFamily="66" charset="0"/>
              </a:rPr>
              <a:t>b.METER</a:t>
            </a:r>
            <a:r>
              <a:rPr lang="es-MX" sz="1600" dirty="0">
                <a:latin typeface="Comic Sans MS" panose="030F0702030302020204" pitchFamily="66" charset="0"/>
              </a:rPr>
              <a:t>(y)</a:t>
            </a:r>
          </a:p>
          <a:p>
            <a:r>
              <a:rPr lang="es-MX" sz="1600" dirty="0">
                <a:latin typeface="Comic Sans MS" panose="030F0702030302020204" pitchFamily="66" charset="0"/>
              </a:rPr>
              <a:t>                </a:t>
            </a:r>
            <a:r>
              <a:rPr lang="es-MX" sz="1600" dirty="0" err="1">
                <a:latin typeface="Comic Sans MS" panose="030F0702030302020204" pitchFamily="66" charset="0"/>
              </a:rPr>
              <a:t>finsi</a:t>
            </a:r>
            <a:endParaRPr lang="es-MX" sz="1600" dirty="0">
              <a:latin typeface="Comic Sans MS" panose="030F0702030302020204" pitchFamily="66" charset="0"/>
            </a:endParaRPr>
          </a:p>
          <a:p>
            <a:r>
              <a:rPr lang="es-MX" sz="1600" dirty="0">
                <a:latin typeface="Comic Sans MS" panose="030F0702030302020204" pitchFamily="66" charset="0"/>
              </a:rPr>
              <a:t>        </a:t>
            </a:r>
            <a:r>
              <a:rPr lang="es-MX" sz="1600" dirty="0" err="1">
                <a:latin typeface="Comic Sans MS" panose="030F0702030302020204" pitchFamily="66" charset="0"/>
              </a:rPr>
              <a:t>finmientras</a:t>
            </a:r>
            <a:endParaRPr lang="es-MX" sz="1600" dirty="0">
              <a:latin typeface="Comic Sans MS" panose="030F0702030302020204" pitchFamily="66" charset="0"/>
            </a:endParaRPr>
          </a:p>
          <a:p>
            <a:r>
              <a:rPr lang="es-MX" sz="1600" dirty="0">
                <a:latin typeface="Comic Sans MS" panose="030F0702030302020204" pitchFamily="66" charset="0"/>
              </a:rPr>
              <a:t>        </a:t>
            </a:r>
            <a:r>
              <a:rPr lang="es-MX" sz="1600" dirty="0" err="1">
                <a:latin typeface="Comic Sans MS" panose="030F0702030302020204" pitchFamily="66" charset="0"/>
              </a:rPr>
              <a:t>b.METER</a:t>
            </a:r>
            <a:r>
              <a:rPr lang="es-MX" sz="1600" dirty="0">
                <a:latin typeface="Comic Sans MS" panose="030F0702030302020204" pitchFamily="66" charset="0"/>
              </a:rPr>
              <a:t>(x)</a:t>
            </a:r>
          </a:p>
          <a:p>
            <a:r>
              <a:rPr lang="es-MX" sz="1600" dirty="0">
                <a:latin typeface="Comic Sans MS" panose="030F0702030302020204" pitchFamily="66" charset="0"/>
              </a:rPr>
              <a:t>   </a:t>
            </a:r>
            <a:r>
              <a:rPr lang="es-MX" sz="1600" dirty="0" err="1">
                <a:latin typeface="Comic Sans MS" panose="030F0702030302020204" pitchFamily="66" charset="0"/>
              </a:rPr>
              <a:t>finmientras</a:t>
            </a:r>
            <a:r>
              <a:rPr lang="es-MX" sz="1600" dirty="0">
                <a:latin typeface="Comic Sans MS" panose="030F0702030302020204" pitchFamily="66" charset="0"/>
              </a:rPr>
              <a:t> </a:t>
            </a:r>
          </a:p>
          <a:p>
            <a:r>
              <a:rPr lang="es-MX" sz="1600" dirty="0" err="1">
                <a:latin typeface="Comic Sans MS" panose="030F0702030302020204" pitchFamily="66" charset="0"/>
              </a:rPr>
              <a:t>finMOVER</a:t>
            </a:r>
            <a:endParaRPr lang="es-MX" sz="1600" dirty="0">
              <a:latin typeface="Comic Sans MS" panose="030F0702030302020204" pitchFamily="66" charset="0"/>
            </a:endParaRPr>
          </a:p>
        </p:txBody>
      </p:sp>
      <p:sp>
        <p:nvSpPr>
          <p:cNvPr id="12" name="CuadroTexto 4"/>
          <p:cNvSpPr txBox="1"/>
          <p:nvPr/>
        </p:nvSpPr>
        <p:spPr>
          <a:xfrm>
            <a:off x="604429" y="1220491"/>
            <a:ext cx="4814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Como queda la pila </a:t>
            </a:r>
            <a:r>
              <a:rPr lang="es-MX" b="1" dirty="0"/>
              <a:t>b</a:t>
            </a:r>
            <a:r>
              <a:rPr lang="es-MX" dirty="0"/>
              <a:t> después de procesarse el método MOVER al cual se pasan como entradas la pila </a:t>
            </a:r>
            <a:r>
              <a:rPr lang="es-MX" b="1" dirty="0"/>
              <a:t>c </a:t>
            </a:r>
            <a:r>
              <a:rPr lang="es-MX" dirty="0"/>
              <a:t>y la pila </a:t>
            </a:r>
            <a:r>
              <a:rPr lang="es-MX" b="1" dirty="0"/>
              <a:t>p</a:t>
            </a:r>
            <a:r>
              <a:rPr lang="es-MX" dirty="0"/>
              <a:t>. Los valores iniciales de la pila c y la pila p se observan al costado del algoritmo</a:t>
            </a:r>
          </a:p>
        </p:txBody>
      </p:sp>
      <p:graphicFrame>
        <p:nvGraphicFramePr>
          <p:cNvPr id="14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918714"/>
              </p:ext>
            </p:extLst>
          </p:nvPr>
        </p:nvGraphicFramePr>
        <p:xfrm>
          <a:off x="5625490" y="1140660"/>
          <a:ext cx="412060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521">
                  <a:extLst>
                    <a:ext uri="{9D8B030D-6E8A-4147-A177-3AD203B41FA5}">
                      <a16:colId xmlns:a16="http://schemas.microsoft.com/office/drawing/2014/main" xmlns="" val="184605444"/>
                    </a:ext>
                  </a:extLst>
                </a:gridCol>
                <a:gridCol w="3135085">
                  <a:extLst>
                    <a:ext uri="{9D8B030D-6E8A-4147-A177-3AD203B41FA5}">
                      <a16:colId xmlns:a16="http://schemas.microsoft.com/office/drawing/2014/main" xmlns="" val="28214376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c, b,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Son pilas y b esta vacía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3133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esdigito</a:t>
                      </a:r>
                      <a:endParaRPr lang="es-MX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Función que devuelve  verdadero si y es digito de lo contrario retorna falso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1298447"/>
                  </a:ext>
                </a:extLst>
              </a:tr>
            </a:tbl>
          </a:graphicData>
        </a:graphic>
      </p:graphicFrame>
      <p:graphicFrame>
        <p:nvGraphicFramePr>
          <p:cNvPr id="15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69481"/>
              </p:ext>
            </p:extLst>
          </p:nvPr>
        </p:nvGraphicFramePr>
        <p:xfrm>
          <a:off x="1477798" y="3226477"/>
          <a:ext cx="43473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31">
                  <a:extLst>
                    <a:ext uri="{9D8B030D-6E8A-4147-A177-3AD203B41FA5}">
                      <a16:colId xmlns:a16="http://schemas.microsoft.com/office/drawing/2014/main" xmlns="" val="2858422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882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166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208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084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057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972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8911245"/>
                  </a:ext>
                </a:extLst>
              </a:tr>
            </a:tbl>
          </a:graphicData>
        </a:graphic>
      </p:graphicFrame>
      <p:sp>
        <p:nvSpPr>
          <p:cNvPr id="16" name="CuadroTexto 11"/>
          <p:cNvSpPr txBox="1"/>
          <p:nvPr/>
        </p:nvSpPr>
        <p:spPr>
          <a:xfrm>
            <a:off x="655229" y="3226477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cima</a:t>
            </a:r>
          </a:p>
        </p:txBody>
      </p:sp>
      <p:sp>
        <p:nvSpPr>
          <p:cNvPr id="17" name="CuadroTexto 12"/>
          <p:cNvSpPr txBox="1"/>
          <p:nvPr/>
        </p:nvSpPr>
        <p:spPr>
          <a:xfrm>
            <a:off x="560755" y="5483360"/>
            <a:ext cx="91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fondo</a:t>
            </a:r>
          </a:p>
        </p:txBody>
      </p:sp>
      <p:sp>
        <p:nvSpPr>
          <p:cNvPr id="18" name="CuadroTexto 13"/>
          <p:cNvSpPr txBox="1"/>
          <p:nvPr/>
        </p:nvSpPr>
        <p:spPr>
          <a:xfrm>
            <a:off x="655229" y="282681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PILA p</a:t>
            </a:r>
          </a:p>
        </p:txBody>
      </p:sp>
      <p:graphicFrame>
        <p:nvGraphicFramePr>
          <p:cNvPr id="19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48816"/>
              </p:ext>
            </p:extLst>
          </p:nvPr>
        </p:nvGraphicFramePr>
        <p:xfrm>
          <a:off x="3746615" y="3226477"/>
          <a:ext cx="43473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31">
                  <a:extLst>
                    <a:ext uri="{9D8B030D-6E8A-4147-A177-3AD203B41FA5}">
                      <a16:colId xmlns:a16="http://schemas.microsoft.com/office/drawing/2014/main" xmlns="" val="2858422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882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166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208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084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057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972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891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9552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65187"/>
                  </a:ext>
                </a:extLst>
              </a:tr>
            </a:tbl>
          </a:graphicData>
        </a:graphic>
      </p:graphicFrame>
      <p:sp>
        <p:nvSpPr>
          <p:cNvPr id="20" name="CuadroTexto 16"/>
          <p:cNvSpPr txBox="1"/>
          <p:nvPr/>
        </p:nvSpPr>
        <p:spPr>
          <a:xfrm>
            <a:off x="2924046" y="3226477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cima</a:t>
            </a:r>
          </a:p>
        </p:txBody>
      </p:sp>
      <p:sp>
        <p:nvSpPr>
          <p:cNvPr id="21" name="CuadroTexto 17"/>
          <p:cNvSpPr txBox="1"/>
          <p:nvPr/>
        </p:nvSpPr>
        <p:spPr>
          <a:xfrm>
            <a:off x="2853593" y="6194705"/>
            <a:ext cx="91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fondo</a:t>
            </a:r>
          </a:p>
        </p:txBody>
      </p:sp>
      <p:sp>
        <p:nvSpPr>
          <p:cNvPr id="22" name="CuadroTexto 18"/>
          <p:cNvSpPr txBox="1"/>
          <p:nvPr/>
        </p:nvSpPr>
        <p:spPr>
          <a:xfrm>
            <a:off x="2924046" y="282681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PILA c</a:t>
            </a:r>
          </a:p>
        </p:txBody>
      </p:sp>
    </p:spTree>
    <p:extLst>
      <p:ext uri="{BB962C8B-B14F-4D97-AF65-F5344CB8AC3E}">
        <p14:creationId xmlns:p14="http://schemas.microsoft.com/office/powerpoint/2010/main" val="3406837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85720" y="1268760"/>
            <a:ext cx="8501122" cy="4895504"/>
          </a:xfrm>
          <a:prstGeom prst="rect">
            <a:avLst/>
          </a:prstGeom>
          <a:solidFill>
            <a:schemeClr val="bg1"/>
          </a:solidFill>
          <a:ln w="12700">
            <a:solidFill>
              <a:srgbClr val="FF6600"/>
            </a:solidFill>
          </a:ln>
        </p:spPr>
        <p:txBody>
          <a:bodyPr vert="horz" lIns="90488" tIns="44450" rIns="90488" bIns="44450" rtlCol="0">
            <a:normAutofit/>
          </a:bodyPr>
          <a:lstStyle/>
          <a:p>
            <a:r>
              <a:rPr lang="es-ES" sz="1600" dirty="0" smtClean="0"/>
              <a:t>P:  H 1 M 8 7 B A </a:t>
            </a:r>
          </a:p>
          <a:p>
            <a:r>
              <a:rPr lang="es-ES" sz="1600" dirty="0" smtClean="0"/>
              <a:t>C:  1  2  3  5  D  W  M  6  7</a:t>
            </a:r>
          </a:p>
          <a:p>
            <a:r>
              <a:rPr lang="es-ES" sz="1600" dirty="0" smtClean="0"/>
              <a:t>B: VACIO</a:t>
            </a:r>
          </a:p>
          <a:p>
            <a:endParaRPr lang="es-ES" sz="1600" dirty="0"/>
          </a:p>
          <a:p>
            <a:r>
              <a:rPr lang="es-ES" sz="1600" dirty="0" smtClean="0"/>
              <a:t>Tenemos dos </a:t>
            </a:r>
            <a:r>
              <a:rPr lang="es-ES" sz="1600" dirty="0" err="1" smtClean="0"/>
              <a:t>while</a:t>
            </a:r>
            <a:r>
              <a:rPr lang="es-ES" sz="1600" dirty="0" smtClean="0"/>
              <a:t> sabemos que el que varia mas rápido es el </a:t>
            </a:r>
            <a:r>
              <a:rPr lang="es-ES" sz="1600" dirty="0" err="1" smtClean="0"/>
              <a:t>while</a:t>
            </a:r>
            <a:r>
              <a:rPr lang="es-ES" sz="1600" dirty="0" smtClean="0"/>
              <a:t> mas interno</a:t>
            </a:r>
          </a:p>
          <a:p>
            <a:r>
              <a:rPr lang="es-PE" sz="1600" dirty="0" smtClean="0"/>
              <a:t>     x = 1 (saco 1 de la pila C, como queda la pila C      </a:t>
            </a:r>
            <a:r>
              <a:rPr lang="es-ES" sz="1600" dirty="0"/>
              <a:t>C:  </a:t>
            </a:r>
            <a:r>
              <a:rPr lang="es-ES" sz="1600" dirty="0" smtClean="0"/>
              <a:t>2  </a:t>
            </a:r>
            <a:r>
              <a:rPr lang="es-ES" sz="1600" dirty="0"/>
              <a:t>3  5  D  W  M  6  7</a:t>
            </a:r>
          </a:p>
          <a:p>
            <a:pPr lvl="0"/>
            <a:r>
              <a:rPr lang="es-ES" sz="1600" dirty="0" smtClean="0"/>
              <a:t>Como es verdadero el primer </a:t>
            </a:r>
            <a:r>
              <a:rPr lang="es-ES" sz="1600" dirty="0" err="1" smtClean="0"/>
              <a:t>while</a:t>
            </a:r>
            <a:r>
              <a:rPr lang="es-ES" sz="1600" dirty="0" smtClean="0"/>
              <a:t> , entonces </a:t>
            </a:r>
          </a:p>
          <a:p>
            <a:pPr lvl="0"/>
            <a:r>
              <a:rPr lang="es-ES" sz="1600" b="1" dirty="0" smtClean="0"/>
              <a:t>Barremos  la pila P</a:t>
            </a:r>
          </a:p>
          <a:p>
            <a:r>
              <a:rPr lang="es-ES" sz="1600" dirty="0" smtClean="0"/>
              <a:t>y=H (se elimina H de la pila p)   como queda  la pila P       </a:t>
            </a:r>
            <a:r>
              <a:rPr lang="es-ES" sz="1600" b="1" dirty="0" smtClean="0"/>
              <a:t>P</a:t>
            </a:r>
            <a:r>
              <a:rPr lang="es-ES" sz="1600" b="1" dirty="0"/>
              <a:t>: </a:t>
            </a:r>
            <a:r>
              <a:rPr lang="es-ES" sz="1600" dirty="0"/>
              <a:t>:  </a:t>
            </a:r>
            <a:r>
              <a:rPr lang="es-ES" sz="1600" dirty="0" smtClean="0"/>
              <a:t>1 </a:t>
            </a:r>
            <a:r>
              <a:rPr lang="es-ES" sz="1600" dirty="0"/>
              <a:t>M 8 7 B </a:t>
            </a:r>
            <a:r>
              <a:rPr lang="es-ES" sz="1600" dirty="0" smtClean="0"/>
              <a:t> A </a:t>
            </a:r>
            <a:endParaRPr lang="es-ES" sz="1600" b="1" dirty="0"/>
          </a:p>
          <a:p>
            <a:pPr lvl="0"/>
            <a:r>
              <a:rPr lang="es-ES" sz="1600" dirty="0" smtClean="0"/>
              <a:t>El </a:t>
            </a:r>
            <a:r>
              <a:rPr lang="es-ES" sz="1600" b="1" dirty="0" err="1" smtClean="0"/>
              <a:t>if</a:t>
            </a:r>
            <a:r>
              <a:rPr lang="es-ES" sz="1600" dirty="0" smtClean="0"/>
              <a:t> es  verdadero, entonces se cumple </a:t>
            </a:r>
            <a:r>
              <a:rPr lang="es-ES" sz="1600" dirty="0" err="1" smtClean="0"/>
              <a:t>c.meter</a:t>
            </a:r>
            <a:r>
              <a:rPr lang="es-ES" sz="1600" dirty="0" smtClean="0"/>
              <a:t>(y) (metemos H en la pila C)</a:t>
            </a:r>
          </a:p>
          <a:p>
            <a:r>
              <a:rPr lang="es-ES" sz="1600" dirty="0"/>
              <a:t>C:  </a:t>
            </a:r>
            <a:r>
              <a:rPr lang="es-ES" sz="1600" dirty="0" smtClean="0"/>
              <a:t>H    </a:t>
            </a:r>
            <a:r>
              <a:rPr lang="es-ES" sz="1600" dirty="0"/>
              <a:t>2  3  5  D  W  M  6  7</a:t>
            </a:r>
          </a:p>
          <a:p>
            <a:pPr lvl="0"/>
            <a:endParaRPr lang="es-ES" sz="1600" b="1" dirty="0" smtClean="0"/>
          </a:p>
          <a:p>
            <a:pPr lvl="0"/>
            <a:r>
              <a:rPr lang="es-ES" sz="1600" dirty="0" smtClean="0"/>
              <a:t>y=1 (se </a:t>
            </a:r>
            <a:r>
              <a:rPr lang="es-ES" sz="1600" dirty="0"/>
              <a:t>elimina </a:t>
            </a:r>
            <a:r>
              <a:rPr lang="es-ES" sz="1600" dirty="0" smtClean="0"/>
              <a:t>1 </a:t>
            </a:r>
            <a:r>
              <a:rPr lang="es-ES" sz="1600" dirty="0"/>
              <a:t>de la pila p)   como queda  la pila P       </a:t>
            </a:r>
            <a:r>
              <a:rPr lang="es-ES" sz="1600" b="1" dirty="0"/>
              <a:t>P: </a:t>
            </a:r>
            <a:r>
              <a:rPr lang="es-ES" sz="1600" dirty="0" smtClean="0"/>
              <a:t> </a:t>
            </a:r>
            <a:r>
              <a:rPr lang="es-ES" sz="1600" dirty="0"/>
              <a:t>M 8 7 B  A </a:t>
            </a:r>
            <a:endParaRPr lang="es-ES" sz="1600" dirty="0" smtClean="0"/>
          </a:p>
          <a:p>
            <a:pPr lvl="0"/>
            <a:r>
              <a:rPr lang="es-ES" sz="1600" dirty="0" smtClean="0"/>
              <a:t>El </a:t>
            </a:r>
            <a:r>
              <a:rPr lang="es-ES" sz="1600" b="1" dirty="0" err="1"/>
              <a:t>if</a:t>
            </a:r>
            <a:r>
              <a:rPr lang="es-ES" sz="1600" dirty="0"/>
              <a:t> es </a:t>
            </a:r>
            <a:r>
              <a:rPr lang="es-ES" sz="1600" dirty="0" smtClean="0"/>
              <a:t> falso, </a:t>
            </a:r>
            <a:r>
              <a:rPr lang="es-ES" sz="1600" dirty="0"/>
              <a:t>entonces se cumple </a:t>
            </a:r>
            <a:r>
              <a:rPr lang="es-ES" sz="1600" dirty="0" err="1" smtClean="0"/>
              <a:t>b.meter</a:t>
            </a:r>
            <a:r>
              <a:rPr lang="es-ES" sz="1600" dirty="0" smtClean="0"/>
              <a:t>(y</a:t>
            </a:r>
            <a:r>
              <a:rPr lang="es-ES" sz="1600" dirty="0"/>
              <a:t>) (metemos </a:t>
            </a:r>
            <a:r>
              <a:rPr lang="es-ES" sz="1600" dirty="0" smtClean="0"/>
              <a:t>1 </a:t>
            </a:r>
            <a:r>
              <a:rPr lang="es-ES" sz="1600" dirty="0"/>
              <a:t>en la pila </a:t>
            </a:r>
            <a:r>
              <a:rPr lang="es-ES" sz="1600" dirty="0" smtClean="0"/>
              <a:t>b)</a:t>
            </a:r>
          </a:p>
          <a:p>
            <a:r>
              <a:rPr lang="es-ES" sz="1600" dirty="0" smtClean="0"/>
              <a:t>Como queda la pila B       B:    1</a:t>
            </a:r>
            <a:endParaRPr lang="es-ES" sz="1600" dirty="0"/>
          </a:p>
          <a:p>
            <a:pPr lvl="0"/>
            <a:endParaRPr lang="es-ES" sz="1600" dirty="0"/>
          </a:p>
          <a:p>
            <a:r>
              <a:rPr lang="es-ES" sz="1600" dirty="0" smtClean="0"/>
              <a:t>y=M (se </a:t>
            </a:r>
            <a:r>
              <a:rPr lang="es-ES" sz="1600" dirty="0"/>
              <a:t>elimina </a:t>
            </a:r>
            <a:r>
              <a:rPr lang="es-ES" sz="1600" dirty="0" smtClean="0"/>
              <a:t>M </a:t>
            </a:r>
            <a:r>
              <a:rPr lang="es-ES" sz="1600" dirty="0"/>
              <a:t>de la pila p)   como queda  la pila P       </a:t>
            </a:r>
            <a:r>
              <a:rPr lang="es-ES" sz="1600" b="1" dirty="0"/>
              <a:t>P: </a:t>
            </a:r>
            <a:r>
              <a:rPr lang="es-ES" sz="1600" dirty="0" smtClean="0"/>
              <a:t>8 </a:t>
            </a:r>
            <a:r>
              <a:rPr lang="es-ES" sz="1600" dirty="0"/>
              <a:t>7 B  </a:t>
            </a:r>
            <a:r>
              <a:rPr lang="es-ES" sz="1600" dirty="0" smtClean="0"/>
              <a:t>A</a:t>
            </a:r>
            <a:endParaRPr lang="es-ES" sz="1600" dirty="0"/>
          </a:p>
          <a:p>
            <a:pPr lvl="0"/>
            <a:r>
              <a:rPr lang="es-ES" sz="1600" dirty="0"/>
              <a:t>El </a:t>
            </a:r>
            <a:r>
              <a:rPr lang="es-ES" sz="1600" b="1" dirty="0" err="1"/>
              <a:t>if</a:t>
            </a:r>
            <a:r>
              <a:rPr lang="es-ES" sz="1600" dirty="0"/>
              <a:t> es  verdadero, entonces se cumple </a:t>
            </a:r>
            <a:r>
              <a:rPr lang="es-ES" sz="1600" dirty="0" err="1"/>
              <a:t>c.meter</a:t>
            </a:r>
            <a:r>
              <a:rPr lang="es-ES" sz="1600" dirty="0"/>
              <a:t>(y) (metemos </a:t>
            </a:r>
            <a:r>
              <a:rPr lang="es-ES" sz="1600" dirty="0" smtClean="0"/>
              <a:t>M </a:t>
            </a:r>
            <a:r>
              <a:rPr lang="es-ES" sz="1600" dirty="0"/>
              <a:t>en la pila c)</a:t>
            </a:r>
          </a:p>
          <a:p>
            <a:r>
              <a:rPr lang="es-ES" sz="1600" dirty="0"/>
              <a:t>Como queda la pila C       C:  </a:t>
            </a:r>
            <a:r>
              <a:rPr lang="es-ES" sz="1600" dirty="0" smtClean="0"/>
              <a:t> M H   </a:t>
            </a:r>
            <a:r>
              <a:rPr lang="es-ES" sz="1600" dirty="0"/>
              <a:t>2  3  5  D  W  M  6  7</a:t>
            </a:r>
          </a:p>
          <a:p>
            <a:pPr lvl="0"/>
            <a:endParaRPr lang="es-PE" sz="1600" dirty="0"/>
          </a:p>
        </p:txBody>
      </p:sp>
      <p:pic>
        <p:nvPicPr>
          <p:cNvPr id="8" name="Picture 60" descr="Logo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13" y="6357958"/>
            <a:ext cx="4005987" cy="50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1 Título"/>
          <p:cNvSpPr txBox="1">
            <a:spLocks/>
          </p:cNvSpPr>
          <p:nvPr/>
        </p:nvSpPr>
        <p:spPr bwMode="auto">
          <a:xfrm>
            <a:off x="0" y="0"/>
            <a:ext cx="8858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s-ES" altLang="es-PE" sz="2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EJERCCIOS SOBRE PILAS</a:t>
            </a:r>
            <a:endParaRPr kumimoji="0" lang="es-PE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85720" y="1214422"/>
            <a:ext cx="8501122" cy="4857784"/>
          </a:xfrm>
          <a:prstGeom prst="rect">
            <a:avLst/>
          </a:prstGeom>
          <a:solidFill>
            <a:schemeClr val="bg1"/>
          </a:solidFill>
          <a:ln w="12700">
            <a:solidFill>
              <a:srgbClr val="FF6600"/>
            </a:solidFill>
          </a:ln>
        </p:spPr>
        <p:txBody>
          <a:bodyPr vert="horz" lIns="90488" tIns="44450" rIns="90488" bIns="44450" rtlCol="0">
            <a:normAutofit/>
          </a:bodyPr>
          <a:lstStyle/>
          <a:p>
            <a:r>
              <a:rPr lang="es-PE" sz="1600" b="1" dirty="0" smtClean="0"/>
              <a:t>El estado e las pilas es: </a:t>
            </a:r>
          </a:p>
          <a:p>
            <a:endParaRPr lang="es-PE" sz="1600" b="1" dirty="0" smtClean="0"/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ES" dirty="0"/>
              <a:t>P: </a:t>
            </a:r>
            <a:r>
              <a:rPr lang="es-ES" dirty="0" smtClean="0"/>
              <a:t>8   7  B  A</a:t>
            </a:r>
            <a:endParaRPr lang="es-ES" dirty="0"/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ES" dirty="0"/>
              <a:t>C: M H </a:t>
            </a:r>
            <a:r>
              <a:rPr lang="es-ES" dirty="0" smtClean="0"/>
              <a:t> </a:t>
            </a:r>
            <a:r>
              <a:rPr lang="es-ES" dirty="0"/>
              <a:t>2  3  5  D  W  M  6  7 </a:t>
            </a:r>
            <a:endParaRPr lang="es-ES" dirty="0" smtClean="0"/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ES" dirty="0" smtClean="0"/>
              <a:t>B</a:t>
            </a:r>
            <a:r>
              <a:rPr lang="es-ES" dirty="0"/>
              <a:t>:  </a:t>
            </a:r>
            <a:r>
              <a:rPr lang="es-ES" dirty="0" smtClean="0"/>
              <a:t>1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s-E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Generalizando decimos que los dígitos van a la pila B</a:t>
            </a:r>
            <a:r>
              <a:rPr lang="es-ES" dirty="0" smtClean="0">
                <a:latin typeface="+mn-lt"/>
              </a:rPr>
              <a:t>; y las letras a la pila 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s-E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Obtenemos: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s-ES" dirty="0" smtClean="0">
                <a:latin typeface="+mn-lt"/>
              </a:rPr>
              <a:t>P: </a:t>
            </a:r>
            <a:r>
              <a:rPr lang="es-ES" dirty="0" err="1" smtClean="0">
                <a:latin typeface="+mn-lt"/>
              </a:rPr>
              <a:t>vacio</a:t>
            </a:r>
            <a:endParaRPr lang="es-ES" dirty="0" smtClean="0">
              <a:latin typeface="+mn-lt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s-E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C: </a:t>
            </a:r>
            <a:r>
              <a:rPr lang="es-ES" dirty="0" smtClean="0">
                <a:latin typeface="+mn-lt"/>
              </a:rPr>
              <a:t>A  B  </a:t>
            </a:r>
            <a:r>
              <a:rPr lang="es-ES" dirty="0" smtClean="0"/>
              <a:t>M </a:t>
            </a:r>
            <a:r>
              <a:rPr lang="es-ES" dirty="0"/>
              <a:t>H </a:t>
            </a:r>
            <a:r>
              <a:rPr lang="es-ES" dirty="0" smtClean="0"/>
              <a:t>  </a:t>
            </a:r>
            <a:r>
              <a:rPr lang="es-ES" dirty="0"/>
              <a:t>2  3  5  D  W  M  6  7 </a:t>
            </a:r>
            <a:endParaRPr lang="es-ES" dirty="0" smtClean="0"/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ES" dirty="0" smtClean="0">
                <a:latin typeface="+mn-lt"/>
              </a:rPr>
              <a:t>B:  7  8  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s-E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Observacion</a:t>
            </a:r>
            <a:r>
              <a:rPr kumimoji="0" lang="es-E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s-ES" noProof="0" dirty="0" smtClean="0">
                <a:latin typeface="+mn-lt"/>
              </a:rPr>
              <a:t>La pila P se pone al revés, el ultimo en entrar va a la cima de la pila.</a:t>
            </a:r>
            <a:endParaRPr kumimoji="0" lang="es-ES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7" name="Picture 60" descr="Logo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13" y="6357958"/>
            <a:ext cx="4005987" cy="50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 Título"/>
          <p:cNvSpPr txBox="1">
            <a:spLocks/>
          </p:cNvSpPr>
          <p:nvPr/>
        </p:nvSpPr>
        <p:spPr bwMode="auto">
          <a:xfrm>
            <a:off x="0" y="0"/>
            <a:ext cx="8858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s-ES" altLang="es-PE" sz="2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EJERCCIOS SOBRE PILAS</a:t>
            </a:r>
            <a:endParaRPr kumimoji="0" lang="es-PE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85720" y="1214422"/>
            <a:ext cx="8501122" cy="4857784"/>
          </a:xfrm>
          <a:prstGeom prst="rect">
            <a:avLst/>
          </a:prstGeom>
          <a:solidFill>
            <a:schemeClr val="bg1"/>
          </a:solidFill>
          <a:ln w="12700">
            <a:solidFill>
              <a:srgbClr val="FF6600"/>
            </a:solidFill>
          </a:ln>
        </p:spPr>
        <p:txBody>
          <a:bodyPr vert="horz" lIns="90488" tIns="44450" rIns="90488" bIns="44450" rtlCol="0">
            <a:normAutofit lnSpcReduction="10000"/>
          </a:bodyPr>
          <a:lstStyle/>
          <a:p>
            <a:r>
              <a:rPr lang="es-ES" sz="1600" dirty="0" smtClean="0"/>
              <a:t>Se acabo el segundo mientras, lo que nos queda es:</a:t>
            </a:r>
          </a:p>
          <a:p>
            <a:r>
              <a:rPr lang="es-ES" sz="1600" dirty="0" smtClean="0"/>
              <a:t>                 </a:t>
            </a:r>
            <a:r>
              <a:rPr lang="es-ES" sz="1600" dirty="0" err="1" smtClean="0"/>
              <a:t>while</a:t>
            </a:r>
            <a:r>
              <a:rPr lang="es-ES" sz="1600" dirty="0" smtClean="0"/>
              <a:t> (no </a:t>
            </a:r>
            <a:r>
              <a:rPr lang="es-ES" sz="1600" dirty="0" err="1" smtClean="0"/>
              <a:t>c.vacio</a:t>
            </a:r>
            <a:r>
              <a:rPr lang="es-ES" sz="1600" dirty="0" smtClean="0"/>
              <a:t>()){</a:t>
            </a:r>
          </a:p>
          <a:p>
            <a:r>
              <a:rPr lang="es-ES" sz="1600" dirty="0" smtClean="0"/>
              <a:t>                       x</a:t>
            </a:r>
            <a:r>
              <a:rPr lang="es-ES" sz="1600" dirty="0" smtClean="0">
                <a:sym typeface="Wingdings" panose="05000000000000000000" pitchFamily="2" charset="2"/>
              </a:rPr>
              <a:t> </a:t>
            </a:r>
            <a:r>
              <a:rPr lang="es-ES" sz="1600" dirty="0" err="1" smtClean="0">
                <a:sym typeface="Wingdings" panose="05000000000000000000" pitchFamily="2" charset="2"/>
              </a:rPr>
              <a:t>c.sacar</a:t>
            </a:r>
            <a:r>
              <a:rPr lang="es-ES" sz="1600" dirty="0" smtClean="0">
                <a:sym typeface="Wingdings" panose="05000000000000000000" pitchFamily="2" charset="2"/>
              </a:rPr>
              <a:t>()</a:t>
            </a:r>
            <a:r>
              <a:rPr lang="es-ES" sz="1600" dirty="0" smtClean="0"/>
              <a:t>  </a:t>
            </a:r>
          </a:p>
          <a:p>
            <a:r>
              <a:rPr lang="es-ES" sz="1600" dirty="0" smtClean="0"/>
              <a:t>                      </a:t>
            </a:r>
            <a:r>
              <a:rPr lang="es-ES" sz="1600" dirty="0" err="1" smtClean="0"/>
              <a:t>b.meter</a:t>
            </a:r>
            <a:r>
              <a:rPr lang="es-ES" sz="1600" dirty="0" smtClean="0"/>
              <a:t>(x);</a:t>
            </a:r>
            <a:endParaRPr lang="es-ES" sz="1600" dirty="0"/>
          </a:p>
          <a:p>
            <a:r>
              <a:rPr lang="es-ES" sz="1600" dirty="0" smtClean="0"/>
              <a:t>                </a:t>
            </a:r>
          </a:p>
          <a:p>
            <a:r>
              <a:rPr lang="es-ES" sz="1600" dirty="0" smtClean="0"/>
              <a:t>                 }</a:t>
            </a:r>
          </a:p>
          <a:p>
            <a:r>
              <a:rPr lang="es-ES" sz="1600" dirty="0" smtClean="0"/>
              <a:t>             se mete en la pila B, el valor extraído de la pila C.</a:t>
            </a:r>
          </a:p>
          <a:p>
            <a:endParaRPr lang="es-ES" sz="1600" dirty="0"/>
          </a:p>
          <a:p>
            <a:r>
              <a:rPr lang="es-ES" sz="1600" dirty="0" smtClean="0"/>
              <a:t>Inicialmente  x=1 (x--&lt;</a:t>
            </a:r>
            <a:r>
              <a:rPr lang="es-ES" sz="1600" dirty="0" err="1" smtClean="0"/>
              <a:t>c.sacar</a:t>
            </a:r>
            <a:r>
              <a:rPr lang="es-ES" sz="1600" dirty="0" smtClean="0"/>
              <a:t>())   </a:t>
            </a:r>
            <a:r>
              <a:rPr lang="es-ES" sz="1600" dirty="0" err="1" smtClean="0"/>
              <a:t>lueo</a:t>
            </a:r>
            <a:r>
              <a:rPr lang="es-ES" sz="1600" dirty="0" smtClean="0"/>
              <a:t> se mete en la pila b    PILA B: 1 7 8 1     </a:t>
            </a:r>
          </a:p>
          <a:p>
            <a:r>
              <a:rPr lang="es-ES" sz="1600" dirty="0" smtClean="0"/>
              <a:t>Lo que se hace es extraer los elementos de la pila C, y colocarlo en la pila B, por la observación se llena al revés: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ES" sz="1600" dirty="0"/>
              <a:t>P: </a:t>
            </a:r>
            <a:r>
              <a:rPr lang="es-ES" sz="1600" dirty="0" err="1"/>
              <a:t>vacio</a:t>
            </a:r>
            <a:endParaRPr lang="es-ES" sz="1600" dirty="0"/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ES" sz="1600" dirty="0"/>
              <a:t>C: A  B  M H </a:t>
            </a:r>
            <a:r>
              <a:rPr lang="es-ES" sz="1600" dirty="0" smtClean="0"/>
              <a:t> </a:t>
            </a:r>
            <a:r>
              <a:rPr lang="es-ES" sz="1600" dirty="0"/>
              <a:t>2  3  5  D  W  M  6  7 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ES" sz="1600" dirty="0"/>
              <a:t>B:  </a:t>
            </a:r>
            <a:r>
              <a:rPr lang="es-ES" sz="1600" dirty="0" smtClean="0"/>
              <a:t>  1  7  </a:t>
            </a:r>
            <a:r>
              <a:rPr lang="es-ES" sz="1600" dirty="0"/>
              <a:t>8  1 </a:t>
            </a:r>
          </a:p>
          <a:p>
            <a:r>
              <a:rPr lang="es-ES" sz="1600" dirty="0" smtClean="0"/>
              <a:t>ENTONCES</a:t>
            </a:r>
            <a:endParaRPr lang="es-ES" sz="1600" dirty="0"/>
          </a:p>
          <a:p>
            <a:r>
              <a:rPr lang="es-ES" sz="1600" dirty="0" smtClean="0"/>
              <a:t>P:  </a:t>
            </a:r>
            <a:r>
              <a:rPr lang="es-ES" sz="1600" dirty="0" err="1" smtClean="0"/>
              <a:t>vacio</a:t>
            </a:r>
            <a:endParaRPr lang="es-ES" sz="1600" dirty="0" smtClean="0"/>
          </a:p>
          <a:p>
            <a:r>
              <a:rPr lang="es-ES" sz="1600" dirty="0" smtClean="0"/>
              <a:t>C: </a:t>
            </a:r>
            <a:r>
              <a:rPr lang="es-ES" sz="1600" dirty="0" err="1" smtClean="0"/>
              <a:t>vacio</a:t>
            </a:r>
            <a:endParaRPr lang="es-ES" sz="1600" dirty="0" smtClean="0"/>
          </a:p>
          <a:p>
            <a:r>
              <a:rPr lang="es-ES" sz="1600" dirty="0" smtClean="0"/>
              <a:t>B:  7   6  M  W D   5   3   2   H   M  B   A   1   7  8   1 </a:t>
            </a:r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CIMA                                                                       FONDO</a:t>
            </a:r>
          </a:p>
          <a:p>
            <a:endParaRPr lang="es-ES" sz="1600" dirty="0" smtClean="0"/>
          </a:p>
        </p:txBody>
      </p:sp>
      <p:pic>
        <p:nvPicPr>
          <p:cNvPr id="9" name="Picture 60" descr="Logo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13" y="6357958"/>
            <a:ext cx="4005987" cy="50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2 Conector recto de flecha"/>
          <p:cNvCxnSpPr/>
          <p:nvPr/>
        </p:nvCxnSpPr>
        <p:spPr>
          <a:xfrm>
            <a:off x="1979712" y="2016515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9 CuadroTexto"/>
          <p:cNvSpPr txBox="1"/>
          <p:nvPr/>
        </p:nvSpPr>
        <p:spPr>
          <a:xfrm>
            <a:off x="4211960" y="1971219"/>
            <a:ext cx="392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Se extrae un elemento de la pila C</a:t>
            </a:r>
            <a:endParaRPr lang="es-PE" dirty="0"/>
          </a:p>
        </p:txBody>
      </p:sp>
      <p:cxnSp>
        <p:nvCxnSpPr>
          <p:cNvPr id="13" name="11 Conector recto de flecha"/>
          <p:cNvCxnSpPr/>
          <p:nvPr/>
        </p:nvCxnSpPr>
        <p:spPr>
          <a:xfrm flipV="1">
            <a:off x="683568" y="527680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2 Conector recto de flecha"/>
          <p:cNvCxnSpPr/>
          <p:nvPr/>
        </p:nvCxnSpPr>
        <p:spPr>
          <a:xfrm flipV="1">
            <a:off x="5173881" y="527680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 Título"/>
          <p:cNvSpPr txBox="1">
            <a:spLocks/>
          </p:cNvSpPr>
          <p:nvPr/>
        </p:nvSpPr>
        <p:spPr bwMode="auto">
          <a:xfrm>
            <a:off x="0" y="0"/>
            <a:ext cx="8858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s-ES" altLang="es-PE" sz="2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EJERCCIOS SOBRE PILAS</a:t>
            </a:r>
            <a:endParaRPr kumimoji="0" lang="es-PE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2987824" y="2168191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4" descr="data:image/jpg;base64,/9j/4AAQSkZJRgABAQAAAQABAAD/2wBDAAkGBwgHBgkIBwgKCgkLDRYPDQwMDRsUFRAWIB0iIiAdHx8kKDQsJCYxJx8fLT0tMTU3Ojo6Iys/RD84QzQ5Ojf/2wBDAQoKCg0MDRoPDxo3JR8lNzc3Nzc3Nzc3Nzc3Nzc3Nzc3Nzc3Nzc3Nzc3Nzc3Nzc3Nzc3Nzc3Nzc3Nzc3Nzc3Nzf/wAARCAAoADIDASIAAhEBAxEB/8QAGwAAAgIDAQAAAAAAAAAAAAAAAAYEBQIDBwH/xAAyEAACAQMDAgQEBAcBAAAAAAABAgMABBEFEiEGMQcTQVEUImFxI0JSkRUWF0NTkpOh/8QAFwEAAwEAAAAAAAAAAAAAAAAAAAECA//EAB4RAAICAgMBAQAAAAAAAAAAAAABAhESMQMhQcFR/9oADAMBAAIRAxEAPwCY/iBqq3k6trEMYB/DhaGPI5xjtk9j+4qFdeInUK6rFaw6rEI2OJAbeNnTgnOAPtWrp47XhRISwOsyo20A4Hl5ycg8ZA9qhWir/L8aGeGNX0a53qY8niU/icDsMntzz2NCkr7Jplvf+Ieu29k88eqW7KjjlIo2LA/kAxwwAPfimLSPEnTLgWaS6qFZkLTyTRbEJC87eP1elI3Uxhe3vxc24ljtZbYJ5Z2MQ0eTz6cmqZtK+JljubIRWcaOyPtbIZR+nBIJOMbuM96IuM0/KfwHaHq76+1GaVVgupVMDukoVY13sWOw4IzgAeuKLnri/ndY7Ge/aRVMg8yOEgYAIb5AcgDOR9RSfY20d/rsi2TeTGAGuI5VJ2rt+bBBJbtnPc1OvNKPwifA3UYkWZFO1pUG1jjv98cUONOrKjOlVHTk8QLQopNpqGcf4BRXKI9OjaNGaOVmIBJ808n/AFop1D9Itl3aQwWN3bxzXcZkW+a+dArZEbIVx981V3d1a/w90e+NxdJps9m3lwtzI7hxzjA4wM9qw1m9hTVmScjaUVAMg4UDufrknjjj3ps0LUen10GSOYwPMDKqubfdzglfmI9uazhGSinLYJv0WbxrbVk1EJI4inmtQGZdjELHhsBvqDyeKYem7jR7bRoIHuYA6yPjc6p+bvjI4znFKWqXcNggimSTayB4iowysx7jtkbQeM9z3qFquogZsbVrSW1WJEWR/Ld2yoz84Xvknkcj1Oea04+ByutN/AlNKi2XVtN07q28eUgQPNMC8aqRh1G3GO4+vYVYXmp6emn77B5bti8bDIwoVG55+ntS/aPeLpsVqvmNAoGI1JcKC3B7+5x29cVrW3le4tw+nIIFkUmTcyADcASDkgffnFay40+29EqQxQi1MMZBblR/bb2oqDdXF2LqbFzdt87ciCBs8++OaKywRWTOpXPhj01czvNLFdb3OTtnYD/ytieHHTqWwtfJuGgDFtjTsRuPr9+BRRSzkVSPJfDfpyZg80NzIwUIpa5c4UdgOayg8N+m4Jo5YoLgPG25T8Q5wf3ooozlqwxVlk3SumtGyN8QVYEEeafWq+Lw86fiVlSO5AYjINwxzg5HeiiiKS0N9mX9P9B/Tc/92ooop2xUj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1507" name="AutoShape 6" descr="data:image/jpg;base64,/9j/4AAQSkZJRgABAQAAAQABAAD/2wBDAAkGBwgHBgkIBwgKCgkLDRYPDQwMDRsUFRAWIB0iIiAdHx8kKDQsJCYxJx8fLT0tMTU3Ojo6Iys/RD84QzQ5Ojf/2wBDAQoKCg0MDRoPDxo3JR8lNzc3Nzc3Nzc3Nzc3Nzc3Nzc3Nzc3Nzc3Nzc3Nzc3Nzc3Nzc3Nzc3Nzc3Nzc3Nzc3Nzf/wAARCAAoADIDASIAAhEBAxEB/8QAGwAAAgIDAQAAAAAAAAAAAAAAAAYEBQIDBwH/xAAyEAACAQMDAgQEBAcBAAAAAAABAgMABBEFEiEGMQcTQVEUImFxI0JSkRUWF0NTkpOh/8QAFwEAAwEAAAAAAAAAAAAAAAAAAAECA//EAB4RAAICAgMBAQAAAAAAAAAAAAABAhESMQMhQcFR/9oADAMBAAIRAxEAPwCY/iBqq3k6trEMYB/DhaGPI5xjtk9j+4qFdeInUK6rFaw6rEI2OJAbeNnTgnOAPtWrp47XhRISwOsyo20A4Hl5ycg8ZA9qhWir/L8aGeGNX0a53qY8niU/icDsMntzz2NCkr7Jplvf+Ieu29k88eqW7KjjlIo2LA/kAxwwAPfimLSPEnTLgWaS6qFZkLTyTRbEJC87eP1elI3Uxhe3vxc24ljtZbYJ5Z2MQ0eTz6cmqZtK+JljubIRWcaOyPtbIZR+nBIJOMbuM96IuM0/KfwHaHq76+1GaVVgupVMDukoVY13sWOw4IzgAeuKLnri/ndY7Ge/aRVMg8yOEgYAIb5AcgDOR9RSfY20d/rsi2TeTGAGuI5VJ2rt+bBBJbtnPc1OvNKPwifA3UYkWZFO1pUG1jjv98cUONOrKjOlVHTk8QLQopNpqGcf4BRXKI9OjaNGaOVmIBJ808n/AFop1D9Itl3aQwWN3bxzXcZkW+a+dArZEbIVx981V3d1a/w90e+NxdJps9m3lwtzI7hxzjA4wM9qw1m9hTVmScjaUVAMg4UDufrknjjj3ps0LUen10GSOYwPMDKqubfdzglfmI9uazhGSinLYJv0WbxrbVk1EJI4inmtQGZdjELHhsBvqDyeKYem7jR7bRoIHuYA6yPjc6p+bvjI4znFKWqXcNggimSTayB4iowysx7jtkbQeM9z3qFquogZsbVrSW1WJEWR/Ld2yoz84Xvknkcj1Oea04+ByutN/AlNKi2XVtN07q28eUgQPNMC8aqRh1G3GO4+vYVYXmp6emn77B5bti8bDIwoVG55+ntS/aPeLpsVqvmNAoGI1JcKC3B7+5x29cVrW3le4tw+nIIFkUmTcyADcASDkgffnFay40+29EqQxQi1MMZBblR/bb2oqDdXF2LqbFzdt87ciCBs8++OaKywRWTOpXPhj01czvNLFdb3OTtnYD/ytieHHTqWwtfJuGgDFtjTsRuPr9+BRRSzkVSPJfDfpyZg80NzIwUIpa5c4UdgOayg8N+m4Jo5YoLgPG25T8Q5wf3ooozlqwxVlk3SumtGyN8QVYEEeafWq+Lw86fiVlSO5AYjINwxzg5HeiiiKS0N9mX9P9B/Tc/92ooop2xUj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PE"/>
          </a:p>
        </p:txBody>
      </p:sp>
      <p:pic>
        <p:nvPicPr>
          <p:cNvPr id="6" name="Picture 11" descr="http://t0.gstatic.com/images?q=tbn:ANd9GcQv4JveqmcSrFq-qs41PPO_9KUHUgSvbmDJQArnzV9h_7wzK58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101577"/>
            <a:ext cx="2695575" cy="269557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0" descr="Logo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13" y="6357958"/>
            <a:ext cx="4005987" cy="50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85720" y="1500174"/>
            <a:ext cx="8501122" cy="4664090"/>
          </a:xfrm>
          <a:prstGeom prst="rect">
            <a:avLst/>
          </a:prstGeom>
          <a:solidFill>
            <a:schemeClr val="bg1"/>
          </a:solidFill>
          <a:ln w="12700">
            <a:solidFill>
              <a:srgbClr val="FF6600"/>
            </a:solidFill>
          </a:ln>
        </p:spPr>
        <p:txBody>
          <a:bodyPr vert="horz" lIns="90488" tIns="44450" rIns="90488" bIns="44450" rtlCol="0">
            <a:normAutofit/>
          </a:bodyPr>
          <a:lstStyle/>
          <a:p>
            <a:r>
              <a:rPr lang="es-ES" sz="1600" dirty="0" smtClean="0"/>
              <a:t>Consideraciones a tener en cuenta:</a:t>
            </a:r>
          </a:p>
          <a:p>
            <a:endParaRPr lang="es-ES" sz="1600" dirty="0" smtClean="0"/>
          </a:p>
          <a:p>
            <a:r>
              <a:rPr lang="es-ES" sz="1600" dirty="0" smtClean="0"/>
              <a:t>  </a:t>
            </a:r>
            <a:r>
              <a:rPr lang="es-ES" sz="1600" dirty="0" err="1" smtClean="0"/>
              <a:t>If</a:t>
            </a:r>
            <a:r>
              <a:rPr lang="es-ES" sz="1600" dirty="0" smtClean="0"/>
              <a:t> (</a:t>
            </a:r>
            <a:r>
              <a:rPr lang="es-ES" sz="1600" dirty="0" err="1" smtClean="0"/>
              <a:t>expresion</a:t>
            </a:r>
            <a:r>
              <a:rPr lang="es-ES" sz="1600" dirty="0" smtClean="0"/>
              <a:t>–</a:t>
            </a:r>
            <a:r>
              <a:rPr lang="es-ES" sz="1600" dirty="0" err="1" smtClean="0"/>
              <a:t>logica</a:t>
            </a:r>
            <a:r>
              <a:rPr lang="es-ES" sz="1600" dirty="0" smtClean="0"/>
              <a:t>) </a:t>
            </a:r>
          </a:p>
          <a:p>
            <a:r>
              <a:rPr lang="es-ES" sz="1600" dirty="0" smtClean="0"/>
              <a:t>       sentencia1;</a:t>
            </a:r>
          </a:p>
          <a:p>
            <a:endParaRPr lang="es-ES" sz="1600" dirty="0" smtClean="0"/>
          </a:p>
          <a:p>
            <a:endParaRPr lang="es-ES" sz="1600" dirty="0" smtClean="0"/>
          </a:p>
          <a:p>
            <a:r>
              <a:rPr lang="es-ES" sz="1600" dirty="0" smtClean="0"/>
              <a:t>Es decir internamente tenemos un true</a:t>
            </a:r>
          </a:p>
          <a:p>
            <a:endParaRPr lang="es-ES" sz="1600" dirty="0" smtClean="0"/>
          </a:p>
          <a:p>
            <a:r>
              <a:rPr lang="es-ES" sz="1600" dirty="0" smtClean="0"/>
              <a:t>  </a:t>
            </a:r>
            <a:r>
              <a:rPr lang="es-ES" sz="1600" dirty="0" err="1" smtClean="0"/>
              <a:t>If</a:t>
            </a:r>
            <a:r>
              <a:rPr lang="es-ES" sz="1600" dirty="0" smtClean="0"/>
              <a:t> (true) </a:t>
            </a:r>
          </a:p>
          <a:p>
            <a:r>
              <a:rPr lang="es-ES" sz="1600" dirty="0" smtClean="0"/>
              <a:t>      sentencia1;</a:t>
            </a:r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r>
              <a:rPr lang="es-ES" sz="1600" dirty="0" smtClean="0"/>
              <a:t>   </a:t>
            </a:r>
            <a:r>
              <a:rPr lang="es-ES" sz="1600" dirty="0" err="1" smtClean="0"/>
              <a:t>If</a:t>
            </a:r>
            <a:r>
              <a:rPr lang="es-ES" sz="1600" dirty="0" smtClean="0"/>
              <a:t> (false) </a:t>
            </a:r>
            <a:endParaRPr lang="es-ES" sz="1600" dirty="0"/>
          </a:p>
          <a:p>
            <a:r>
              <a:rPr lang="es-ES" sz="1600" dirty="0"/>
              <a:t>   </a:t>
            </a:r>
            <a:r>
              <a:rPr lang="es-ES" sz="1600" dirty="0" smtClean="0"/>
              <a:t>     sentencia1;</a:t>
            </a:r>
            <a:endParaRPr lang="es-ES" sz="1600" dirty="0"/>
          </a:p>
          <a:p>
            <a:endParaRPr lang="es-ES" sz="1600" dirty="0" smtClean="0"/>
          </a:p>
          <a:p>
            <a:endParaRPr lang="es-ES" sz="1600" dirty="0" smtClean="0"/>
          </a:p>
          <a:p>
            <a:pPr lvl="0">
              <a:buFont typeface="Arial" pitchFamily="34" charset="0"/>
              <a:buChar char="•"/>
            </a:pPr>
            <a:endParaRPr lang="es-ES" sz="1600" dirty="0" smtClean="0"/>
          </a:p>
          <a:p>
            <a:pPr lvl="0"/>
            <a:endParaRPr lang="es-PE" sz="1600" dirty="0"/>
          </a:p>
        </p:txBody>
      </p:sp>
      <p:sp>
        <p:nvSpPr>
          <p:cNvPr id="5" name="1 Título"/>
          <p:cNvSpPr txBox="1">
            <a:spLocks/>
          </p:cNvSpPr>
          <p:nvPr/>
        </p:nvSpPr>
        <p:spPr bwMode="auto">
          <a:xfrm>
            <a:off x="0" y="0"/>
            <a:ext cx="8858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s-ES" altLang="es-PE" sz="2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EJERCICIOS SOBRE PILAS</a:t>
            </a:r>
            <a:endParaRPr kumimoji="0" lang="es-PE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60" descr="Logo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13" y="6357958"/>
            <a:ext cx="4005987" cy="50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2771800" y="1988840"/>
            <a:ext cx="436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Se ejecuta  la sentencia 1 cuando la expresión lógica es verdadera</a:t>
            </a:r>
            <a:endParaRPr lang="es-PE" dirty="0"/>
          </a:p>
        </p:txBody>
      </p:sp>
      <p:sp>
        <p:nvSpPr>
          <p:cNvPr id="10" name="9 CuadroTexto"/>
          <p:cNvSpPr txBox="1"/>
          <p:nvPr/>
        </p:nvSpPr>
        <p:spPr>
          <a:xfrm>
            <a:off x="2749189" y="3509053"/>
            <a:ext cx="436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Se ejecuta  la sentencia 1, por que la  expresión lógica es verdadera</a:t>
            </a:r>
            <a:endParaRPr lang="es-PE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749189" y="4725144"/>
            <a:ext cx="436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No se  ejecuta  la sentencia 1, por que la  expresión lógica es falsa.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998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85720" y="1500174"/>
            <a:ext cx="8501122" cy="4664090"/>
          </a:xfrm>
          <a:prstGeom prst="rect">
            <a:avLst/>
          </a:prstGeom>
          <a:solidFill>
            <a:schemeClr val="bg1"/>
          </a:solidFill>
          <a:ln w="12700">
            <a:solidFill>
              <a:srgbClr val="FF6600"/>
            </a:solidFill>
          </a:ln>
        </p:spPr>
        <p:txBody>
          <a:bodyPr vert="horz" lIns="90488" tIns="44450" rIns="90488" bIns="44450" rtlCol="0">
            <a:normAutofit/>
          </a:bodyPr>
          <a:lstStyle/>
          <a:p>
            <a:r>
              <a:rPr lang="es-ES" sz="1600" dirty="0" smtClean="0"/>
              <a:t>Consideraciones a tener en cuenta:</a:t>
            </a:r>
          </a:p>
          <a:p>
            <a:endParaRPr lang="es-ES" sz="1600" dirty="0" smtClean="0"/>
          </a:p>
          <a:p>
            <a:r>
              <a:rPr lang="es-ES" sz="1600" dirty="0" smtClean="0"/>
              <a:t>  </a:t>
            </a:r>
            <a:r>
              <a:rPr lang="es-ES" sz="1600" dirty="0" err="1" smtClean="0"/>
              <a:t>If</a:t>
            </a:r>
            <a:r>
              <a:rPr lang="es-ES" sz="1600" dirty="0" smtClean="0"/>
              <a:t> (</a:t>
            </a:r>
            <a:r>
              <a:rPr lang="es-ES" sz="1600" dirty="0" err="1" smtClean="0"/>
              <a:t>not</a:t>
            </a:r>
            <a:r>
              <a:rPr lang="es-ES" sz="1600" dirty="0" smtClean="0"/>
              <a:t>  </a:t>
            </a:r>
            <a:r>
              <a:rPr lang="es-ES" sz="1600" dirty="0" err="1" smtClean="0"/>
              <a:t>expresion</a:t>
            </a:r>
            <a:r>
              <a:rPr lang="es-ES" sz="1600" dirty="0" smtClean="0"/>
              <a:t>–</a:t>
            </a:r>
            <a:r>
              <a:rPr lang="es-ES" sz="1600" dirty="0" err="1" smtClean="0"/>
              <a:t>logica</a:t>
            </a:r>
            <a:r>
              <a:rPr lang="es-ES" sz="1600" dirty="0" smtClean="0"/>
              <a:t>) </a:t>
            </a:r>
          </a:p>
          <a:p>
            <a:r>
              <a:rPr lang="es-ES" sz="1600" dirty="0" smtClean="0"/>
              <a:t>       sentencia1;</a:t>
            </a:r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Analicemos:</a:t>
            </a:r>
          </a:p>
          <a:p>
            <a:r>
              <a:rPr lang="es-ES" sz="1600" dirty="0" smtClean="0"/>
              <a:t>1.-  </a:t>
            </a:r>
            <a:r>
              <a:rPr lang="es-ES" sz="1600" dirty="0" err="1" smtClean="0"/>
              <a:t>expresion-logica</a:t>
            </a:r>
            <a:r>
              <a:rPr lang="es-ES" sz="1600" dirty="0" smtClean="0"/>
              <a:t> es verdadero, si lo negamos(</a:t>
            </a:r>
            <a:r>
              <a:rPr lang="es-ES" sz="1600" dirty="0" err="1" smtClean="0"/>
              <a:t>not</a:t>
            </a:r>
            <a:r>
              <a:rPr lang="es-ES" sz="1600" dirty="0" smtClean="0"/>
              <a:t>) toda la </a:t>
            </a:r>
            <a:r>
              <a:rPr lang="es-ES" sz="1600" dirty="0" err="1" smtClean="0"/>
              <a:t>expresion</a:t>
            </a:r>
            <a:r>
              <a:rPr lang="es-ES" sz="1600" dirty="0" smtClean="0"/>
              <a:t> es falso entonces no se ejecuta la sentencia1</a:t>
            </a:r>
          </a:p>
          <a:p>
            <a:endParaRPr lang="es-ES" sz="1600" dirty="0" smtClean="0"/>
          </a:p>
          <a:p>
            <a:endParaRPr lang="es-ES" sz="1600" dirty="0"/>
          </a:p>
          <a:p>
            <a:r>
              <a:rPr lang="es-ES" sz="1600" dirty="0"/>
              <a:t>2</a:t>
            </a:r>
            <a:r>
              <a:rPr lang="es-ES" sz="1600" dirty="0" smtClean="0"/>
              <a:t>-  </a:t>
            </a:r>
            <a:r>
              <a:rPr lang="es-ES" sz="1600" dirty="0" err="1"/>
              <a:t>expresion-logica</a:t>
            </a:r>
            <a:r>
              <a:rPr lang="es-ES" sz="1600" dirty="0"/>
              <a:t> es </a:t>
            </a:r>
            <a:r>
              <a:rPr lang="es-ES" sz="1600" dirty="0" smtClean="0"/>
              <a:t>falso  y si </a:t>
            </a:r>
            <a:r>
              <a:rPr lang="es-ES" sz="1600" dirty="0"/>
              <a:t>lo negamos(</a:t>
            </a:r>
            <a:r>
              <a:rPr lang="es-ES" sz="1600" dirty="0" err="1"/>
              <a:t>not</a:t>
            </a:r>
            <a:r>
              <a:rPr lang="es-ES" sz="1600" dirty="0"/>
              <a:t>) toda la </a:t>
            </a:r>
            <a:r>
              <a:rPr lang="es-ES" sz="1600" dirty="0" err="1"/>
              <a:t>expresion</a:t>
            </a:r>
            <a:r>
              <a:rPr lang="es-ES" sz="1600" dirty="0"/>
              <a:t> es </a:t>
            </a:r>
            <a:r>
              <a:rPr lang="es-ES" sz="1600" dirty="0" smtClean="0"/>
              <a:t>verdadero </a:t>
            </a:r>
            <a:r>
              <a:rPr lang="es-ES" sz="1600" dirty="0"/>
              <a:t>entonces </a:t>
            </a:r>
            <a:r>
              <a:rPr lang="es-ES" sz="1600" dirty="0" smtClean="0"/>
              <a:t>si se </a:t>
            </a:r>
            <a:r>
              <a:rPr lang="es-ES" sz="1600" dirty="0" err="1" smtClean="0"/>
              <a:t>se</a:t>
            </a:r>
            <a:r>
              <a:rPr lang="es-ES" sz="1600" dirty="0" smtClean="0"/>
              <a:t> </a:t>
            </a:r>
            <a:r>
              <a:rPr lang="es-ES" sz="1600" dirty="0"/>
              <a:t>ejecuta la sentencia1</a:t>
            </a:r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 smtClean="0"/>
          </a:p>
          <a:p>
            <a:endParaRPr lang="es-ES" sz="1600" dirty="0" smtClean="0"/>
          </a:p>
          <a:p>
            <a:pPr lvl="0"/>
            <a:endParaRPr lang="es-PE" sz="1600" dirty="0"/>
          </a:p>
        </p:txBody>
      </p:sp>
      <p:sp>
        <p:nvSpPr>
          <p:cNvPr id="5" name="1 Título"/>
          <p:cNvSpPr txBox="1">
            <a:spLocks/>
          </p:cNvSpPr>
          <p:nvPr/>
        </p:nvSpPr>
        <p:spPr bwMode="auto">
          <a:xfrm>
            <a:off x="0" y="0"/>
            <a:ext cx="8858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s-ES" altLang="es-PE" sz="2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EJERCICIOS SOBRE PILAS</a:t>
            </a:r>
            <a:endParaRPr kumimoji="0" lang="es-PE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60" descr="Logo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13" y="6357958"/>
            <a:ext cx="4005987" cy="50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771800" y="1988840"/>
            <a:ext cx="601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La expreson-logica puede ser una llamada a una función, pero el valor que retorna puede ser verdadero o falso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7196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85720" y="1500174"/>
            <a:ext cx="8501122" cy="4664090"/>
          </a:xfrm>
          <a:prstGeom prst="rect">
            <a:avLst/>
          </a:prstGeom>
          <a:solidFill>
            <a:schemeClr val="bg1"/>
          </a:solidFill>
          <a:ln w="12700">
            <a:solidFill>
              <a:srgbClr val="FF6600"/>
            </a:solidFill>
          </a:ln>
        </p:spPr>
        <p:txBody>
          <a:bodyPr vert="horz" lIns="90488" tIns="44450" rIns="90488" bIns="44450" rtlCol="0">
            <a:normAutofit lnSpcReduction="10000"/>
          </a:bodyPr>
          <a:lstStyle/>
          <a:p>
            <a:r>
              <a:rPr lang="es-ES" sz="1600" dirty="0" smtClean="0"/>
              <a:t>Consideraciones a tener en cuenta:</a:t>
            </a:r>
          </a:p>
          <a:p>
            <a:endParaRPr lang="es-ES" sz="1600" dirty="0" smtClean="0"/>
          </a:p>
          <a:p>
            <a:r>
              <a:rPr lang="es-ES" sz="1600" dirty="0" smtClean="0"/>
              <a:t>  </a:t>
            </a:r>
            <a:r>
              <a:rPr lang="es-ES" sz="1600" dirty="0" err="1" smtClean="0"/>
              <a:t>If</a:t>
            </a:r>
            <a:r>
              <a:rPr lang="es-ES" sz="1600" dirty="0" smtClean="0"/>
              <a:t> (</a:t>
            </a:r>
            <a:r>
              <a:rPr lang="es-ES" sz="1600" dirty="0" err="1" smtClean="0"/>
              <a:t>expresion</a:t>
            </a:r>
            <a:r>
              <a:rPr lang="es-ES" sz="1600" dirty="0" smtClean="0"/>
              <a:t>–</a:t>
            </a:r>
            <a:r>
              <a:rPr lang="es-ES" sz="1600" dirty="0" err="1" smtClean="0"/>
              <a:t>logica</a:t>
            </a:r>
            <a:r>
              <a:rPr lang="es-ES" sz="1600" dirty="0" smtClean="0"/>
              <a:t>) </a:t>
            </a:r>
          </a:p>
          <a:p>
            <a:r>
              <a:rPr lang="es-ES" sz="1600" dirty="0" smtClean="0"/>
              <a:t>       sentencia1;</a:t>
            </a:r>
          </a:p>
          <a:p>
            <a:r>
              <a:rPr lang="es-ES" sz="1600" dirty="0" smtClean="0"/>
              <a:t>  </a:t>
            </a:r>
            <a:r>
              <a:rPr lang="es-ES" sz="1600" dirty="0" err="1" smtClean="0"/>
              <a:t>else</a:t>
            </a:r>
            <a:endParaRPr lang="es-ES" sz="1600" dirty="0" smtClean="0"/>
          </a:p>
          <a:p>
            <a:r>
              <a:rPr lang="es-ES" sz="1600" dirty="0"/>
              <a:t> </a:t>
            </a:r>
            <a:r>
              <a:rPr lang="es-ES" sz="1600" dirty="0" smtClean="0"/>
              <a:t>      sentencia2;</a:t>
            </a:r>
          </a:p>
          <a:p>
            <a:endParaRPr lang="es-ES" sz="1600" dirty="0" smtClean="0"/>
          </a:p>
          <a:p>
            <a:endParaRPr lang="es-ES" sz="1600" dirty="0" smtClean="0"/>
          </a:p>
          <a:p>
            <a:r>
              <a:rPr lang="es-ES" sz="1600" dirty="0" smtClean="0"/>
              <a:t>Es decir internamente tenemos un true</a:t>
            </a:r>
          </a:p>
          <a:p>
            <a:endParaRPr lang="es-ES" sz="1600" dirty="0" smtClean="0"/>
          </a:p>
          <a:p>
            <a:r>
              <a:rPr lang="es-ES" sz="1600" dirty="0" smtClean="0"/>
              <a:t> </a:t>
            </a:r>
          </a:p>
          <a:p>
            <a:r>
              <a:rPr lang="es-ES" sz="1600" dirty="0"/>
              <a:t> </a:t>
            </a:r>
            <a:r>
              <a:rPr lang="es-ES" sz="1600" dirty="0" smtClean="0"/>
              <a:t>   </a:t>
            </a:r>
            <a:r>
              <a:rPr lang="es-ES" sz="1600" dirty="0" err="1" smtClean="0"/>
              <a:t>If</a:t>
            </a:r>
            <a:r>
              <a:rPr lang="es-ES" sz="1600" dirty="0" smtClean="0"/>
              <a:t> (true) </a:t>
            </a:r>
          </a:p>
          <a:p>
            <a:r>
              <a:rPr lang="es-ES" sz="1600" dirty="0" smtClean="0"/>
              <a:t>        sentencia1;</a:t>
            </a:r>
          </a:p>
          <a:p>
            <a:r>
              <a:rPr lang="es-ES" sz="1600" dirty="0" smtClean="0"/>
              <a:t>   </a:t>
            </a:r>
            <a:r>
              <a:rPr lang="es-ES" sz="1600" dirty="0" err="1" smtClean="0"/>
              <a:t>else</a:t>
            </a:r>
            <a:endParaRPr lang="es-ES" sz="1600" dirty="0" smtClean="0"/>
          </a:p>
          <a:p>
            <a:r>
              <a:rPr lang="es-ES" sz="1600" dirty="0"/>
              <a:t> </a:t>
            </a:r>
            <a:r>
              <a:rPr lang="es-ES" sz="1600" dirty="0" smtClean="0"/>
              <a:t>      sentencia2;</a:t>
            </a:r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r>
              <a:rPr lang="es-ES" sz="1600" dirty="0" smtClean="0"/>
              <a:t> </a:t>
            </a:r>
            <a:endParaRPr lang="es-PE" sz="1600" dirty="0"/>
          </a:p>
        </p:txBody>
      </p:sp>
      <p:sp>
        <p:nvSpPr>
          <p:cNvPr id="5" name="1 Título"/>
          <p:cNvSpPr txBox="1">
            <a:spLocks/>
          </p:cNvSpPr>
          <p:nvPr/>
        </p:nvSpPr>
        <p:spPr bwMode="auto">
          <a:xfrm>
            <a:off x="0" y="0"/>
            <a:ext cx="8858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s-ES" altLang="es-PE" sz="2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EJERCICIOS SOBRE PILAS</a:t>
            </a:r>
            <a:endParaRPr kumimoji="0" lang="es-PE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60" descr="Logo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13" y="6357958"/>
            <a:ext cx="4005987" cy="50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771800" y="1988840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Se ejecuta  la sentencia 1 cuando la expresión lógica es verdadera y la sentencia2 cuando la expresión lógica es falsa</a:t>
            </a:r>
            <a:endParaRPr lang="es-PE" dirty="0"/>
          </a:p>
        </p:txBody>
      </p:sp>
      <p:sp>
        <p:nvSpPr>
          <p:cNvPr id="8" name="7 CuadroTexto"/>
          <p:cNvSpPr txBox="1"/>
          <p:nvPr/>
        </p:nvSpPr>
        <p:spPr>
          <a:xfrm>
            <a:off x="2749187" y="3876177"/>
            <a:ext cx="571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Se ejecuta  la sentencia 1, cuando la expresión lógica es true; sino es verdadero(false)  se ejecuta la sentencia2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4588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85720" y="1500174"/>
            <a:ext cx="8501122" cy="4664090"/>
          </a:xfrm>
          <a:prstGeom prst="rect">
            <a:avLst/>
          </a:prstGeom>
          <a:solidFill>
            <a:schemeClr val="bg1"/>
          </a:solidFill>
          <a:ln w="12700">
            <a:solidFill>
              <a:srgbClr val="FF6600"/>
            </a:solidFill>
          </a:ln>
        </p:spPr>
        <p:txBody>
          <a:bodyPr vert="horz" lIns="90488" tIns="44450" rIns="90488" bIns="44450" rtlCol="0">
            <a:normAutofit/>
          </a:bodyPr>
          <a:lstStyle/>
          <a:p>
            <a:r>
              <a:rPr lang="es-ES" sz="1600" dirty="0" smtClean="0"/>
              <a:t>Consideraciones a tener en cuenta:</a:t>
            </a:r>
          </a:p>
          <a:p>
            <a:endParaRPr lang="es-ES" sz="1600" dirty="0" smtClean="0"/>
          </a:p>
          <a:p>
            <a:r>
              <a:rPr lang="es-ES" sz="1600" dirty="0" smtClean="0"/>
              <a:t>  </a:t>
            </a:r>
            <a:r>
              <a:rPr lang="es-ES" sz="1600" dirty="0" err="1" smtClean="0"/>
              <a:t>while</a:t>
            </a:r>
            <a:r>
              <a:rPr lang="es-ES" sz="1600" dirty="0" smtClean="0"/>
              <a:t> (</a:t>
            </a:r>
            <a:r>
              <a:rPr lang="es-ES" sz="1600" dirty="0" err="1" smtClean="0"/>
              <a:t>expresion</a:t>
            </a:r>
            <a:r>
              <a:rPr lang="es-ES" sz="1600" dirty="0" smtClean="0"/>
              <a:t>–</a:t>
            </a:r>
            <a:r>
              <a:rPr lang="es-ES" sz="1600" dirty="0" err="1" smtClean="0"/>
              <a:t>logica</a:t>
            </a:r>
            <a:r>
              <a:rPr lang="es-ES" sz="1600" dirty="0" smtClean="0"/>
              <a:t>){ </a:t>
            </a:r>
          </a:p>
          <a:p>
            <a:r>
              <a:rPr lang="es-ES" sz="1600" dirty="0" smtClean="0"/>
              <a:t>       sentencia(s);</a:t>
            </a:r>
          </a:p>
          <a:p>
            <a:r>
              <a:rPr lang="es-ES" sz="1600" dirty="0" smtClean="0"/>
              <a:t>   }</a:t>
            </a:r>
          </a:p>
          <a:p>
            <a:endParaRPr lang="es-ES" sz="1600" dirty="0" smtClean="0"/>
          </a:p>
          <a:p>
            <a:r>
              <a:rPr lang="es-ES" sz="1600" dirty="0" smtClean="0"/>
              <a:t>Es decir internamente tenemos un true</a:t>
            </a:r>
          </a:p>
          <a:p>
            <a:endParaRPr lang="es-ES" sz="1600" dirty="0" smtClean="0"/>
          </a:p>
          <a:p>
            <a:r>
              <a:rPr lang="es-ES" sz="1600" dirty="0" smtClean="0"/>
              <a:t>  </a:t>
            </a:r>
            <a:r>
              <a:rPr lang="es-ES" sz="1600" dirty="0" err="1"/>
              <a:t>while</a:t>
            </a:r>
            <a:r>
              <a:rPr lang="es-ES" sz="1600" dirty="0"/>
              <a:t> </a:t>
            </a:r>
            <a:r>
              <a:rPr lang="es-ES" sz="1600" dirty="0" smtClean="0"/>
              <a:t>(true){ </a:t>
            </a:r>
            <a:endParaRPr lang="es-ES" sz="1600" dirty="0"/>
          </a:p>
          <a:p>
            <a:r>
              <a:rPr lang="es-ES" sz="1600" dirty="0"/>
              <a:t>       sentencia(s);</a:t>
            </a:r>
          </a:p>
          <a:p>
            <a:r>
              <a:rPr lang="es-ES" sz="1600" dirty="0"/>
              <a:t>   }</a:t>
            </a:r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r>
              <a:rPr lang="es-ES" sz="1600" dirty="0" smtClean="0"/>
              <a:t>   </a:t>
            </a:r>
            <a:r>
              <a:rPr lang="es-ES" sz="1600" dirty="0" err="1" smtClean="0"/>
              <a:t>while</a:t>
            </a:r>
            <a:r>
              <a:rPr lang="es-ES" sz="1600" dirty="0" smtClean="0"/>
              <a:t> (false){ </a:t>
            </a:r>
            <a:endParaRPr lang="es-ES" sz="1600" dirty="0"/>
          </a:p>
          <a:p>
            <a:r>
              <a:rPr lang="es-ES" sz="1600" dirty="0"/>
              <a:t>       sentencia(s);</a:t>
            </a:r>
          </a:p>
          <a:p>
            <a:r>
              <a:rPr lang="es-ES" sz="1600" dirty="0"/>
              <a:t>   </a:t>
            </a:r>
            <a:r>
              <a:rPr lang="es-ES" sz="1600" dirty="0" smtClean="0"/>
              <a:t> }</a:t>
            </a:r>
            <a:endParaRPr lang="es-ES" sz="1600" dirty="0"/>
          </a:p>
          <a:p>
            <a:endParaRPr lang="es-ES" sz="1600" dirty="0" smtClean="0"/>
          </a:p>
          <a:p>
            <a:endParaRPr lang="es-ES" sz="1600" dirty="0" smtClean="0"/>
          </a:p>
          <a:p>
            <a:pPr lvl="0">
              <a:buFont typeface="Arial" pitchFamily="34" charset="0"/>
              <a:buChar char="•"/>
            </a:pPr>
            <a:endParaRPr lang="es-ES" sz="1600" dirty="0" smtClean="0"/>
          </a:p>
          <a:p>
            <a:pPr lvl="0"/>
            <a:endParaRPr lang="es-PE" sz="1600" dirty="0"/>
          </a:p>
        </p:txBody>
      </p:sp>
      <p:sp>
        <p:nvSpPr>
          <p:cNvPr id="8" name="1 Título"/>
          <p:cNvSpPr txBox="1">
            <a:spLocks/>
          </p:cNvSpPr>
          <p:nvPr/>
        </p:nvSpPr>
        <p:spPr bwMode="auto">
          <a:xfrm>
            <a:off x="0" y="0"/>
            <a:ext cx="8858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s-ES" altLang="es-PE" sz="2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EJERCICIOS SOBRE PILAS</a:t>
            </a:r>
            <a:endParaRPr kumimoji="0" lang="es-PE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60" descr="Logo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13" y="6357958"/>
            <a:ext cx="4005987" cy="50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3117552" y="1988839"/>
            <a:ext cx="436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Se ejecuta  la sentencia(s) cuando la expresión lógica es verdadera</a:t>
            </a:r>
            <a:endParaRPr lang="es-PE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347864" y="3509053"/>
            <a:ext cx="436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Se ejecuta  la sentencia(s) por que la  expresión lógica es true</a:t>
            </a:r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367753" y="5013176"/>
            <a:ext cx="436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No se ejecuta  la sentencia(s), por que la  expresión lógica es false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932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07504" y="1214421"/>
            <a:ext cx="8679338" cy="4999535"/>
          </a:xfrm>
          <a:prstGeom prst="rect">
            <a:avLst/>
          </a:prstGeom>
          <a:solidFill>
            <a:schemeClr val="bg1"/>
          </a:solidFill>
          <a:ln w="12700">
            <a:solidFill>
              <a:srgbClr val="FF6600"/>
            </a:solidFill>
          </a:ln>
        </p:spPr>
        <p:txBody>
          <a:bodyPr vert="horz" lIns="90488" tIns="44450" rIns="90488" bIns="4445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60" descr="Logo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13" y="6357958"/>
            <a:ext cx="4005987" cy="50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3"/>
          <p:cNvSpPr/>
          <p:nvPr/>
        </p:nvSpPr>
        <p:spPr>
          <a:xfrm>
            <a:off x="4644008" y="2389252"/>
            <a:ext cx="40054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>
                <a:latin typeface="Comic Sans MS" panose="030F0702030302020204" pitchFamily="66" charset="0"/>
              </a:rPr>
              <a:t>Procedimiento MOVER()</a:t>
            </a:r>
          </a:p>
          <a:p>
            <a:r>
              <a:rPr lang="es-MX" sz="1600" dirty="0">
                <a:latin typeface="Comic Sans MS" panose="030F0702030302020204" pitchFamily="66" charset="0"/>
              </a:rPr>
              <a:t>    PILA: c, b, p </a:t>
            </a:r>
          </a:p>
          <a:p>
            <a:r>
              <a:rPr lang="es-MX" sz="1600" dirty="0">
                <a:latin typeface="Comic Sans MS" panose="030F0702030302020204" pitchFamily="66" charset="0"/>
              </a:rPr>
              <a:t>    carácter: </a:t>
            </a:r>
            <a:r>
              <a:rPr lang="es-MX" sz="1600" dirty="0" err="1">
                <a:latin typeface="Comic Sans MS" panose="030F0702030302020204" pitchFamily="66" charset="0"/>
              </a:rPr>
              <a:t>x,y</a:t>
            </a:r>
            <a:endParaRPr lang="es-MX" sz="1600" dirty="0">
              <a:latin typeface="Comic Sans MS" panose="030F0702030302020204" pitchFamily="66" charset="0"/>
            </a:endParaRPr>
          </a:p>
          <a:p>
            <a:r>
              <a:rPr lang="es-MX" sz="1600" dirty="0">
                <a:latin typeface="Comic Sans MS" panose="030F0702030302020204" pitchFamily="66" charset="0"/>
              </a:rPr>
              <a:t>    mientras(No </a:t>
            </a:r>
            <a:r>
              <a:rPr lang="es-MX" sz="1600" dirty="0" err="1">
                <a:latin typeface="Comic Sans MS" panose="030F0702030302020204" pitchFamily="66" charset="0"/>
              </a:rPr>
              <a:t>c.VACIO</a:t>
            </a:r>
            <a:r>
              <a:rPr lang="es-MX" sz="1600" dirty="0">
                <a:latin typeface="Comic Sans MS" panose="030F0702030302020204" pitchFamily="66" charset="0"/>
              </a:rPr>
              <a:t>()) hacer</a:t>
            </a:r>
          </a:p>
          <a:p>
            <a:r>
              <a:rPr lang="es-MX" sz="1600" dirty="0">
                <a:latin typeface="Comic Sans MS" panose="030F0702030302020204" pitchFamily="66" charset="0"/>
              </a:rPr>
              <a:t>        mientras( No </a:t>
            </a:r>
            <a:r>
              <a:rPr lang="es-MX" sz="1600" dirty="0" err="1">
                <a:latin typeface="Comic Sans MS" panose="030F0702030302020204" pitchFamily="66" charset="0"/>
              </a:rPr>
              <a:t>p.VACIO</a:t>
            </a:r>
            <a:r>
              <a:rPr lang="es-MX" sz="1600" dirty="0">
                <a:latin typeface="Comic Sans MS" panose="030F0702030302020204" pitchFamily="66" charset="0"/>
              </a:rPr>
              <a:t>()) hacer</a:t>
            </a:r>
          </a:p>
          <a:p>
            <a:r>
              <a:rPr lang="es-MX" sz="1600" dirty="0">
                <a:latin typeface="Comic Sans MS" panose="030F0702030302020204" pitchFamily="66" charset="0"/>
              </a:rPr>
              <a:t>                   </a:t>
            </a:r>
            <a:r>
              <a:rPr lang="es-MX" sz="1600" dirty="0" err="1">
                <a:latin typeface="Comic Sans MS" panose="030F0702030302020204" pitchFamily="66" charset="0"/>
              </a:rPr>
              <a:t>y</a:t>
            </a:r>
            <a:r>
              <a:rPr lang="es-MX" sz="16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</a:t>
            </a:r>
            <a:r>
              <a:rPr lang="es-MX" sz="1600" dirty="0" err="1">
                <a:latin typeface="Comic Sans MS" panose="030F0702030302020204" pitchFamily="66" charset="0"/>
              </a:rPr>
              <a:t>p.SACAR</a:t>
            </a:r>
            <a:r>
              <a:rPr lang="es-MX" sz="1600" dirty="0">
                <a:latin typeface="Comic Sans MS" panose="030F0702030302020204" pitchFamily="66" charset="0"/>
              </a:rPr>
              <a:t>()              </a:t>
            </a:r>
          </a:p>
          <a:p>
            <a:r>
              <a:rPr lang="es-MX" sz="1600" dirty="0">
                <a:latin typeface="Comic Sans MS" panose="030F0702030302020204" pitchFamily="66" charset="0"/>
              </a:rPr>
              <a:t>                   si(No </a:t>
            </a:r>
            <a:r>
              <a:rPr lang="es-MX" sz="1600" dirty="0" err="1">
                <a:latin typeface="Comic Sans MS" panose="030F0702030302020204" pitchFamily="66" charset="0"/>
              </a:rPr>
              <a:t>esdigito</a:t>
            </a:r>
            <a:r>
              <a:rPr lang="es-MX" sz="1600" dirty="0">
                <a:latin typeface="Comic Sans MS" panose="030F0702030302020204" pitchFamily="66" charset="0"/>
              </a:rPr>
              <a:t>(y)) entonces</a:t>
            </a:r>
          </a:p>
          <a:p>
            <a:r>
              <a:rPr lang="es-MX" sz="1600" dirty="0">
                <a:latin typeface="Comic Sans MS" panose="030F0702030302020204" pitchFamily="66" charset="0"/>
              </a:rPr>
              <a:t>                                   </a:t>
            </a:r>
            <a:r>
              <a:rPr lang="es-MX" sz="1600" dirty="0" err="1">
                <a:latin typeface="Comic Sans MS" panose="030F0702030302020204" pitchFamily="66" charset="0"/>
              </a:rPr>
              <a:t>c.METER</a:t>
            </a:r>
            <a:r>
              <a:rPr lang="es-MX" sz="1600" dirty="0">
                <a:latin typeface="Comic Sans MS" panose="030F0702030302020204" pitchFamily="66" charset="0"/>
              </a:rPr>
              <a:t>(y)</a:t>
            </a:r>
          </a:p>
          <a:p>
            <a:r>
              <a:rPr lang="es-MX" sz="1600" dirty="0">
                <a:latin typeface="Comic Sans MS" panose="030F0702030302020204" pitchFamily="66" charset="0"/>
              </a:rPr>
              <a:t>                              sino    </a:t>
            </a:r>
          </a:p>
          <a:p>
            <a:r>
              <a:rPr lang="es-MX" sz="1600" dirty="0">
                <a:latin typeface="Comic Sans MS" panose="030F0702030302020204" pitchFamily="66" charset="0"/>
              </a:rPr>
              <a:t>                                   </a:t>
            </a:r>
            <a:r>
              <a:rPr lang="es-MX" sz="1600" dirty="0" err="1">
                <a:latin typeface="Comic Sans MS" panose="030F0702030302020204" pitchFamily="66" charset="0"/>
              </a:rPr>
              <a:t>b.METER</a:t>
            </a:r>
            <a:r>
              <a:rPr lang="es-MX" sz="1600" dirty="0">
                <a:latin typeface="Comic Sans MS" panose="030F0702030302020204" pitchFamily="66" charset="0"/>
              </a:rPr>
              <a:t>(y)</a:t>
            </a:r>
          </a:p>
          <a:p>
            <a:r>
              <a:rPr lang="es-MX" sz="1600" dirty="0">
                <a:latin typeface="Comic Sans MS" panose="030F0702030302020204" pitchFamily="66" charset="0"/>
              </a:rPr>
              <a:t>                   </a:t>
            </a:r>
            <a:r>
              <a:rPr lang="es-MX" sz="1600" dirty="0" err="1">
                <a:latin typeface="Comic Sans MS" panose="030F0702030302020204" pitchFamily="66" charset="0"/>
              </a:rPr>
              <a:t>finsi</a:t>
            </a:r>
            <a:endParaRPr lang="es-MX" sz="1600" dirty="0">
              <a:latin typeface="Comic Sans MS" panose="030F0702030302020204" pitchFamily="66" charset="0"/>
            </a:endParaRPr>
          </a:p>
          <a:p>
            <a:r>
              <a:rPr lang="es-MX" sz="1600" dirty="0">
                <a:latin typeface="Comic Sans MS" panose="030F0702030302020204" pitchFamily="66" charset="0"/>
              </a:rPr>
              <a:t>         </a:t>
            </a:r>
            <a:r>
              <a:rPr lang="es-MX" sz="1600" dirty="0" err="1">
                <a:latin typeface="Comic Sans MS" panose="030F0702030302020204" pitchFamily="66" charset="0"/>
              </a:rPr>
              <a:t>finmientras</a:t>
            </a:r>
            <a:endParaRPr lang="es-MX" sz="1600" dirty="0">
              <a:latin typeface="Comic Sans MS" panose="030F0702030302020204" pitchFamily="66" charset="0"/>
            </a:endParaRPr>
          </a:p>
          <a:p>
            <a:r>
              <a:rPr lang="es-MX" sz="1600" dirty="0">
                <a:latin typeface="Comic Sans MS" panose="030F0702030302020204" pitchFamily="66" charset="0"/>
              </a:rPr>
              <a:t>         </a:t>
            </a:r>
            <a:r>
              <a:rPr lang="es-MX" sz="1600" dirty="0" err="1">
                <a:latin typeface="Comic Sans MS" panose="030F0702030302020204" pitchFamily="66" charset="0"/>
              </a:rPr>
              <a:t>b.METER</a:t>
            </a:r>
            <a:r>
              <a:rPr lang="es-MX" sz="1600" dirty="0">
                <a:latin typeface="Comic Sans MS" panose="030F0702030302020204" pitchFamily="66" charset="0"/>
              </a:rPr>
              <a:t>(</a:t>
            </a:r>
            <a:r>
              <a:rPr lang="es-MX" sz="1600" dirty="0" err="1">
                <a:latin typeface="Comic Sans MS" panose="030F0702030302020204" pitchFamily="66" charset="0"/>
              </a:rPr>
              <a:t>c.SACAR</a:t>
            </a:r>
            <a:r>
              <a:rPr lang="es-MX" sz="1600" dirty="0">
                <a:latin typeface="Comic Sans MS" panose="030F0702030302020204" pitchFamily="66" charset="0"/>
              </a:rPr>
              <a:t>())</a:t>
            </a:r>
          </a:p>
          <a:p>
            <a:r>
              <a:rPr lang="es-MX" sz="1600" dirty="0">
                <a:latin typeface="Comic Sans MS" panose="030F0702030302020204" pitchFamily="66" charset="0"/>
              </a:rPr>
              <a:t>     </a:t>
            </a:r>
            <a:r>
              <a:rPr lang="es-MX" sz="1600" dirty="0" err="1">
                <a:latin typeface="Comic Sans MS" panose="030F0702030302020204" pitchFamily="66" charset="0"/>
              </a:rPr>
              <a:t>finmientras</a:t>
            </a:r>
            <a:r>
              <a:rPr lang="es-MX" sz="1600" dirty="0">
                <a:latin typeface="Comic Sans MS" panose="030F0702030302020204" pitchFamily="66" charset="0"/>
              </a:rPr>
              <a:t> </a:t>
            </a:r>
          </a:p>
          <a:p>
            <a:r>
              <a:rPr lang="es-MX" sz="1600" dirty="0" err="1">
                <a:latin typeface="Comic Sans MS" panose="030F0702030302020204" pitchFamily="66" charset="0"/>
              </a:rPr>
              <a:t>finMOVER</a:t>
            </a:r>
            <a:endParaRPr lang="es-MX" sz="1600" dirty="0">
              <a:latin typeface="Comic Sans MS" panose="030F0702030302020204" pitchFamily="66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34345" y="1169851"/>
            <a:ext cx="4814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Como queda la pila </a:t>
            </a:r>
            <a:r>
              <a:rPr lang="es-MX" dirty="0">
                <a:latin typeface="Arial Black" panose="020B0A04020102020204" pitchFamily="34" charset="0"/>
              </a:rPr>
              <a:t>b</a:t>
            </a:r>
            <a:r>
              <a:rPr lang="es-MX" dirty="0"/>
              <a:t> después de procesarse el método MOVER al cual se pasan como entradas la pila </a:t>
            </a:r>
            <a:r>
              <a:rPr lang="es-MX" dirty="0">
                <a:latin typeface="Arial Black" panose="020B0A04020102020204" pitchFamily="34" charset="0"/>
              </a:rPr>
              <a:t>c</a:t>
            </a:r>
            <a:r>
              <a:rPr lang="es-MX" dirty="0"/>
              <a:t> y la pila </a:t>
            </a:r>
            <a:r>
              <a:rPr lang="es-MX" dirty="0">
                <a:latin typeface="Arial Black" panose="020B0A04020102020204" pitchFamily="34" charset="0"/>
              </a:rPr>
              <a:t>p</a:t>
            </a:r>
            <a:r>
              <a:rPr lang="es-MX" dirty="0"/>
              <a:t>. Los valores iniciales de la pila </a:t>
            </a:r>
            <a:r>
              <a:rPr lang="es-MX" dirty="0">
                <a:latin typeface="Arial Black" panose="020B0A04020102020204" pitchFamily="34" charset="0"/>
              </a:rPr>
              <a:t>c</a:t>
            </a:r>
            <a:r>
              <a:rPr lang="es-MX" dirty="0"/>
              <a:t> y la pila </a:t>
            </a:r>
            <a:r>
              <a:rPr lang="es-MX" dirty="0">
                <a:latin typeface="Arial Black" panose="020B0A04020102020204" pitchFamily="34" charset="0"/>
              </a:rPr>
              <a:t>p</a:t>
            </a:r>
            <a:r>
              <a:rPr lang="es-MX" dirty="0"/>
              <a:t> se observan al costado del algoritmo</a:t>
            </a:r>
          </a:p>
        </p:txBody>
      </p:sp>
      <p:graphicFrame>
        <p:nvGraphicFramePr>
          <p:cNvPr id="8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663716"/>
              </p:ext>
            </p:extLst>
          </p:nvPr>
        </p:nvGraphicFramePr>
        <p:xfrm>
          <a:off x="5159199" y="1373775"/>
          <a:ext cx="373418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873">
                  <a:extLst>
                    <a:ext uri="{9D8B030D-6E8A-4147-A177-3AD203B41FA5}">
                      <a16:colId xmlns:a16="http://schemas.microsoft.com/office/drawing/2014/main" xmlns="" val="184605444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xmlns="" val="2821437667"/>
                    </a:ext>
                  </a:extLst>
                </a:gridCol>
              </a:tblGrid>
              <a:tr h="119256"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c, b, p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Son pilas y b esta vacía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3133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esdigito</a:t>
                      </a:r>
                      <a:endParaRPr lang="es-MX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Función que devuelve  verdadero si y es digito de lo contrario retorna falso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1298447"/>
                  </a:ext>
                </a:extLst>
              </a:tr>
            </a:tbl>
          </a:graphicData>
        </a:graphic>
      </p:graphicFrame>
      <p:graphicFrame>
        <p:nvGraphicFramePr>
          <p:cNvPr id="11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41024"/>
              </p:ext>
            </p:extLst>
          </p:nvPr>
        </p:nvGraphicFramePr>
        <p:xfrm>
          <a:off x="1277130" y="2863724"/>
          <a:ext cx="43473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31">
                  <a:extLst>
                    <a:ext uri="{9D8B030D-6E8A-4147-A177-3AD203B41FA5}">
                      <a16:colId xmlns:a16="http://schemas.microsoft.com/office/drawing/2014/main" xmlns="" val="2858422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882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166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208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084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057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972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891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898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2944375"/>
                  </a:ext>
                </a:extLst>
              </a:tr>
            </a:tbl>
          </a:graphicData>
        </a:graphic>
      </p:graphicFrame>
      <p:sp>
        <p:nvSpPr>
          <p:cNvPr id="12" name="CuadroTexto 10"/>
          <p:cNvSpPr txBox="1"/>
          <p:nvPr/>
        </p:nvSpPr>
        <p:spPr>
          <a:xfrm>
            <a:off x="334345" y="2800513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cima</a:t>
            </a:r>
          </a:p>
        </p:txBody>
      </p:sp>
      <p:sp>
        <p:nvSpPr>
          <p:cNvPr id="13" name="CuadroTexto 11"/>
          <p:cNvSpPr txBox="1"/>
          <p:nvPr/>
        </p:nvSpPr>
        <p:spPr>
          <a:xfrm>
            <a:off x="334345" y="5805572"/>
            <a:ext cx="91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fondo</a:t>
            </a:r>
          </a:p>
        </p:txBody>
      </p:sp>
      <p:sp>
        <p:nvSpPr>
          <p:cNvPr id="14" name="CuadroTexto 12"/>
          <p:cNvSpPr txBox="1"/>
          <p:nvPr/>
        </p:nvSpPr>
        <p:spPr>
          <a:xfrm>
            <a:off x="325521" y="4466744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PILA p</a:t>
            </a:r>
          </a:p>
        </p:txBody>
      </p:sp>
      <p:graphicFrame>
        <p:nvGraphicFramePr>
          <p:cNvPr id="15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02205"/>
              </p:ext>
            </p:extLst>
          </p:nvPr>
        </p:nvGraphicFramePr>
        <p:xfrm>
          <a:off x="3307678" y="2581098"/>
          <a:ext cx="43473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31">
                  <a:extLst>
                    <a:ext uri="{9D8B030D-6E8A-4147-A177-3AD203B41FA5}">
                      <a16:colId xmlns:a16="http://schemas.microsoft.com/office/drawing/2014/main" xmlns="" val="28584228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88241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16642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20852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08407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05729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97206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89112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89862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294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0948197"/>
                  </a:ext>
                </a:extLst>
              </a:tr>
            </a:tbl>
          </a:graphicData>
        </a:graphic>
      </p:graphicFrame>
      <p:sp>
        <p:nvSpPr>
          <p:cNvPr id="16" name="CuadroTexto 14"/>
          <p:cNvSpPr txBox="1"/>
          <p:nvPr/>
        </p:nvSpPr>
        <p:spPr>
          <a:xfrm>
            <a:off x="2267744" y="2656869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cima</a:t>
            </a:r>
          </a:p>
        </p:txBody>
      </p:sp>
      <p:sp>
        <p:nvSpPr>
          <p:cNvPr id="17" name="CuadroTexto 15"/>
          <p:cNvSpPr txBox="1"/>
          <p:nvPr/>
        </p:nvSpPr>
        <p:spPr>
          <a:xfrm>
            <a:off x="2243181" y="5844625"/>
            <a:ext cx="91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fondo</a:t>
            </a:r>
          </a:p>
        </p:txBody>
      </p:sp>
      <p:sp>
        <p:nvSpPr>
          <p:cNvPr id="18" name="CuadroTexto 16"/>
          <p:cNvSpPr txBox="1"/>
          <p:nvPr/>
        </p:nvSpPr>
        <p:spPr>
          <a:xfrm>
            <a:off x="2267744" y="4265111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PILA c</a:t>
            </a:r>
          </a:p>
        </p:txBody>
      </p:sp>
      <p:sp>
        <p:nvSpPr>
          <p:cNvPr id="19" name="1 Título"/>
          <p:cNvSpPr txBox="1">
            <a:spLocks/>
          </p:cNvSpPr>
          <p:nvPr/>
        </p:nvSpPr>
        <p:spPr bwMode="auto">
          <a:xfrm>
            <a:off x="0" y="0"/>
            <a:ext cx="8858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s-ES" altLang="es-PE" sz="2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EJERCICIOS SOBRE PILAS</a:t>
            </a:r>
            <a:endParaRPr kumimoji="0" lang="es-PE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285720" y="1268760"/>
            <a:ext cx="8501122" cy="4895504"/>
          </a:xfrm>
          <a:prstGeom prst="rect">
            <a:avLst/>
          </a:prstGeom>
          <a:solidFill>
            <a:schemeClr val="bg1"/>
          </a:solidFill>
          <a:ln w="12700">
            <a:solidFill>
              <a:srgbClr val="FF6600"/>
            </a:solidFill>
          </a:ln>
        </p:spPr>
        <p:txBody>
          <a:bodyPr vert="horz" lIns="90488" tIns="44450" rIns="90488" bIns="44450" rtlCol="0">
            <a:normAutofit/>
          </a:bodyPr>
          <a:lstStyle/>
          <a:p>
            <a:r>
              <a:rPr lang="es-ES" sz="1600" dirty="0" smtClean="0"/>
              <a:t>P:  8  R   K   6   H   1  M  8  7 </a:t>
            </a:r>
          </a:p>
          <a:p>
            <a:r>
              <a:rPr lang="es-ES" sz="1600" dirty="0" smtClean="0"/>
              <a:t>C:  6  7  D  5  D  W  M  A  B  C</a:t>
            </a:r>
          </a:p>
          <a:p>
            <a:r>
              <a:rPr lang="es-ES" sz="1600" dirty="0" smtClean="0"/>
              <a:t>B: VACIO</a:t>
            </a:r>
          </a:p>
          <a:p>
            <a:endParaRPr lang="es-ES" sz="1600" dirty="0"/>
          </a:p>
          <a:p>
            <a:r>
              <a:rPr lang="es-ES" sz="1600" dirty="0" smtClean="0"/>
              <a:t>Tenemos dos </a:t>
            </a:r>
            <a:r>
              <a:rPr lang="es-ES" sz="1600" dirty="0" err="1" smtClean="0"/>
              <a:t>while</a:t>
            </a:r>
            <a:r>
              <a:rPr lang="es-ES" sz="1600" dirty="0" smtClean="0"/>
              <a:t> sabemos que el que varia mas rápido es el </a:t>
            </a:r>
            <a:r>
              <a:rPr lang="es-ES" sz="1600" dirty="0" err="1" smtClean="0"/>
              <a:t>while</a:t>
            </a:r>
            <a:r>
              <a:rPr lang="es-ES" sz="1600" dirty="0" smtClean="0"/>
              <a:t> mas interno</a:t>
            </a:r>
            <a:endParaRPr lang="es-PE" sz="1600" dirty="0" smtClean="0"/>
          </a:p>
          <a:p>
            <a:r>
              <a:rPr lang="es-ES" sz="1600" dirty="0" smtClean="0"/>
              <a:t> </a:t>
            </a:r>
            <a:endParaRPr lang="es-PE" sz="1600" dirty="0" smtClean="0"/>
          </a:p>
          <a:p>
            <a:pPr lvl="0"/>
            <a:r>
              <a:rPr lang="es-ES" sz="1600" dirty="0" smtClean="0"/>
              <a:t>Como es verdadero el primer </a:t>
            </a:r>
            <a:r>
              <a:rPr lang="es-ES" sz="1600" dirty="0" err="1" smtClean="0"/>
              <a:t>while</a:t>
            </a:r>
            <a:r>
              <a:rPr lang="es-ES" sz="1600" dirty="0" smtClean="0"/>
              <a:t> , entonces </a:t>
            </a:r>
          </a:p>
          <a:p>
            <a:pPr lvl="0"/>
            <a:r>
              <a:rPr lang="es-ES" sz="1600" b="1" dirty="0" smtClean="0"/>
              <a:t>Barremos  la pila P</a:t>
            </a:r>
          </a:p>
          <a:p>
            <a:r>
              <a:rPr lang="es-ES" sz="1600" dirty="0" smtClean="0"/>
              <a:t>y=8 (se elimina 8 de la pila p)   como queda  la pila P       </a:t>
            </a:r>
            <a:r>
              <a:rPr lang="es-ES" sz="1600" b="1" dirty="0" smtClean="0"/>
              <a:t>P</a:t>
            </a:r>
            <a:r>
              <a:rPr lang="es-ES" sz="1600" b="1" dirty="0"/>
              <a:t>: </a:t>
            </a:r>
            <a:r>
              <a:rPr lang="es-ES" sz="1600" b="1" dirty="0" smtClean="0"/>
              <a:t>R   </a:t>
            </a:r>
            <a:r>
              <a:rPr lang="es-ES" sz="1600" b="1" dirty="0"/>
              <a:t>K   6   H   1  M  8  7 </a:t>
            </a:r>
          </a:p>
          <a:p>
            <a:pPr lvl="0"/>
            <a:r>
              <a:rPr lang="es-ES" sz="1600" dirty="0" smtClean="0"/>
              <a:t>El </a:t>
            </a:r>
            <a:r>
              <a:rPr lang="es-ES" sz="1600" b="1" dirty="0" err="1" smtClean="0"/>
              <a:t>if</a:t>
            </a:r>
            <a:r>
              <a:rPr lang="es-ES" sz="1600" dirty="0" smtClean="0"/>
              <a:t> es falso, entonces se cumple </a:t>
            </a:r>
            <a:r>
              <a:rPr lang="es-ES" sz="1600" dirty="0" err="1" smtClean="0"/>
              <a:t>b.meter</a:t>
            </a:r>
            <a:r>
              <a:rPr lang="es-ES" sz="1600" dirty="0" smtClean="0"/>
              <a:t>(y) (metemos 8 en la pila b)  </a:t>
            </a:r>
            <a:r>
              <a:rPr lang="es-ES" sz="1600" b="1" dirty="0" smtClean="0"/>
              <a:t>Pila B: 8</a:t>
            </a:r>
          </a:p>
          <a:p>
            <a:pPr lvl="0"/>
            <a:endParaRPr lang="es-ES" sz="1600" b="1" dirty="0" smtClean="0"/>
          </a:p>
          <a:p>
            <a:pPr lvl="0"/>
            <a:r>
              <a:rPr lang="es-ES" sz="1600" dirty="0" smtClean="0"/>
              <a:t>y=R (se </a:t>
            </a:r>
            <a:r>
              <a:rPr lang="es-ES" sz="1600" dirty="0"/>
              <a:t>elimina </a:t>
            </a:r>
            <a:r>
              <a:rPr lang="es-ES" sz="1600" dirty="0" smtClean="0"/>
              <a:t>R </a:t>
            </a:r>
            <a:r>
              <a:rPr lang="es-ES" sz="1600" dirty="0"/>
              <a:t>de la pila p)   como queda  la pila P       </a:t>
            </a:r>
            <a:r>
              <a:rPr lang="es-ES" sz="1600" b="1" dirty="0"/>
              <a:t>P: </a:t>
            </a:r>
            <a:r>
              <a:rPr lang="es-ES" sz="1600" b="1" dirty="0" smtClean="0"/>
              <a:t> </a:t>
            </a:r>
            <a:r>
              <a:rPr lang="es-ES" sz="1600" b="1" dirty="0"/>
              <a:t>K   6   H   1  M  8  7 </a:t>
            </a:r>
            <a:endParaRPr lang="es-ES" sz="1600" dirty="0"/>
          </a:p>
          <a:p>
            <a:pPr lvl="0"/>
            <a:r>
              <a:rPr lang="es-ES" sz="1600" dirty="0"/>
              <a:t>El </a:t>
            </a:r>
            <a:r>
              <a:rPr lang="es-ES" sz="1600" b="1" dirty="0" err="1"/>
              <a:t>if</a:t>
            </a:r>
            <a:r>
              <a:rPr lang="es-ES" sz="1600" dirty="0"/>
              <a:t> es </a:t>
            </a:r>
            <a:r>
              <a:rPr lang="es-ES" sz="1600" dirty="0" smtClean="0"/>
              <a:t> verdadero, </a:t>
            </a:r>
            <a:r>
              <a:rPr lang="es-ES" sz="1600" dirty="0"/>
              <a:t>entonces se cumple </a:t>
            </a:r>
            <a:r>
              <a:rPr lang="es-ES" sz="1600" dirty="0" err="1" smtClean="0"/>
              <a:t>c.meter</a:t>
            </a:r>
            <a:r>
              <a:rPr lang="es-ES" sz="1600" dirty="0" smtClean="0"/>
              <a:t>(y</a:t>
            </a:r>
            <a:r>
              <a:rPr lang="es-ES" sz="1600" dirty="0"/>
              <a:t>) (metemos </a:t>
            </a:r>
            <a:r>
              <a:rPr lang="es-ES" sz="1600" dirty="0" smtClean="0"/>
              <a:t>R </a:t>
            </a:r>
            <a:r>
              <a:rPr lang="es-ES" sz="1600" dirty="0"/>
              <a:t>en la pila </a:t>
            </a:r>
            <a:r>
              <a:rPr lang="es-ES" sz="1600" dirty="0" smtClean="0"/>
              <a:t>c)</a:t>
            </a:r>
          </a:p>
          <a:p>
            <a:r>
              <a:rPr lang="es-ES" sz="1600" dirty="0" smtClean="0"/>
              <a:t>Como queda la pila C       C:  R  6  </a:t>
            </a:r>
            <a:r>
              <a:rPr lang="es-ES" sz="1600" dirty="0"/>
              <a:t>7  D  5  D  W  M  A  B  C</a:t>
            </a:r>
          </a:p>
          <a:p>
            <a:pPr lvl="0"/>
            <a:endParaRPr lang="es-ES" sz="1600" dirty="0"/>
          </a:p>
          <a:p>
            <a:pPr lvl="0"/>
            <a:r>
              <a:rPr lang="es-ES" sz="1600" dirty="0" smtClean="0"/>
              <a:t>y=K </a:t>
            </a:r>
            <a:r>
              <a:rPr lang="es-ES" sz="1600" dirty="0"/>
              <a:t>(se elimina </a:t>
            </a:r>
            <a:r>
              <a:rPr lang="es-ES" sz="1600" dirty="0" smtClean="0"/>
              <a:t>K </a:t>
            </a:r>
            <a:r>
              <a:rPr lang="es-ES" sz="1600" dirty="0"/>
              <a:t>de la pila p)   como queda  la pila P       </a:t>
            </a:r>
            <a:r>
              <a:rPr lang="es-ES" sz="1600" b="1" dirty="0"/>
              <a:t>P: </a:t>
            </a:r>
            <a:r>
              <a:rPr lang="es-ES" sz="1600" b="1" dirty="0" smtClean="0"/>
              <a:t> </a:t>
            </a:r>
            <a:r>
              <a:rPr lang="es-ES" sz="1600" b="1" dirty="0"/>
              <a:t>6   H   1  M  8  7 </a:t>
            </a:r>
            <a:endParaRPr lang="es-ES" sz="1600" dirty="0"/>
          </a:p>
          <a:p>
            <a:pPr lvl="0"/>
            <a:r>
              <a:rPr lang="es-ES" sz="1600" dirty="0"/>
              <a:t>El </a:t>
            </a:r>
            <a:r>
              <a:rPr lang="es-ES" sz="1600" b="1" dirty="0" err="1"/>
              <a:t>if</a:t>
            </a:r>
            <a:r>
              <a:rPr lang="es-ES" sz="1600" dirty="0"/>
              <a:t> es  verdadero, entonces se cumple </a:t>
            </a:r>
            <a:r>
              <a:rPr lang="es-ES" sz="1600" dirty="0" err="1"/>
              <a:t>c.meter</a:t>
            </a:r>
            <a:r>
              <a:rPr lang="es-ES" sz="1600" dirty="0"/>
              <a:t>(y) (metemos </a:t>
            </a:r>
            <a:r>
              <a:rPr lang="es-ES" sz="1600" dirty="0" smtClean="0"/>
              <a:t>K </a:t>
            </a:r>
            <a:r>
              <a:rPr lang="es-ES" sz="1600" dirty="0"/>
              <a:t>en la pila c)</a:t>
            </a:r>
          </a:p>
          <a:p>
            <a:r>
              <a:rPr lang="es-ES" sz="1600" dirty="0"/>
              <a:t>Como queda la pila C       C:  </a:t>
            </a:r>
            <a:r>
              <a:rPr lang="es-ES" sz="1600" dirty="0" smtClean="0"/>
              <a:t>K  R  </a:t>
            </a:r>
            <a:r>
              <a:rPr lang="es-ES" sz="1600" dirty="0"/>
              <a:t>6  7  D  5  D  W  M  A  B  C</a:t>
            </a:r>
          </a:p>
          <a:p>
            <a:pPr lvl="0">
              <a:buFont typeface="Arial" pitchFamily="34" charset="0"/>
              <a:buChar char="•"/>
            </a:pPr>
            <a:endParaRPr lang="es-ES" sz="1600" dirty="0" smtClean="0"/>
          </a:p>
          <a:p>
            <a:pPr lvl="0"/>
            <a:endParaRPr lang="es-PE" sz="1600" dirty="0"/>
          </a:p>
        </p:txBody>
      </p:sp>
      <p:pic>
        <p:nvPicPr>
          <p:cNvPr id="8" name="Picture 60" descr="Logo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13" y="6357958"/>
            <a:ext cx="4005987" cy="50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 bwMode="auto">
          <a:xfrm>
            <a:off x="0" y="0"/>
            <a:ext cx="8858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s-ES" altLang="es-PE" sz="2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EJERCICIOS SOBRE PILAS</a:t>
            </a:r>
            <a:endParaRPr kumimoji="0" lang="es-PE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285720" y="1214422"/>
            <a:ext cx="8501122" cy="4857784"/>
          </a:xfrm>
          <a:prstGeom prst="rect">
            <a:avLst/>
          </a:prstGeom>
          <a:solidFill>
            <a:schemeClr val="bg1"/>
          </a:solidFill>
          <a:ln w="12700">
            <a:solidFill>
              <a:srgbClr val="FF6600"/>
            </a:solidFill>
          </a:ln>
        </p:spPr>
        <p:txBody>
          <a:bodyPr vert="horz" lIns="90488" tIns="44450" rIns="90488" bIns="44450" rtlCol="0">
            <a:normAutofit/>
          </a:bodyPr>
          <a:lstStyle/>
          <a:p>
            <a:r>
              <a:rPr lang="es-ES" sz="1600" b="1" dirty="0" smtClean="0"/>
              <a:t> </a:t>
            </a:r>
            <a:endParaRPr lang="es-PE" sz="1600" b="1" dirty="0" smtClean="0"/>
          </a:p>
          <a:p>
            <a:r>
              <a:rPr lang="es-ES" sz="1600" dirty="0" smtClean="0"/>
              <a:t>y=6  (se </a:t>
            </a:r>
            <a:r>
              <a:rPr lang="es-ES" sz="1600" dirty="0"/>
              <a:t>elimina </a:t>
            </a:r>
            <a:r>
              <a:rPr lang="es-ES" sz="1600" dirty="0" smtClean="0"/>
              <a:t>6 </a:t>
            </a:r>
            <a:r>
              <a:rPr lang="es-ES" sz="1600" dirty="0"/>
              <a:t>de la pila p)   como queda  la pila P       </a:t>
            </a:r>
            <a:r>
              <a:rPr lang="es-ES" sz="1600" b="1" dirty="0"/>
              <a:t>P: </a:t>
            </a:r>
            <a:r>
              <a:rPr lang="es-ES" sz="1600" b="1" dirty="0" smtClean="0"/>
              <a:t> </a:t>
            </a:r>
            <a:r>
              <a:rPr lang="es-ES" sz="1600" b="1" dirty="0"/>
              <a:t>H   1  M  8  7 </a:t>
            </a:r>
          </a:p>
          <a:p>
            <a:pPr lvl="0"/>
            <a:r>
              <a:rPr lang="es-ES" sz="1600" dirty="0"/>
              <a:t>El </a:t>
            </a:r>
            <a:r>
              <a:rPr lang="es-ES" sz="1600" b="1" dirty="0" err="1"/>
              <a:t>if</a:t>
            </a:r>
            <a:r>
              <a:rPr lang="es-ES" sz="1600" dirty="0"/>
              <a:t> es falso, entonces se cumple </a:t>
            </a:r>
            <a:r>
              <a:rPr lang="es-ES" sz="1600" dirty="0" err="1"/>
              <a:t>b.meter</a:t>
            </a:r>
            <a:r>
              <a:rPr lang="es-ES" sz="1600" dirty="0"/>
              <a:t>(y) (metemos 8 en la pila b)  </a:t>
            </a:r>
            <a:r>
              <a:rPr lang="es-ES" sz="1600" b="1" dirty="0"/>
              <a:t>Pila B: </a:t>
            </a:r>
            <a:r>
              <a:rPr lang="es-ES" sz="1600" b="1" dirty="0" smtClean="0"/>
              <a:t> 6  8</a:t>
            </a:r>
            <a:endParaRPr lang="es-ES" sz="16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s-E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Generalizando decimos que los dígitos van a la pila B</a:t>
            </a:r>
            <a:r>
              <a:rPr lang="es-ES" sz="2400" dirty="0" smtClean="0">
                <a:latin typeface="+mn-lt"/>
              </a:rPr>
              <a:t>; y las letras a la pila 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s-E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Obtenemos: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s-ES" sz="2400" dirty="0" smtClean="0">
                <a:latin typeface="+mn-lt"/>
              </a:rPr>
              <a:t>P: </a:t>
            </a:r>
            <a:r>
              <a:rPr lang="es-ES" sz="2400" dirty="0" err="1" smtClean="0">
                <a:latin typeface="+mn-lt"/>
              </a:rPr>
              <a:t>vacio</a:t>
            </a:r>
            <a:endParaRPr lang="es-ES" sz="2400" dirty="0" smtClean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s-E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C: M  H K R 6  7 D 5 D W M A B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s-ES" sz="2400" dirty="0" smtClean="0">
                <a:latin typeface="+mn-lt"/>
              </a:rPr>
              <a:t>B:  7 8 1  6 8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s-E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Observacion</a:t>
            </a:r>
            <a:r>
              <a:rPr kumimoji="0" lang="es-E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s-ES" sz="2400" noProof="0" dirty="0" smtClean="0">
                <a:latin typeface="+mn-lt"/>
              </a:rPr>
              <a:t>La pila P se pone al revés, el ultimo en entrar va a la cima de la pila.</a:t>
            </a:r>
            <a:endParaRPr kumimoji="0" lang="es-E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60" descr="Logo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13" y="6357958"/>
            <a:ext cx="4005987" cy="50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 bwMode="auto">
          <a:xfrm>
            <a:off x="0" y="0"/>
            <a:ext cx="8858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s-ES" altLang="es-PE" sz="2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EJERCICIOS SOBRE PILAS</a:t>
            </a:r>
            <a:endParaRPr kumimoji="0" lang="es-PE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9547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85720" y="1214422"/>
            <a:ext cx="8501122" cy="4857784"/>
          </a:xfrm>
          <a:prstGeom prst="rect">
            <a:avLst/>
          </a:prstGeom>
          <a:solidFill>
            <a:schemeClr val="bg1"/>
          </a:solidFill>
          <a:ln w="12700">
            <a:solidFill>
              <a:srgbClr val="FF6600"/>
            </a:solidFill>
          </a:ln>
        </p:spPr>
        <p:txBody>
          <a:bodyPr vert="horz" lIns="90488" tIns="44450" rIns="90488" bIns="44450" rtlCol="0">
            <a:normAutofit/>
          </a:bodyPr>
          <a:lstStyle/>
          <a:p>
            <a:r>
              <a:rPr lang="es-ES" sz="1600" dirty="0" smtClean="0"/>
              <a:t>Se acabo el segundo mientras, lo que nos queda es:</a:t>
            </a:r>
          </a:p>
          <a:p>
            <a:endParaRPr lang="es-ES" sz="1600" dirty="0"/>
          </a:p>
          <a:p>
            <a:r>
              <a:rPr lang="es-ES" sz="1600" dirty="0" smtClean="0"/>
              <a:t>                 </a:t>
            </a:r>
            <a:r>
              <a:rPr lang="es-ES" sz="1600" dirty="0" err="1" smtClean="0"/>
              <a:t>while</a:t>
            </a:r>
            <a:r>
              <a:rPr lang="es-ES" sz="1600" dirty="0" smtClean="0"/>
              <a:t> (no </a:t>
            </a:r>
            <a:r>
              <a:rPr lang="es-ES" sz="1600" dirty="0" err="1" smtClean="0"/>
              <a:t>c.vacio</a:t>
            </a:r>
            <a:r>
              <a:rPr lang="es-ES" sz="1600" dirty="0" smtClean="0"/>
              <a:t>()){</a:t>
            </a:r>
          </a:p>
          <a:p>
            <a:r>
              <a:rPr lang="es-ES" sz="1600" dirty="0" smtClean="0"/>
              <a:t>                         </a:t>
            </a:r>
          </a:p>
          <a:p>
            <a:r>
              <a:rPr lang="es-ES" sz="1600" dirty="0" smtClean="0"/>
              <a:t>                      </a:t>
            </a:r>
            <a:r>
              <a:rPr lang="es-ES" sz="1600" dirty="0" err="1" smtClean="0"/>
              <a:t>b.meter</a:t>
            </a:r>
            <a:r>
              <a:rPr lang="es-ES" sz="1600" dirty="0" smtClean="0"/>
              <a:t>(</a:t>
            </a:r>
            <a:r>
              <a:rPr lang="es-ES" sz="1600" dirty="0" err="1" smtClean="0"/>
              <a:t>c.sacar</a:t>
            </a:r>
            <a:r>
              <a:rPr lang="es-ES" sz="1600" dirty="0" smtClean="0"/>
              <a:t>());</a:t>
            </a:r>
            <a:endParaRPr lang="es-ES" sz="1600" dirty="0"/>
          </a:p>
          <a:p>
            <a:r>
              <a:rPr lang="es-ES" sz="1600" dirty="0" smtClean="0"/>
              <a:t>                </a:t>
            </a:r>
          </a:p>
          <a:p>
            <a:r>
              <a:rPr lang="es-ES" sz="1600" dirty="0" smtClean="0"/>
              <a:t>                 }</a:t>
            </a:r>
          </a:p>
          <a:p>
            <a:endParaRPr lang="es-ES" sz="1600" dirty="0"/>
          </a:p>
          <a:p>
            <a:r>
              <a:rPr lang="es-ES" sz="1600" dirty="0" smtClean="0"/>
              <a:t>             se mete en la pila B, el valor extraído de la pila C.</a:t>
            </a:r>
          </a:p>
          <a:p>
            <a:endParaRPr lang="es-ES" sz="1600" dirty="0"/>
          </a:p>
          <a:p>
            <a:r>
              <a:rPr lang="es-ES" sz="1600" dirty="0" smtClean="0"/>
              <a:t>Lo que se hace es extraer los elementos de la pila C, y colocarlo en la pila B, por la observación se llena al revés:</a:t>
            </a:r>
          </a:p>
          <a:p>
            <a:endParaRPr lang="es-ES" sz="1600" dirty="0"/>
          </a:p>
          <a:p>
            <a:r>
              <a:rPr lang="es-ES" sz="1600" dirty="0" smtClean="0"/>
              <a:t>P:  </a:t>
            </a:r>
            <a:r>
              <a:rPr lang="es-ES" sz="1600" dirty="0" err="1" smtClean="0"/>
              <a:t>vacio</a:t>
            </a:r>
            <a:endParaRPr lang="es-ES" sz="1600" dirty="0" smtClean="0"/>
          </a:p>
          <a:p>
            <a:r>
              <a:rPr lang="es-ES" sz="1600" dirty="0" smtClean="0"/>
              <a:t>C: </a:t>
            </a:r>
            <a:r>
              <a:rPr lang="es-ES" sz="1600" dirty="0" err="1" smtClean="0"/>
              <a:t>vacio</a:t>
            </a:r>
            <a:endParaRPr lang="es-ES" sz="1600" dirty="0" smtClean="0"/>
          </a:p>
          <a:p>
            <a:r>
              <a:rPr lang="es-ES" sz="1600" dirty="0" smtClean="0"/>
              <a:t>B: C  B  A  M  W  D  5  D  7  6  R  K  H  M  7  8  1  6  8</a:t>
            </a:r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CIMA                                                                       FONDO</a:t>
            </a:r>
          </a:p>
          <a:p>
            <a:endParaRPr lang="es-ES" sz="1600" dirty="0" smtClean="0"/>
          </a:p>
        </p:txBody>
      </p:sp>
      <p:pic>
        <p:nvPicPr>
          <p:cNvPr id="8" name="Picture 60" descr="Logo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13" y="6357958"/>
            <a:ext cx="4005987" cy="50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2 Conector recto de flecha"/>
          <p:cNvCxnSpPr/>
          <p:nvPr/>
        </p:nvCxnSpPr>
        <p:spPr>
          <a:xfrm>
            <a:off x="1959174" y="242088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2987824" y="2132856"/>
            <a:ext cx="136815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536281" y="2132856"/>
            <a:ext cx="392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Se extrae un elemento de la pila C</a:t>
            </a:r>
            <a:endParaRPr lang="es-PE" dirty="0"/>
          </a:p>
        </p:txBody>
      </p:sp>
      <p:cxnSp>
        <p:nvCxnSpPr>
          <p:cNvPr id="12" name="11 Conector recto de flecha"/>
          <p:cNvCxnSpPr/>
          <p:nvPr/>
        </p:nvCxnSpPr>
        <p:spPr>
          <a:xfrm flipV="1">
            <a:off x="683568" y="522920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5173881" y="527680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 Título"/>
          <p:cNvSpPr txBox="1">
            <a:spLocks/>
          </p:cNvSpPr>
          <p:nvPr/>
        </p:nvSpPr>
        <p:spPr bwMode="auto">
          <a:xfrm>
            <a:off x="0" y="0"/>
            <a:ext cx="8858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s-ES" altLang="es-PE" sz="2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EJERCICIOS SOBRE PILAS</a:t>
            </a:r>
            <a:endParaRPr kumimoji="0" lang="es-PE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479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FFC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8445</TotalTime>
  <Words>1319</Words>
  <Application>Microsoft Office PowerPoint</Application>
  <PresentationFormat>Presentación en pantalla (4:3)</PresentationFormat>
  <Paragraphs>290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Urban</vt:lpstr>
      <vt:lpstr>Simulacro de Pilas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CONGRESO INTERNACIONAL DE COMPUTACIÓN Y TELECOMUNICACIONES (COMTEL 2009)  III FESTIVAL INTERNACIONAL DE SOFTWARE LIBRE - GNU/LINUX (FESOLI 2009)</dc:title>
  <dc:creator>administrador</dc:creator>
  <cp:lastModifiedBy>Luffi</cp:lastModifiedBy>
  <cp:revision>681</cp:revision>
  <dcterms:created xsi:type="dcterms:W3CDTF">2009-05-13T04:39:35Z</dcterms:created>
  <dcterms:modified xsi:type="dcterms:W3CDTF">2018-04-20T13:12:53Z</dcterms:modified>
</cp:coreProperties>
</file>