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handoutMasterIdLst>
    <p:handoutMasterId r:id="rId14"/>
  </p:handoutMasterIdLst>
  <p:sldIdLst>
    <p:sldId id="256" r:id="rId2"/>
    <p:sldId id="464" r:id="rId3"/>
    <p:sldId id="486" r:id="rId4"/>
    <p:sldId id="483" r:id="rId5"/>
    <p:sldId id="484" r:id="rId6"/>
    <p:sldId id="485" r:id="rId7"/>
    <p:sldId id="455" r:id="rId8"/>
    <p:sldId id="479" r:id="rId9"/>
    <p:sldId id="482" r:id="rId10"/>
    <p:sldId id="490" r:id="rId11"/>
    <p:sldId id="275" r:id="rId12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FFA3"/>
    <a:srgbClr val="FF6969"/>
    <a:srgbClr val="F6BB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966" autoAdjust="0"/>
  </p:normalViewPr>
  <p:slideViewPr>
    <p:cSldViewPr>
      <p:cViewPr>
        <p:scale>
          <a:sx n="66" d="100"/>
          <a:sy n="66" d="100"/>
        </p:scale>
        <p:origin x="-150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56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92B8E4-836E-412B-9495-4A0B02BD97D4}" type="datetimeFigureOut">
              <a:rPr lang="es-ES"/>
              <a:pPr>
                <a:defRPr/>
              </a:pPr>
              <a:t>20/04/2018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672B775-DB0A-4A2F-B031-9360ACE740B4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2390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64836D7-51CA-43F2-9DEC-48A203B636FF}" type="datetimeFigureOut">
              <a:rPr lang="es-ES"/>
              <a:pPr>
                <a:defRPr/>
              </a:pPr>
              <a:t>20/04/2018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dirty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BB08D44-9835-4810-8B17-9622C693F3CA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4560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122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7F3DD62-E170-462E-8997-FAE058D421CF}" type="slidenum">
              <a:rPr lang="es-ES" smtClean="0"/>
              <a:pPr/>
              <a:t>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89398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1" name="Rounded Rectangle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2" name="Rounded Rectangle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000240"/>
            <a:ext cx="8458200" cy="1470025"/>
          </a:xfrm>
        </p:spPr>
        <p:txBody>
          <a:bodyPr anchor="b"/>
          <a:lstStyle>
            <a:lvl1pPr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62206" y="4319606"/>
            <a:ext cx="4953000" cy="1752600"/>
          </a:xfrm>
        </p:spPr>
        <p:txBody>
          <a:bodyPr/>
          <a:lstStyle>
            <a:lvl1pPr marL="64008" indent="0" algn="ctr">
              <a:buNone/>
              <a:defRPr sz="24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7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1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BA21E2A2-0089-4D30-A541-DD2A610CCF65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8715436" cy="85725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2B275-A9FB-4368-B849-93FDE2FB368E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21"/>
          <p:cNvSpPr>
            <a:spLocks noGrp="1"/>
          </p:cNvSpPr>
          <p:nvPr>
            <p:ph type="title"/>
          </p:nvPr>
        </p:nvSpPr>
        <p:spPr bwMode="auto">
          <a:xfrm>
            <a:off x="-32" y="-24"/>
            <a:ext cx="82296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Ingresar </a:t>
            </a:r>
            <a:r>
              <a:rPr lang="en-US" dirty="0" err="1" smtClean="0"/>
              <a:t>Titulo</a:t>
            </a:r>
            <a:endParaRPr lang="en-US" dirty="0" smtClean="0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6A03A-1CB4-42D8-BE1B-6F8A585A2739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8736"/>
            <a:ext cx="4038600" cy="488315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8736"/>
            <a:ext cx="4038600" cy="488315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3DD18-45BD-41B5-B5BF-553FD4DDA8C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21"/>
          <p:cNvSpPr txBox="1">
            <a:spLocks/>
          </p:cNvSpPr>
          <p:nvPr userDrawn="1"/>
        </p:nvSpPr>
        <p:spPr bwMode="auto">
          <a:xfrm>
            <a:off x="0" y="0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Ingresar Titulo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57298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1357298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820846"/>
            <a:ext cx="4041648" cy="453711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1820846"/>
            <a:ext cx="4041775" cy="453711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90414-4765-4152-A7F9-2FDC17390F79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21"/>
          <p:cNvSpPr txBox="1">
            <a:spLocks/>
          </p:cNvSpPr>
          <p:nvPr userDrawn="1"/>
        </p:nvSpPr>
        <p:spPr bwMode="auto">
          <a:xfrm>
            <a:off x="0" y="0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Ingresar Titulo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0694" y="1214422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00694" y="2143116"/>
            <a:ext cx="3383280" cy="4189092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84028" y="1500174"/>
            <a:ext cx="5102352" cy="48577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0A369-585A-4E98-9174-948DE925FEF7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357298"/>
            <a:ext cx="586803" cy="4895951"/>
          </a:xfrm>
        </p:spPr>
        <p:txBody>
          <a:bodyPr vert="vert270" lIns="45720" tIns="0" rIns="45720" anchor="t"/>
          <a:lstStyle>
            <a:lvl1pPr algn="ctr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357298"/>
            <a:ext cx="4572000" cy="4857752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1357298"/>
            <a:ext cx="2590800" cy="4895951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59B81-79CC-4CA1-A89D-A29CF9EF37F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73ECA-EA93-469A-AEF6-C9765CE6810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9"/>
          <p:cNvSpPr/>
          <p:nvPr userDrawn="1"/>
        </p:nvSpPr>
        <p:spPr>
          <a:xfrm>
            <a:off x="0" y="6357938"/>
            <a:ext cx="9144000" cy="500062"/>
          </a:xfrm>
          <a:prstGeom prst="rect">
            <a:avLst/>
          </a:prstGeom>
          <a:solidFill>
            <a:schemeClr val="tx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" name="46 Rectángulo"/>
          <p:cNvSpPr/>
          <p:nvPr userDrawn="1"/>
        </p:nvSpPr>
        <p:spPr>
          <a:xfrm>
            <a:off x="0" y="1071563"/>
            <a:ext cx="5418138" cy="3651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dirty="0"/>
          </a:p>
        </p:txBody>
      </p:sp>
      <p:sp>
        <p:nvSpPr>
          <p:cNvPr id="28" name="Rectangle 27"/>
          <p:cNvSpPr/>
          <p:nvPr/>
        </p:nvSpPr>
        <p:spPr>
          <a:xfrm>
            <a:off x="0" y="955675"/>
            <a:ext cx="9144000" cy="8413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0" y="0"/>
            <a:ext cx="9144000" cy="8636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857250"/>
            <a:ext cx="9144000" cy="107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200" y="949325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1028700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11779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1260476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1260476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1260476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1260476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1260475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1260475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40" name="Title Placeholder 2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858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Ingresar Título</a:t>
            </a:r>
          </a:p>
        </p:txBody>
      </p:sp>
      <p:sp>
        <p:nvSpPr>
          <p:cNvPr id="104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42900" y="1285875"/>
            <a:ext cx="8515350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Ingresar contenido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</p:txBody>
      </p:sp>
      <p:sp useBgFill="1">
        <p:nvSpPr>
          <p:cNvPr id="33" name="Rounded Rectangle 32"/>
          <p:cNvSpPr/>
          <p:nvPr userDrawn="1"/>
        </p:nvSpPr>
        <p:spPr bwMode="white">
          <a:xfrm>
            <a:off x="5407025" y="1085850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01063" y="6562725"/>
            <a:ext cx="612775" cy="22383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37FA3B6A-5EBD-4CF5-817A-A23596D4856B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338" y="6429375"/>
            <a:ext cx="7753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s-PE"/>
              <a:t>Agregar subtitulo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9BBB59"/>
        </a:buClr>
        <a:buFont typeface="Georgia" pitchFamily="18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rgbClr val="F6BB00"/>
          </a:solidFill>
          <a:latin typeface="Arial" pitchFamily="34" charset="0"/>
          <a:ea typeface="+mn-ea"/>
          <a:cs typeface="Arial" pitchFamily="34" charset="0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Arial" pitchFamily="34" charset="0"/>
          <a:ea typeface="+mn-ea"/>
          <a:cs typeface="Arial" pitchFamily="34" charset="0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Arial" pitchFamily="34" charset="0"/>
          <a:ea typeface="+mn-ea"/>
          <a:cs typeface="Arial" pitchFamily="34" charset="0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9BBB59"/>
        </a:buClr>
        <a:buFont typeface="Georgia" pitchFamily="18" charset="0"/>
        <a:buChar char="▫"/>
        <a:defRPr sz="2000" kern="1200">
          <a:solidFill>
            <a:srgbClr val="9BBB59"/>
          </a:solidFill>
          <a:latin typeface="Arial" pitchFamily="34" charset="0"/>
          <a:ea typeface="+mn-ea"/>
          <a:cs typeface="Arial" pitchFamily="34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44824"/>
            <a:ext cx="9144000" cy="1152128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altLang="es-PE" sz="4000" dirty="0" smtClean="0">
                <a:latin typeface="Arial Black" pitchFamily="34" charset="0"/>
              </a:rPr>
              <a:t>SIMULACRO-PARCIAL </a:t>
            </a:r>
            <a:endParaRPr lang="es-ES" altLang="es-PE" sz="4000" dirty="0"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FACULTAD DE INGENIERIA DE SISTEMAS, CÓMPUTO Y TELECOMUNICACIONES</a:t>
            </a:r>
            <a:endParaRPr lang="es-PE" sz="12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9221" name="Picture 2" descr="Log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8175" y="115888"/>
            <a:ext cx="5280025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 descr="document, file, preview, search, zoom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488" y="4214818"/>
            <a:ext cx="1656184" cy="1656185"/>
          </a:xfrm>
          <a:prstGeom prst="rect">
            <a:avLst/>
          </a:prstGeom>
          <a:noFill/>
        </p:spPr>
      </p:pic>
      <p:pic>
        <p:nvPicPr>
          <p:cNvPr id="8" name="Picture 60" descr="Logo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13" y="6357958"/>
            <a:ext cx="4005987" cy="50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0" y="44624"/>
            <a:ext cx="8858250" cy="857250"/>
          </a:xfrm>
        </p:spPr>
        <p:txBody>
          <a:bodyPr/>
          <a:lstStyle/>
          <a:p>
            <a:r>
              <a:rPr lang="es-PE" dirty="0" smtClean="0"/>
              <a:t>Simulacro</a:t>
            </a:r>
            <a:endParaRPr lang="es-PE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85720" y="1259046"/>
            <a:ext cx="8501122" cy="4857784"/>
          </a:xfrm>
          <a:prstGeom prst="rect">
            <a:avLst/>
          </a:prstGeom>
          <a:solidFill>
            <a:schemeClr val="bg1"/>
          </a:solidFill>
          <a:ln w="12700">
            <a:solidFill>
              <a:srgbClr val="FF6600"/>
            </a:solidFill>
          </a:ln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 err="1" smtClean="0"/>
              <a:t>Termina</a:t>
            </a:r>
            <a:r>
              <a:rPr lang="en-US" dirty="0" smtClean="0"/>
              <a:t> </a:t>
            </a:r>
            <a:r>
              <a:rPr lang="en-US" dirty="0"/>
              <a:t>el </a:t>
            </a:r>
            <a:r>
              <a:rPr lang="en-US" dirty="0" err="1"/>
              <a:t>bucle</a:t>
            </a:r>
            <a:r>
              <a:rPr lang="en-US" dirty="0"/>
              <a:t> (</a:t>
            </a:r>
            <a:r>
              <a:rPr lang="en-US" dirty="0" err="1"/>
              <a:t>ya</a:t>
            </a:r>
            <a:r>
              <a:rPr lang="en-US" dirty="0"/>
              <a:t> no </a:t>
            </a:r>
            <a:r>
              <a:rPr lang="en-US" dirty="0" err="1"/>
              <a:t>cumple</a:t>
            </a:r>
            <a:r>
              <a:rPr lang="en-US" dirty="0"/>
              <a:t> la </a:t>
            </a:r>
            <a:r>
              <a:rPr lang="en-US" dirty="0" err="1"/>
              <a:t>condición</a:t>
            </a:r>
            <a:r>
              <a:rPr lang="en-US" dirty="0"/>
              <a:t>)</a:t>
            </a:r>
            <a:endParaRPr lang="es-PE" dirty="0"/>
          </a:p>
          <a:p>
            <a:r>
              <a:rPr lang="es-ES" dirty="0"/>
              <a:t> </a:t>
            </a:r>
            <a:endParaRPr lang="es-PE" dirty="0"/>
          </a:p>
          <a:p>
            <a:r>
              <a:rPr lang="es-ES" dirty="0"/>
              <a:t>La respuesta es la alternativa </a:t>
            </a:r>
            <a:r>
              <a:rPr lang="es-ES" dirty="0" smtClean="0"/>
              <a:t>a :   8    4     12       5        9 </a:t>
            </a:r>
          </a:p>
          <a:p>
            <a:endParaRPr lang="es-ES" dirty="0"/>
          </a:p>
          <a:p>
            <a:endParaRPr lang="es-ES" dirty="0" smtClean="0"/>
          </a:p>
          <a:p>
            <a:endParaRPr lang="es-PE" dirty="0"/>
          </a:p>
        </p:txBody>
      </p:sp>
      <p:pic>
        <p:nvPicPr>
          <p:cNvPr id="7" name="Picture 60" descr="Logo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13" y="6402582"/>
            <a:ext cx="4005987" cy="50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509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4" descr="data:image/jpg;base64,/9j/4AAQSkZJRgABAQAAAQABAAD/2wBDAAkGBwgHBgkIBwgKCgkLDRYPDQwMDRsUFRAWIB0iIiAdHx8kKDQsJCYxJx8fLT0tMTU3Ojo6Iys/RD84QzQ5Ojf/2wBDAQoKCg0MDRoPDxo3JR8lNzc3Nzc3Nzc3Nzc3Nzc3Nzc3Nzc3Nzc3Nzc3Nzc3Nzc3Nzc3Nzc3Nzc3Nzc3Nzc3Nzf/wAARCAAoADIDASIAAhEBAxEB/8QAGwAAAgIDAQAAAAAAAAAAAAAAAAYEBQIDBwH/xAAyEAACAQMDAgQEBAcBAAAAAAABAgMABBEFEiEGMQcTQVEUImFxI0JSkRUWF0NTkpOh/8QAFwEAAwEAAAAAAAAAAAAAAAAAAAECA//EAB4RAAICAgMBAQAAAAAAAAAAAAABAhESMQMhQcFR/9oADAMBAAIRAxEAPwCY/iBqq3k6trEMYB/DhaGPI5xjtk9j+4qFdeInUK6rFaw6rEI2OJAbeNnTgnOAPtWrp47XhRISwOsyo20A4Hl5ycg8ZA9qhWir/L8aGeGNX0a53qY8niU/icDsMntzz2NCkr7Jplvf+Ieu29k88eqW7KjjlIo2LA/kAxwwAPfimLSPEnTLgWaS6qFZkLTyTRbEJC87eP1elI3Uxhe3vxc24ljtZbYJ5Z2MQ0eTz6cmqZtK+JljubIRWcaOyPtbIZR+nBIJOMbuM96IuM0/KfwHaHq76+1GaVVgupVMDukoVY13sWOw4IzgAeuKLnri/ndY7Ge/aRVMg8yOEgYAIb5AcgDOR9RSfY20d/rsi2TeTGAGuI5VJ2rt+bBBJbtnPc1OvNKPwifA3UYkWZFO1pUG1jjv98cUONOrKjOlVHTk8QLQopNpqGcf4BRXKI9OjaNGaOVmIBJ808n/AFop1D9Itl3aQwWN3bxzXcZkW+a+dArZEbIVx981V3d1a/w90e+NxdJps9m3lwtzI7hxzjA4wM9qw1m9hTVmScjaUVAMg4UDufrknjjj3ps0LUen10GSOYwPMDKqubfdzglfmI9uazhGSinLYJv0WbxrbVk1EJI4inmtQGZdjELHhsBvqDyeKYem7jR7bRoIHuYA6yPjc6p+bvjI4znFKWqXcNggimSTayB4iowysx7jtkbQeM9z3qFquogZsbVrSW1WJEWR/Ld2yoz84Xvknkcj1Oea04+ByutN/AlNKi2XVtN07q28eUgQPNMC8aqRh1G3GO4+vYVYXmp6emn77B5bti8bDIwoVG55+ntS/aPeLpsVqvmNAoGI1JcKC3B7+5x29cVrW3le4tw+nIIFkUmTcyADcASDkgffnFay40+29EqQxQi1MMZBblR/bb2oqDdXF2LqbFzdt87ciCBs8++OaKywRWTOpXPhj01czvNLFdb3OTtnYD/ytieHHTqWwtfJuGgDFtjTsRuPr9+BRRSzkVSPJfDfpyZg80NzIwUIpa5c4UdgOayg8N+m4Jo5YoLgPG25T8Q5wf3ooozlqwxVlk3SumtGyN8QVYEEeafWq+Lw86fiVlSO5AYjINwxzg5HeiiiKS0N9mX9P9B/Tc/92ooop2xUj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1507" name="AutoShape 6" descr="data:image/jpg;base64,/9j/4AAQSkZJRgABAQAAAQABAAD/2wBDAAkGBwgHBgkIBwgKCgkLDRYPDQwMDRsUFRAWIB0iIiAdHx8kKDQsJCYxJx8fLT0tMTU3Ojo6Iys/RD84QzQ5Ojf/2wBDAQoKCg0MDRoPDxo3JR8lNzc3Nzc3Nzc3Nzc3Nzc3Nzc3Nzc3Nzc3Nzc3Nzc3Nzc3Nzc3Nzc3Nzc3Nzc3Nzc3Nzf/wAARCAAoADIDASIAAhEBAxEB/8QAGwAAAgIDAQAAAAAAAAAAAAAAAAYEBQIDBwH/xAAyEAACAQMDAgQEBAcBAAAAAAABAgMABBEFEiEGMQcTQVEUImFxI0JSkRUWF0NTkpOh/8QAFwEAAwEAAAAAAAAAAAAAAAAAAAECA//EAB4RAAICAgMBAQAAAAAAAAAAAAABAhESMQMhQcFR/9oADAMBAAIRAxEAPwCY/iBqq3k6trEMYB/DhaGPI5xjtk9j+4qFdeInUK6rFaw6rEI2OJAbeNnTgnOAPtWrp47XhRISwOsyo20A4Hl5ycg8ZA9qhWir/L8aGeGNX0a53qY8niU/icDsMntzz2NCkr7Jplvf+Ieu29k88eqW7KjjlIo2LA/kAxwwAPfimLSPEnTLgWaS6qFZkLTyTRbEJC87eP1elI3Uxhe3vxc24ljtZbYJ5Z2MQ0eTz6cmqZtK+JljubIRWcaOyPtbIZR+nBIJOMbuM96IuM0/KfwHaHq76+1GaVVgupVMDukoVY13sWOw4IzgAeuKLnri/ndY7Ge/aRVMg8yOEgYAIb5AcgDOR9RSfY20d/rsi2TeTGAGuI5VJ2rt+bBBJbtnPc1OvNKPwifA3UYkWZFO1pUG1jjv98cUONOrKjOlVHTk8QLQopNpqGcf4BRXKI9OjaNGaOVmIBJ808n/AFop1D9Itl3aQwWN3bxzXcZkW+a+dArZEbIVx981V3d1a/w90e+NxdJps9m3lwtzI7hxzjA4wM9qw1m9hTVmScjaUVAMg4UDufrknjjj3ps0LUen10GSOYwPMDKqubfdzglfmI9uazhGSinLYJv0WbxrbVk1EJI4inmtQGZdjELHhsBvqDyeKYem7jR7bRoIHuYA6yPjc6p+bvjI4znFKWqXcNggimSTayB4iowysx7jtkbQeM9z3qFquogZsbVrSW1WJEWR/Ld2yoz84Xvknkcj1Oea04+ByutN/AlNKi2XVtN07q28eUgQPNMC8aqRh1G3GO4+vYVYXmp6emn77B5bti8bDIwoVG55+ntS/aPeLpsVqvmNAoGI1JcKC3B7+5x29cVrW3le4tw+nIIFkUmTcyADcASDkgffnFay40+29EqQxQi1MMZBblR/bb2oqDdXF2LqbFzdt87ciCBs8++OaKywRWTOpXPhj01czvNLFdb3OTtnYD/ytieHHTqWwtfJuGgDFtjTsRuPr9+BRRSzkVSPJfDfpyZg80NzIwUIpa5c4UdgOayg8N+m4Jo5YoLgPG25T8Q5wf3ooozlqwxVlk3SumtGyN8QVYEEeafWq+Lw86fiVlSO5AYjINwxzg5HeiiiKS0N9mX9P9B/Tc/92ooop2xUj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PE"/>
          </a:p>
        </p:txBody>
      </p:sp>
      <p:pic>
        <p:nvPicPr>
          <p:cNvPr id="6" name="Picture 11" descr="http://t0.gstatic.com/images?q=tbn:ANd9GcQv4JveqmcSrFq-qs41PPO_9KUHUgSvbmDJQArnzV9h_7wzK58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101577"/>
            <a:ext cx="2695575" cy="269557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0" descr="Logo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13" y="6357958"/>
            <a:ext cx="4005987" cy="50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85720" y="1214422"/>
            <a:ext cx="8501122" cy="4857784"/>
          </a:xfrm>
          <a:prstGeom prst="rect">
            <a:avLst/>
          </a:prstGeom>
          <a:solidFill>
            <a:schemeClr val="bg1"/>
          </a:solidFill>
          <a:ln w="12700">
            <a:solidFill>
              <a:srgbClr val="FF6600"/>
            </a:solidFill>
          </a:ln>
        </p:spPr>
        <p:txBody>
          <a:bodyPr vert="horz" lIns="90488" tIns="44450" rIns="90488" bIns="44450" rtlCol="0">
            <a:normAutofit fontScale="70000" lnSpcReduction="20000"/>
          </a:bodyPr>
          <a:lstStyle/>
          <a:p>
            <a:pPr lvl="0" algn="just"/>
            <a:r>
              <a:rPr lang="es-ES" sz="2600" dirty="0"/>
              <a:t>Se tiene un arreglo y la cantidad de elementos que tiene (n) y un procedimiento denominado </a:t>
            </a:r>
            <a:r>
              <a:rPr lang="es-ES" sz="2600" b="1" dirty="0"/>
              <a:t>algoritmo</a:t>
            </a:r>
            <a:r>
              <a:rPr lang="es-ES" sz="2600" dirty="0"/>
              <a:t> al cual se le pasan el arreglo y el número de elementos que tiene el arreglo. Se quiere saber cómo quedan los datos del arreglo después de ser procesados por el algoritmo.</a:t>
            </a:r>
            <a:endParaRPr lang="es-PE" sz="2600" dirty="0"/>
          </a:p>
          <a:p>
            <a:pPr algn="just"/>
            <a:r>
              <a:rPr lang="es-ES" sz="2600" dirty="0"/>
              <a:t> </a:t>
            </a:r>
            <a:endParaRPr lang="es-PE" sz="2600" dirty="0"/>
          </a:p>
          <a:p>
            <a:pPr algn="just"/>
            <a:r>
              <a:rPr lang="es-ES" sz="2600" dirty="0"/>
              <a:t>arreglo: </a:t>
            </a:r>
            <a:r>
              <a:rPr lang="es-ES" sz="2600" dirty="0" smtClean="0"/>
              <a:t>6, 4, 1, 3</a:t>
            </a:r>
            <a:endParaRPr lang="es-PE" sz="2600" dirty="0"/>
          </a:p>
          <a:p>
            <a:pPr algn="just"/>
            <a:r>
              <a:rPr lang="es-ES" sz="2600" dirty="0"/>
              <a:t>n : 4</a:t>
            </a:r>
            <a:endParaRPr lang="es-PE" sz="2600" dirty="0"/>
          </a:p>
          <a:p>
            <a:pPr algn="just"/>
            <a:r>
              <a:rPr lang="es-ES" sz="2600" dirty="0"/>
              <a:t> </a:t>
            </a:r>
            <a:endParaRPr lang="es-PE" sz="2600" dirty="0"/>
          </a:p>
          <a:p>
            <a:pPr algn="just"/>
            <a:r>
              <a:rPr lang="es-ES" sz="2600" dirty="0"/>
              <a:t>Procedimiento</a:t>
            </a:r>
            <a:r>
              <a:rPr lang="es-PE" sz="2600" dirty="0"/>
              <a:t> algoritmo( arreglo,  n)</a:t>
            </a:r>
          </a:p>
          <a:p>
            <a:pPr algn="just"/>
            <a:r>
              <a:rPr lang="es-PE" sz="2600" dirty="0" smtClean="0"/>
              <a:t>	entero </a:t>
            </a:r>
            <a:r>
              <a:rPr lang="es-PE" sz="2600" dirty="0"/>
              <a:t>:t,  k, n</a:t>
            </a:r>
          </a:p>
          <a:p>
            <a:pPr algn="just"/>
            <a:r>
              <a:rPr lang="es-PE" sz="2600" dirty="0"/>
              <a:t>     </a:t>
            </a:r>
            <a:r>
              <a:rPr lang="es-PE" sz="2600" dirty="0" smtClean="0"/>
              <a:t>	k=n-1</a:t>
            </a:r>
            <a:endParaRPr lang="es-PE" sz="2600" dirty="0"/>
          </a:p>
          <a:p>
            <a:pPr algn="just"/>
            <a:r>
              <a:rPr lang="es-PE" sz="2600" dirty="0" smtClean="0"/>
              <a:t>	t </a:t>
            </a:r>
            <a:r>
              <a:rPr lang="es-PE" sz="2600" dirty="0"/>
              <a:t>= arreglo[k]</a:t>
            </a:r>
          </a:p>
          <a:p>
            <a:pPr algn="just"/>
            <a:r>
              <a:rPr lang="es-PE" sz="2600" dirty="0" smtClean="0"/>
              <a:t>	Mientras</a:t>
            </a:r>
            <a:r>
              <a:rPr lang="es-PE" sz="2600" dirty="0"/>
              <a:t>( k&gt;0 ) hacer</a:t>
            </a:r>
          </a:p>
          <a:p>
            <a:pPr algn="just"/>
            <a:r>
              <a:rPr lang="es-PE" sz="2600" dirty="0" smtClean="0"/>
              <a:t>		arreglo[k</a:t>
            </a:r>
            <a:r>
              <a:rPr lang="es-PE" sz="2600" dirty="0"/>
              <a:t>]= arreglo[k-1]</a:t>
            </a:r>
          </a:p>
          <a:p>
            <a:pPr algn="just"/>
            <a:r>
              <a:rPr lang="es-PE" sz="2600" dirty="0" smtClean="0"/>
              <a:t>		k </a:t>
            </a:r>
            <a:r>
              <a:rPr lang="es-PE" sz="2600" dirty="0"/>
              <a:t>= k-1</a:t>
            </a:r>
          </a:p>
          <a:p>
            <a:pPr algn="just"/>
            <a:r>
              <a:rPr lang="es-PE" sz="2600" dirty="0" smtClean="0"/>
              <a:t>	Fin-mientras</a:t>
            </a:r>
            <a:endParaRPr lang="es-PE" sz="2600" dirty="0"/>
          </a:p>
          <a:p>
            <a:pPr algn="just"/>
            <a:r>
              <a:rPr lang="en-US" sz="2600" dirty="0" smtClean="0"/>
              <a:t>	</a:t>
            </a:r>
            <a:r>
              <a:rPr lang="en-US" sz="2600" dirty="0" err="1" smtClean="0"/>
              <a:t>arreglo</a:t>
            </a:r>
            <a:r>
              <a:rPr lang="en-US" sz="2600" dirty="0" smtClean="0"/>
              <a:t>[0</a:t>
            </a:r>
            <a:r>
              <a:rPr lang="en-US" sz="2600" dirty="0"/>
              <a:t>]</a:t>
            </a:r>
            <a:r>
              <a:rPr lang="es-ES" sz="2600" dirty="0">
                <a:sym typeface="Wingdings" panose="05000000000000000000" pitchFamily="2" charset="2"/>
              </a:rPr>
              <a:t></a:t>
            </a:r>
            <a:r>
              <a:rPr lang="en-US" sz="2600" dirty="0"/>
              <a:t>t</a:t>
            </a:r>
            <a:endParaRPr lang="es-PE" sz="2600" dirty="0"/>
          </a:p>
          <a:p>
            <a:pPr algn="just"/>
            <a:r>
              <a:rPr lang="en-US" sz="2600" dirty="0" smtClean="0"/>
              <a:t>Fin-</a:t>
            </a:r>
            <a:r>
              <a:rPr lang="en-US" sz="2600" dirty="0" err="1" smtClean="0"/>
              <a:t>procedimiento</a:t>
            </a:r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r>
              <a:rPr lang="es-ES" sz="2600" dirty="0"/>
              <a:t>A)  2, 3, 4, 7    B) </a:t>
            </a:r>
            <a:r>
              <a:rPr lang="en-US" sz="2600" dirty="0"/>
              <a:t>7, 4, 3, 2    </a:t>
            </a:r>
            <a:r>
              <a:rPr lang="es-ES" sz="2600" dirty="0"/>
              <a:t>C)  </a:t>
            </a:r>
            <a:r>
              <a:rPr lang="en-US" sz="2600" dirty="0"/>
              <a:t>3, 7, 4, 2     </a:t>
            </a:r>
            <a:r>
              <a:rPr lang="es-ES" sz="2600" dirty="0"/>
              <a:t>D) </a:t>
            </a:r>
            <a:r>
              <a:rPr lang="en-US" sz="2600" dirty="0"/>
              <a:t>4, 7, 3, 2       </a:t>
            </a:r>
            <a:r>
              <a:rPr lang="es-ES" sz="2600" dirty="0"/>
              <a:t>E) </a:t>
            </a:r>
            <a:r>
              <a:rPr lang="es-ES" sz="2600" dirty="0" smtClean="0"/>
              <a:t>3,6,4,1</a:t>
            </a:r>
            <a:endParaRPr lang="es-PE" sz="2600" dirty="0"/>
          </a:p>
          <a:p>
            <a:pPr algn="just"/>
            <a:r>
              <a:rPr lang="es-ES" sz="2600" dirty="0"/>
              <a:t> </a:t>
            </a:r>
            <a:endParaRPr lang="es-PE" sz="2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0" y="-87086"/>
            <a:ext cx="8858250" cy="857250"/>
          </a:xfrm>
        </p:spPr>
        <p:txBody>
          <a:bodyPr/>
          <a:lstStyle/>
          <a:p>
            <a:r>
              <a:rPr lang="es-ES" dirty="0" smtClean="0"/>
              <a:t>Simulacro</a:t>
            </a:r>
            <a:endParaRPr lang="es-PE" dirty="0"/>
          </a:p>
        </p:txBody>
      </p:sp>
      <p:pic>
        <p:nvPicPr>
          <p:cNvPr id="4" name="Picture 60" descr="Logo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13" y="6357958"/>
            <a:ext cx="4005987" cy="50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85720" y="1214422"/>
            <a:ext cx="8501122" cy="4857784"/>
          </a:xfrm>
          <a:prstGeom prst="rect">
            <a:avLst/>
          </a:prstGeom>
          <a:solidFill>
            <a:schemeClr val="bg1"/>
          </a:solidFill>
          <a:ln w="12700">
            <a:solidFill>
              <a:srgbClr val="FF6600"/>
            </a:solidFill>
          </a:ln>
        </p:spPr>
        <p:txBody>
          <a:bodyPr vert="horz" lIns="90488" tIns="44450" rIns="90488" bIns="44450" rtlCol="0">
            <a:normAutofit lnSpcReduction="10000"/>
          </a:bodyPr>
          <a:lstStyle/>
          <a:p>
            <a:r>
              <a:rPr lang="es-ES" sz="1600" b="1" dirty="0" smtClean="0"/>
              <a:t> </a:t>
            </a:r>
            <a:endParaRPr lang="es-PE" sz="1600" b="1" dirty="0" smtClean="0"/>
          </a:p>
          <a:p>
            <a:r>
              <a:rPr lang="es-PE" sz="1600" b="1" dirty="0" smtClean="0"/>
              <a:t>n = 4</a:t>
            </a:r>
          </a:p>
          <a:p>
            <a:r>
              <a:rPr lang="es-PE" sz="1600" b="1" dirty="0" smtClean="0"/>
              <a:t>k = n-1 = </a:t>
            </a:r>
            <a:r>
              <a:rPr lang="es-PE" sz="1600" b="1" dirty="0" smtClean="0"/>
              <a:t>3           </a:t>
            </a:r>
            <a:r>
              <a:rPr lang="es-PE" sz="1600" b="1" dirty="0"/>
              <a:t>t = arreglo[k</a:t>
            </a:r>
            <a:r>
              <a:rPr lang="es-PE" sz="1600" b="1" dirty="0" smtClean="0"/>
              <a:t>]=</a:t>
            </a:r>
            <a:r>
              <a:rPr lang="es-PE" sz="1600" b="1" dirty="0"/>
              <a:t>t = </a:t>
            </a:r>
            <a:r>
              <a:rPr lang="es-PE" sz="1600" b="1" dirty="0" smtClean="0"/>
              <a:t>arreglo[3]=3, entonces t=3</a:t>
            </a:r>
            <a:endParaRPr lang="es-PE" sz="1600" b="1" dirty="0"/>
          </a:p>
          <a:p>
            <a:endParaRPr lang="es-PE" sz="1600" dirty="0"/>
          </a:p>
          <a:p>
            <a:endParaRPr lang="es-PE" sz="1600" b="1" dirty="0" smtClean="0"/>
          </a:p>
          <a:p>
            <a:endParaRPr lang="es-PE" sz="1600" b="1" dirty="0"/>
          </a:p>
          <a:p>
            <a:endParaRPr lang="es-PE" sz="1600" b="1" dirty="0" smtClean="0"/>
          </a:p>
          <a:p>
            <a:endParaRPr lang="es-PE" sz="1600" b="1" dirty="0"/>
          </a:p>
          <a:p>
            <a:endParaRPr lang="es-PE" sz="1600" b="1" dirty="0" smtClean="0"/>
          </a:p>
          <a:p>
            <a:endParaRPr lang="es-PE" sz="1600" b="1" dirty="0"/>
          </a:p>
          <a:p>
            <a:endParaRPr lang="es-PE" sz="1600" b="1" dirty="0" smtClean="0"/>
          </a:p>
          <a:p>
            <a:endParaRPr lang="es-PE" sz="1600" b="1" dirty="0"/>
          </a:p>
          <a:p>
            <a:endParaRPr lang="es-PE" sz="1600" b="1" dirty="0" smtClean="0"/>
          </a:p>
          <a:p>
            <a:endParaRPr lang="es-PE" sz="1600" b="1" dirty="0"/>
          </a:p>
          <a:p>
            <a:endParaRPr lang="es-PE" sz="1600" b="1" dirty="0" smtClean="0"/>
          </a:p>
          <a:p>
            <a:endParaRPr lang="es-PE" sz="1600" b="1" dirty="0"/>
          </a:p>
          <a:p>
            <a:endParaRPr lang="es-PE" sz="1600" b="1" dirty="0" smtClean="0"/>
          </a:p>
          <a:p>
            <a:r>
              <a:rPr lang="en-US" sz="1600" dirty="0" err="1"/>
              <a:t>arreglo</a:t>
            </a:r>
            <a:r>
              <a:rPr lang="en-US" sz="1600" dirty="0"/>
              <a:t>[0] =t </a:t>
            </a:r>
            <a:r>
              <a:rPr lang="en-US" sz="1600" dirty="0" smtClean="0"/>
              <a:t>=3 </a:t>
            </a:r>
            <a:endParaRPr lang="es-PE" sz="1600" dirty="0"/>
          </a:p>
          <a:p>
            <a:r>
              <a:rPr lang="en-US" sz="1600" dirty="0"/>
              <a:t> </a:t>
            </a:r>
            <a:endParaRPr lang="es-PE" sz="1600" dirty="0"/>
          </a:p>
          <a:p>
            <a:r>
              <a:rPr lang="es-ES" sz="1600" dirty="0"/>
              <a:t>La respuesta es la alternativa </a:t>
            </a:r>
            <a:r>
              <a:rPr lang="es-ES" sz="1600" dirty="0" smtClean="0"/>
              <a:t>es: </a:t>
            </a:r>
            <a:r>
              <a:rPr lang="es-ES" sz="1600" dirty="0" smtClean="0"/>
              <a:t>3, 4, 6, 1  </a:t>
            </a:r>
            <a:endParaRPr lang="es-PE" sz="1600" dirty="0"/>
          </a:p>
          <a:p>
            <a:endParaRPr lang="es-PE" sz="1600" b="1" dirty="0"/>
          </a:p>
          <a:p>
            <a:endParaRPr lang="es-PE" sz="1600" b="1" dirty="0" smtClean="0"/>
          </a:p>
          <a:p>
            <a:endParaRPr lang="es-PE" sz="1600" b="1" dirty="0"/>
          </a:p>
          <a:p>
            <a:endParaRPr lang="es-PE" sz="1600" b="1" dirty="0" smtClean="0"/>
          </a:p>
          <a:p>
            <a:endParaRPr lang="es-PE" sz="1600" b="1" dirty="0"/>
          </a:p>
          <a:p>
            <a:endParaRPr lang="es-PE" sz="1600" b="1" dirty="0" smtClean="0"/>
          </a:p>
          <a:p>
            <a:endParaRPr lang="es-PE" sz="1600" b="1" dirty="0"/>
          </a:p>
          <a:p>
            <a:endParaRPr lang="es-PE" sz="1600" b="1" dirty="0" smtClean="0"/>
          </a:p>
          <a:p>
            <a:endParaRPr lang="es-PE" sz="1600" b="1" dirty="0"/>
          </a:p>
          <a:p>
            <a:endParaRPr lang="es-PE" sz="1600" b="1" dirty="0" smtClean="0"/>
          </a:p>
          <a:p>
            <a:endParaRPr lang="es-PE" sz="1600" b="1" dirty="0"/>
          </a:p>
          <a:p>
            <a:endParaRPr lang="es-PE" sz="1600" b="1" dirty="0" smtClean="0"/>
          </a:p>
          <a:p>
            <a:endParaRPr lang="es-PE" sz="1600" b="1" dirty="0"/>
          </a:p>
          <a:p>
            <a:endParaRPr lang="es-PE" sz="1600" b="1" dirty="0" smtClean="0"/>
          </a:p>
          <a:p>
            <a:endParaRPr lang="es-PE" sz="1600" b="1" dirty="0"/>
          </a:p>
          <a:p>
            <a:endParaRPr lang="es-PE" sz="1600" b="1" dirty="0" smtClean="0"/>
          </a:p>
          <a:p>
            <a:endParaRPr lang="es-PE" sz="1600" b="1" dirty="0"/>
          </a:p>
          <a:p>
            <a:endParaRPr lang="es-PE" sz="1600" b="1" dirty="0" smtClean="0"/>
          </a:p>
          <a:p>
            <a:endParaRPr lang="es-PE" sz="1600" b="1" dirty="0"/>
          </a:p>
          <a:p>
            <a:endParaRPr lang="es-PE" sz="1600" b="1" dirty="0" smtClean="0"/>
          </a:p>
          <a:p>
            <a:endParaRPr lang="es-PE" sz="1600" b="1" dirty="0"/>
          </a:p>
          <a:p>
            <a:endParaRPr lang="es-PE" sz="1600" b="1" dirty="0" smtClean="0"/>
          </a:p>
          <a:p>
            <a:endParaRPr lang="es-PE" sz="1600" b="1" dirty="0"/>
          </a:p>
          <a:p>
            <a:endParaRPr lang="es-PE" sz="1600" b="1" dirty="0" smtClean="0"/>
          </a:p>
          <a:p>
            <a:endParaRPr lang="es-PE" sz="1600" b="1" dirty="0"/>
          </a:p>
          <a:p>
            <a:endParaRPr lang="es-PE" sz="1600" b="1" dirty="0" smtClean="0"/>
          </a:p>
          <a:p>
            <a:endParaRPr lang="es-PE" sz="1600" b="1" dirty="0"/>
          </a:p>
          <a:p>
            <a:endParaRPr lang="es-PE" sz="1600" b="1" dirty="0" smtClean="0"/>
          </a:p>
          <a:p>
            <a:endParaRPr lang="es-PE" sz="1600" b="1" dirty="0"/>
          </a:p>
          <a:p>
            <a:endParaRPr lang="es-PE" sz="1600" b="1" dirty="0" smtClean="0"/>
          </a:p>
          <a:p>
            <a:endParaRPr lang="es-PE" sz="1600" b="1" dirty="0"/>
          </a:p>
          <a:p>
            <a:endParaRPr lang="es-PE" sz="1600" b="1" dirty="0" smtClean="0"/>
          </a:p>
          <a:p>
            <a:endParaRPr lang="es-PE" sz="1600" b="1" dirty="0" smtClean="0"/>
          </a:p>
          <a:p>
            <a:endParaRPr lang="es-PE" sz="1600" b="1" dirty="0"/>
          </a:p>
          <a:p>
            <a:endParaRPr lang="es-PE" sz="1600" b="1" dirty="0" smtClean="0"/>
          </a:p>
        </p:txBody>
      </p:sp>
      <p:pic>
        <p:nvPicPr>
          <p:cNvPr id="7" name="Picture 60" descr="Logo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13" y="6357958"/>
            <a:ext cx="4005987" cy="50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283430"/>
              </p:ext>
            </p:extLst>
          </p:nvPr>
        </p:nvGraphicFramePr>
        <p:xfrm>
          <a:off x="467544" y="2321560"/>
          <a:ext cx="8136904" cy="240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640"/>
                <a:gridCol w="2712800"/>
                <a:gridCol w="3096344"/>
                <a:gridCol w="1080120"/>
              </a:tblGrid>
              <a:tr h="148880">
                <a:tc rowSpan="2"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Índice</a:t>
                      </a:r>
                    </a:p>
                    <a:p>
                      <a:pPr algn="ctr"/>
                      <a:r>
                        <a:rPr lang="es-PE" sz="1400" dirty="0" smtClean="0"/>
                        <a:t>k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Expresion-logica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Cuerpo del bucle</a:t>
                      </a:r>
                      <a:endParaRPr lang="es-PE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PE" sz="1400" dirty="0" smtClean="0"/>
                    </a:p>
                    <a:p>
                      <a:pPr algn="ctr"/>
                      <a:r>
                        <a:rPr lang="es-PE" sz="1400" dirty="0" smtClean="0"/>
                        <a:t>K=k-1</a:t>
                      </a:r>
                      <a:endParaRPr lang="es-PE" sz="1400" dirty="0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    Mientras</a:t>
                      </a:r>
                      <a:r>
                        <a:rPr lang="es-PE" sz="1400" baseline="0" dirty="0" smtClean="0"/>
                        <a:t> (k&gt;0)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smtClean="0"/>
                        <a:t>arreglo[k]</a:t>
                      </a:r>
                      <a:r>
                        <a:rPr lang="es-PE" sz="1400" baseline="0" dirty="0" smtClean="0"/>
                        <a:t> =a</a:t>
                      </a:r>
                      <a:r>
                        <a:rPr lang="es-PE" sz="1400" dirty="0" smtClean="0"/>
                        <a:t>rreglo[k-1]</a:t>
                      </a:r>
                      <a:r>
                        <a:rPr lang="es-PE" sz="1400" baseline="0" dirty="0" smtClean="0"/>
                        <a:t> </a:t>
                      </a:r>
                      <a:endParaRPr lang="es-PE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3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true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smtClean="0"/>
                        <a:t>arreglo[3]</a:t>
                      </a:r>
                      <a:r>
                        <a:rPr lang="es-PE" sz="1400" baseline="0" dirty="0" smtClean="0"/>
                        <a:t> =a</a:t>
                      </a:r>
                      <a:r>
                        <a:rPr lang="es-PE" sz="1400" dirty="0" smtClean="0"/>
                        <a:t>rreglo[2]=</a:t>
                      </a:r>
                      <a:r>
                        <a:rPr lang="es-PE" sz="1400" baseline="0" dirty="0" smtClean="0"/>
                        <a:t> </a:t>
                      </a:r>
                      <a:r>
                        <a:rPr lang="es-PE" sz="1400" baseline="0" dirty="0" smtClean="0"/>
                        <a:t>1</a:t>
                      </a:r>
                      <a:endParaRPr lang="es-PE" sz="1400" dirty="0" smtClean="0"/>
                    </a:p>
                    <a:p>
                      <a:pPr algn="ctr"/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2</a:t>
                      </a:r>
                      <a:endParaRPr lang="es-P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2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true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smtClean="0"/>
                        <a:t>arreglo[2]</a:t>
                      </a:r>
                      <a:r>
                        <a:rPr lang="es-PE" sz="1400" baseline="0" dirty="0" smtClean="0"/>
                        <a:t> =a</a:t>
                      </a:r>
                      <a:r>
                        <a:rPr lang="es-PE" sz="1400" dirty="0" smtClean="0"/>
                        <a:t>rreglo[1</a:t>
                      </a:r>
                      <a:r>
                        <a:rPr lang="es-PE" sz="1400" dirty="0" smtClean="0"/>
                        <a:t>]=</a:t>
                      </a:r>
                      <a:r>
                        <a:rPr lang="es-PE" sz="1400" baseline="0" dirty="0" smtClean="0"/>
                        <a:t>6</a:t>
                      </a:r>
                      <a:endParaRPr lang="es-PE" sz="1400" dirty="0" smtClean="0"/>
                    </a:p>
                    <a:p>
                      <a:pPr algn="ctr"/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1</a:t>
                      </a:r>
                      <a:endParaRPr lang="es-P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1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true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smtClean="0"/>
                        <a:t>arreglo[1]</a:t>
                      </a:r>
                      <a:r>
                        <a:rPr lang="es-PE" sz="1400" baseline="0" dirty="0" smtClean="0"/>
                        <a:t> =a</a:t>
                      </a:r>
                      <a:r>
                        <a:rPr lang="es-PE" sz="1400" dirty="0" smtClean="0"/>
                        <a:t>rreglo[0</a:t>
                      </a:r>
                      <a:r>
                        <a:rPr lang="es-PE" sz="1400" dirty="0" smtClean="0"/>
                        <a:t>]=</a:t>
                      </a:r>
                      <a:r>
                        <a:rPr lang="es-PE" sz="1400" baseline="0" dirty="0" smtClean="0"/>
                        <a:t>4</a:t>
                      </a:r>
                      <a:endParaRPr lang="es-P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0</a:t>
                      </a:r>
                      <a:endParaRPr lang="es-P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0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false</a:t>
                      </a:r>
                      <a:endParaRPr lang="es-PE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Fin</a:t>
                      </a:r>
                      <a:r>
                        <a:rPr lang="es-PE" sz="1400" baseline="0" dirty="0" smtClean="0"/>
                        <a:t> de mientras</a:t>
                      </a:r>
                      <a:endParaRPr lang="es-P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14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285720" y="1214422"/>
            <a:ext cx="8501122" cy="4857784"/>
          </a:xfrm>
          <a:prstGeom prst="rect">
            <a:avLst/>
          </a:prstGeom>
          <a:solidFill>
            <a:schemeClr val="bg1"/>
          </a:solidFill>
          <a:ln w="12700">
            <a:solidFill>
              <a:srgbClr val="FF6600"/>
            </a:solidFill>
          </a:ln>
        </p:spPr>
        <p:txBody>
          <a:bodyPr vert="horz" lIns="90488" tIns="44450" rIns="90488" bIns="44450" rtlCol="0">
            <a:normAutofit/>
          </a:bodyPr>
          <a:lstStyle/>
          <a:p>
            <a:r>
              <a:rPr lang="es-ES" sz="1600" b="1" dirty="0" smtClean="0"/>
              <a:t> </a:t>
            </a:r>
            <a:endParaRPr lang="es-PE" sz="1600" b="1" dirty="0" smtClean="0"/>
          </a:p>
          <a:p>
            <a:pPr lvl="0"/>
            <a:r>
              <a:rPr lang="es-ES" sz="2400" dirty="0"/>
              <a:t>Usted tiene como entrada dos vectores (a y b) y se quiere saber qué valores y el orden correcto que se almacena en el tercer vector c después de aplicarles el algoritmo1: </a:t>
            </a:r>
            <a:endParaRPr lang="es-PE" sz="2400" dirty="0"/>
          </a:p>
          <a:p>
            <a:r>
              <a:rPr lang="es-ES" sz="2400" dirty="0"/>
              <a:t>     Vector a: 8, 3,  4, 12</a:t>
            </a:r>
            <a:endParaRPr lang="es-PE" sz="2400" dirty="0"/>
          </a:p>
          <a:p>
            <a:r>
              <a:rPr lang="es-ES" sz="2400" dirty="0"/>
              <a:t>     Vector b: 10,  5, 9 </a:t>
            </a:r>
            <a:endParaRPr lang="es-PE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60" descr="Logo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13" y="6357958"/>
            <a:ext cx="4005987" cy="50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0" y="-87086"/>
            <a:ext cx="8858250" cy="857250"/>
          </a:xfrm>
        </p:spPr>
        <p:txBody>
          <a:bodyPr/>
          <a:lstStyle/>
          <a:p>
            <a:r>
              <a:rPr lang="es-ES" dirty="0" smtClean="0"/>
              <a:t>Simulacro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9547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85720" y="1214422"/>
            <a:ext cx="8501122" cy="4857784"/>
          </a:xfrm>
          <a:prstGeom prst="rect">
            <a:avLst/>
          </a:prstGeom>
          <a:solidFill>
            <a:schemeClr val="bg1"/>
          </a:solidFill>
          <a:ln w="12700">
            <a:solidFill>
              <a:srgbClr val="FF6600"/>
            </a:solidFill>
          </a:ln>
        </p:spPr>
        <p:txBody>
          <a:bodyPr vert="horz" lIns="90488" tIns="44450" rIns="90488" bIns="44450" rtlCol="0">
            <a:normAutofit/>
          </a:bodyPr>
          <a:lstStyle/>
          <a:p>
            <a:r>
              <a:rPr lang="es-ES" sz="1600" b="1" dirty="0" smtClean="0"/>
              <a:t> </a:t>
            </a:r>
            <a:endParaRPr lang="es-PE" sz="1600" b="1" dirty="0" smtClean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1600" dirty="0"/>
              <a:t>A)  8, 4, 12, 5, 9   B) 8, 4, 12, 10   C)  4, 5, 8, 9, 12    D) 10, 12, 4, 8     E) 3, 10</a:t>
            </a:r>
            <a:endParaRPr lang="es-PE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60" descr="Logo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13" y="6357958"/>
            <a:ext cx="4005987" cy="50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74909"/>
              </p:ext>
            </p:extLst>
          </p:nvPr>
        </p:nvGraphicFramePr>
        <p:xfrm>
          <a:off x="539552" y="1397000"/>
          <a:ext cx="7992888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6403"/>
                <a:gridCol w="4366485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s-E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s-E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algoritmo2( x): booleano</a:t>
                      </a:r>
                      <a:endParaRPr kumimoji="0" lang="es-PE" sz="14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E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Si  (x </a:t>
                      </a:r>
                      <a:r>
                        <a:rPr kumimoji="0" lang="es-E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</a:t>
                      </a:r>
                      <a:r>
                        <a:rPr kumimoji="0" lang="es-E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= 0 ) entonces</a:t>
                      </a:r>
                      <a:endParaRPr kumimoji="0" lang="es-PE" sz="14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E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retornar true</a:t>
                      </a:r>
                      <a:endParaRPr kumimoji="0" lang="es-PE" sz="14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E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Sino</a:t>
                      </a:r>
                      <a:endParaRPr kumimoji="0" lang="es-PE" sz="14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E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retornar false</a:t>
                      </a:r>
                      <a:endParaRPr kumimoji="0" lang="es-PE" sz="14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E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es-E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Fin_si</a:t>
                      </a:r>
                      <a:r>
                        <a:rPr kumimoji="0" lang="es-E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s-PE" sz="14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E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Fin_funcion</a:t>
                      </a:r>
                      <a:r>
                        <a:rPr kumimoji="0" lang="es-E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Procedimiento algoritmo1( a, n1, b,n2,  c, &amp;n3)</a:t>
                      </a:r>
                      <a:endParaRPr kumimoji="0" lang="es-PE" sz="12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Entero: i=0, j</a:t>
                      </a:r>
                      <a:endParaRPr kumimoji="0" lang="es-PE" sz="12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Mientras (i&lt;n1) Hacer</a:t>
                      </a:r>
                      <a:endParaRPr kumimoji="0" lang="es-PE" sz="12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Si (algoritmo2(a[i]))  entonces</a:t>
                      </a:r>
                      <a:endParaRPr kumimoji="0" lang="es-PE" sz="12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c[n3] </a:t>
                      </a:r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</a:t>
                      </a:r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a[i]</a:t>
                      </a:r>
                      <a:endParaRPr kumimoji="0" lang="es-PE" sz="12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n3 </a:t>
                      </a:r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</a:t>
                      </a:r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n3+1 </a:t>
                      </a:r>
                      <a:endParaRPr kumimoji="0" lang="es-PE" sz="12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kumimoji="0" lang="es-ES" sz="12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Fin_si</a:t>
                      </a:r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s-PE" sz="12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i </a:t>
                      </a:r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</a:t>
                      </a:r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i+1 </a:t>
                      </a:r>
                      <a:endParaRPr kumimoji="0" lang="es-PE" sz="12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s-ES" sz="12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Fin_mientras</a:t>
                      </a:r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s-PE" sz="12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j </a:t>
                      </a:r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</a:t>
                      </a:r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s-PE" sz="12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Mientras (j&lt;n2)  Hacer</a:t>
                      </a:r>
                      <a:endParaRPr kumimoji="0" lang="es-PE" sz="12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Si  (No algoritmo2(b[j])) entonces</a:t>
                      </a:r>
                      <a:endParaRPr kumimoji="0" lang="es-PE" sz="12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c[n3] </a:t>
                      </a:r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</a:t>
                      </a:r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b[j]</a:t>
                      </a:r>
                      <a:endParaRPr kumimoji="0" lang="es-PE" sz="12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n3 </a:t>
                      </a:r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</a:t>
                      </a:r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n3+1 </a:t>
                      </a:r>
                      <a:endParaRPr kumimoji="0" lang="es-PE" sz="12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kumimoji="0" lang="es-ES" sz="12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Fin_si</a:t>
                      </a:r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s-PE" sz="12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j </a:t>
                      </a:r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</a:t>
                      </a:r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j+1 </a:t>
                      </a:r>
                      <a:endParaRPr kumimoji="0" lang="es-PE" sz="12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kumimoji="0" lang="es-ES" sz="12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Fin_mientras</a:t>
                      </a:r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s-PE" sz="12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ES" sz="12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Fin_procedimiento</a:t>
                      </a:r>
                      <a:r>
                        <a:rPr kumimoji="0" lang="es-E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P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0" y="-87086"/>
            <a:ext cx="8858250" cy="857250"/>
          </a:xfrm>
        </p:spPr>
        <p:txBody>
          <a:bodyPr/>
          <a:lstStyle/>
          <a:p>
            <a:r>
              <a:rPr lang="es-ES" dirty="0" smtClean="0"/>
              <a:t>Simulacro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6479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8858250" cy="857250"/>
          </a:xfrm>
        </p:spPr>
        <p:txBody>
          <a:bodyPr/>
          <a:lstStyle/>
          <a:p>
            <a:r>
              <a:rPr lang="es-PE" dirty="0" smtClean="0"/>
              <a:t>Simulacro</a:t>
            </a:r>
            <a:endParaRPr lang="es-PE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85720" y="1214422"/>
            <a:ext cx="8501122" cy="4857784"/>
          </a:xfrm>
          <a:prstGeom prst="rect">
            <a:avLst/>
          </a:prstGeom>
          <a:solidFill>
            <a:schemeClr val="bg1"/>
          </a:solidFill>
          <a:ln w="12700">
            <a:solidFill>
              <a:srgbClr val="FF6600"/>
            </a:solidFill>
          </a:ln>
        </p:spPr>
        <p:txBody>
          <a:bodyPr vert="horz" lIns="90488" tIns="44450" rIns="90488" bIns="44450" rtlCol="0">
            <a:normAutofit/>
          </a:bodyPr>
          <a:lstStyle/>
          <a:p>
            <a:r>
              <a:rPr lang="es-ES" sz="1600" dirty="0"/>
              <a:t>Consideraciones:</a:t>
            </a:r>
            <a:endParaRPr lang="es-PE" sz="1600" dirty="0"/>
          </a:p>
          <a:p>
            <a:r>
              <a:rPr lang="es-ES" sz="1600" dirty="0"/>
              <a:t>Si (algoritmo2(a[i]))  </a:t>
            </a:r>
            <a:endParaRPr lang="es-PE" sz="1600" dirty="0"/>
          </a:p>
          <a:p>
            <a:r>
              <a:rPr lang="es-ES" sz="1600" dirty="0"/>
              <a:t>Se ejecuta solamente cuando es verdadero y son todos los pares</a:t>
            </a:r>
            <a:endParaRPr lang="es-PE" sz="1600" dirty="0"/>
          </a:p>
          <a:p>
            <a:r>
              <a:rPr lang="es-ES" sz="1600" dirty="0"/>
              <a:t>Si (no algoritmo2(b[ji]))  </a:t>
            </a:r>
            <a:endParaRPr lang="es-PE" sz="1600" dirty="0"/>
          </a:p>
          <a:p>
            <a:r>
              <a:rPr lang="es-ES" sz="1600" dirty="0"/>
              <a:t>Se ejecuta solamente cuando es verdadero y son todos los impares</a:t>
            </a:r>
            <a:endParaRPr lang="es-PE" sz="1600" dirty="0"/>
          </a:p>
          <a:p>
            <a:r>
              <a:rPr lang="es-ES" sz="1600" dirty="0"/>
              <a:t>Por ejemplo: </a:t>
            </a:r>
            <a:endParaRPr lang="es-PE" sz="1600" dirty="0"/>
          </a:p>
          <a:p>
            <a:pPr lvl="0"/>
            <a:r>
              <a:rPr lang="es-ES" sz="1600" dirty="0"/>
              <a:t>algoritmo2(10) es verdadero y si lo niego es falso </a:t>
            </a:r>
            <a:r>
              <a:rPr lang="es-ES" sz="1600" b="1" dirty="0"/>
              <a:t>no se ejecuta</a:t>
            </a:r>
            <a:endParaRPr lang="es-PE" sz="1600" dirty="0"/>
          </a:p>
          <a:p>
            <a:pPr lvl="0"/>
            <a:r>
              <a:rPr lang="es-ES" sz="1600" dirty="0"/>
              <a:t>algoritmo2(5) es falso y si lo niego es verdadero </a:t>
            </a:r>
            <a:r>
              <a:rPr lang="es-ES" sz="1600" b="1" dirty="0"/>
              <a:t>se ejecuta</a:t>
            </a:r>
            <a:endParaRPr lang="es-PE" sz="1600" dirty="0"/>
          </a:p>
          <a:p>
            <a:r>
              <a:rPr lang="es-ES" sz="1600" dirty="0"/>
              <a:t> </a:t>
            </a:r>
            <a:endParaRPr lang="es-PE" sz="1600" dirty="0"/>
          </a:p>
          <a:p>
            <a:r>
              <a:rPr lang="en-US" sz="1600" dirty="0"/>
              <a:t>n1=4  (</a:t>
            </a:r>
            <a:r>
              <a:rPr lang="en-US" sz="1600" dirty="0" err="1"/>
              <a:t>ya</a:t>
            </a:r>
            <a:r>
              <a:rPr lang="en-US" sz="1600" dirty="0"/>
              <a:t> que el vector “</a:t>
            </a:r>
            <a:r>
              <a:rPr lang="en-US" sz="1600" b="1" dirty="0"/>
              <a:t>a</a:t>
            </a:r>
            <a:r>
              <a:rPr lang="en-US" sz="1600" dirty="0"/>
              <a:t>” </a:t>
            </a:r>
            <a:r>
              <a:rPr lang="en-US" sz="1600" dirty="0" err="1"/>
              <a:t>tiene</a:t>
            </a:r>
            <a:r>
              <a:rPr lang="en-US" sz="1600" dirty="0"/>
              <a:t> 4 </a:t>
            </a:r>
            <a:r>
              <a:rPr lang="en-US" sz="1600" dirty="0" err="1"/>
              <a:t>elementos</a:t>
            </a:r>
            <a:endParaRPr kumimoji="0" lang="es-E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0" descr="Logo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13" y="6357958"/>
            <a:ext cx="4005987" cy="50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24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 bwMode="auto">
          <a:xfrm>
            <a:off x="0" y="0"/>
            <a:ext cx="8858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s-ES" altLang="es-PE" sz="2400" dirty="0" smtClean="0">
                <a:solidFill>
                  <a:schemeClr val="bg1"/>
                </a:solidFill>
                <a:cs typeface="Arial" charset="0"/>
              </a:rPr>
              <a:t>Simulacro</a:t>
            </a:r>
            <a:endParaRPr kumimoji="0" lang="es-PE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285720" y="1214422"/>
            <a:ext cx="8501122" cy="4857784"/>
          </a:xfrm>
          <a:prstGeom prst="rect">
            <a:avLst/>
          </a:prstGeom>
          <a:solidFill>
            <a:schemeClr val="bg1"/>
          </a:solidFill>
          <a:ln w="12700">
            <a:solidFill>
              <a:srgbClr val="FF6600"/>
            </a:solidFill>
          </a:ln>
        </p:spPr>
        <p:txBody>
          <a:bodyPr vert="horz" lIns="90488" tIns="44450" rIns="90488" bIns="44450" rtlCol="0">
            <a:normAutofit lnSpcReduction="10000"/>
          </a:bodyPr>
          <a:lstStyle/>
          <a:p>
            <a:r>
              <a:rPr lang="en-US" sz="1600" b="1" dirty="0" err="1"/>
              <a:t>Empieza</a:t>
            </a:r>
            <a:r>
              <a:rPr lang="en-US" sz="1600" b="1" dirty="0"/>
              <a:t> el primer </a:t>
            </a:r>
            <a:r>
              <a:rPr lang="en-US" sz="1600" b="1" dirty="0" err="1"/>
              <a:t>bucle</a:t>
            </a:r>
            <a:endParaRPr lang="es-PE" sz="1600" dirty="0"/>
          </a:p>
          <a:p>
            <a:r>
              <a:rPr lang="en-US" sz="1600" dirty="0"/>
              <a:t>------------------------------------</a:t>
            </a:r>
            <a:endParaRPr lang="es-PE" sz="1600" dirty="0"/>
          </a:p>
          <a:p>
            <a:r>
              <a:rPr lang="en-US" sz="1600" b="1" dirty="0" err="1"/>
              <a:t>i</a:t>
            </a:r>
            <a:r>
              <a:rPr lang="en-US" sz="1600" b="1" dirty="0"/>
              <a:t>=0</a:t>
            </a:r>
            <a:endParaRPr lang="es-PE" sz="1600" dirty="0"/>
          </a:p>
          <a:p>
            <a:r>
              <a:rPr lang="es-ES" sz="1600" dirty="0"/>
              <a:t>a[i]= a[0]=8</a:t>
            </a:r>
            <a:endParaRPr lang="es-PE" sz="1600" dirty="0"/>
          </a:p>
          <a:p>
            <a:r>
              <a:rPr lang="es-ES" sz="1600" dirty="0"/>
              <a:t>algoritmo2(8) es verdadero entonces </a:t>
            </a:r>
            <a:r>
              <a:rPr lang="es-ES" sz="1600" b="1" dirty="0"/>
              <a:t>se ejecuta el si</a:t>
            </a:r>
            <a:r>
              <a:rPr lang="es-ES" sz="1600" dirty="0"/>
              <a:t> (Si (algoritmo2(a[i]))  </a:t>
            </a:r>
            <a:endParaRPr lang="es-PE" sz="1600" dirty="0"/>
          </a:p>
          <a:p>
            <a:r>
              <a:rPr lang="es-ES" sz="1600" dirty="0"/>
              <a:t>                  c[n3] </a:t>
            </a:r>
            <a:r>
              <a:rPr lang="es-ES" sz="1600" dirty="0">
                <a:sym typeface="Wingdings" panose="05000000000000000000" pitchFamily="2" charset="2"/>
              </a:rPr>
              <a:t></a:t>
            </a:r>
            <a:r>
              <a:rPr lang="es-ES" sz="1600" dirty="0"/>
              <a:t>a[i] entonces  </a:t>
            </a:r>
            <a:r>
              <a:rPr lang="es-ES" sz="1600" b="1" dirty="0"/>
              <a:t>c[0] </a:t>
            </a:r>
            <a:r>
              <a:rPr lang="es-ES" sz="1600" b="1" dirty="0">
                <a:sym typeface="Wingdings" panose="05000000000000000000" pitchFamily="2" charset="2"/>
              </a:rPr>
              <a:t></a:t>
            </a:r>
            <a:r>
              <a:rPr lang="es-ES" sz="1600" b="1" dirty="0"/>
              <a:t>8</a:t>
            </a:r>
            <a:endParaRPr lang="es-PE" sz="1600" dirty="0"/>
          </a:p>
          <a:p>
            <a:r>
              <a:rPr lang="es-ES" sz="1600" dirty="0"/>
              <a:t>                  n3 </a:t>
            </a:r>
            <a:r>
              <a:rPr lang="es-ES" sz="1600" dirty="0">
                <a:sym typeface="Wingdings" panose="05000000000000000000" pitchFamily="2" charset="2"/>
              </a:rPr>
              <a:t></a:t>
            </a:r>
            <a:r>
              <a:rPr lang="es-ES" sz="1600" dirty="0"/>
              <a:t> n3+1 entonces   n3 </a:t>
            </a:r>
            <a:r>
              <a:rPr lang="es-ES" sz="1600" dirty="0">
                <a:sym typeface="Wingdings" panose="05000000000000000000" pitchFamily="2" charset="2"/>
              </a:rPr>
              <a:t></a:t>
            </a:r>
            <a:r>
              <a:rPr lang="es-ES" sz="1600" dirty="0"/>
              <a:t> 1</a:t>
            </a:r>
            <a:endParaRPr lang="es-PE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</a:t>
            </a:r>
            <a:endParaRPr lang="es-PE" sz="1600" dirty="0"/>
          </a:p>
          <a:p>
            <a:r>
              <a:rPr lang="en-US" sz="1600" dirty="0"/>
              <a:t> ------------------------------------</a:t>
            </a:r>
            <a:endParaRPr lang="es-PE" sz="1600" dirty="0"/>
          </a:p>
          <a:p>
            <a:r>
              <a:rPr lang="en-US" sz="1600" b="1" dirty="0" err="1"/>
              <a:t>i</a:t>
            </a:r>
            <a:r>
              <a:rPr lang="en-US" sz="1600" b="1" dirty="0"/>
              <a:t>=1</a:t>
            </a:r>
            <a:endParaRPr lang="es-PE" sz="1600" dirty="0"/>
          </a:p>
          <a:p>
            <a:r>
              <a:rPr lang="es-ES" sz="1600" dirty="0"/>
              <a:t>a[i]= a[1] =3</a:t>
            </a:r>
            <a:endParaRPr lang="es-PE" sz="1600" dirty="0"/>
          </a:p>
          <a:p>
            <a:r>
              <a:rPr lang="es-ES" sz="1600" dirty="0"/>
              <a:t>algoritmo2(5) es falso  entonces </a:t>
            </a:r>
            <a:r>
              <a:rPr lang="es-ES" sz="1600" b="1" dirty="0"/>
              <a:t>se ejecuta el si</a:t>
            </a:r>
            <a:r>
              <a:rPr lang="es-ES" sz="1600" dirty="0"/>
              <a:t> (Si (algoritmo2(a[i]))  </a:t>
            </a:r>
            <a:endParaRPr lang="es-PE" sz="1600" dirty="0"/>
          </a:p>
          <a:p>
            <a:r>
              <a:rPr lang="en-US" sz="1600" dirty="0"/>
              <a:t>------------------------------------</a:t>
            </a:r>
            <a:endParaRPr lang="es-PE" sz="1600" dirty="0"/>
          </a:p>
          <a:p>
            <a:r>
              <a:rPr lang="en-US" sz="1600" b="1" dirty="0" err="1"/>
              <a:t>i</a:t>
            </a:r>
            <a:r>
              <a:rPr lang="en-US" sz="1600" b="1" dirty="0"/>
              <a:t>=2</a:t>
            </a:r>
            <a:endParaRPr lang="es-PE" sz="1600" dirty="0"/>
          </a:p>
          <a:p>
            <a:r>
              <a:rPr lang="es-ES" sz="1600" dirty="0"/>
              <a:t>a[i]= a[2]=4</a:t>
            </a:r>
            <a:endParaRPr lang="es-PE" sz="1600" dirty="0"/>
          </a:p>
          <a:p>
            <a:r>
              <a:rPr lang="es-ES" sz="1600" dirty="0"/>
              <a:t>algoritmo2(4) es verdadero entonces </a:t>
            </a:r>
            <a:r>
              <a:rPr lang="es-ES" sz="1600" b="1" dirty="0"/>
              <a:t>se ejecuta el si</a:t>
            </a:r>
            <a:r>
              <a:rPr lang="es-ES" sz="1600" dirty="0"/>
              <a:t> (Si (algoritmo2(a[i]))  </a:t>
            </a:r>
            <a:endParaRPr lang="es-PE" sz="1600" dirty="0"/>
          </a:p>
          <a:p>
            <a:r>
              <a:rPr lang="es-ES" sz="1600" dirty="0"/>
              <a:t>                  c[n3] </a:t>
            </a:r>
            <a:r>
              <a:rPr lang="es-ES" sz="1600" dirty="0">
                <a:sym typeface="Wingdings" panose="05000000000000000000" pitchFamily="2" charset="2"/>
              </a:rPr>
              <a:t></a:t>
            </a:r>
            <a:r>
              <a:rPr lang="es-ES" sz="1600" dirty="0"/>
              <a:t>a[i] entonces  </a:t>
            </a:r>
            <a:r>
              <a:rPr lang="es-ES" sz="1600" b="1" dirty="0"/>
              <a:t>c[1] </a:t>
            </a:r>
            <a:r>
              <a:rPr lang="es-ES" sz="1600" b="1" dirty="0">
                <a:sym typeface="Wingdings" panose="05000000000000000000" pitchFamily="2" charset="2"/>
              </a:rPr>
              <a:t></a:t>
            </a:r>
            <a:r>
              <a:rPr lang="es-ES" sz="1600" b="1" dirty="0"/>
              <a:t>4</a:t>
            </a:r>
            <a:r>
              <a:rPr lang="es-ES" sz="1600" dirty="0"/>
              <a:t>    (n3=1)</a:t>
            </a:r>
            <a:endParaRPr lang="es-PE" sz="1600" dirty="0"/>
          </a:p>
          <a:p>
            <a:r>
              <a:rPr lang="es-ES" sz="1600" dirty="0"/>
              <a:t>                  n3 </a:t>
            </a:r>
            <a:r>
              <a:rPr lang="es-ES" sz="1600" dirty="0">
                <a:sym typeface="Wingdings" panose="05000000000000000000" pitchFamily="2" charset="2"/>
              </a:rPr>
              <a:t></a:t>
            </a:r>
            <a:r>
              <a:rPr lang="es-ES" sz="1600" dirty="0"/>
              <a:t> n3+1 entonces   n3 </a:t>
            </a:r>
            <a:r>
              <a:rPr lang="es-ES" sz="1600" dirty="0">
                <a:sym typeface="Wingdings" panose="05000000000000000000" pitchFamily="2" charset="2"/>
              </a:rPr>
              <a:t></a:t>
            </a:r>
            <a:r>
              <a:rPr lang="es-ES" sz="1600" dirty="0"/>
              <a:t> 2 (1+1)</a:t>
            </a:r>
            <a:endParaRPr lang="es-PE" sz="1600" dirty="0"/>
          </a:p>
          <a:p>
            <a:r>
              <a:rPr lang="en-US" sz="1600" dirty="0"/>
              <a:t>------------------------------------</a:t>
            </a:r>
            <a:endParaRPr lang="es-PE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60" descr="Logo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13" y="6357958"/>
            <a:ext cx="4005987" cy="50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PROGRAMA DE PILA</a:t>
            </a:r>
            <a:endParaRPr lang="es-PE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285720" y="1214422"/>
            <a:ext cx="8501122" cy="4857784"/>
          </a:xfrm>
          <a:prstGeom prst="rect">
            <a:avLst/>
          </a:prstGeom>
          <a:solidFill>
            <a:schemeClr val="bg1"/>
          </a:solidFill>
          <a:ln w="12700">
            <a:solidFill>
              <a:srgbClr val="FF6600"/>
            </a:solidFill>
          </a:ln>
        </p:spPr>
        <p:txBody>
          <a:bodyPr vert="horz" lIns="90488" tIns="44450" rIns="90488" bIns="44450" rtlCol="0">
            <a:normAutofit/>
          </a:bodyPr>
          <a:lstStyle/>
          <a:p>
            <a:r>
              <a:rPr lang="en-US" sz="1400" b="1" dirty="0" err="1"/>
              <a:t>i</a:t>
            </a:r>
            <a:r>
              <a:rPr lang="en-US" sz="1400" b="1" dirty="0"/>
              <a:t>=3</a:t>
            </a:r>
            <a:endParaRPr lang="es-PE" sz="1400" dirty="0"/>
          </a:p>
          <a:p>
            <a:r>
              <a:rPr lang="es-ES" sz="1400" dirty="0"/>
              <a:t>a[i]= a[3]=12</a:t>
            </a:r>
            <a:endParaRPr lang="es-PE" sz="1400" dirty="0"/>
          </a:p>
          <a:p>
            <a:r>
              <a:rPr lang="es-ES" sz="1400" dirty="0"/>
              <a:t>algoritmo2(12) es verdadero entonces </a:t>
            </a:r>
            <a:r>
              <a:rPr lang="es-ES" sz="1400" b="1" dirty="0"/>
              <a:t>se ejecuta el si</a:t>
            </a:r>
            <a:r>
              <a:rPr lang="es-ES" sz="1400" dirty="0"/>
              <a:t> (Si (algoritmo2(a[i]))  </a:t>
            </a:r>
            <a:endParaRPr lang="es-PE" sz="1400" dirty="0"/>
          </a:p>
          <a:p>
            <a:r>
              <a:rPr lang="es-ES" sz="1400" dirty="0"/>
              <a:t>                  c[n3] </a:t>
            </a:r>
            <a:r>
              <a:rPr lang="es-ES" sz="1400" dirty="0">
                <a:sym typeface="Wingdings" panose="05000000000000000000" pitchFamily="2" charset="2"/>
              </a:rPr>
              <a:t></a:t>
            </a:r>
            <a:r>
              <a:rPr lang="es-ES" sz="1400" dirty="0"/>
              <a:t>a[i] entonces  </a:t>
            </a:r>
            <a:r>
              <a:rPr lang="es-ES" sz="1400" b="1" dirty="0"/>
              <a:t>c[2] </a:t>
            </a:r>
            <a:r>
              <a:rPr lang="es-ES" sz="1400" b="1" dirty="0">
                <a:sym typeface="Wingdings" panose="05000000000000000000" pitchFamily="2" charset="2"/>
              </a:rPr>
              <a:t></a:t>
            </a:r>
            <a:r>
              <a:rPr lang="es-ES" sz="1400" b="1" dirty="0"/>
              <a:t>12</a:t>
            </a:r>
            <a:r>
              <a:rPr lang="es-ES" sz="1400" dirty="0"/>
              <a:t>   (n3=2)</a:t>
            </a:r>
            <a:endParaRPr lang="es-PE" sz="1400" dirty="0"/>
          </a:p>
          <a:p>
            <a:r>
              <a:rPr lang="es-ES" sz="1400" dirty="0"/>
              <a:t>                  n3 </a:t>
            </a:r>
            <a:r>
              <a:rPr lang="es-ES" sz="1400" dirty="0">
                <a:sym typeface="Wingdings" panose="05000000000000000000" pitchFamily="2" charset="2"/>
              </a:rPr>
              <a:t></a:t>
            </a:r>
            <a:r>
              <a:rPr lang="es-ES" sz="1400" dirty="0"/>
              <a:t> n3+1 entonces   n3 </a:t>
            </a:r>
            <a:r>
              <a:rPr lang="es-ES" sz="1400" dirty="0">
                <a:sym typeface="Wingdings" panose="05000000000000000000" pitchFamily="2" charset="2"/>
              </a:rPr>
              <a:t></a:t>
            </a:r>
            <a:r>
              <a:rPr lang="es-ES" sz="1400" dirty="0"/>
              <a:t> 3 (2+1)</a:t>
            </a:r>
            <a:endParaRPr lang="es-PE" sz="1400" dirty="0"/>
          </a:p>
          <a:p>
            <a:r>
              <a:rPr lang="en-US" sz="1400" dirty="0"/>
              <a:t>------------------------------------</a:t>
            </a:r>
            <a:endParaRPr lang="es-PE" sz="1400" dirty="0"/>
          </a:p>
          <a:p>
            <a:r>
              <a:rPr lang="en-US" sz="1400" dirty="0" err="1"/>
              <a:t>Termina</a:t>
            </a:r>
            <a:r>
              <a:rPr lang="en-US" sz="1400" dirty="0"/>
              <a:t> el </a:t>
            </a:r>
            <a:r>
              <a:rPr lang="en-US" sz="1400" dirty="0" err="1"/>
              <a:t>bucle</a:t>
            </a:r>
            <a:r>
              <a:rPr lang="en-US" sz="1400" dirty="0"/>
              <a:t> (</a:t>
            </a:r>
            <a:r>
              <a:rPr lang="en-US" sz="1400" dirty="0" err="1"/>
              <a:t>ya</a:t>
            </a:r>
            <a:r>
              <a:rPr lang="en-US" sz="1400" dirty="0"/>
              <a:t> no </a:t>
            </a:r>
            <a:r>
              <a:rPr lang="en-US" sz="1400" dirty="0" err="1"/>
              <a:t>cumple</a:t>
            </a:r>
            <a:r>
              <a:rPr lang="en-US" sz="1400" dirty="0"/>
              <a:t> la </a:t>
            </a:r>
            <a:r>
              <a:rPr lang="en-US" sz="1400" dirty="0" err="1"/>
              <a:t>condición</a:t>
            </a:r>
            <a:r>
              <a:rPr lang="en-US" sz="1400" dirty="0"/>
              <a:t>)</a:t>
            </a:r>
            <a:endParaRPr lang="es-PE" sz="1400" dirty="0"/>
          </a:p>
          <a:p>
            <a:r>
              <a:rPr lang="es-ES" sz="1400" dirty="0"/>
              <a:t> </a:t>
            </a:r>
            <a:endParaRPr lang="es-PE" sz="1400" dirty="0"/>
          </a:p>
          <a:p>
            <a:r>
              <a:rPr lang="en-US" sz="1400" dirty="0"/>
              <a:t>n1=4  (</a:t>
            </a:r>
            <a:r>
              <a:rPr lang="en-US" sz="1400" dirty="0" err="1"/>
              <a:t>ya</a:t>
            </a:r>
            <a:r>
              <a:rPr lang="en-US" sz="1400" dirty="0"/>
              <a:t> que el vector “</a:t>
            </a:r>
            <a:r>
              <a:rPr lang="en-US" sz="1400" b="1" dirty="0"/>
              <a:t>a</a:t>
            </a:r>
            <a:r>
              <a:rPr lang="en-US" sz="1400" dirty="0"/>
              <a:t>” </a:t>
            </a:r>
            <a:r>
              <a:rPr lang="en-US" sz="1400" dirty="0" err="1"/>
              <a:t>tiene</a:t>
            </a:r>
            <a:r>
              <a:rPr lang="en-US" sz="1400" dirty="0"/>
              <a:t> 4 </a:t>
            </a:r>
            <a:r>
              <a:rPr lang="en-US" sz="1400" dirty="0" err="1"/>
              <a:t>elementos</a:t>
            </a:r>
            <a:r>
              <a:rPr lang="en-US" sz="1400" dirty="0"/>
              <a:t>)</a:t>
            </a:r>
            <a:endParaRPr lang="es-PE" sz="1400" dirty="0"/>
          </a:p>
          <a:p>
            <a:r>
              <a:rPr lang="en-US" sz="1400" dirty="0"/>
              <a:t> </a:t>
            </a:r>
            <a:endParaRPr lang="es-PE" sz="1400" dirty="0"/>
          </a:p>
          <a:p>
            <a:r>
              <a:rPr lang="en-US" sz="1400" b="1" dirty="0"/>
              <a:t> </a:t>
            </a:r>
            <a:endParaRPr lang="es-PE" sz="1400" dirty="0"/>
          </a:p>
          <a:p>
            <a:r>
              <a:rPr lang="en-US" sz="1400" b="1" dirty="0"/>
              <a:t> </a:t>
            </a:r>
            <a:endParaRPr lang="es-PE" sz="1400" dirty="0"/>
          </a:p>
          <a:p>
            <a:r>
              <a:rPr lang="en-US" sz="1400" b="1" dirty="0"/>
              <a:t>n2=3 </a:t>
            </a:r>
            <a:r>
              <a:rPr lang="en-US" sz="1400" dirty="0"/>
              <a:t>(el vector “b” </a:t>
            </a:r>
            <a:r>
              <a:rPr lang="en-US" sz="1400" dirty="0" err="1"/>
              <a:t>tiene</a:t>
            </a:r>
            <a:r>
              <a:rPr lang="en-US" sz="1400" dirty="0"/>
              <a:t> 3 </a:t>
            </a:r>
            <a:r>
              <a:rPr lang="en-US" sz="1400" dirty="0" err="1"/>
              <a:t>elementos</a:t>
            </a:r>
            <a:r>
              <a:rPr lang="en-US" sz="1400" dirty="0"/>
              <a:t>)</a:t>
            </a:r>
            <a:endParaRPr lang="es-PE" sz="1400" dirty="0"/>
          </a:p>
          <a:p>
            <a:r>
              <a:rPr lang="en-US" sz="1400" b="1" dirty="0"/>
              <a:t> </a:t>
            </a:r>
            <a:endParaRPr lang="es-PE" sz="1400" dirty="0"/>
          </a:p>
        </p:txBody>
      </p:sp>
      <p:pic>
        <p:nvPicPr>
          <p:cNvPr id="9" name="Picture 60" descr="Logo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13" y="6357958"/>
            <a:ext cx="4005987" cy="50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8858250" cy="857250"/>
          </a:xfrm>
        </p:spPr>
        <p:txBody>
          <a:bodyPr/>
          <a:lstStyle/>
          <a:p>
            <a:r>
              <a:rPr lang="es-PE" dirty="0" smtClean="0"/>
              <a:t>Simulacro</a:t>
            </a:r>
            <a:endParaRPr lang="es-PE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85720" y="1214422"/>
            <a:ext cx="8501122" cy="4857784"/>
          </a:xfrm>
          <a:prstGeom prst="rect">
            <a:avLst/>
          </a:prstGeom>
          <a:solidFill>
            <a:schemeClr val="bg1"/>
          </a:solidFill>
          <a:ln w="12700">
            <a:solidFill>
              <a:srgbClr val="FF6600"/>
            </a:solidFill>
          </a:ln>
        </p:spPr>
        <p:txBody>
          <a:bodyPr vert="horz" lIns="90488" tIns="44450" rIns="90488" bIns="44450" rtlCol="0">
            <a:normAutofit fontScale="92500" lnSpcReduction="20000"/>
          </a:bodyPr>
          <a:lstStyle/>
          <a:p>
            <a:r>
              <a:rPr lang="en-US" altLang="es-P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	</a:t>
            </a:r>
            <a:r>
              <a:rPr lang="en-US" b="1" dirty="0" err="1"/>
              <a:t>Empieza</a:t>
            </a:r>
            <a:r>
              <a:rPr lang="en-US" b="1" dirty="0"/>
              <a:t> el primer </a:t>
            </a:r>
            <a:r>
              <a:rPr lang="en-US" b="1" dirty="0" err="1"/>
              <a:t>bucle</a:t>
            </a:r>
            <a:endParaRPr lang="es-PE" dirty="0"/>
          </a:p>
          <a:p>
            <a:r>
              <a:rPr lang="en-US" dirty="0"/>
              <a:t>------------------------------------</a:t>
            </a:r>
            <a:endParaRPr lang="es-PE" dirty="0"/>
          </a:p>
          <a:p>
            <a:r>
              <a:rPr lang="en-US" b="1" dirty="0"/>
              <a:t>j=0</a:t>
            </a:r>
            <a:endParaRPr lang="es-PE" dirty="0"/>
          </a:p>
          <a:p>
            <a:r>
              <a:rPr lang="es-ES" dirty="0"/>
              <a:t>b[j]= b[0]=10</a:t>
            </a:r>
            <a:endParaRPr lang="es-PE" dirty="0"/>
          </a:p>
          <a:p>
            <a:r>
              <a:rPr lang="es-ES" dirty="0"/>
              <a:t>algoritmo2(10) es verdadero si lo niego es falso, entonces </a:t>
            </a:r>
            <a:r>
              <a:rPr lang="es-ES" b="1" dirty="0"/>
              <a:t>no se ejecuta el si</a:t>
            </a:r>
            <a:r>
              <a:rPr lang="es-ES" dirty="0"/>
              <a:t> (Si (algoritmo2(b[j]))  </a:t>
            </a:r>
            <a:endParaRPr lang="es-PE" dirty="0"/>
          </a:p>
          <a:p>
            <a:r>
              <a:rPr lang="en-US" dirty="0"/>
              <a:t>------------------------------------</a:t>
            </a:r>
            <a:endParaRPr lang="es-PE" dirty="0"/>
          </a:p>
          <a:p>
            <a:r>
              <a:rPr lang="en-US" b="1" dirty="0"/>
              <a:t>j=1</a:t>
            </a:r>
            <a:endParaRPr lang="es-PE" dirty="0"/>
          </a:p>
          <a:p>
            <a:r>
              <a:rPr lang="es-ES" dirty="0"/>
              <a:t>b[j]= b[1]=5</a:t>
            </a:r>
            <a:endParaRPr lang="es-PE" dirty="0"/>
          </a:p>
          <a:p>
            <a:r>
              <a:rPr lang="es-ES" dirty="0"/>
              <a:t>algoritmo2(5) es falso, al negarlo es verdadero, entonces </a:t>
            </a:r>
            <a:r>
              <a:rPr lang="es-ES" b="1" dirty="0"/>
              <a:t>se ejecuta el si</a:t>
            </a:r>
            <a:r>
              <a:rPr lang="es-ES" dirty="0"/>
              <a:t> (Si (algoritmo2(b[j]))  </a:t>
            </a:r>
            <a:endParaRPr lang="es-PE" dirty="0"/>
          </a:p>
          <a:p>
            <a:r>
              <a:rPr lang="es-ES" dirty="0"/>
              <a:t>                  c[n3] </a:t>
            </a:r>
            <a:r>
              <a:rPr lang="es-ES" dirty="0">
                <a:sym typeface="Wingdings" panose="05000000000000000000" pitchFamily="2" charset="2"/>
              </a:rPr>
              <a:t></a:t>
            </a:r>
            <a:r>
              <a:rPr lang="es-ES" dirty="0"/>
              <a:t>a[i] entonces  </a:t>
            </a:r>
            <a:r>
              <a:rPr lang="es-ES" b="1" dirty="0"/>
              <a:t>c[3] </a:t>
            </a:r>
            <a:r>
              <a:rPr lang="es-ES" b="1" dirty="0">
                <a:sym typeface="Wingdings" panose="05000000000000000000" pitchFamily="2" charset="2"/>
              </a:rPr>
              <a:t></a:t>
            </a:r>
            <a:r>
              <a:rPr lang="es-ES" b="1" dirty="0"/>
              <a:t> 5</a:t>
            </a:r>
            <a:r>
              <a:rPr lang="es-ES" dirty="0"/>
              <a:t>    (n3=3)</a:t>
            </a:r>
            <a:endParaRPr lang="es-PE" dirty="0"/>
          </a:p>
          <a:p>
            <a:r>
              <a:rPr lang="es-ES" dirty="0"/>
              <a:t>                  n3 </a:t>
            </a:r>
            <a:r>
              <a:rPr lang="es-ES" dirty="0">
                <a:sym typeface="Wingdings" panose="05000000000000000000" pitchFamily="2" charset="2"/>
              </a:rPr>
              <a:t></a:t>
            </a:r>
            <a:r>
              <a:rPr lang="es-ES" dirty="0"/>
              <a:t> n3+1 entonces   n3 </a:t>
            </a:r>
            <a:r>
              <a:rPr lang="es-ES" dirty="0">
                <a:sym typeface="Wingdings" panose="05000000000000000000" pitchFamily="2" charset="2"/>
              </a:rPr>
              <a:t></a:t>
            </a:r>
            <a:r>
              <a:rPr lang="es-ES" dirty="0"/>
              <a:t> 4 </a:t>
            </a:r>
            <a:endParaRPr lang="es-PE" dirty="0"/>
          </a:p>
          <a:p>
            <a:r>
              <a:rPr lang="en-US" dirty="0"/>
              <a:t>------------------------------------</a:t>
            </a:r>
            <a:endParaRPr lang="es-PE" dirty="0"/>
          </a:p>
          <a:p>
            <a:r>
              <a:rPr lang="en-US" b="1" dirty="0"/>
              <a:t>j=2</a:t>
            </a:r>
            <a:endParaRPr lang="es-PE" dirty="0"/>
          </a:p>
          <a:p>
            <a:r>
              <a:rPr lang="es-ES" dirty="0"/>
              <a:t>b[j]= b[2]=9</a:t>
            </a:r>
            <a:endParaRPr lang="es-PE" dirty="0"/>
          </a:p>
          <a:p>
            <a:r>
              <a:rPr lang="es-ES" dirty="0"/>
              <a:t>algoritmo2(9) es falso, al negarlo es verdadero, entonces </a:t>
            </a:r>
            <a:r>
              <a:rPr lang="es-ES" b="1" dirty="0"/>
              <a:t>se ejecuta el si</a:t>
            </a:r>
            <a:r>
              <a:rPr lang="es-ES" dirty="0"/>
              <a:t> (Si (algoritmo2(b[j]))  </a:t>
            </a:r>
            <a:endParaRPr lang="es-PE" dirty="0"/>
          </a:p>
          <a:p>
            <a:r>
              <a:rPr lang="es-ES" dirty="0"/>
              <a:t>                  c[n3] </a:t>
            </a:r>
            <a:r>
              <a:rPr lang="es-ES" dirty="0">
                <a:sym typeface="Wingdings" panose="05000000000000000000" pitchFamily="2" charset="2"/>
              </a:rPr>
              <a:t></a:t>
            </a:r>
            <a:r>
              <a:rPr lang="es-ES" dirty="0"/>
              <a:t>a[i] entonces  </a:t>
            </a:r>
            <a:r>
              <a:rPr lang="es-ES" b="1" dirty="0"/>
              <a:t>c[4] </a:t>
            </a:r>
            <a:r>
              <a:rPr lang="es-ES" b="1" dirty="0">
                <a:sym typeface="Wingdings" panose="05000000000000000000" pitchFamily="2" charset="2"/>
              </a:rPr>
              <a:t></a:t>
            </a:r>
            <a:r>
              <a:rPr lang="es-ES" b="1" dirty="0"/>
              <a:t> 9</a:t>
            </a:r>
            <a:r>
              <a:rPr lang="es-ES" dirty="0"/>
              <a:t>    (n3=3)</a:t>
            </a:r>
            <a:endParaRPr lang="es-PE" dirty="0"/>
          </a:p>
          <a:p>
            <a:r>
              <a:rPr lang="es-ES" dirty="0"/>
              <a:t>                  n3 </a:t>
            </a:r>
            <a:r>
              <a:rPr lang="es-ES" dirty="0">
                <a:sym typeface="Wingdings" panose="05000000000000000000" pitchFamily="2" charset="2"/>
              </a:rPr>
              <a:t></a:t>
            </a:r>
            <a:r>
              <a:rPr lang="es-ES" dirty="0"/>
              <a:t> n3+1 entonces   n3 </a:t>
            </a:r>
            <a:r>
              <a:rPr lang="es-ES" dirty="0">
                <a:sym typeface="Wingdings" panose="05000000000000000000" pitchFamily="2" charset="2"/>
              </a:rPr>
              <a:t></a:t>
            </a:r>
            <a:r>
              <a:rPr lang="es-ES" dirty="0"/>
              <a:t> 5 </a:t>
            </a:r>
            <a:endParaRPr lang="es-PE" dirty="0"/>
          </a:p>
          <a:p>
            <a:r>
              <a:rPr lang="en-US" dirty="0"/>
              <a:t>------------------------------------</a:t>
            </a:r>
            <a:endParaRPr lang="es-PE" dirty="0"/>
          </a:p>
        </p:txBody>
      </p:sp>
      <p:pic>
        <p:nvPicPr>
          <p:cNvPr id="8" name="Picture 60" descr="Logo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13" y="6357958"/>
            <a:ext cx="4005987" cy="50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FFC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8232</TotalTime>
  <Words>420</Words>
  <Application>Microsoft Office PowerPoint</Application>
  <PresentationFormat>Presentación en pantalla (4:3)</PresentationFormat>
  <Paragraphs>220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Urban</vt:lpstr>
      <vt:lpstr>SIMULACRO-PARCIAL </vt:lpstr>
      <vt:lpstr>Simulacro</vt:lpstr>
      <vt:lpstr>Presentación de PowerPoint</vt:lpstr>
      <vt:lpstr>Simulacro</vt:lpstr>
      <vt:lpstr>Simulacro</vt:lpstr>
      <vt:lpstr>Simulacro</vt:lpstr>
      <vt:lpstr>Presentación de PowerPoint</vt:lpstr>
      <vt:lpstr>PROGRAMA DE PILA</vt:lpstr>
      <vt:lpstr>Simulacro</vt:lpstr>
      <vt:lpstr>Simulacro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CONGRESO INTERNACIONAL DE COMPUTACIÓN Y TELECOMUNICACIONES (COMTEL 2009)  III FESTIVAL INTERNACIONAL DE SOFTWARE LIBRE - GNU/LINUX (FESOLI 2009)</dc:title>
  <dc:creator>administrador</dc:creator>
  <cp:lastModifiedBy>Luffi</cp:lastModifiedBy>
  <cp:revision>661</cp:revision>
  <dcterms:created xsi:type="dcterms:W3CDTF">2009-05-13T04:39:35Z</dcterms:created>
  <dcterms:modified xsi:type="dcterms:W3CDTF">2018-04-20T13:04:40Z</dcterms:modified>
</cp:coreProperties>
</file>