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72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932" autoAdjust="0"/>
  </p:normalViewPr>
  <p:slideViewPr>
    <p:cSldViewPr snapToGrid="0">
      <p:cViewPr>
        <p:scale>
          <a:sx n="80" d="100"/>
          <a:sy n="8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7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5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0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6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2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3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2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6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9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>
          <a:xfrm>
            <a:off x="942902" y="1448790"/>
            <a:ext cx="10113645" cy="1088373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Algerian" panose="04020705040A02060702" pitchFamily="82" charset="0"/>
              </a:rPr>
              <a:t>Ensayo de </a:t>
            </a:r>
            <a:r>
              <a:rPr lang="es-ES" sz="7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rugosidad</a:t>
            </a:r>
            <a:endParaRPr lang="es-PE" sz="72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11 Marcador de texto"/>
          <p:cNvSpPr>
            <a:spLocks noGrp="1"/>
          </p:cNvSpPr>
          <p:nvPr>
            <p:ph type="body" sz="half" idx="2"/>
          </p:nvPr>
        </p:nvSpPr>
        <p:spPr>
          <a:xfrm>
            <a:off x="1097280" y="5201392"/>
            <a:ext cx="10113264" cy="1299992"/>
          </a:xfrm>
        </p:spPr>
        <p:txBody>
          <a:bodyPr anchor="ctr">
            <a:normAutofit fontScale="92500" lnSpcReduction="20000"/>
          </a:bodyPr>
          <a:lstStyle/>
          <a:p>
            <a:endParaRPr lang="es-PE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•Aranda </a:t>
            </a:r>
            <a:r>
              <a:rPr lang="es-PE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Oyarce</a:t>
            </a:r>
            <a:r>
              <a:rPr lang="es-PE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Jhon Paul </a:t>
            </a:r>
            <a:endParaRPr lang="es-PE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•Torres Espinoza Lisett Geraldine</a:t>
            </a:r>
          </a:p>
          <a:p>
            <a:r>
              <a:rPr lang="es-PE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•Vasquez Llocclla Alvaro Jhoel</a:t>
            </a:r>
          </a:p>
          <a:p>
            <a:pPr algn="ctr"/>
            <a:endParaRPr lang="es-PE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310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086261" y="2781837"/>
            <a:ext cx="4778062" cy="339391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      </a:t>
            </a:r>
            <a:r>
              <a:rPr lang="es-PE" sz="3600" b="1" dirty="0" smtClean="0"/>
              <a:t>Aluminio </a:t>
            </a:r>
          </a:p>
          <a:p>
            <a:endParaRPr lang="es-PE" sz="3200" dirty="0" smtClean="0"/>
          </a:p>
          <a:p>
            <a:endParaRPr lang="es-PE" sz="3200" dirty="0" smtClean="0"/>
          </a:p>
          <a:p>
            <a:r>
              <a:rPr lang="es-PE" sz="3200" dirty="0" smtClean="0"/>
              <a:t>      </a:t>
            </a:r>
            <a:r>
              <a:rPr lang="es-PE" sz="3600" b="1" dirty="0" smtClean="0"/>
              <a:t>Papel  bond </a:t>
            </a:r>
          </a:p>
          <a:p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0" y="1"/>
            <a:ext cx="12187404" cy="2176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1220" y="408581"/>
            <a:ext cx="10535523" cy="1129048"/>
          </a:xfrm>
        </p:spPr>
        <p:txBody>
          <a:bodyPr>
            <a:normAutofit/>
          </a:bodyPr>
          <a:lstStyle/>
          <a:p>
            <a:pPr algn="ctr"/>
            <a:r>
              <a:rPr lang="es-PE" sz="6000" b="1" dirty="0" smtClean="0">
                <a:solidFill>
                  <a:schemeClr val="bg1"/>
                </a:solidFill>
              </a:rPr>
              <a:t>DESCRIPCIÓN DE LOS  MATERIALES</a:t>
            </a:r>
            <a:endParaRPr lang="es-PE" sz="6000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0" y="1622738"/>
            <a:ext cx="12192000" cy="553792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0" name="Grupo 9"/>
          <p:cNvGrpSpPr/>
          <p:nvPr/>
        </p:nvGrpSpPr>
        <p:grpSpPr>
          <a:xfrm>
            <a:off x="650814" y="2781836"/>
            <a:ext cx="821028" cy="2511380"/>
            <a:chOff x="1049024" y="3926259"/>
            <a:chExt cx="561442" cy="1675751"/>
          </a:xfrm>
        </p:grpSpPr>
        <p:sp>
          <p:nvSpPr>
            <p:cNvPr id="12" name="Flecha derecha 11"/>
            <p:cNvSpPr/>
            <p:nvPr/>
          </p:nvSpPr>
          <p:spPr>
            <a:xfrm>
              <a:off x="1049024" y="5137172"/>
              <a:ext cx="529246" cy="464838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1081220" y="3926259"/>
              <a:ext cx="529246" cy="464838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856675" y="2261639"/>
            <a:ext cx="4124452" cy="3914109"/>
            <a:chOff x="5856675" y="2261639"/>
            <a:chExt cx="4124452" cy="3914109"/>
          </a:xfrm>
        </p:grpSpPr>
        <p:grpSp>
          <p:nvGrpSpPr>
            <p:cNvPr id="14" name="Grupo 13"/>
            <p:cNvGrpSpPr/>
            <p:nvPr/>
          </p:nvGrpSpPr>
          <p:grpSpPr>
            <a:xfrm>
              <a:off x="5856675" y="2261639"/>
              <a:ext cx="4124452" cy="2029704"/>
              <a:chOff x="5856675" y="2261639"/>
              <a:chExt cx="4124452" cy="2029704"/>
            </a:xfrm>
          </p:grpSpPr>
          <p:pic>
            <p:nvPicPr>
              <p:cNvPr id="1030" name="Picture 6" descr="Resultado de imagen para elemento aluminio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6675" y="2261639"/>
                <a:ext cx="2056884" cy="2029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Resultado de imagen para elemento alumini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6458" y="2261639"/>
                <a:ext cx="2044669" cy="19977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Resultado de imagen para papel bond tipo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323" y="4259353"/>
              <a:ext cx="4101554" cy="1916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38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36889"/>
          </a:xfrm>
        </p:spPr>
        <p:txBody>
          <a:bodyPr/>
          <a:lstStyle/>
          <a:p>
            <a:pPr algn="ctr"/>
            <a:r>
              <a:rPr lang="es-PE" dirty="0" smtClean="0"/>
              <a:t>Aluminio </a:t>
            </a:r>
            <a:endParaRPr lang="es-PE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211109"/>
              </p:ext>
            </p:extLst>
          </p:nvPr>
        </p:nvGraphicFramePr>
        <p:xfrm>
          <a:off x="965916" y="1342672"/>
          <a:ext cx="10359450" cy="4968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09127"/>
                <a:gridCol w="4950323"/>
              </a:tblGrid>
              <a:tr h="555070">
                <a:tc>
                  <a:txBody>
                    <a:bodyPr/>
                    <a:lstStyle/>
                    <a:p>
                      <a:pPr algn="ctr"/>
                      <a:r>
                        <a:rPr lang="es-PE" sz="3200" dirty="0" smtClean="0"/>
                        <a:t>DESCRIPCIÓN </a:t>
                      </a:r>
                      <a:endParaRPr lang="es-PE" sz="3200" dirty="0"/>
                    </a:p>
                  </a:txBody>
                  <a:tcPr marL="88831" marR="888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smtClean="0"/>
                        <a:t>PROPIEDADES </a:t>
                      </a:r>
                      <a:endParaRPr lang="es-PE" sz="3200" dirty="0"/>
                    </a:p>
                  </a:txBody>
                  <a:tcPr marL="88831" marR="88831"/>
                </a:tc>
              </a:tr>
              <a:tr h="4206844">
                <a:tc>
                  <a:txBody>
                    <a:bodyPr/>
                    <a:lstStyle/>
                    <a:p>
                      <a:r>
                        <a:rPr lang="es-PE" sz="2400" kern="1200" dirty="0" smtClean="0">
                          <a:effectLst/>
                        </a:rPr>
                        <a:t>El </a:t>
                      </a:r>
                      <a:r>
                        <a:rPr lang="es-PE" sz="2400" b="1" kern="1200" dirty="0" smtClean="0">
                          <a:effectLst/>
                        </a:rPr>
                        <a:t>ALUMINIO</a:t>
                      </a:r>
                      <a:r>
                        <a:rPr lang="es-PE" sz="2400" kern="1200" dirty="0" smtClean="0">
                          <a:effectLst/>
                        </a:rPr>
                        <a:t> es un elemento químico </a:t>
                      </a:r>
                      <a:r>
                        <a:rPr lang="es-PE" sz="2400" u="none" strike="noStrike" kern="1200" dirty="0" smtClean="0">
                          <a:effectLst/>
                        </a:rPr>
                        <a:t>.</a:t>
                      </a:r>
                      <a:r>
                        <a:rPr lang="es-PE" sz="2400" kern="1200" dirty="0" smtClean="0">
                          <a:effectLst/>
                        </a:rPr>
                        <a:t>Se </a:t>
                      </a:r>
                      <a:r>
                        <a:rPr lang="es-PE" sz="2400" kern="1200" dirty="0" smtClean="0">
                          <a:effectLst/>
                        </a:rPr>
                        <a:t>trata de un metal no ferromagnético. Es el tercer elemento más común encontrado en la corteza terrestre .  En estado natural se encuentra en muchos </a:t>
                      </a:r>
                      <a:r>
                        <a:rPr lang="es-PE" sz="2400" u="none" strike="noStrike" kern="1200" dirty="0" smtClean="0">
                          <a:effectLst/>
                        </a:rPr>
                        <a:t>silicatos</a:t>
                      </a:r>
                      <a:r>
                        <a:rPr lang="es-PE" sz="2400" kern="1200" dirty="0" smtClean="0">
                          <a:effectLst/>
                        </a:rPr>
                        <a:t>. Como metal se extrae únicamente del mineral conocido con el nombre de </a:t>
                      </a:r>
                      <a:r>
                        <a:rPr lang="es-PE" sz="2400" u="none" strike="noStrike" kern="1200" dirty="0" smtClean="0">
                          <a:effectLst/>
                        </a:rPr>
                        <a:t>bauxita</a:t>
                      </a:r>
                      <a:r>
                        <a:rPr lang="es-PE" sz="2400" kern="1200" dirty="0" smtClean="0">
                          <a:effectLst/>
                        </a:rPr>
                        <a:t>, por transformación primero en </a:t>
                      </a:r>
                      <a:r>
                        <a:rPr lang="es-PE" sz="2400" u="none" strike="noStrike" kern="1200" dirty="0" smtClean="0">
                          <a:effectLst/>
                        </a:rPr>
                        <a:t>alúmina</a:t>
                      </a:r>
                      <a:r>
                        <a:rPr lang="es-PE" sz="2400" kern="1200" dirty="0" smtClean="0">
                          <a:effectLst/>
                        </a:rPr>
                        <a:t> mediante el </a:t>
                      </a:r>
                      <a:r>
                        <a:rPr lang="es-PE" sz="2400" u="none" strike="noStrike" kern="1200" dirty="0" smtClean="0">
                          <a:effectLst/>
                        </a:rPr>
                        <a:t>proceso Bayer</a:t>
                      </a:r>
                      <a:r>
                        <a:rPr lang="es-PE" sz="2400" kern="1200" dirty="0" smtClean="0">
                          <a:effectLst/>
                        </a:rPr>
                        <a:t> y a continuación en aluminio metálico mediante </a:t>
                      </a:r>
                      <a:r>
                        <a:rPr lang="es-PE" sz="2400" u="none" strike="noStrike" kern="1200" dirty="0" smtClean="0">
                          <a:effectLst/>
                        </a:rPr>
                        <a:t>electrólisis</a:t>
                      </a:r>
                      <a:r>
                        <a:rPr lang="es-PE" sz="2400" kern="1200" dirty="0" smtClean="0">
                          <a:effectLst/>
                        </a:rPr>
                        <a:t>.</a:t>
                      </a:r>
                      <a:endParaRPr lang="es-PE" sz="2400" b="0" dirty="0"/>
                    </a:p>
                  </a:txBody>
                  <a:tcPr marL="88831" marR="88831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Ligereza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resistencia a la corrosión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 de electricidad y calor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es magnético ni tóxico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reflector de luz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impermeable e inodoro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Dúctil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reciclable, es decir, se puede reciclar indefinidamente sin que por ello pierda sus cualidades.</a:t>
                      </a:r>
                      <a:r>
                        <a:rPr lang="es-PE" sz="2400" b="1" dirty="0" smtClean="0">
                          <a:effectLst/>
                        </a:rPr>
                        <a:t/>
                      </a:r>
                      <a:br>
                        <a:rPr lang="es-PE" sz="2400" b="1" dirty="0" smtClean="0">
                          <a:effectLst/>
                        </a:rPr>
                      </a:br>
                      <a:r>
                        <a:rPr lang="es-P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P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s-PE" sz="2400" dirty="0"/>
                    </a:p>
                  </a:txBody>
                  <a:tcPr marL="88831" marR="88831"/>
                </a:tc>
              </a:tr>
            </a:tbl>
          </a:graphicData>
        </a:graphic>
      </p:graphicFrame>
      <p:grpSp>
        <p:nvGrpSpPr>
          <p:cNvPr id="13" name="Grupo 12"/>
          <p:cNvGrpSpPr/>
          <p:nvPr/>
        </p:nvGrpSpPr>
        <p:grpSpPr>
          <a:xfrm>
            <a:off x="0" y="0"/>
            <a:ext cx="12192000" cy="1223493"/>
            <a:chOff x="0" y="0"/>
            <a:chExt cx="12192000" cy="1223493"/>
          </a:xfrm>
        </p:grpSpPr>
        <p:sp>
          <p:nvSpPr>
            <p:cNvPr id="6" name="Rectángulo 5"/>
            <p:cNvSpPr/>
            <p:nvPr/>
          </p:nvSpPr>
          <p:spPr>
            <a:xfrm>
              <a:off x="0" y="0"/>
              <a:ext cx="12192000" cy="12234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2367566" y="183367"/>
              <a:ext cx="7536288" cy="849602"/>
              <a:chOff x="2367566" y="222004"/>
              <a:chExt cx="7536288" cy="849602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2367566" y="222004"/>
                <a:ext cx="7536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4800" b="1" dirty="0" smtClean="0">
                    <a:solidFill>
                      <a:schemeClr val="bg1"/>
                    </a:solidFill>
                  </a:rPr>
                  <a:t>  ALUMINIO</a:t>
                </a:r>
                <a:r>
                  <a:rPr lang="es-PE" dirty="0" smtClean="0"/>
                  <a:t> </a:t>
                </a:r>
                <a:endParaRPr lang="es-PE" dirty="0"/>
              </a:p>
            </p:txBody>
          </p:sp>
          <p:grpSp>
            <p:nvGrpSpPr>
              <p:cNvPr id="11" name="Grupo 10"/>
              <p:cNvGrpSpPr/>
              <p:nvPr/>
            </p:nvGrpSpPr>
            <p:grpSpPr>
              <a:xfrm>
                <a:off x="3261360" y="240609"/>
                <a:ext cx="1313645" cy="830997"/>
                <a:chOff x="3261360" y="240609"/>
                <a:chExt cx="1313645" cy="830997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3261360" y="240609"/>
                  <a:ext cx="1313645" cy="83099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9" name="Triángulo isósceles 8"/>
                <p:cNvSpPr/>
                <p:nvPr/>
              </p:nvSpPr>
              <p:spPr>
                <a:xfrm rot="5400000">
                  <a:off x="3728982" y="289773"/>
                  <a:ext cx="661732" cy="695459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22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240280"/>
              </p:ext>
            </p:extLst>
          </p:nvPr>
        </p:nvGraphicFramePr>
        <p:xfrm>
          <a:off x="1146220" y="1215201"/>
          <a:ext cx="10212946" cy="490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272650"/>
                <a:gridCol w="3940296"/>
              </a:tblGrid>
              <a:tr h="613000">
                <a:tc>
                  <a:txBody>
                    <a:bodyPr/>
                    <a:lstStyle/>
                    <a:p>
                      <a:pPr algn="ctr"/>
                      <a:r>
                        <a:rPr lang="es-PE" sz="3200" dirty="0" smtClean="0"/>
                        <a:t>DESCRIPCIÓN </a:t>
                      </a:r>
                      <a:endParaRPr lang="es-PE" sz="3200" dirty="0"/>
                    </a:p>
                  </a:txBody>
                  <a:tcPr marL="88831" marR="888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600" dirty="0" smtClean="0"/>
                        <a:t>PROPIEDADES </a:t>
                      </a:r>
                      <a:endParaRPr lang="es-PE" sz="3600" dirty="0"/>
                    </a:p>
                  </a:txBody>
                  <a:tcPr marL="88831" marR="88831"/>
                </a:tc>
              </a:tr>
              <a:tr h="4096081">
                <a:tc>
                  <a:txBody>
                    <a:bodyPr/>
                    <a:lstStyle/>
                    <a:p>
                      <a:endParaRPr lang="es-PE" sz="2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PE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 </a:t>
                      </a:r>
                      <a:r>
                        <a:rPr lang="es-PE" sz="2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PAPEL</a:t>
                      </a:r>
                      <a:r>
                        <a:rPr lang="es-PE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 un material constituido por una delgada lámina elaborada a partir de pulpa de celulosa, generalmente blanqueada, y posteriormente secada y endurecida, a la que normalmente se le añaden sustancias como polipropileno o polietileno con el fin de proporcionarle características especiales. Las fibras que lo componen están aglutinadas mediante enlaces por puente de hidrógeno. También se denomina papel, hoja, o folio, a un pliego individual o recorte de este material.</a:t>
                      </a:r>
                    </a:p>
                    <a:p>
                      <a:endParaRPr lang="es-PE" sz="3200" dirty="0"/>
                    </a:p>
                  </a:txBody>
                  <a:tcPr marL="88831" marR="88831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PE" sz="24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s-PE" sz="24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Durabilidad del papel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Estabilidad dimensional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Permanencia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Resiliencia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s-PE" sz="2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Carteo</a:t>
                      </a:r>
                      <a:endParaRPr lang="es-PE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PE" sz="2400" dirty="0" smtClean="0"/>
                    </a:p>
                    <a:p>
                      <a:endParaRPr lang="es-PE" sz="2400" dirty="0" smtClean="0"/>
                    </a:p>
                    <a:p>
                      <a:endParaRPr lang="es-PE" sz="2400" dirty="0"/>
                    </a:p>
                  </a:txBody>
                  <a:tcPr marL="88831" marR="88831"/>
                </a:tc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0" y="0"/>
            <a:ext cx="12192000" cy="1117394"/>
            <a:chOff x="0" y="0"/>
            <a:chExt cx="12192000" cy="111739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ctángulo 10"/>
            <p:cNvSpPr/>
            <p:nvPr/>
          </p:nvSpPr>
          <p:spPr>
            <a:xfrm>
              <a:off x="0" y="0"/>
              <a:ext cx="12192000" cy="111739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2560750" y="143198"/>
              <a:ext cx="7536288" cy="830998"/>
              <a:chOff x="2367566" y="222003"/>
              <a:chExt cx="7536288" cy="830998"/>
            </a:xfrm>
            <a:grpFill/>
          </p:grpSpPr>
          <p:sp>
            <p:nvSpPr>
              <p:cNvPr id="7" name="CuadroTexto 6"/>
              <p:cNvSpPr txBox="1"/>
              <p:nvPr/>
            </p:nvSpPr>
            <p:spPr>
              <a:xfrm>
                <a:off x="2367566" y="222004"/>
                <a:ext cx="7536288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PE" sz="4800" b="1" dirty="0" smtClean="0">
                    <a:solidFill>
                      <a:schemeClr val="bg1"/>
                    </a:solidFill>
                  </a:rPr>
                  <a:t>  PAPEL BOND </a:t>
                </a:r>
                <a:r>
                  <a:rPr lang="es-PE" dirty="0" smtClean="0"/>
                  <a:t> </a:t>
                </a:r>
                <a:endParaRPr lang="es-PE" dirty="0"/>
              </a:p>
            </p:txBody>
          </p:sp>
          <p:grpSp>
            <p:nvGrpSpPr>
              <p:cNvPr id="8" name="Grupo 7"/>
              <p:cNvGrpSpPr/>
              <p:nvPr/>
            </p:nvGrpSpPr>
            <p:grpSpPr>
              <a:xfrm>
                <a:off x="3287118" y="222003"/>
                <a:ext cx="1313645" cy="830997"/>
                <a:chOff x="3287118" y="222003"/>
                <a:chExt cx="1313645" cy="830997"/>
              </a:xfrm>
              <a:grpFill/>
            </p:grpSpPr>
            <p:sp>
              <p:nvSpPr>
                <p:cNvPr id="9" name="Elipse 8"/>
                <p:cNvSpPr/>
                <p:nvPr/>
              </p:nvSpPr>
              <p:spPr>
                <a:xfrm>
                  <a:off x="3287118" y="222003"/>
                  <a:ext cx="1313645" cy="83099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sp>
              <p:nvSpPr>
                <p:cNvPr id="10" name="Triángulo isósceles 9"/>
                <p:cNvSpPr/>
                <p:nvPr/>
              </p:nvSpPr>
              <p:spPr>
                <a:xfrm rot="5400000">
                  <a:off x="3738857" y="289773"/>
                  <a:ext cx="661732" cy="695459"/>
                </a:xfrm>
                <a:prstGeom prst="triangle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35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s-PE" dirty="0"/>
              <a:t/>
            </a:r>
            <a:br>
              <a:rPr lang="es-PE" dirty="0"/>
            </a:br>
            <a:r>
              <a:rPr lang="es-PE" b="1" dirty="0">
                <a:solidFill>
                  <a:schemeClr val="bg1"/>
                </a:solidFill>
              </a:rPr>
              <a:t>Anchura media de los elementos del perfil de rugosidad (RSm)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34391" y="1845733"/>
            <a:ext cx="11305308" cy="393754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   </a:t>
            </a:r>
            <a:r>
              <a:rPr lang="es-PE" dirty="0" smtClean="0">
                <a:solidFill>
                  <a:schemeClr val="tx1"/>
                </a:solidFill>
              </a:rPr>
              <a:t>Esto </a:t>
            </a:r>
            <a:r>
              <a:rPr lang="es-PE" dirty="0">
                <a:solidFill>
                  <a:schemeClr val="tx1"/>
                </a:solidFill>
              </a:rPr>
              <a:t>expresa la media de la anchura de los </a:t>
            </a:r>
            <a:r>
              <a:rPr lang="es-PE" dirty="0" smtClean="0">
                <a:solidFill>
                  <a:schemeClr val="tx1"/>
                </a:solidFill>
              </a:rPr>
              <a:t>elementos de la </a:t>
            </a:r>
            <a:r>
              <a:rPr lang="es-PE" dirty="0">
                <a:solidFill>
                  <a:schemeClr val="tx1"/>
                </a:solidFill>
              </a:rPr>
              <a:t>curva </a:t>
            </a:r>
            <a:endParaRPr lang="es-PE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PE" dirty="0" smtClean="0">
                <a:solidFill>
                  <a:schemeClr val="tx1"/>
                </a:solidFill>
              </a:rPr>
              <a:t>   de perfil en una longitud </a:t>
            </a:r>
            <a:r>
              <a:rPr lang="es-PE" dirty="0">
                <a:solidFill>
                  <a:schemeClr val="tx1"/>
                </a:solidFill>
              </a:rPr>
              <a:t>de </a:t>
            </a:r>
            <a:r>
              <a:rPr lang="es-PE" dirty="0" smtClean="0">
                <a:solidFill>
                  <a:schemeClr val="tx1"/>
                </a:solidFill>
              </a:rPr>
              <a:t>muestreo.</a:t>
            </a:r>
          </a:p>
          <a:p>
            <a:r>
              <a:rPr lang="es-PE" dirty="0" smtClean="0">
                <a:solidFill>
                  <a:schemeClr val="tx1"/>
                </a:solidFill>
              </a:rPr>
              <a:t> Las </a:t>
            </a:r>
            <a:r>
              <a:rPr lang="es-PE" dirty="0">
                <a:solidFill>
                  <a:schemeClr val="tx1"/>
                </a:solidFill>
              </a:rPr>
              <a:t>alturas mínimas </a:t>
            </a:r>
            <a:r>
              <a:rPr lang="es-PE" dirty="0" smtClean="0">
                <a:solidFill>
                  <a:schemeClr val="tx1"/>
                </a:solidFill>
              </a:rPr>
              <a:t> </a:t>
            </a:r>
            <a:r>
              <a:rPr lang="es-PE" dirty="0">
                <a:solidFill>
                  <a:schemeClr val="tx1"/>
                </a:solidFill>
              </a:rPr>
              <a:t>longitudes mínimas </a:t>
            </a:r>
            <a:r>
              <a:rPr lang="es-PE" dirty="0" smtClean="0">
                <a:solidFill>
                  <a:schemeClr val="tx1"/>
                </a:solidFill>
              </a:rPr>
              <a:t>discriminan los picos </a:t>
            </a:r>
            <a:endParaRPr lang="es-P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PE" dirty="0" smtClean="0">
                <a:solidFill>
                  <a:schemeClr val="tx1"/>
                </a:solidFill>
              </a:rPr>
              <a:t> Discriminación </a:t>
            </a:r>
            <a:r>
              <a:rPr lang="es-PE" dirty="0">
                <a:solidFill>
                  <a:schemeClr val="tx1"/>
                </a:solidFill>
              </a:rPr>
              <a:t>mínima de la altura: 10% de </a:t>
            </a:r>
            <a:r>
              <a:rPr lang="es-PE" dirty="0" err="1" smtClean="0">
                <a:solidFill>
                  <a:schemeClr val="tx1"/>
                </a:solidFill>
              </a:rPr>
              <a:t>Rz</a:t>
            </a:r>
            <a:endParaRPr lang="es-PE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PE" dirty="0" smtClean="0">
                <a:solidFill>
                  <a:schemeClr val="tx1"/>
                </a:solidFill>
              </a:rPr>
              <a:t> </a:t>
            </a:r>
            <a:r>
              <a:rPr lang="es-PE" dirty="0">
                <a:solidFill>
                  <a:schemeClr val="tx1"/>
                </a:solidFill>
              </a:rPr>
              <a:t>Discriminación de longitud mínima: 1% de la longitud de </a:t>
            </a:r>
            <a:r>
              <a:rPr lang="es-PE" dirty="0" smtClean="0">
                <a:solidFill>
                  <a:schemeClr val="tx1"/>
                </a:solidFill>
              </a:rPr>
              <a:t>muestreo</a:t>
            </a:r>
          </a:p>
          <a:p>
            <a:pPr marL="0" indent="0">
              <a:buNone/>
            </a:pPr>
            <a:endParaRPr lang="es-PE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b="1" dirty="0" smtClean="0">
                <a:solidFill>
                  <a:schemeClr val="tx1"/>
                </a:solidFill>
              </a:rPr>
              <a:t>Obs</a:t>
            </a:r>
            <a:r>
              <a:rPr lang="es-ES" b="1" dirty="0">
                <a:solidFill>
                  <a:schemeClr val="tx1"/>
                </a:solidFill>
              </a:rPr>
              <a:t>: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Éstos se utilizan a menudo para la evaluación del brillo y del lustre, de la sensación de alto grado, del funcionamiento de la adherencia, y del tratamiento superficial.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7" y="1864426"/>
            <a:ext cx="3515094" cy="295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0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221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s-PE" b="1" dirty="0" smtClean="0"/>
              <a:t>Asimetría </a:t>
            </a:r>
            <a:r>
              <a:rPr lang="es-PE" b="1" dirty="0"/>
              <a:t>del perfil de rugosidad </a:t>
            </a:r>
            <a:r>
              <a:rPr lang="es-PE" b="1" dirty="0" smtClean="0"/>
              <a:t/>
            </a:r>
            <a:br>
              <a:rPr lang="es-PE" b="1" dirty="0" smtClean="0"/>
            </a:br>
            <a:r>
              <a:rPr lang="es-PE" b="1" dirty="0" smtClean="0"/>
              <a:t>(</a:t>
            </a:r>
            <a:r>
              <a:rPr lang="es-PE" b="1" dirty="0"/>
              <a:t>Rsk)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504" y="1845734"/>
            <a:ext cx="11922826" cy="39731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  <a:r>
              <a:rPr lang="es-ES" dirty="0" smtClean="0"/>
              <a:t>Esto </a:t>
            </a:r>
            <a:r>
              <a:rPr lang="es-ES" dirty="0"/>
              <a:t>expresa la media cúbica de Z (x) en una longitud de muestreo </a:t>
            </a:r>
            <a:endParaRPr lang="es-ES" dirty="0" smtClean="0"/>
          </a:p>
          <a:p>
            <a:r>
              <a:rPr lang="es-ES" dirty="0" smtClean="0"/>
              <a:t>rendida </a:t>
            </a:r>
            <a:r>
              <a:rPr lang="es-ES" dirty="0"/>
              <a:t>adimensional como el cubo de la altura cuadrada media </a:t>
            </a:r>
            <a:r>
              <a:rPr lang="es-ES" dirty="0" smtClean="0"/>
              <a:t>de</a:t>
            </a:r>
          </a:p>
          <a:p>
            <a:r>
              <a:rPr lang="es-ES" dirty="0" smtClean="0"/>
              <a:t> </a:t>
            </a:r>
            <a:r>
              <a:rPr lang="es-ES" dirty="0"/>
              <a:t>la raíz, </a:t>
            </a:r>
            <a:r>
              <a:rPr lang="es-ES" dirty="0" err="1"/>
              <a:t>Rq</a:t>
            </a:r>
            <a:r>
              <a:rPr lang="es-ES" dirty="0"/>
              <a:t>. Significa el grado de inclinación, y expresa la simetría de </a:t>
            </a:r>
            <a:endParaRPr lang="es-ES" dirty="0" smtClean="0"/>
          </a:p>
          <a:p>
            <a:r>
              <a:rPr lang="es-ES" dirty="0" smtClean="0"/>
              <a:t>picos </a:t>
            </a:r>
            <a:r>
              <a:rPr lang="es-ES" dirty="0"/>
              <a:t>y valles usando la línea media como el centro</a:t>
            </a:r>
            <a:r>
              <a:rPr lang="es-ES" dirty="0" smtClean="0"/>
              <a:t>.</a:t>
            </a:r>
          </a:p>
          <a:p>
            <a:r>
              <a:rPr lang="es-ES" dirty="0" err="1"/>
              <a:t>Rsk</a:t>
            </a:r>
            <a:r>
              <a:rPr lang="es-ES" dirty="0"/>
              <a:t> = 0: simétrico respecto a la línea media (distribución normal</a:t>
            </a:r>
            <a:r>
              <a:rPr lang="es-ES" dirty="0" smtClean="0"/>
              <a:t>)</a:t>
            </a:r>
          </a:p>
          <a:p>
            <a:r>
              <a:rPr lang="es-ES" dirty="0" err="1"/>
              <a:t>Rsk</a:t>
            </a:r>
            <a:r>
              <a:rPr lang="es-ES" dirty="0"/>
              <a:t>&gt; 0: Inclinado hacia abajo con relación a la línea </a:t>
            </a:r>
            <a:r>
              <a:rPr lang="es-ES" dirty="0" smtClean="0"/>
              <a:t>media</a:t>
            </a:r>
          </a:p>
          <a:p>
            <a:r>
              <a:rPr lang="es-ES" dirty="0" err="1"/>
              <a:t>Rsk</a:t>
            </a:r>
            <a:r>
              <a:rPr lang="es-ES" dirty="0"/>
              <a:t> &lt;0: Inclinado hacia arriba con respecto a la línea </a:t>
            </a:r>
            <a:r>
              <a:rPr lang="es-ES" dirty="0" smtClean="0"/>
              <a:t>media</a:t>
            </a:r>
          </a:p>
          <a:p>
            <a:r>
              <a:rPr lang="es-ES" b="1" dirty="0" smtClean="0"/>
              <a:t>Obs</a:t>
            </a:r>
            <a:r>
              <a:rPr lang="es-ES" dirty="0" smtClean="0"/>
              <a:t>: Éstos </a:t>
            </a:r>
            <a:r>
              <a:rPr lang="es-ES" dirty="0"/>
              <a:t>se utilizan a menudo para la evaluación del brillo y del lustre.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603" y="1856754"/>
            <a:ext cx="3633849" cy="3522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 b="1" dirty="0"/>
              <a:t>Altura máxima del perfil de rugosidad 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(</a:t>
            </a:r>
            <a:r>
              <a:rPr lang="es-ES" b="1" dirty="0"/>
              <a:t>Rz)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6259" y="1845734"/>
            <a:ext cx="11732821" cy="393754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smtClean="0"/>
              <a:t>  </a:t>
            </a:r>
            <a:r>
              <a:rPr lang="es-ES" dirty="0" smtClean="0"/>
              <a:t>Esto </a:t>
            </a:r>
            <a:r>
              <a:rPr lang="es-ES" dirty="0"/>
              <a:t>expresa la suma del valor máximo de la altura del pico del </a:t>
            </a:r>
            <a:r>
              <a:rPr lang="es-ES" dirty="0" smtClean="0"/>
              <a:t>perfil </a:t>
            </a:r>
            <a:r>
              <a:rPr lang="es-ES" dirty="0"/>
              <a:t>Zp </a:t>
            </a:r>
            <a:endParaRPr lang="es-ES" dirty="0" smtClean="0"/>
          </a:p>
          <a:p>
            <a:r>
              <a:rPr lang="es-ES" dirty="0" smtClean="0"/>
              <a:t>en la curva del perfil y el valor máximo de la profundidad del valle del </a:t>
            </a:r>
          </a:p>
          <a:p>
            <a:r>
              <a:rPr lang="es-ES" dirty="0" smtClean="0"/>
              <a:t>perfil </a:t>
            </a:r>
            <a:r>
              <a:rPr lang="es-ES" dirty="0" err="1" smtClean="0"/>
              <a:t>Zv</a:t>
            </a:r>
            <a:r>
              <a:rPr lang="es-ES" dirty="0" smtClean="0"/>
              <a:t> en una </a:t>
            </a:r>
            <a:r>
              <a:rPr lang="es-ES" dirty="0"/>
              <a:t>longitud de muestreo</a:t>
            </a:r>
            <a:r>
              <a:rPr lang="es-ES" dirty="0" smtClean="0"/>
              <a:t>.</a:t>
            </a:r>
          </a:p>
          <a:p>
            <a:r>
              <a:rPr lang="es-ES" dirty="0"/>
              <a:t>* Pico de perfil: la porción por encima de la línea media (eje X) </a:t>
            </a:r>
            <a:r>
              <a:rPr lang="es-ES" dirty="0" smtClean="0"/>
              <a:t>de la curva</a:t>
            </a:r>
          </a:p>
          <a:p>
            <a:r>
              <a:rPr lang="es-ES" dirty="0" smtClean="0"/>
              <a:t> </a:t>
            </a:r>
            <a:r>
              <a:rPr lang="es-ES" dirty="0"/>
              <a:t>de perfil (en la dirección desde el lado material hacia el </a:t>
            </a:r>
            <a:r>
              <a:rPr lang="es-ES" dirty="0" smtClean="0"/>
              <a:t>lado del </a:t>
            </a:r>
            <a:r>
              <a:rPr lang="es-ES" dirty="0"/>
              <a:t>espacio</a:t>
            </a:r>
            <a:r>
              <a:rPr lang="es-ES" dirty="0" smtClean="0"/>
              <a:t>) </a:t>
            </a:r>
          </a:p>
          <a:p>
            <a:r>
              <a:rPr lang="es-ES" dirty="0" smtClean="0"/>
              <a:t>* </a:t>
            </a:r>
            <a:r>
              <a:rPr lang="es-ES" dirty="0"/>
              <a:t>Perfil valle: La porción por debajo de la línea media (eje X) de </a:t>
            </a:r>
            <a:r>
              <a:rPr lang="es-ES" dirty="0" smtClean="0"/>
              <a:t>la curva</a:t>
            </a:r>
          </a:p>
          <a:p>
            <a:pPr marL="0" indent="0">
              <a:buNone/>
            </a:pPr>
            <a:r>
              <a:rPr lang="es-ES" dirty="0" smtClean="0"/>
              <a:t>  de perfil </a:t>
            </a:r>
            <a:r>
              <a:rPr lang="es-ES" dirty="0"/>
              <a:t>(en la dirección desde el lado del espacio hacia el </a:t>
            </a:r>
            <a:r>
              <a:rPr lang="es-ES" dirty="0" smtClean="0"/>
              <a:t>lado </a:t>
            </a:r>
            <a:r>
              <a:rPr lang="es-ES" dirty="0"/>
              <a:t>del </a:t>
            </a:r>
            <a:r>
              <a:rPr lang="es-ES" dirty="0" smtClean="0"/>
              <a:t>material)</a:t>
            </a:r>
          </a:p>
          <a:p>
            <a:pPr marL="0" indent="0">
              <a:buNone/>
            </a:pPr>
            <a:r>
              <a:rPr lang="es-ES" b="1" dirty="0" smtClean="0"/>
              <a:t>  Obs: </a:t>
            </a:r>
            <a:r>
              <a:rPr lang="es-ES" dirty="0" smtClean="0"/>
              <a:t>Estos son parámetros comúnmente utilizados. A menudo se usan para la evaluación de brillo y</a:t>
            </a:r>
          </a:p>
          <a:p>
            <a:pPr marL="0" indent="0">
              <a:buNone/>
            </a:pPr>
            <a:r>
              <a:rPr lang="es-ES" dirty="0" smtClean="0"/>
              <a:t>  brillo</a:t>
            </a:r>
            <a:r>
              <a:rPr lang="es-ES" dirty="0"/>
              <a:t>, resistencia superficial, </a:t>
            </a:r>
            <a:r>
              <a:rPr lang="es-ES" dirty="0" err="1"/>
              <a:t>tratabilidad</a:t>
            </a:r>
            <a:r>
              <a:rPr lang="es-ES" dirty="0"/>
              <a:t> superficial, fuerza de fricción, resistencia de contacto 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eléctrico</a:t>
            </a:r>
            <a:r>
              <a:rPr lang="es-ES" dirty="0"/>
              <a:t>, etc.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31" y="1900050"/>
            <a:ext cx="3681350" cy="250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PE" b="1" dirty="0" smtClean="0"/>
              <a:t>RESULTADOS </a:t>
            </a:r>
            <a:br>
              <a:rPr lang="es-PE" b="1" dirty="0" smtClean="0"/>
            </a:br>
            <a:r>
              <a:rPr lang="es-PE" b="1" dirty="0" smtClean="0"/>
              <a:t>OBTENIDOS</a:t>
            </a:r>
            <a:endParaRPr lang="es-PE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9155" y="1869485"/>
            <a:ext cx="10058400" cy="4023360"/>
          </a:xfrm>
        </p:spPr>
        <p:txBody>
          <a:bodyPr/>
          <a:lstStyle/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113026"/>
                  </p:ext>
                </p:extLst>
              </p:nvPr>
            </p:nvGraphicFramePr>
            <p:xfrm>
              <a:off x="6638307" y="2584093"/>
              <a:ext cx="4531096" cy="218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548"/>
                    <a:gridCol w="2265548"/>
                  </a:tblGrid>
                  <a:tr h="8067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400" dirty="0" smtClean="0"/>
                            <a:t>Parámetro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PE" sz="1800" dirty="0" smtClean="0"/>
                            <a:t>Resultado Material</a:t>
                          </a:r>
                          <a:r>
                            <a:rPr lang="es-PE" sz="1800" baseline="0" dirty="0" smtClean="0"/>
                            <a:t> 1 </a:t>
                          </a:r>
                          <a:r>
                            <a:rPr lang="es-PE" sz="1800" baseline="0" dirty="0" smtClean="0"/>
                            <a:t>(Hoja bond) </a:t>
                          </a:r>
                          <a14:m>
                            <m:oMath xmlns:m="http://schemas.openxmlformats.org/officeDocument/2006/math">
                              <m:r>
                                <a:rPr lang="es-PE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E" sz="1800" b="1" i="1" smtClean="0">
                                  <a:latin typeface="Cambria Math" panose="02040503050406030204" pitchFamily="18" charset="0"/>
                                </a:rPr>
                                <m:t>𝒖𝒎</m:t>
                              </m:r>
                              <m:r>
                                <a:rPr lang="es-PE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PE" sz="1800" dirty="0" smtClean="0"/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</a:tr>
                  <a:tr h="461008"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RSm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0,0915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61008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RSk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-0,150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61008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Rz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8,203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113026"/>
                  </p:ext>
                </p:extLst>
              </p:nvPr>
            </p:nvGraphicFramePr>
            <p:xfrm>
              <a:off x="6638307" y="2584093"/>
              <a:ext cx="4531096" cy="2189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548"/>
                    <a:gridCol w="2265548"/>
                  </a:tblGrid>
                  <a:tr h="8067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400" dirty="0" smtClean="0"/>
                            <a:t>Parámetro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539" t="-758" r="-270" b="-172727"/>
                          </a:stretch>
                        </a:blipFill>
                      </a:tcPr>
                    </a:tc>
                  </a:tr>
                  <a:tr h="461008"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RSm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0,0915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61008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RSk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-0,150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461008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Rz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8,203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0354"/>
                  </p:ext>
                </p:extLst>
              </p:nvPr>
            </p:nvGraphicFramePr>
            <p:xfrm>
              <a:off x="1568862" y="2327849"/>
              <a:ext cx="4392552" cy="347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76"/>
                    <a:gridCol w="2196276"/>
                  </a:tblGrid>
                  <a:tr h="69583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400" dirty="0" smtClean="0"/>
                            <a:t>Parámetro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000" dirty="0" smtClean="0"/>
                            <a:t>Resultado</a:t>
                          </a:r>
                          <a:r>
                            <a:rPr lang="es-PE" sz="1800" dirty="0" smtClean="0"/>
                            <a:t> Material</a:t>
                          </a:r>
                          <a:r>
                            <a:rPr lang="es-PE" sz="1800" baseline="0" dirty="0" smtClean="0"/>
                            <a:t> 1 </a:t>
                          </a:r>
                          <a:r>
                            <a:rPr lang="es-PE" sz="1800" baseline="0" dirty="0" smtClean="0"/>
                            <a:t>(Aluminio) </a:t>
                          </a:r>
                          <a14:m>
                            <m:oMath xmlns:m="http://schemas.openxmlformats.org/officeDocument/2006/math">
                              <m:r>
                                <a:rPr lang="es-PE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PE" sz="1800" b="1" i="1" smtClean="0">
                                  <a:latin typeface="Cambria Math" panose="02040503050406030204" pitchFamily="18" charset="0"/>
                                </a:rPr>
                                <m:t>𝒖𝒎</m:t>
                              </m:r>
                              <m:r>
                                <a:rPr lang="es-PE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PE" sz="1800" dirty="0"/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Ra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2,385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Rq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2,962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Rz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13,75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Rt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16,13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Rp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6,289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Rv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7,460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Ry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16,13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4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0354"/>
                  </p:ext>
                </p:extLst>
              </p:nvPr>
            </p:nvGraphicFramePr>
            <p:xfrm>
              <a:off x="1568862" y="2327849"/>
              <a:ext cx="4392552" cy="347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6276"/>
                    <a:gridCol w="2196276"/>
                  </a:tblGrid>
                  <a:tr h="69583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PE" sz="2400" dirty="0" smtClean="0"/>
                            <a:t>Parámetro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278" t="-2632" b="-409649"/>
                          </a:stretch>
                        </a:blip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Ra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2,385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Rq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2,962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Rz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13,75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Rt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16,13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Rp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6,289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Rv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7,460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97621">
                    <a:tc>
                      <a:txBody>
                        <a:bodyPr/>
                        <a:lstStyle/>
                        <a:p>
                          <a:r>
                            <a:rPr lang="es-PE" dirty="0" err="1" smtClean="0"/>
                            <a:t>Ry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dirty="0" smtClean="0"/>
                            <a:t>16,13</a:t>
                          </a:r>
                          <a:endParaRPr lang="es-PE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25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PE" b="1" dirty="0"/>
              <a:t>Recomendaciones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s-PE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/>
              <a:t>Tener mucho cuidado con la cabeza palpadora del </a:t>
            </a:r>
            <a:r>
              <a:rPr lang="es-PE" sz="2400" dirty="0" smtClean="0"/>
              <a:t>rugosimetro</a:t>
            </a:r>
            <a:r>
              <a:rPr lang="es-PE" sz="2400" dirty="0"/>
              <a:t>, </a:t>
            </a:r>
            <a:r>
              <a:rPr lang="es-PE" sz="2400" dirty="0" smtClean="0"/>
              <a:t>ya que es </a:t>
            </a:r>
            <a:r>
              <a:rPr lang="es-PE" sz="2400" dirty="0"/>
              <a:t>muy </a:t>
            </a:r>
            <a:r>
              <a:rPr lang="es-PE" sz="2400" dirty="0" smtClean="0"/>
              <a:t>delicada </a:t>
            </a:r>
            <a:r>
              <a:rPr lang="es-PE" sz="2400" dirty="0"/>
              <a:t>y </a:t>
            </a:r>
            <a:r>
              <a:rPr lang="es-PE" sz="2400" dirty="0" smtClean="0"/>
              <a:t>podría quebrarse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/>
              <a:t>Colocar al mismo nivel el </a:t>
            </a:r>
            <a:r>
              <a:rPr lang="es-PE" sz="2400" dirty="0" smtClean="0"/>
              <a:t>rugosímetro </a:t>
            </a:r>
            <a:r>
              <a:rPr lang="es-PE" sz="2400" dirty="0"/>
              <a:t>con el material a </a:t>
            </a:r>
            <a:r>
              <a:rPr lang="es-PE" sz="2400" dirty="0" smtClean="0"/>
              <a:t>medir, ya que sino este </a:t>
            </a:r>
            <a:r>
              <a:rPr lang="es-PE" sz="2400" dirty="0"/>
              <a:t>n</a:t>
            </a:r>
            <a:r>
              <a:rPr lang="es-PE" sz="2400" dirty="0" smtClean="0"/>
              <a:t>o tomará lectura de la rugosidad del material a medir.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PE" sz="2400" dirty="0" smtClean="0"/>
              <a:t>Seguir las indicaciones del profesor.</a:t>
            </a:r>
          </a:p>
          <a:p>
            <a:pPr marL="0" indent="0">
              <a:buNone/>
            </a:pPr>
            <a:endParaRPr lang="es-PE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PE" b="1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28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228</TotalTime>
  <Words>416</Words>
  <Application>Microsoft Office PowerPoint</Application>
  <PresentationFormat>Personalizado</PresentationFormat>
  <Paragraphs>99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Retrospección</vt:lpstr>
      <vt:lpstr>Ensayo de rugosidad</vt:lpstr>
      <vt:lpstr>DESCRIPCIÓN DE LOS  MATERIALES</vt:lpstr>
      <vt:lpstr>Aluminio </vt:lpstr>
      <vt:lpstr>Presentación de PowerPoint</vt:lpstr>
      <vt:lpstr> Anchura media de los elementos del perfil de rugosidad (RSm)</vt:lpstr>
      <vt:lpstr>Asimetría del perfil de rugosidad  (Rsk)</vt:lpstr>
      <vt:lpstr>Altura máxima del perfil de rugosidad  (Rz)</vt:lpstr>
      <vt:lpstr>RESULTADOS  OBTENIDOS</vt:lpstr>
      <vt:lpstr>Recomendaciones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Geraldín</dc:creator>
  <cp:lastModifiedBy>user</cp:lastModifiedBy>
  <cp:revision>20</cp:revision>
  <dcterms:created xsi:type="dcterms:W3CDTF">2017-05-05T12:21:02Z</dcterms:created>
  <dcterms:modified xsi:type="dcterms:W3CDTF">2017-05-05T16:59:07Z</dcterms:modified>
</cp:coreProperties>
</file>