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117"/>
  </p:notesMasterIdLst>
  <p:handoutMasterIdLst>
    <p:handoutMasterId r:id="rId118"/>
  </p:handoutMasterIdLst>
  <p:sldIdLst>
    <p:sldId id="296" r:id="rId3"/>
    <p:sldId id="297"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438" r:id="rId41"/>
    <p:sldId id="439"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446" r:id="rId62"/>
    <p:sldId id="357" r:id="rId63"/>
    <p:sldId id="358" r:id="rId64"/>
    <p:sldId id="359" r:id="rId65"/>
    <p:sldId id="430" r:id="rId66"/>
    <p:sldId id="356" r:id="rId67"/>
    <p:sldId id="360" r:id="rId68"/>
    <p:sldId id="361" r:id="rId69"/>
    <p:sldId id="362" r:id="rId70"/>
    <p:sldId id="363" r:id="rId71"/>
    <p:sldId id="433" r:id="rId72"/>
    <p:sldId id="364" r:id="rId73"/>
    <p:sldId id="434" r:id="rId74"/>
    <p:sldId id="365" r:id="rId75"/>
    <p:sldId id="436" r:id="rId76"/>
    <p:sldId id="432" r:id="rId77"/>
    <p:sldId id="435" r:id="rId78"/>
    <p:sldId id="366" r:id="rId79"/>
    <p:sldId id="426" r:id="rId80"/>
    <p:sldId id="427" r:id="rId81"/>
    <p:sldId id="368" r:id="rId82"/>
    <p:sldId id="369" r:id="rId83"/>
    <p:sldId id="370" r:id="rId84"/>
    <p:sldId id="371" r:id="rId85"/>
    <p:sldId id="372" r:id="rId86"/>
    <p:sldId id="373" r:id="rId87"/>
    <p:sldId id="445" r:id="rId88"/>
    <p:sldId id="374" r:id="rId89"/>
    <p:sldId id="375" r:id="rId90"/>
    <p:sldId id="390" r:id="rId91"/>
    <p:sldId id="406" r:id="rId92"/>
    <p:sldId id="407" r:id="rId93"/>
    <p:sldId id="409" r:id="rId94"/>
    <p:sldId id="399" r:id="rId95"/>
    <p:sldId id="404" r:id="rId96"/>
    <p:sldId id="405" r:id="rId97"/>
    <p:sldId id="410" r:id="rId98"/>
    <p:sldId id="419" r:id="rId99"/>
    <p:sldId id="412" r:id="rId100"/>
    <p:sldId id="413" r:id="rId101"/>
    <p:sldId id="420" r:id="rId102"/>
    <p:sldId id="415" r:id="rId103"/>
    <p:sldId id="416" r:id="rId104"/>
    <p:sldId id="421" r:id="rId105"/>
    <p:sldId id="417" r:id="rId106"/>
    <p:sldId id="392" r:id="rId107"/>
    <p:sldId id="393" r:id="rId108"/>
    <p:sldId id="394" r:id="rId109"/>
    <p:sldId id="395" r:id="rId110"/>
    <p:sldId id="437" r:id="rId111"/>
    <p:sldId id="423" r:id="rId112"/>
    <p:sldId id="424" r:id="rId113"/>
    <p:sldId id="428" r:id="rId114"/>
    <p:sldId id="429" r:id="rId115"/>
    <p:sldId id="396" r:id="rId116"/>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80808"/>
    <a:srgbClr val="FFFFFF"/>
    <a:srgbClr val="F6AE1E"/>
    <a:srgbClr val="000000"/>
    <a:srgbClr val="F3AF35"/>
    <a:srgbClr val="9C42E6"/>
    <a:srgbClr val="D1943B"/>
    <a:srgbClr val="F8F57B"/>
    <a:srgbClr val="D5B95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1" autoAdjust="0"/>
    <p:restoredTop sz="86353" autoAdjust="0"/>
  </p:normalViewPr>
  <p:slideViewPr>
    <p:cSldViewPr>
      <p:cViewPr varScale="1">
        <p:scale>
          <a:sx n="64" d="100"/>
          <a:sy n="64" d="100"/>
        </p:scale>
        <p:origin x="-966" y="-96"/>
      </p:cViewPr>
      <p:guideLst>
        <p:guide orient="horz" pos="96"/>
        <p:guide orient="horz" pos="887"/>
        <p:guide orient="horz" pos="1484"/>
        <p:guide orient="horz" pos="1008"/>
        <p:guide orient="horz" pos="2544"/>
        <p:guide pos="3116"/>
        <p:guide pos="244"/>
        <p:guide pos="460"/>
        <p:guide pos="5516"/>
        <p:guide pos="893"/>
        <p:guide pos="52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4" d="100"/>
        <a:sy n="64" d="100"/>
      </p:scale>
      <p:origin x="0" y="0"/>
    </p:cViewPr>
  </p:sorterViewPr>
  <p:notesViewPr>
    <p:cSldViewPr showGuides="1">
      <p:cViewPr varScale="1">
        <p:scale>
          <a:sx n="73" d="100"/>
          <a:sy n="73" d="100"/>
        </p:scale>
        <p:origin x="-2899"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10/26/2008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10/26/2008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en-US"/>
              <a:t>1/11/2001</a:t>
            </a:r>
          </a:p>
        </p:txBody>
      </p:sp>
      <p:sp>
        <p:nvSpPr>
          <p:cNvPr id="6" name="Rectangle 7"/>
          <p:cNvSpPr>
            <a:spLocks noGrp="1" noChangeArrowheads="1"/>
          </p:cNvSpPr>
          <p:nvPr>
            <p:ph type="sldNum" sz="quarter" idx="5"/>
          </p:nvPr>
        </p:nvSpPr>
        <p:spPr>
          <a:ln/>
        </p:spPr>
        <p:txBody>
          <a:bodyPr/>
          <a:lstStyle/>
          <a:p>
            <a:fld id="{FF7E2E33-E92F-4726-996D-C27BE8AD0179}" type="slidenum">
              <a:rPr lang="en-US"/>
              <a:pPr/>
              <a:t>10</a:t>
            </a:fld>
            <a:endParaRPr lang="en-US"/>
          </a:p>
        </p:txBody>
      </p:sp>
      <p:sp>
        <p:nvSpPr>
          <p:cNvPr id="121858" name="Rectangle 2"/>
          <p:cNvSpPr>
            <a:spLocks noGrp="1" noRot="1" noChangeAspect="1" noChangeArrowheads="1" noTextEdit="1"/>
          </p:cNvSpPr>
          <p:nvPr>
            <p:ph type="sldImg"/>
          </p:nvPr>
        </p:nvSpPr>
        <p:spPr>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363" rtl="0"/>
            <a:fld id="{8B263312-38AA-4E1E-B2B5-0F8F122B24FE}" type="slidenum">
              <a:rPr lang="en-US" sz="1200" kern="1200">
                <a:solidFill>
                  <a:prstClr val="black"/>
                </a:solidFill>
                <a:latin typeface="Calibri"/>
                <a:ea typeface="+mn-ea"/>
                <a:cs typeface="+mn-cs"/>
              </a:rPr>
              <a:pPr algn="r" defTabSz="914363" rtl="0"/>
              <a:t>100</a:t>
            </a:fld>
            <a:endParaRPr lang="en-US" sz="1200" kern="1200" dirty="0">
              <a:solidFill>
                <a:prstClr val="black"/>
              </a:solidFill>
              <a:latin typeface="Calibri"/>
              <a:ea typeface="+mn-ea"/>
              <a:cs typeface="+mn-cs"/>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2E90B1-8A46-4D00-A653-C20113A2CDBA}" type="slidenum">
              <a:rPr lang="en-US"/>
              <a:pPr/>
              <a:t>101</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3FF856-113C-47B9-B847-3695AB3A9770}" type="slidenum">
              <a:rPr lang="en-US"/>
              <a:pPr/>
              <a:t>102</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363" rtl="0"/>
            <a:fld id="{8B263312-38AA-4E1E-B2B5-0F8F122B24FE}" type="slidenum">
              <a:rPr lang="en-US" sz="1200" kern="1200">
                <a:solidFill>
                  <a:prstClr val="black"/>
                </a:solidFill>
                <a:latin typeface="Calibri"/>
                <a:ea typeface="+mn-ea"/>
                <a:cs typeface="+mn-cs"/>
              </a:rPr>
              <a:pPr algn="r" defTabSz="914363" rtl="0"/>
              <a:t>103</a:t>
            </a:fld>
            <a:endParaRPr lang="en-US" sz="1200" kern="1200" dirty="0">
              <a:solidFill>
                <a:prstClr val="black"/>
              </a:solidFill>
              <a:latin typeface="Calibri"/>
              <a:ea typeface="+mn-ea"/>
              <a:cs typeface="+mn-cs"/>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104</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105</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106</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107</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108</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en-US"/>
              <a:t>1/11/2001</a:t>
            </a:r>
          </a:p>
        </p:txBody>
      </p:sp>
      <p:sp>
        <p:nvSpPr>
          <p:cNvPr id="6" name="Rectangle 7"/>
          <p:cNvSpPr>
            <a:spLocks noGrp="1" noChangeArrowheads="1"/>
          </p:cNvSpPr>
          <p:nvPr>
            <p:ph type="sldNum" sz="quarter" idx="5"/>
          </p:nvPr>
        </p:nvSpPr>
        <p:spPr>
          <a:ln/>
        </p:spPr>
        <p:txBody>
          <a:bodyPr/>
          <a:lstStyle/>
          <a:p>
            <a:fld id="{2DD6F461-1457-4C60-9C26-06D9D4F3D72E}" type="slidenum">
              <a:rPr lang="en-US"/>
              <a:pPr/>
              <a:t>11</a:t>
            </a:fld>
            <a:endParaRPr lang="en-US"/>
          </a:p>
        </p:txBody>
      </p:sp>
      <p:sp>
        <p:nvSpPr>
          <p:cNvPr id="123906" name="Rectangle 2"/>
          <p:cNvSpPr>
            <a:spLocks noGrp="1" noRot="1" noChangeAspect="1" noChangeArrowheads="1" noTextEdit="1"/>
          </p:cNvSpPr>
          <p:nvPr>
            <p:ph type="sldImg"/>
          </p:nvPr>
        </p:nvSpPr>
        <p:spPr>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110</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111</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112</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113</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en-US"/>
              <a:t>1/11/2001</a:t>
            </a:r>
          </a:p>
        </p:txBody>
      </p:sp>
      <p:sp>
        <p:nvSpPr>
          <p:cNvPr id="6" name="Rectangle 7"/>
          <p:cNvSpPr>
            <a:spLocks noGrp="1" noChangeArrowheads="1"/>
          </p:cNvSpPr>
          <p:nvPr>
            <p:ph type="sldNum" sz="quarter" idx="5"/>
          </p:nvPr>
        </p:nvSpPr>
        <p:spPr>
          <a:ln/>
        </p:spPr>
        <p:txBody>
          <a:bodyPr/>
          <a:lstStyle/>
          <a:p>
            <a:fld id="{4B7BBEE1-211F-4FE0-84BB-6AE419C33482}" type="slidenum">
              <a:rPr lang="en-US"/>
              <a:pPr/>
              <a:t>12</a:t>
            </a:fld>
            <a:endParaRPr lang="en-US"/>
          </a:p>
        </p:txBody>
      </p:sp>
      <p:sp>
        <p:nvSpPr>
          <p:cNvPr id="124930" name="Rectangle 2"/>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en-US"/>
              <a:t>1/11/2001</a:t>
            </a:r>
          </a:p>
        </p:txBody>
      </p:sp>
      <p:sp>
        <p:nvSpPr>
          <p:cNvPr id="6" name="Rectangle 7"/>
          <p:cNvSpPr>
            <a:spLocks noGrp="1" noChangeArrowheads="1"/>
          </p:cNvSpPr>
          <p:nvPr>
            <p:ph type="sldNum" sz="quarter" idx="5"/>
          </p:nvPr>
        </p:nvSpPr>
        <p:spPr>
          <a:ln/>
        </p:spPr>
        <p:txBody>
          <a:bodyPr/>
          <a:lstStyle/>
          <a:p>
            <a:fld id="{2DEBCFDC-1058-405A-8810-02A3DA6D870D}" type="slidenum">
              <a:rPr lang="en-US"/>
              <a:pPr/>
              <a:t>13</a:t>
            </a:fld>
            <a:endParaRPr lang="en-US"/>
          </a:p>
        </p:txBody>
      </p:sp>
      <p:sp>
        <p:nvSpPr>
          <p:cNvPr id="130050" name="Rectangle 2"/>
          <p:cNvSpPr>
            <a:spLocks noGrp="1" noRot="1" noChangeAspect="1"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en-US"/>
              <a:t>1/11/2001</a:t>
            </a:r>
          </a:p>
        </p:txBody>
      </p:sp>
      <p:sp>
        <p:nvSpPr>
          <p:cNvPr id="6" name="Rectangle 7"/>
          <p:cNvSpPr>
            <a:spLocks noGrp="1" noChangeArrowheads="1"/>
          </p:cNvSpPr>
          <p:nvPr>
            <p:ph type="sldNum" sz="quarter" idx="5"/>
          </p:nvPr>
        </p:nvSpPr>
        <p:spPr>
          <a:ln/>
        </p:spPr>
        <p:txBody>
          <a:bodyPr/>
          <a:lstStyle/>
          <a:p>
            <a:fld id="{810AC144-C762-43A5-94DE-9937857418CC}" type="slidenum">
              <a:rPr lang="en-US"/>
              <a:pPr/>
              <a:t>14</a:t>
            </a:fld>
            <a:endParaRPr lang="en-US"/>
          </a:p>
        </p:txBody>
      </p:sp>
      <p:sp>
        <p:nvSpPr>
          <p:cNvPr id="125954" name="Rectangle 2"/>
          <p:cNvSpPr>
            <a:spLocks noGrp="1" noRot="1" noChangeAspect="1" noChangeArrowheads="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en-US"/>
              <a:t>1/11/2001</a:t>
            </a:r>
          </a:p>
        </p:txBody>
      </p:sp>
      <p:sp>
        <p:nvSpPr>
          <p:cNvPr id="6" name="Rectangle 7"/>
          <p:cNvSpPr>
            <a:spLocks noGrp="1" noChangeArrowheads="1"/>
          </p:cNvSpPr>
          <p:nvPr>
            <p:ph type="sldNum" sz="quarter" idx="5"/>
          </p:nvPr>
        </p:nvSpPr>
        <p:spPr>
          <a:ln/>
        </p:spPr>
        <p:txBody>
          <a:bodyPr/>
          <a:lstStyle/>
          <a:p>
            <a:fld id="{F034CADA-963F-4842-A60D-BA31852A67E2}" type="slidenum">
              <a:rPr lang="en-US"/>
              <a:pPr/>
              <a:t>15</a:t>
            </a:fld>
            <a:endParaRPr lang="en-US"/>
          </a:p>
        </p:txBody>
      </p:sp>
      <p:sp>
        <p:nvSpPr>
          <p:cNvPr id="1003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1BED6B-9B9A-45FB-BCB4-847CCA313230}" type="slidenum">
              <a:rPr lang="en-US"/>
              <a:pPr/>
              <a:t>17</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248039-9E8B-422F-8B1A-4AF677A6F4F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248039-9E8B-422F-8B1A-4AF677A6F4F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1BED6B-9B9A-45FB-BCB4-847CCA313230}" type="slidenum">
              <a:rPr lang="en-US"/>
              <a:pPr/>
              <a:t>24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1BED6B-9B9A-45FB-BCB4-847CCA313230}" type="slidenum">
              <a:rPr lang="en-US"/>
              <a:pPr/>
              <a:t>26</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1BED6B-9B9A-45FB-BCB4-847CCA313230}" type="slidenum">
              <a:rPr lang="en-US"/>
              <a:pPr/>
              <a:t>30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1BED6B-9B9A-45FB-BCB4-847CCA313230}" type="slidenum">
              <a:rPr lang="en-US"/>
              <a:pPr/>
              <a:t>33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83</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84</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85</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86</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10/26/2008 2:36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87</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88</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90</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TextEdit="1"/>
          </p:cNvSpPr>
          <p:nvPr>
            <p:ph type="sldImg"/>
          </p:nvPr>
        </p:nvSpPr>
        <p:spPr bwMode="auto">
          <a:noFill/>
          <a:ln>
            <a:solidFill>
              <a:srgbClr val="000000"/>
            </a:solidFill>
            <a:miter lim="800000"/>
            <a:headEnd/>
            <a:tailEnd/>
          </a:ln>
        </p:spPr>
      </p:sp>
      <p:sp>
        <p:nvSpPr>
          <p:cNvPr id="12185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363" rtl="0"/>
            <a:fld id="{8B263312-38AA-4E1E-B2B5-0F8F122B24FE}" type="slidenum">
              <a:rPr lang="en-US" sz="1200" kern="1200">
                <a:solidFill>
                  <a:prstClr val="black"/>
                </a:solidFill>
                <a:latin typeface="Calibri"/>
                <a:ea typeface="+mn-ea"/>
                <a:cs typeface="+mn-cs"/>
              </a:rPr>
              <a:pPr algn="r" defTabSz="914363" rtl="0"/>
              <a:t>92</a:t>
            </a:fld>
            <a:endParaRPr lang="en-US" sz="1200" kern="1200" dirty="0">
              <a:solidFill>
                <a:prstClr val="black"/>
              </a:solidFill>
              <a:latin typeface="Calibri"/>
              <a:ea typeface="+mn-ea"/>
              <a:cs typeface="+mn-cs"/>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TextEdit="1"/>
          </p:cNvSpPr>
          <p:nvPr>
            <p:ph type="sldImg"/>
          </p:nvPr>
        </p:nvSpPr>
        <p:spPr>
          <a:ln/>
        </p:spPr>
      </p:sp>
      <p:sp>
        <p:nvSpPr>
          <p:cNvPr id="23554"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363" rtl="0"/>
            <a:fld id="{8B263312-38AA-4E1E-B2B5-0F8F122B24FE}" type="slidenum">
              <a:rPr lang="en-US" sz="1200" kern="1200">
                <a:solidFill>
                  <a:prstClr val="black"/>
                </a:solidFill>
                <a:latin typeface="Calibri"/>
                <a:ea typeface="+mn-ea"/>
                <a:cs typeface="+mn-cs"/>
              </a:rPr>
              <a:pPr algn="r" defTabSz="914363" rtl="0"/>
              <a:t>94</a:t>
            </a:fld>
            <a:endParaRPr lang="en-US" sz="1200" kern="1200" dirty="0">
              <a:solidFill>
                <a:prstClr val="black"/>
              </a:solidFill>
              <a:latin typeface="Calibri"/>
              <a:ea typeface="+mn-ea"/>
              <a:cs typeface="+mn-cs"/>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363" rtl="0"/>
            <a:fld id="{8B263312-38AA-4E1E-B2B5-0F8F122B24FE}" type="slidenum">
              <a:rPr lang="en-US" sz="1200" kern="1200">
                <a:solidFill>
                  <a:prstClr val="black"/>
                </a:solidFill>
                <a:latin typeface="Calibri"/>
                <a:ea typeface="+mn-ea"/>
                <a:cs typeface="+mn-cs"/>
              </a:rPr>
              <a:pPr algn="r" defTabSz="914363" rtl="0"/>
              <a:t>95</a:t>
            </a:fld>
            <a:endParaRPr lang="en-US" sz="1200" kern="1200" dirty="0">
              <a:solidFill>
                <a:prstClr val="black"/>
              </a:solidFill>
              <a:latin typeface="Calibri"/>
              <a:ea typeface="+mn-ea"/>
              <a:cs typeface="+mn-cs"/>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61637-B589-479D-83E9-9878BEBE5470}" type="slidenum">
              <a:rPr lang="en-US"/>
              <a:pPr/>
              <a:t>96</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363" rtl="0"/>
            <a:fld id="{8B263312-38AA-4E1E-B2B5-0F8F122B24FE}" type="slidenum">
              <a:rPr lang="en-US" sz="1200" kern="1200">
                <a:solidFill>
                  <a:prstClr val="black"/>
                </a:solidFill>
                <a:latin typeface="Calibri"/>
                <a:ea typeface="+mn-ea"/>
                <a:cs typeface="+mn-cs"/>
              </a:rPr>
              <a:pPr algn="r" defTabSz="914363" rtl="0"/>
              <a:t>97</a:t>
            </a:fld>
            <a:endParaRPr lang="en-US" sz="1200" kern="1200" dirty="0">
              <a:solidFill>
                <a:prstClr val="black"/>
              </a:solidFill>
              <a:latin typeface="Calibri"/>
              <a:ea typeface="+mn-ea"/>
              <a:cs typeface="+mn-c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786FB-4536-441C-B411-00C0007BFFE9}" type="slidenum">
              <a:rPr lang="en-US"/>
              <a:pPr/>
              <a:t>98</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1BF8D-1BAF-4C49-B6D2-EB3C1081E4CF}" type="slidenum">
              <a:rPr lang="en-US"/>
              <a:pPr/>
              <a:t>99</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696" r:id="rId4"/>
    <p:sldLayoutId id="2147483722"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Picture 4" descr="16-9-coding-white-space.png"/>
          <p:cNvPicPr>
            <a:picLocks noChangeAspect="1"/>
          </p:cNvPicPr>
          <p:nvPr/>
        </p:nvPicPr>
        <p:blipFill>
          <a:blip r:embed="rId5"/>
          <a:stretch>
            <a:fillRect/>
          </a:stretch>
        </p:blipFill>
        <p:spPr>
          <a:xfrm>
            <a:off x="387350" y="1331495"/>
            <a:ext cx="8369300" cy="5526505"/>
          </a:xfrm>
          <a:prstGeom prst="rect">
            <a:avLst/>
          </a:prstGeom>
        </p:spPr>
      </p:pic>
      <p:sp>
        <p:nvSpPr>
          <p:cNvPr id="2" name="Title Placeholder 1"/>
          <p:cNvSpPr>
            <a:spLocks noGrp="1"/>
          </p:cNvSpPr>
          <p:nvPr>
            <p:ph type="title"/>
          </p:nvPr>
        </p:nvSpPr>
        <p:spPr>
          <a:xfrm>
            <a:off x="381000" y="15240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3505" y="1459832"/>
            <a:ext cx="8005009" cy="160293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4" r:id="rId2"/>
  </p:sldLayoutIdLst>
  <p:transition>
    <p:fade/>
  </p:transition>
  <p:txStyles>
    <p:titleStyle>
      <a:lvl1pPr algn="l" defTabSz="914363" rtl="0" eaLnBrk="1" latinLnBrk="0" hangingPunct="1">
        <a:lnSpc>
          <a:spcPct val="90000"/>
        </a:lnSpc>
        <a:spcBef>
          <a:spcPct val="0"/>
        </a:spcBef>
        <a:buNone/>
        <a:defRPr lang="en-US" sz="4000" b="0" kern="1200" cap="none" spc="-150" dirty="0">
          <a:ln w="3175">
            <a:noFill/>
          </a:ln>
          <a:gradFill>
            <a:gsLst>
              <a:gs pos="0">
                <a:srgbClr val="FFFFFF"/>
              </a:gs>
              <a:gs pos="86000">
                <a:srgbClr val="FFFFFF"/>
              </a:gs>
            </a:gsLst>
            <a:lin ang="5400000" scaled="0"/>
          </a:gradFill>
          <a:effectLst/>
          <a:latin typeface="+mj-lt"/>
          <a:ea typeface="+mn-ea"/>
          <a:cs typeface="Arial" charset="0"/>
        </a:defRPr>
      </a:lvl1pPr>
    </p:titleStyle>
    <p:bodyStyle>
      <a:lvl1pPr marL="0" indent="0" algn="l" defTabSz="914363" rtl="0" eaLnBrk="1" latinLnBrk="0" hangingPunct="1">
        <a:lnSpc>
          <a:spcPct val="78000"/>
        </a:lnSpc>
        <a:spcBef>
          <a:spcPct val="20000"/>
        </a:spcBef>
        <a:buFont typeface="Arial" pitchFamily="34" charset="0"/>
        <a:buNone/>
        <a:defRPr sz="2800" b="0"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78000"/>
        </a:lnSpc>
        <a:spcBef>
          <a:spcPct val="20000"/>
        </a:spcBef>
        <a:buFont typeface="Arial" pitchFamily="34" charset="0"/>
        <a:buNone/>
        <a:defRPr sz="2400" b="0"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hyperlink" Target="http://forums.microsoft.com/MSDN/ShowForum.aspx?ForumID=2035&amp;SiteID=1" TargetMode="External"/><Relationship Id="rId2" Type="http://schemas.openxmlformats.org/officeDocument/2006/relationships/notesSlide" Target="../notesSlides/notesSlide111.xml"/><Relationship Id="rId1" Type="http://schemas.openxmlformats.org/officeDocument/2006/relationships/slideLayout" Target="../slideLayouts/slideLayout4.xml"/><Relationship Id="rId4" Type="http://schemas.openxmlformats.org/officeDocument/2006/relationships/hyperlink" Target="http://forums.microsoft.com/MSDN/ShowForum.aspx?ForumID=533&amp;SiteID=1" TargetMode="Externa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3.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ADO.NET Entity Framework</a:t>
            </a:r>
            <a:endParaRPr lang="en-US" dirty="0"/>
          </a:p>
        </p:txBody>
      </p:sp>
      <p:sp>
        <p:nvSpPr>
          <p:cNvPr id="3" name="Subtitle 2"/>
          <p:cNvSpPr>
            <a:spLocks noGrp="1"/>
          </p:cNvSpPr>
          <p:nvPr>
            <p:ph type="subTitle" idx="1"/>
          </p:nvPr>
        </p:nvSpPr>
        <p:spPr>
          <a:xfrm>
            <a:off x="4945954" y="4038600"/>
            <a:ext cx="3456094" cy="990600"/>
          </a:xfrm>
        </p:spPr>
        <p:txBody>
          <a:bodyPr/>
          <a:lstStyle/>
          <a:p>
            <a:r>
              <a:rPr lang="en-US" dirty="0" smtClean="0"/>
              <a:t>	José A. Blakeley</a:t>
            </a:r>
          </a:p>
          <a:p>
            <a:r>
              <a:rPr lang="en-US" sz="2400" dirty="0" smtClean="0"/>
              <a:t>	Partner Architect</a:t>
            </a:r>
          </a:p>
          <a:p>
            <a:r>
              <a:rPr lang="en-US" sz="2400" dirty="0" smtClean="0"/>
              <a:t>	Microsoft Corporation</a:t>
            </a:r>
            <a:endParaRPr lang="en-US" sz="2400" dirty="0"/>
          </a:p>
        </p:txBody>
      </p:sp>
      <p:sp>
        <p:nvSpPr>
          <p:cNvPr id="6" name="Text Placeholder 5"/>
          <p:cNvSpPr>
            <a:spLocks noGrp="1"/>
          </p:cNvSpPr>
          <p:nvPr>
            <p:ph type="body" sz="quarter" idx="10"/>
          </p:nvPr>
        </p:nvSpPr>
        <p:spPr>
          <a:xfrm>
            <a:off x="4945954" y="5486400"/>
            <a:ext cx="3456094" cy="914400"/>
          </a:xfrm>
        </p:spPr>
        <p:txBody>
          <a:bodyPr/>
          <a:lstStyle/>
          <a:p>
            <a:r>
              <a:rPr lang="en-US" dirty="0" smtClean="0"/>
              <a:t>	Michael Pizzo</a:t>
            </a:r>
          </a:p>
          <a:p>
            <a:r>
              <a:rPr lang="en-US" sz="2400" dirty="0" smtClean="0"/>
              <a:t>	Principal Architect</a:t>
            </a:r>
          </a:p>
          <a:p>
            <a:r>
              <a:rPr lang="en-US" sz="2400" dirty="0" smtClean="0"/>
              <a:t>	Microsoft Corporation</a:t>
            </a:r>
            <a:endParaRPr lang="en-US" sz="2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2"/>
          <p:cNvGrpSpPr/>
          <p:nvPr/>
        </p:nvGrpSpPr>
        <p:grpSpPr>
          <a:xfrm>
            <a:off x="3276599" y="4191000"/>
            <a:ext cx="3657601" cy="2362198"/>
            <a:chOff x="3276599" y="4191000"/>
            <a:chExt cx="3657601" cy="2362198"/>
          </a:xfrm>
        </p:grpSpPr>
        <p:sp>
          <p:nvSpPr>
            <p:cNvPr id="30723" name="Rectangle 3"/>
            <p:cNvSpPr>
              <a:spLocks noChangeArrowheads="1"/>
            </p:cNvSpPr>
            <p:nvPr/>
          </p:nvSpPr>
          <p:spPr bwMode="auto">
            <a:xfrm>
              <a:off x="3452812" y="4784723"/>
              <a:ext cx="3481388" cy="1768475"/>
            </a:xfrm>
            <a:prstGeom prst="rect">
              <a:avLst/>
            </a:prstGeom>
            <a:gradFill rotWithShape="0">
              <a:gsLst>
                <a:gs pos="0">
                  <a:schemeClr val="hlink">
                    <a:gamma/>
                    <a:shade val="46275"/>
                    <a:invGamma/>
                  </a:schemeClr>
                </a:gs>
                <a:gs pos="100000">
                  <a:schemeClr val="hlink"/>
                </a:gs>
              </a:gsLst>
              <a:lin ang="5400000" scaled="1"/>
            </a:gradFill>
            <a:ln w="12700">
              <a:solidFill>
                <a:schemeClr val="tx1"/>
              </a:solidFill>
              <a:miter lim="800000"/>
              <a:headEnd type="none" w="sm" len="sm"/>
              <a:tailEnd type="none" w="sm" len="sm"/>
            </a:ln>
            <a:effectLst/>
          </p:spPr>
          <p:txBody>
            <a:bodyPr wrap="none" anchor="ctr"/>
            <a:lstStyle/>
            <a:p>
              <a:pPr algn="ctr" eaLnBrk="0" hangingPunct="0"/>
              <a:endParaRPr lang="en-US" sz="2400">
                <a:solidFill>
                  <a:srgbClr val="000000"/>
                </a:solidFill>
                <a:effectLst/>
              </a:endParaRPr>
            </a:p>
          </p:txBody>
        </p:sp>
        <p:sp>
          <p:nvSpPr>
            <p:cNvPr id="30724" name="Rectangle 4"/>
            <p:cNvSpPr>
              <a:spLocks noChangeArrowheads="1"/>
            </p:cNvSpPr>
            <p:nvPr/>
          </p:nvSpPr>
          <p:spPr bwMode="auto">
            <a:xfrm>
              <a:off x="3276599" y="4648198"/>
              <a:ext cx="3481388" cy="1809750"/>
            </a:xfrm>
            <a:prstGeom prst="rect">
              <a:avLst/>
            </a:prstGeom>
            <a:gradFill rotWithShape="0">
              <a:gsLst>
                <a:gs pos="0">
                  <a:schemeClr val="hlink">
                    <a:gamma/>
                    <a:shade val="46275"/>
                    <a:invGamma/>
                  </a:schemeClr>
                </a:gs>
                <a:gs pos="100000">
                  <a:schemeClr val="hlink"/>
                </a:gs>
              </a:gsLst>
              <a:lin ang="5400000" scaled="1"/>
            </a:gradFill>
            <a:ln w="12700">
              <a:solidFill>
                <a:schemeClr val="tx1"/>
              </a:solidFill>
              <a:miter lim="800000"/>
              <a:headEnd type="none" w="sm" len="sm"/>
              <a:tailEnd type="none" w="sm" len="sm"/>
            </a:ln>
            <a:effectLst/>
          </p:spPr>
          <p:txBody>
            <a:bodyPr wrap="none" anchor="ctr"/>
            <a:lstStyle/>
            <a:p>
              <a:pPr algn="ctr" eaLnBrk="0" hangingPunct="0"/>
              <a:endParaRPr lang="en-US" sz="2400">
                <a:solidFill>
                  <a:srgbClr val="000000"/>
                </a:solidFill>
                <a:effectLst/>
              </a:endParaRPr>
            </a:p>
          </p:txBody>
        </p:sp>
        <p:sp>
          <p:nvSpPr>
            <p:cNvPr id="30725" name="Text Box 5"/>
            <p:cNvSpPr txBox="1">
              <a:spLocks noChangeArrowheads="1"/>
            </p:cNvSpPr>
            <p:nvPr/>
          </p:nvSpPr>
          <p:spPr bwMode="auto">
            <a:xfrm>
              <a:off x="3276599" y="4648198"/>
              <a:ext cx="3481388" cy="1811338"/>
            </a:xfrm>
            <a:prstGeom prst="rect">
              <a:avLst/>
            </a:prstGeom>
            <a:noFill/>
            <a:ln w="12700">
              <a:solidFill>
                <a:schemeClr val="tx1"/>
              </a:solidFill>
              <a:miter lim="800000"/>
              <a:headEnd type="none" w="sm" len="sm"/>
              <a:tailEnd type="none" w="sm" len="sm"/>
            </a:ln>
            <a:effectLst/>
          </p:spPr>
          <p:txBody>
            <a:bodyPr>
              <a:spAutoFit/>
            </a:bodyPr>
            <a:lstStyle/>
            <a:p>
              <a:pPr algn="ctr" eaLnBrk="0" hangingPunct="0"/>
              <a:endParaRPr lang="en-US" sz="2000">
                <a:solidFill>
                  <a:srgbClr val="000000"/>
                </a:solidFill>
                <a:effectLst/>
              </a:endParaRPr>
            </a:p>
            <a:p>
              <a:pPr algn="ctr" eaLnBrk="0" hangingPunct="0"/>
              <a:endParaRPr lang="en-US" sz="2000">
                <a:solidFill>
                  <a:srgbClr val="000000"/>
                </a:solidFill>
                <a:effectLst/>
              </a:endParaRPr>
            </a:p>
            <a:p>
              <a:pPr algn="ctr" eaLnBrk="0" hangingPunct="0"/>
              <a:endParaRPr lang="en-US" sz="2000">
                <a:solidFill>
                  <a:srgbClr val="000000"/>
                </a:solidFill>
                <a:effectLst/>
              </a:endParaRPr>
            </a:p>
            <a:p>
              <a:pPr algn="ctr" eaLnBrk="0" hangingPunct="0"/>
              <a:endParaRPr lang="en-US" sz="2000">
                <a:solidFill>
                  <a:srgbClr val="000000"/>
                </a:solidFill>
                <a:effectLst/>
              </a:endParaRPr>
            </a:p>
            <a:p>
              <a:pPr algn="ctr" eaLnBrk="0" hangingPunct="0"/>
              <a:endParaRPr lang="en-US" sz="1200">
                <a:solidFill>
                  <a:srgbClr val="000000"/>
                </a:solidFill>
                <a:effectLst/>
              </a:endParaRPr>
            </a:p>
            <a:p>
              <a:pPr algn="ctr" eaLnBrk="0" hangingPunct="0"/>
              <a:r>
                <a:rPr lang="en-US" sz="2000">
                  <a:solidFill>
                    <a:srgbClr val="000000"/>
                  </a:solidFill>
                  <a:effectLst/>
                </a:rPr>
                <a:t>Managed Provider</a:t>
              </a:r>
            </a:p>
          </p:txBody>
        </p:sp>
        <p:sp>
          <p:nvSpPr>
            <p:cNvPr id="30726" name="Text Box 6"/>
            <p:cNvSpPr txBox="1">
              <a:spLocks noChangeArrowheads="1"/>
            </p:cNvSpPr>
            <p:nvPr/>
          </p:nvSpPr>
          <p:spPr bwMode="auto">
            <a:xfrm>
              <a:off x="5175249" y="4762498"/>
              <a:ext cx="1524000" cy="379413"/>
            </a:xfrm>
            <a:prstGeom prst="rect">
              <a:avLst/>
            </a:prstGeom>
            <a:gradFill rotWithShape="0">
              <a:gsLst>
                <a:gs pos="0">
                  <a:schemeClr val="hlink">
                    <a:gamma/>
                    <a:shade val="46275"/>
                    <a:invGamma/>
                  </a:schemeClr>
                </a:gs>
                <a:gs pos="100000">
                  <a:schemeClr val="hlink"/>
                </a:gs>
              </a:gsLst>
              <a:lin ang="5400000" scaled="1"/>
            </a:gradFill>
            <a:ln w="12700">
              <a:solidFill>
                <a:schemeClr val="tx1"/>
              </a:solidFill>
              <a:miter lim="800000"/>
              <a:headEnd type="none" w="sm" len="sm"/>
              <a:tailEnd type="none" w="sm" len="sm"/>
            </a:ln>
            <a:effectLst/>
          </p:spPr>
          <p:txBody>
            <a:bodyPr>
              <a:spAutoFit/>
            </a:bodyPr>
            <a:lstStyle/>
            <a:p>
              <a:pPr eaLnBrk="0" hangingPunct="0"/>
              <a:r>
                <a:rPr lang="en-US" sz="1800">
                  <a:solidFill>
                    <a:srgbClr val="000000"/>
                  </a:solidFill>
                  <a:effectLst/>
                </a:rPr>
                <a:t>DataReader</a:t>
              </a:r>
            </a:p>
          </p:txBody>
        </p:sp>
        <p:sp>
          <p:nvSpPr>
            <p:cNvPr id="30727" name="Text Box 7"/>
            <p:cNvSpPr txBox="1">
              <a:spLocks noChangeArrowheads="1"/>
            </p:cNvSpPr>
            <p:nvPr/>
          </p:nvSpPr>
          <p:spPr bwMode="auto">
            <a:xfrm>
              <a:off x="4305299" y="5441948"/>
              <a:ext cx="1312863" cy="379413"/>
            </a:xfrm>
            <a:prstGeom prst="rect">
              <a:avLst/>
            </a:prstGeom>
            <a:gradFill rotWithShape="0">
              <a:gsLst>
                <a:gs pos="0">
                  <a:schemeClr val="hlink">
                    <a:gamma/>
                    <a:shade val="46275"/>
                    <a:invGamma/>
                  </a:schemeClr>
                </a:gs>
                <a:gs pos="100000">
                  <a:schemeClr val="hlink"/>
                </a:gs>
              </a:gsLst>
              <a:lin ang="5400000" scaled="1"/>
            </a:gradFill>
            <a:ln w="12700">
              <a:solidFill>
                <a:schemeClr val="tx1"/>
              </a:solidFill>
              <a:miter lim="800000"/>
              <a:headEnd type="none" w="sm" len="sm"/>
              <a:tailEnd type="none" w="sm" len="sm"/>
            </a:ln>
            <a:effectLst/>
          </p:spPr>
          <p:txBody>
            <a:bodyPr wrap="none">
              <a:spAutoFit/>
            </a:bodyPr>
            <a:lstStyle/>
            <a:p>
              <a:pPr eaLnBrk="0" hangingPunct="0"/>
              <a:r>
                <a:rPr lang="en-US" sz="1800">
                  <a:solidFill>
                    <a:srgbClr val="000000"/>
                  </a:solidFill>
                  <a:effectLst/>
                </a:rPr>
                <a:t>Command</a:t>
              </a:r>
            </a:p>
          </p:txBody>
        </p:sp>
        <p:sp>
          <p:nvSpPr>
            <p:cNvPr id="30728" name="Text Box 8"/>
            <p:cNvSpPr txBox="1">
              <a:spLocks noChangeArrowheads="1"/>
            </p:cNvSpPr>
            <p:nvPr/>
          </p:nvSpPr>
          <p:spPr bwMode="auto">
            <a:xfrm>
              <a:off x="4859337" y="5716586"/>
              <a:ext cx="1454150" cy="379413"/>
            </a:xfrm>
            <a:prstGeom prst="rect">
              <a:avLst/>
            </a:prstGeom>
            <a:gradFill rotWithShape="0">
              <a:gsLst>
                <a:gs pos="0">
                  <a:schemeClr val="hlink">
                    <a:gamma/>
                    <a:shade val="46275"/>
                    <a:invGamma/>
                  </a:schemeClr>
                </a:gs>
                <a:gs pos="100000">
                  <a:schemeClr val="hlink"/>
                </a:gs>
              </a:gsLst>
              <a:lin ang="5400000" scaled="1"/>
            </a:gradFill>
            <a:ln w="12700">
              <a:solidFill>
                <a:schemeClr val="tx1"/>
              </a:solidFill>
              <a:miter lim="800000"/>
              <a:headEnd type="none" w="sm" len="sm"/>
              <a:tailEnd type="none" w="sm" len="sm"/>
            </a:ln>
            <a:effectLst/>
          </p:spPr>
          <p:txBody>
            <a:bodyPr wrap="none">
              <a:spAutoFit/>
            </a:bodyPr>
            <a:lstStyle/>
            <a:p>
              <a:pPr eaLnBrk="0" hangingPunct="0"/>
              <a:r>
                <a:rPr lang="en-US" sz="1800">
                  <a:solidFill>
                    <a:srgbClr val="000000"/>
                  </a:solidFill>
                  <a:effectLst/>
                </a:rPr>
                <a:t>Connection</a:t>
              </a:r>
            </a:p>
          </p:txBody>
        </p:sp>
        <p:cxnSp>
          <p:nvCxnSpPr>
            <p:cNvPr id="30729" name="AutoShape 9"/>
            <p:cNvCxnSpPr>
              <a:cxnSpLocks noChangeShapeType="1"/>
            </p:cNvCxnSpPr>
            <p:nvPr/>
          </p:nvCxnSpPr>
          <p:spPr bwMode="auto">
            <a:xfrm flipV="1">
              <a:off x="5638799" y="5126036"/>
              <a:ext cx="266700" cy="512763"/>
            </a:xfrm>
            <a:prstGeom prst="bentConnector2">
              <a:avLst/>
            </a:prstGeom>
            <a:noFill/>
            <a:ln w="38100">
              <a:solidFill>
                <a:schemeClr val="tx1"/>
              </a:solidFill>
              <a:miter lim="800000"/>
              <a:headEnd type="none" w="sm" len="sm"/>
              <a:tailEnd type="triangle" w="lg" len="med"/>
            </a:ln>
            <a:effectLst/>
          </p:spPr>
        </p:cxnSp>
        <p:sp>
          <p:nvSpPr>
            <p:cNvPr id="92" name="Line 21"/>
            <p:cNvSpPr>
              <a:spLocks noChangeShapeType="1"/>
            </p:cNvSpPr>
            <p:nvPr/>
          </p:nvSpPr>
          <p:spPr bwMode="auto">
            <a:xfrm flipH="1" flipV="1">
              <a:off x="5897880" y="4191000"/>
              <a:ext cx="0" cy="533400"/>
            </a:xfrm>
            <a:prstGeom prst="line">
              <a:avLst/>
            </a:prstGeom>
            <a:noFill/>
            <a:ln w="31750">
              <a:solidFill>
                <a:schemeClr val="tx1"/>
              </a:solidFill>
              <a:round/>
              <a:headEnd/>
              <a:tailEnd type="triangle" w="lg" len="lg"/>
            </a:ln>
            <a:effectLst/>
          </p:spPr>
          <p:txBody>
            <a:bodyPr/>
            <a:lstStyle/>
            <a:p>
              <a:endParaRPr lang="en-US"/>
            </a:p>
          </p:txBody>
        </p:sp>
      </p:grpSp>
      <p:sp>
        <p:nvSpPr>
          <p:cNvPr id="30736" name="Rectangle 16"/>
          <p:cNvSpPr>
            <a:spLocks noGrp="1" noChangeArrowheads="1"/>
          </p:cNvSpPr>
          <p:nvPr>
            <p:ph type="title"/>
          </p:nvPr>
        </p:nvSpPr>
        <p:spPr/>
        <p:txBody>
          <a:bodyPr/>
          <a:lstStyle/>
          <a:p>
            <a:r>
              <a:rPr lang="en-US" dirty="0" smtClean="0"/>
              <a:t>ADO.NET 1.0 Architecture</a:t>
            </a:r>
            <a:endParaRPr lang="en-US" dirty="0"/>
          </a:p>
        </p:txBody>
      </p:sp>
      <p:grpSp>
        <p:nvGrpSpPr>
          <p:cNvPr id="3" name="Group 100"/>
          <p:cNvGrpSpPr/>
          <p:nvPr/>
        </p:nvGrpSpPr>
        <p:grpSpPr>
          <a:xfrm>
            <a:off x="2678112" y="1022350"/>
            <a:ext cx="2198688" cy="1720850"/>
            <a:chOff x="2678112" y="1022350"/>
            <a:chExt cx="2198688" cy="1720850"/>
          </a:xfrm>
        </p:grpSpPr>
        <p:sp>
          <p:nvSpPr>
            <p:cNvPr id="30740" name="Text Box 20"/>
            <p:cNvSpPr txBox="1">
              <a:spLocks noChangeArrowheads="1"/>
            </p:cNvSpPr>
            <p:nvPr/>
          </p:nvSpPr>
          <p:spPr bwMode="auto">
            <a:xfrm>
              <a:off x="2678112" y="1022350"/>
              <a:ext cx="2198688" cy="11874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spAutoFit/>
            </a:bodyPr>
            <a:lstStyle/>
            <a:p>
              <a:pPr algn="ctr" eaLnBrk="0" hangingPunct="0"/>
              <a:r>
                <a:rPr lang="en-US" sz="2400" dirty="0">
                  <a:solidFill>
                    <a:srgbClr val="000000"/>
                  </a:solidFill>
                  <a:effectLst/>
                </a:rPr>
                <a:t>Controls,</a:t>
              </a:r>
              <a:br>
                <a:rPr lang="en-US" sz="2400" dirty="0">
                  <a:solidFill>
                    <a:srgbClr val="000000"/>
                  </a:solidFill>
                  <a:effectLst/>
                </a:rPr>
              </a:br>
              <a:r>
                <a:rPr lang="en-US" sz="2400" dirty="0">
                  <a:solidFill>
                    <a:srgbClr val="000000"/>
                  </a:solidFill>
                  <a:effectLst/>
                </a:rPr>
                <a:t>Designers,</a:t>
              </a:r>
              <a:br>
                <a:rPr lang="en-US" sz="2400" dirty="0">
                  <a:solidFill>
                    <a:srgbClr val="000000"/>
                  </a:solidFill>
                  <a:effectLst/>
                </a:rPr>
              </a:br>
              <a:r>
                <a:rPr lang="en-US" sz="2400" dirty="0">
                  <a:solidFill>
                    <a:srgbClr val="000000"/>
                  </a:solidFill>
                  <a:effectLst/>
                </a:rPr>
                <a:t>Code-gen, etc</a:t>
              </a:r>
            </a:p>
          </p:txBody>
        </p:sp>
        <p:sp>
          <p:nvSpPr>
            <p:cNvPr id="30741" name="Line 21"/>
            <p:cNvSpPr>
              <a:spLocks noChangeShapeType="1"/>
            </p:cNvSpPr>
            <p:nvPr/>
          </p:nvSpPr>
          <p:spPr bwMode="auto">
            <a:xfrm>
              <a:off x="3727450" y="2209800"/>
              <a:ext cx="0" cy="533400"/>
            </a:xfrm>
            <a:prstGeom prst="line">
              <a:avLst/>
            </a:prstGeom>
            <a:noFill/>
            <a:ln w="31750">
              <a:solidFill>
                <a:schemeClr val="tx1"/>
              </a:solidFill>
              <a:round/>
              <a:headEnd/>
              <a:tailEnd type="triangle" w="lg" len="lg"/>
            </a:ln>
            <a:effectLst/>
          </p:spPr>
          <p:txBody>
            <a:bodyPr/>
            <a:lstStyle/>
            <a:p>
              <a:endParaRPr lang="en-US"/>
            </a:p>
          </p:txBody>
        </p:sp>
      </p:grpSp>
      <p:grpSp>
        <p:nvGrpSpPr>
          <p:cNvPr id="4" name="Group 95"/>
          <p:cNvGrpSpPr/>
          <p:nvPr/>
        </p:nvGrpSpPr>
        <p:grpSpPr>
          <a:xfrm>
            <a:off x="2584450" y="2743200"/>
            <a:ext cx="2286000" cy="1447800"/>
            <a:chOff x="2584450" y="2743200"/>
            <a:chExt cx="2286000" cy="1447800"/>
          </a:xfrm>
        </p:grpSpPr>
        <p:sp>
          <p:nvSpPr>
            <p:cNvPr id="30743" name="Rectangle 23"/>
            <p:cNvSpPr>
              <a:spLocks noChangeArrowheads="1"/>
            </p:cNvSpPr>
            <p:nvPr/>
          </p:nvSpPr>
          <p:spPr bwMode="auto">
            <a:xfrm>
              <a:off x="2584450" y="2743200"/>
              <a:ext cx="2286000" cy="14478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t"/>
            <a:lstStyle/>
            <a:p>
              <a:pPr algn="ctr" eaLnBrk="0" hangingPunct="0"/>
              <a:r>
                <a:rPr lang="en-US" sz="2400" dirty="0" err="1" smtClean="0">
                  <a:solidFill>
                    <a:srgbClr val="000000"/>
                  </a:solidFill>
                  <a:effectLst/>
                </a:rPr>
                <a:t>DataSet</a:t>
              </a:r>
              <a:endParaRPr lang="en-US" sz="2400" dirty="0">
                <a:solidFill>
                  <a:srgbClr val="000000"/>
                </a:solidFill>
                <a:effectLst/>
              </a:endParaRPr>
            </a:p>
          </p:txBody>
        </p:sp>
        <p:grpSp>
          <p:nvGrpSpPr>
            <p:cNvPr id="5" name="Group 24"/>
            <p:cNvGrpSpPr>
              <a:grpSpLocks/>
            </p:cNvGrpSpPr>
            <p:nvPr/>
          </p:nvGrpSpPr>
          <p:grpSpPr bwMode="auto">
            <a:xfrm>
              <a:off x="3422650" y="3352800"/>
              <a:ext cx="609600" cy="457200"/>
              <a:chOff x="4752" y="1728"/>
              <a:chExt cx="384" cy="288"/>
            </a:xfrm>
          </p:grpSpPr>
          <p:sp>
            <p:nvSpPr>
              <p:cNvPr id="30745" name="Rectangle 25"/>
              <p:cNvSpPr>
                <a:spLocks noChangeArrowheads="1"/>
              </p:cNvSpPr>
              <p:nvPr/>
            </p:nvSpPr>
            <p:spPr bwMode="auto">
              <a:xfrm>
                <a:off x="4752" y="1728"/>
                <a:ext cx="384" cy="288"/>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30746" name="Line 26"/>
              <p:cNvSpPr>
                <a:spLocks noChangeShapeType="1"/>
              </p:cNvSpPr>
              <p:nvPr/>
            </p:nvSpPr>
            <p:spPr bwMode="auto">
              <a:xfrm>
                <a:off x="4848" y="1728"/>
                <a:ext cx="0" cy="288"/>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47" name="Line 27"/>
              <p:cNvSpPr>
                <a:spLocks noChangeShapeType="1"/>
              </p:cNvSpPr>
              <p:nvPr/>
            </p:nvSpPr>
            <p:spPr bwMode="auto">
              <a:xfrm>
                <a:off x="4944" y="1728"/>
                <a:ext cx="0" cy="288"/>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48" name="Line 28"/>
              <p:cNvSpPr>
                <a:spLocks noChangeShapeType="1"/>
              </p:cNvSpPr>
              <p:nvPr/>
            </p:nvSpPr>
            <p:spPr bwMode="auto">
              <a:xfrm>
                <a:off x="5040" y="1728"/>
                <a:ext cx="0" cy="288"/>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49" name="Line 29"/>
              <p:cNvSpPr>
                <a:spLocks noChangeShapeType="1"/>
              </p:cNvSpPr>
              <p:nvPr/>
            </p:nvSpPr>
            <p:spPr bwMode="auto">
              <a:xfrm>
                <a:off x="4752" y="1824"/>
                <a:ext cx="384" cy="0"/>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50" name="Line 30"/>
              <p:cNvSpPr>
                <a:spLocks noChangeShapeType="1"/>
              </p:cNvSpPr>
              <p:nvPr/>
            </p:nvSpPr>
            <p:spPr bwMode="auto">
              <a:xfrm>
                <a:off x="4752" y="1920"/>
                <a:ext cx="384" cy="0"/>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grpSp>
        <p:grpSp>
          <p:nvGrpSpPr>
            <p:cNvPr id="6" name="Group 31"/>
            <p:cNvGrpSpPr>
              <a:grpSpLocks/>
            </p:cNvGrpSpPr>
            <p:nvPr/>
          </p:nvGrpSpPr>
          <p:grpSpPr bwMode="auto">
            <a:xfrm>
              <a:off x="4108450" y="3657600"/>
              <a:ext cx="609600" cy="457200"/>
              <a:chOff x="4752" y="1728"/>
              <a:chExt cx="384" cy="288"/>
            </a:xfrm>
          </p:grpSpPr>
          <p:sp>
            <p:nvSpPr>
              <p:cNvPr id="30752" name="Rectangle 32"/>
              <p:cNvSpPr>
                <a:spLocks noChangeArrowheads="1"/>
              </p:cNvSpPr>
              <p:nvPr/>
            </p:nvSpPr>
            <p:spPr bwMode="auto">
              <a:xfrm>
                <a:off x="4752" y="1728"/>
                <a:ext cx="384" cy="288"/>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30753" name="Line 33"/>
              <p:cNvSpPr>
                <a:spLocks noChangeShapeType="1"/>
              </p:cNvSpPr>
              <p:nvPr/>
            </p:nvSpPr>
            <p:spPr bwMode="auto">
              <a:xfrm>
                <a:off x="4848" y="1728"/>
                <a:ext cx="0" cy="288"/>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54" name="Line 34"/>
              <p:cNvSpPr>
                <a:spLocks noChangeShapeType="1"/>
              </p:cNvSpPr>
              <p:nvPr/>
            </p:nvSpPr>
            <p:spPr bwMode="auto">
              <a:xfrm>
                <a:off x="4944" y="1728"/>
                <a:ext cx="0" cy="288"/>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55" name="Line 35"/>
              <p:cNvSpPr>
                <a:spLocks noChangeShapeType="1"/>
              </p:cNvSpPr>
              <p:nvPr/>
            </p:nvSpPr>
            <p:spPr bwMode="auto">
              <a:xfrm>
                <a:off x="5040" y="1728"/>
                <a:ext cx="0" cy="288"/>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56" name="Line 36"/>
              <p:cNvSpPr>
                <a:spLocks noChangeShapeType="1"/>
              </p:cNvSpPr>
              <p:nvPr/>
            </p:nvSpPr>
            <p:spPr bwMode="auto">
              <a:xfrm>
                <a:off x="4752" y="1824"/>
                <a:ext cx="384" cy="0"/>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57" name="Line 37"/>
              <p:cNvSpPr>
                <a:spLocks noChangeShapeType="1"/>
              </p:cNvSpPr>
              <p:nvPr/>
            </p:nvSpPr>
            <p:spPr bwMode="auto">
              <a:xfrm>
                <a:off x="4752" y="1920"/>
                <a:ext cx="384" cy="0"/>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grpSp>
        <p:grpSp>
          <p:nvGrpSpPr>
            <p:cNvPr id="7" name="Group 39"/>
            <p:cNvGrpSpPr>
              <a:grpSpLocks/>
            </p:cNvGrpSpPr>
            <p:nvPr/>
          </p:nvGrpSpPr>
          <p:grpSpPr bwMode="auto">
            <a:xfrm>
              <a:off x="2736850" y="3657600"/>
              <a:ext cx="609600" cy="457200"/>
              <a:chOff x="4752" y="1728"/>
              <a:chExt cx="384" cy="288"/>
            </a:xfrm>
          </p:grpSpPr>
          <p:sp>
            <p:nvSpPr>
              <p:cNvPr id="30760" name="Rectangle 40"/>
              <p:cNvSpPr>
                <a:spLocks noChangeArrowheads="1"/>
              </p:cNvSpPr>
              <p:nvPr/>
            </p:nvSpPr>
            <p:spPr bwMode="auto">
              <a:xfrm>
                <a:off x="4752" y="1728"/>
                <a:ext cx="384" cy="288"/>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30761" name="Line 41"/>
              <p:cNvSpPr>
                <a:spLocks noChangeShapeType="1"/>
              </p:cNvSpPr>
              <p:nvPr/>
            </p:nvSpPr>
            <p:spPr bwMode="auto">
              <a:xfrm>
                <a:off x="4848" y="1728"/>
                <a:ext cx="0" cy="288"/>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62" name="Line 42"/>
              <p:cNvSpPr>
                <a:spLocks noChangeShapeType="1"/>
              </p:cNvSpPr>
              <p:nvPr/>
            </p:nvSpPr>
            <p:spPr bwMode="auto">
              <a:xfrm>
                <a:off x="4944" y="1728"/>
                <a:ext cx="0" cy="288"/>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63" name="Line 43"/>
              <p:cNvSpPr>
                <a:spLocks noChangeShapeType="1"/>
              </p:cNvSpPr>
              <p:nvPr/>
            </p:nvSpPr>
            <p:spPr bwMode="auto">
              <a:xfrm>
                <a:off x="5040" y="1728"/>
                <a:ext cx="0" cy="288"/>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64" name="Line 44"/>
              <p:cNvSpPr>
                <a:spLocks noChangeShapeType="1"/>
              </p:cNvSpPr>
              <p:nvPr/>
            </p:nvSpPr>
            <p:spPr bwMode="auto">
              <a:xfrm>
                <a:off x="4752" y="1824"/>
                <a:ext cx="384" cy="0"/>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0765" name="Line 45"/>
              <p:cNvSpPr>
                <a:spLocks noChangeShapeType="1"/>
              </p:cNvSpPr>
              <p:nvPr/>
            </p:nvSpPr>
            <p:spPr bwMode="auto">
              <a:xfrm>
                <a:off x="4752" y="1920"/>
                <a:ext cx="384" cy="0"/>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endParaRPr lang="en-US"/>
              </a:p>
            </p:txBody>
          </p:sp>
        </p:grpSp>
      </p:grpSp>
      <p:grpSp>
        <p:nvGrpSpPr>
          <p:cNvPr id="8" name="Group 99"/>
          <p:cNvGrpSpPr/>
          <p:nvPr/>
        </p:nvGrpSpPr>
        <p:grpSpPr>
          <a:xfrm>
            <a:off x="3429000" y="4191000"/>
            <a:ext cx="1752599" cy="1440654"/>
            <a:chOff x="3429000" y="4191000"/>
            <a:chExt cx="1752599" cy="1440654"/>
          </a:xfrm>
        </p:grpSpPr>
        <p:sp>
          <p:nvSpPr>
            <p:cNvPr id="30793" name="Text Box 73"/>
            <p:cNvSpPr txBox="1">
              <a:spLocks noChangeArrowheads="1"/>
            </p:cNvSpPr>
            <p:nvPr/>
          </p:nvSpPr>
          <p:spPr bwMode="auto">
            <a:xfrm>
              <a:off x="3429000" y="4762499"/>
              <a:ext cx="1509712" cy="379413"/>
            </a:xfrm>
            <a:prstGeom prst="rect">
              <a:avLst/>
            </a:prstGeom>
            <a:gradFill rotWithShape="0">
              <a:gsLst>
                <a:gs pos="0">
                  <a:schemeClr val="hlink">
                    <a:gamma/>
                    <a:shade val="46275"/>
                    <a:invGamma/>
                  </a:schemeClr>
                </a:gs>
                <a:gs pos="100000">
                  <a:schemeClr val="hlink"/>
                </a:gs>
              </a:gsLst>
              <a:lin ang="5400000" scaled="1"/>
            </a:gradFill>
            <a:ln w="12700">
              <a:solidFill>
                <a:schemeClr val="tx1"/>
              </a:solidFill>
              <a:miter lim="800000"/>
              <a:headEnd type="none" w="sm" len="sm"/>
              <a:tailEnd type="none" w="sm" len="sm"/>
            </a:ln>
            <a:effectLst/>
          </p:spPr>
          <p:txBody>
            <a:bodyPr wrap="square">
              <a:spAutoFit/>
            </a:bodyPr>
            <a:lstStyle/>
            <a:p>
              <a:pPr algn="ctr" eaLnBrk="0" hangingPunct="0"/>
              <a:r>
                <a:rPr lang="en-US" sz="1800" dirty="0" err="1">
                  <a:solidFill>
                    <a:srgbClr val="000000"/>
                  </a:solidFill>
                  <a:effectLst/>
                </a:rPr>
                <a:t>DataAdapter</a:t>
              </a:r>
              <a:endParaRPr lang="en-US" sz="1800" dirty="0">
                <a:solidFill>
                  <a:srgbClr val="000000"/>
                </a:solidFill>
                <a:effectLst/>
              </a:endParaRPr>
            </a:p>
          </p:txBody>
        </p:sp>
        <p:cxnSp>
          <p:nvCxnSpPr>
            <p:cNvPr id="30794" name="AutoShape 74"/>
            <p:cNvCxnSpPr>
              <a:cxnSpLocks noChangeShapeType="1"/>
              <a:endCxn id="30727" idx="1"/>
            </p:cNvCxnSpPr>
            <p:nvPr/>
          </p:nvCxnSpPr>
          <p:spPr bwMode="auto">
            <a:xfrm rot="16200000" flipH="1">
              <a:off x="3870722" y="5197077"/>
              <a:ext cx="526255" cy="342899"/>
            </a:xfrm>
            <a:prstGeom prst="bentConnector2">
              <a:avLst/>
            </a:prstGeom>
            <a:noFill/>
            <a:ln w="38100">
              <a:solidFill>
                <a:schemeClr val="tx1"/>
              </a:solidFill>
              <a:miter lim="800000"/>
              <a:headEnd type="none" w="sm" len="sm"/>
              <a:tailEnd type="triangle" w="lg" len="med"/>
            </a:ln>
            <a:effectLst/>
          </p:spPr>
        </p:cxnSp>
        <p:sp>
          <p:nvSpPr>
            <p:cNvPr id="30795" name="Line 75"/>
            <p:cNvSpPr>
              <a:spLocks noChangeShapeType="1"/>
            </p:cNvSpPr>
            <p:nvPr/>
          </p:nvSpPr>
          <p:spPr bwMode="auto">
            <a:xfrm flipH="1">
              <a:off x="3886199" y="4191000"/>
              <a:ext cx="0" cy="548640"/>
            </a:xfrm>
            <a:prstGeom prst="line">
              <a:avLst/>
            </a:prstGeom>
            <a:noFill/>
            <a:ln w="31750">
              <a:solidFill>
                <a:schemeClr val="tx1"/>
              </a:solidFill>
              <a:round/>
              <a:headEnd type="triangle" w="lg" len="lg"/>
              <a:tailEnd type="triangle" w="lg" len="lg"/>
            </a:ln>
            <a:effectLst/>
          </p:spPr>
          <p:txBody>
            <a:bodyPr/>
            <a:lstStyle/>
            <a:p>
              <a:endParaRPr lang="en-US"/>
            </a:p>
          </p:txBody>
        </p:sp>
        <p:sp>
          <p:nvSpPr>
            <p:cNvPr id="30796" name="Line 76"/>
            <p:cNvSpPr>
              <a:spLocks noChangeShapeType="1"/>
            </p:cNvSpPr>
            <p:nvPr/>
          </p:nvSpPr>
          <p:spPr bwMode="auto">
            <a:xfrm>
              <a:off x="4965699" y="4952999"/>
              <a:ext cx="215900" cy="0"/>
            </a:xfrm>
            <a:prstGeom prst="line">
              <a:avLst/>
            </a:prstGeom>
            <a:noFill/>
            <a:ln w="38100">
              <a:solidFill>
                <a:schemeClr val="tx1"/>
              </a:solidFill>
              <a:round/>
              <a:headEnd type="none" w="sm" len="sm"/>
              <a:tailEnd type="triangle" w="lg" len="med"/>
            </a:ln>
            <a:effectLst/>
          </p:spPr>
          <p:txBody>
            <a:bodyPr/>
            <a:lstStyle/>
            <a:p>
              <a:endParaRPr lang="en-US"/>
            </a:p>
          </p:txBody>
        </p:sp>
      </p:grpSp>
      <p:grpSp>
        <p:nvGrpSpPr>
          <p:cNvPr id="9" name="Group 93"/>
          <p:cNvGrpSpPr/>
          <p:nvPr/>
        </p:nvGrpSpPr>
        <p:grpSpPr>
          <a:xfrm>
            <a:off x="609600" y="2971800"/>
            <a:ext cx="1981200" cy="533400"/>
            <a:chOff x="609600" y="2971800"/>
            <a:chExt cx="1981200" cy="533400"/>
          </a:xfrm>
        </p:grpSpPr>
        <p:sp>
          <p:nvSpPr>
            <p:cNvPr id="30769" name="Rectangle 49"/>
            <p:cNvSpPr>
              <a:spLocks noChangeArrowheads="1"/>
            </p:cNvSpPr>
            <p:nvPr/>
          </p:nvSpPr>
          <p:spPr bwMode="auto">
            <a:xfrm>
              <a:off x="609600" y="2971800"/>
              <a:ext cx="1295400" cy="533400"/>
            </a:xfrm>
            <a:prstGeom prst="rect">
              <a:avLst/>
            </a:prstGeom>
            <a:gradFill rotWithShape="0">
              <a:gsLst>
                <a:gs pos="0">
                  <a:schemeClr val="folHlink">
                    <a:gamma/>
                    <a:shade val="46275"/>
                    <a:invGamma/>
                  </a:schemeClr>
                </a:gs>
                <a:gs pos="100000">
                  <a:schemeClr val="folHlink"/>
                </a:gs>
              </a:gsLst>
              <a:lin ang="5400000" scaled="1"/>
            </a:gradFill>
            <a:ln w="12700">
              <a:solidFill>
                <a:schemeClr val="folHlink"/>
              </a:solidFill>
              <a:miter lim="800000"/>
              <a:headEnd type="none" w="sm" len="sm"/>
              <a:tailEnd type="none" w="sm" len="sm"/>
            </a:ln>
            <a:effectLst/>
          </p:spPr>
          <p:txBody>
            <a:bodyPr wrap="none" anchor="ctr"/>
            <a:lstStyle/>
            <a:p>
              <a:pPr algn="ctr" eaLnBrk="0" hangingPunct="0"/>
              <a:r>
                <a:rPr lang="en-US" sz="2000" dirty="0" err="1" smtClean="0">
                  <a:solidFill>
                    <a:srgbClr val="000000"/>
                  </a:solidFill>
                  <a:effectLst/>
                </a:rPr>
                <a:t>XmlReader</a:t>
              </a:r>
              <a:endParaRPr lang="en-US" sz="3600" dirty="0">
                <a:solidFill>
                  <a:srgbClr val="000000"/>
                </a:solidFill>
                <a:effectLst/>
              </a:endParaRPr>
            </a:p>
          </p:txBody>
        </p:sp>
        <p:sp>
          <p:nvSpPr>
            <p:cNvPr id="30873" name="Line 153"/>
            <p:cNvSpPr>
              <a:spLocks noChangeShapeType="1"/>
            </p:cNvSpPr>
            <p:nvPr/>
          </p:nvSpPr>
          <p:spPr bwMode="auto">
            <a:xfrm>
              <a:off x="1905000" y="3276599"/>
              <a:ext cx="685800" cy="0"/>
            </a:xfrm>
            <a:prstGeom prst="line">
              <a:avLst/>
            </a:prstGeom>
            <a:noFill/>
            <a:ln w="31750">
              <a:solidFill>
                <a:schemeClr val="tx1"/>
              </a:solidFill>
              <a:round/>
              <a:headEnd/>
              <a:tailEnd type="triangle" w="lg" len="lg"/>
            </a:ln>
            <a:effectLst/>
          </p:spPr>
          <p:txBody>
            <a:bodyPr wrap="square">
              <a:spAutoFit/>
            </a:bodyPr>
            <a:lstStyle/>
            <a:p>
              <a:endParaRPr lang="en-US"/>
            </a:p>
          </p:txBody>
        </p:sp>
      </p:grpSp>
      <p:grpSp>
        <p:nvGrpSpPr>
          <p:cNvPr id="10" name="Group 94"/>
          <p:cNvGrpSpPr/>
          <p:nvPr/>
        </p:nvGrpSpPr>
        <p:grpSpPr>
          <a:xfrm>
            <a:off x="609600" y="3733800"/>
            <a:ext cx="1981200" cy="533400"/>
            <a:chOff x="609600" y="3733800"/>
            <a:chExt cx="1981200" cy="533400"/>
          </a:xfrm>
        </p:grpSpPr>
        <p:sp>
          <p:nvSpPr>
            <p:cNvPr id="78" name="Rectangle 49"/>
            <p:cNvSpPr>
              <a:spLocks noChangeArrowheads="1"/>
            </p:cNvSpPr>
            <p:nvPr/>
          </p:nvSpPr>
          <p:spPr bwMode="auto">
            <a:xfrm>
              <a:off x="609600" y="3733800"/>
              <a:ext cx="1295400" cy="533400"/>
            </a:xfrm>
            <a:prstGeom prst="rect">
              <a:avLst/>
            </a:prstGeom>
            <a:gradFill rotWithShape="0">
              <a:gsLst>
                <a:gs pos="0">
                  <a:schemeClr val="folHlink">
                    <a:gamma/>
                    <a:shade val="46275"/>
                    <a:invGamma/>
                  </a:schemeClr>
                </a:gs>
                <a:gs pos="100000">
                  <a:schemeClr val="folHlink"/>
                </a:gs>
              </a:gsLst>
              <a:lin ang="5400000" scaled="1"/>
            </a:gradFill>
            <a:ln w="12700">
              <a:solidFill>
                <a:schemeClr val="folHlink"/>
              </a:solidFill>
              <a:miter lim="800000"/>
              <a:headEnd type="none" w="sm" len="sm"/>
              <a:tailEnd type="none" w="sm" len="sm"/>
            </a:ln>
            <a:effectLst/>
          </p:spPr>
          <p:txBody>
            <a:bodyPr wrap="none" anchor="ctr"/>
            <a:lstStyle/>
            <a:p>
              <a:pPr algn="ctr" eaLnBrk="0" hangingPunct="0"/>
              <a:r>
                <a:rPr lang="en-US" sz="2000" dirty="0" err="1" smtClean="0">
                  <a:solidFill>
                    <a:srgbClr val="000000"/>
                  </a:solidFill>
                  <a:effectLst/>
                </a:rPr>
                <a:t>XmlWriter</a:t>
              </a:r>
              <a:endParaRPr lang="en-US" sz="3600" dirty="0">
                <a:solidFill>
                  <a:srgbClr val="000000"/>
                </a:solidFill>
                <a:effectLst/>
              </a:endParaRPr>
            </a:p>
          </p:txBody>
        </p:sp>
        <p:sp>
          <p:nvSpPr>
            <p:cNvPr id="79" name="Line 153"/>
            <p:cNvSpPr>
              <a:spLocks noChangeShapeType="1"/>
            </p:cNvSpPr>
            <p:nvPr/>
          </p:nvSpPr>
          <p:spPr bwMode="auto">
            <a:xfrm flipH="1">
              <a:off x="1905000" y="3962400"/>
              <a:ext cx="685800" cy="0"/>
            </a:xfrm>
            <a:prstGeom prst="line">
              <a:avLst/>
            </a:prstGeom>
            <a:noFill/>
            <a:ln w="31750">
              <a:solidFill>
                <a:schemeClr val="tx1"/>
              </a:solidFill>
              <a:round/>
              <a:headEnd/>
              <a:tailEnd type="triangle" w="lg" len="lg"/>
            </a:ln>
            <a:effectLst/>
          </p:spPr>
          <p:txBody>
            <a:bodyPr wrap="square">
              <a:spAutoFit/>
            </a:bodyPr>
            <a:lstStyle/>
            <a:p>
              <a:endParaRPr lang="en-US"/>
            </a:p>
          </p:txBody>
        </p:sp>
      </p:grpSp>
      <p:sp>
        <p:nvSpPr>
          <p:cNvPr id="84" name="Text Box 20"/>
          <p:cNvSpPr txBox="1">
            <a:spLocks noChangeArrowheads="1"/>
          </p:cNvSpPr>
          <p:nvPr/>
        </p:nvSpPr>
        <p:spPr bwMode="auto">
          <a:xfrm>
            <a:off x="5181600" y="2990671"/>
            <a:ext cx="3411961" cy="1200329"/>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spAutoFit/>
          </a:bodyPr>
          <a:lstStyle/>
          <a:p>
            <a:pPr algn="ctr" eaLnBrk="0" hangingPunct="0"/>
            <a:r>
              <a:rPr lang="en-US" sz="2400" dirty="0" smtClean="0">
                <a:solidFill>
                  <a:srgbClr val="000000"/>
                </a:solidFill>
              </a:rPr>
              <a:t>OLTP operations,</a:t>
            </a:r>
            <a:br>
              <a:rPr lang="en-US" sz="2400" dirty="0" smtClean="0">
                <a:solidFill>
                  <a:srgbClr val="000000"/>
                </a:solidFill>
              </a:rPr>
            </a:br>
            <a:r>
              <a:rPr lang="en-US" sz="2400" dirty="0" smtClean="0">
                <a:solidFill>
                  <a:srgbClr val="000000"/>
                </a:solidFill>
              </a:rPr>
              <a:t>Programmatic Processing,</a:t>
            </a:r>
            <a:br>
              <a:rPr lang="en-US" sz="2400" dirty="0" smtClean="0">
                <a:solidFill>
                  <a:srgbClr val="000000"/>
                </a:solidFill>
              </a:rPr>
            </a:br>
            <a:r>
              <a:rPr lang="en-US" sz="2400" dirty="0" smtClean="0">
                <a:solidFill>
                  <a:srgbClr val="000000"/>
                </a:solidFill>
              </a:rPr>
              <a:t>Frameworks</a:t>
            </a:r>
            <a:endParaRPr lang="en-US" sz="2400" dirty="0">
              <a:solidFill>
                <a:srgbClr val="00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382000" cy="553998"/>
          </a:xfrm>
        </p:spPr>
        <p:txBody>
          <a:bodyPr/>
          <a:lstStyle/>
          <a:p>
            <a:r>
              <a:rPr smtClean="0"/>
              <a:t>Notification Example</a:t>
            </a:r>
            <a:endParaRPr lang="en-US" sz="3200" dirty="0">
              <a:solidFill>
                <a:srgbClr val="FF0066"/>
              </a:solidFill>
            </a:endParaRPr>
          </a:p>
        </p:txBody>
      </p:sp>
      <p:sp>
        <p:nvSpPr>
          <p:cNvPr id="6" name="Text Placeholder 5"/>
          <p:cNvSpPr>
            <a:spLocks noGrp="1"/>
          </p:cNvSpPr>
          <p:nvPr>
            <p:ph type="body" sz="quarter" idx="10"/>
          </p:nvPr>
        </p:nvSpPr>
        <p:spPr>
          <a:xfrm>
            <a:off x="576072" y="1463040"/>
            <a:ext cx="8001000" cy="487569"/>
          </a:xfrm>
        </p:spPr>
        <p:txBody>
          <a:bodyPr/>
          <a:lstStyle/>
          <a:p>
            <a:endParaRPr lang="en-US" sz="1800" dirty="0" smtClean="0"/>
          </a:p>
          <a:p>
            <a:endParaRPr lang="en-US" sz="1800" dirty="0" smtClean="0"/>
          </a:p>
        </p:txBody>
      </p:sp>
      <p:sp>
        <p:nvSpPr>
          <p:cNvPr id="8" name="Rectangle 7"/>
          <p:cNvSpPr/>
          <p:nvPr/>
        </p:nvSpPr>
        <p:spPr>
          <a:xfrm>
            <a:off x="457200" y="1447800"/>
            <a:ext cx="8077200" cy="5327612"/>
          </a:xfrm>
          <a:prstGeom prst="rect">
            <a:avLst/>
          </a:prstGeom>
        </p:spPr>
        <p:txBody>
          <a:bodyPr wrap="square">
            <a:spAutoFit/>
          </a:bodyPr>
          <a:lstStyle/>
          <a:p>
            <a:pPr marL="342900" indent="-342900">
              <a:lnSpc>
                <a:spcPct val="90000"/>
              </a:lnSpc>
              <a:buClr>
                <a:srgbClr val="050595"/>
              </a:buClr>
              <a:buSzPct val="75000"/>
            </a:pPr>
            <a:r>
              <a:rPr lang="en-US" b="1" dirty="0" smtClean="0">
                <a:solidFill>
                  <a:srgbClr val="000000"/>
                </a:solidFill>
                <a:latin typeface="Consolas" pitchFamily="49" charset="0"/>
              </a:rPr>
              <a:t>public </a:t>
            </a:r>
            <a:r>
              <a:rPr lang="en-US" b="1" dirty="0" err="1" smtClean="0">
                <a:solidFill>
                  <a:srgbClr val="000000"/>
                </a:solidFill>
                <a:latin typeface="Consolas" pitchFamily="49" charset="0"/>
              </a:rPr>
              <a:t>SqlDataReader</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GetProducts</a:t>
            </a:r>
            <a:r>
              <a:rPr lang="en-US" b="1" dirty="0" smtClean="0">
                <a:solidFill>
                  <a:srgbClr val="000000"/>
                </a:solidFill>
                <a:latin typeface="Consolas" pitchFamily="49" charset="0"/>
              </a:rPr>
              <a:t>(</a:t>
            </a:r>
            <a:r>
              <a:rPr lang="en-US" b="1" dirty="0" err="1" smtClean="0">
                <a:solidFill>
                  <a:srgbClr val="000000"/>
                </a:solidFill>
                <a:latin typeface="Consolas" pitchFamily="49" charset="0"/>
              </a:rPr>
              <a:t>int</a:t>
            </a:r>
            <a:r>
              <a:rPr lang="en-US" b="1" dirty="0" smtClean="0">
                <a:solidFill>
                  <a:srgbClr val="000000"/>
                </a:solidFill>
                <a:latin typeface="Consolas" pitchFamily="49" charset="0"/>
              </a:rPr>
              <a:t> Category) {</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SqlCommand</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cmd</a:t>
            </a:r>
            <a:r>
              <a:rPr lang="en-US" b="1" dirty="0" smtClean="0">
                <a:solidFill>
                  <a:srgbClr val="000000"/>
                </a:solidFill>
                <a:latin typeface="Consolas" pitchFamily="49" charset="0"/>
              </a:rPr>
              <a:t> = new </a:t>
            </a:r>
            <a:r>
              <a:rPr lang="en-US" b="1" dirty="0" err="1" smtClean="0">
                <a:solidFill>
                  <a:srgbClr val="000000"/>
                </a:solidFill>
                <a:latin typeface="Consolas" pitchFamily="49" charset="0"/>
              </a:rPr>
              <a:t>SqlCommand</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		"Select </a:t>
            </a:r>
            <a:r>
              <a:rPr lang="en-US" b="1" dirty="0" err="1" smtClean="0">
                <a:solidFill>
                  <a:srgbClr val="000000"/>
                </a:solidFill>
                <a:latin typeface="Consolas" pitchFamily="49" charset="0"/>
              </a:rPr>
              <a:t>ProductName</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UnitPrice</a:t>
            </a:r>
            <a:r>
              <a:rPr lang="en-US" b="1" dirty="0" smtClean="0">
                <a:solidFill>
                  <a:srgbClr val="000000"/>
                </a:solidFill>
                <a:latin typeface="Consolas" pitchFamily="49" charset="0"/>
              </a:rPr>
              <a:t> from Products " +</a:t>
            </a:r>
          </a:p>
          <a:p>
            <a:pPr marL="342900" indent="-342900">
              <a:lnSpc>
                <a:spcPct val="90000"/>
              </a:lnSpc>
              <a:buClr>
                <a:srgbClr val="050595"/>
              </a:buClr>
              <a:buSzPct val="75000"/>
            </a:pPr>
            <a:r>
              <a:rPr lang="en-US" b="1" dirty="0" smtClean="0">
                <a:solidFill>
                  <a:srgbClr val="000000"/>
                </a:solidFill>
                <a:latin typeface="Consolas" pitchFamily="49" charset="0"/>
              </a:rPr>
              <a:t>		"where </a:t>
            </a:r>
            <a:r>
              <a:rPr lang="en-US" b="1" dirty="0" err="1" smtClean="0">
                <a:solidFill>
                  <a:srgbClr val="000000"/>
                </a:solidFill>
                <a:latin typeface="Consolas" pitchFamily="49" charset="0"/>
              </a:rPr>
              <a:t>CategoryID</a:t>
            </a:r>
            <a:r>
              <a:rPr lang="en-US" b="1" dirty="0" smtClean="0">
                <a:solidFill>
                  <a:srgbClr val="000000"/>
                </a:solidFill>
                <a:latin typeface="Consolas" pitchFamily="49" charset="0"/>
              </a:rPr>
              <a:t> = @</a:t>
            </a:r>
            <a:r>
              <a:rPr lang="en-US" b="1" dirty="0" err="1" smtClean="0">
                <a:solidFill>
                  <a:srgbClr val="000000"/>
                </a:solidFill>
                <a:latin typeface="Consolas" pitchFamily="49" charset="0"/>
              </a:rPr>
              <a:t>CatID</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cnn</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cmd.Parameters.Add</a:t>
            </a:r>
            <a:r>
              <a:rPr lang="en-US" b="1" dirty="0" smtClean="0">
                <a:solidFill>
                  <a:srgbClr val="000000"/>
                </a:solidFill>
                <a:latin typeface="Consolas" pitchFamily="49" charset="0"/>
              </a:rPr>
              <a:t>("@</a:t>
            </a:r>
            <a:r>
              <a:rPr lang="en-US" b="1" dirty="0" err="1" smtClean="0">
                <a:solidFill>
                  <a:srgbClr val="000000"/>
                </a:solidFill>
                <a:latin typeface="Consolas" pitchFamily="49" charset="0"/>
              </a:rPr>
              <a:t>CatID",Category</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cmd.Notification</a:t>
            </a:r>
            <a:r>
              <a:rPr lang="en-US" b="1" dirty="0" smtClean="0">
                <a:solidFill>
                  <a:srgbClr val="000000"/>
                </a:solidFill>
                <a:latin typeface="Consolas" pitchFamily="49" charset="0"/>
              </a:rPr>
              <a:t> = new </a:t>
            </a:r>
            <a:r>
              <a:rPr lang="en-US" b="1" dirty="0" err="1" smtClean="0">
                <a:solidFill>
                  <a:srgbClr val="000000"/>
                </a:solidFill>
                <a:latin typeface="Consolas" pitchFamily="49" charset="0"/>
              </a:rPr>
              <a:t>SqlNotificationRequest</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Category.ToString</a:t>
            </a:r>
            <a:r>
              <a:rPr lang="en-US" b="1" dirty="0" smtClean="0">
                <a:solidFill>
                  <a:srgbClr val="000000"/>
                </a:solidFill>
                <a:latin typeface="Consolas" pitchFamily="49" charset="0"/>
              </a:rPr>
              <a:t>(),	// message</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myQueue</a:t>
            </a:r>
            <a:r>
              <a:rPr lang="en-US" b="1" dirty="0" smtClean="0">
                <a:solidFill>
                  <a:srgbClr val="000000"/>
                </a:solidFill>
                <a:latin typeface="Consolas" pitchFamily="49" charset="0"/>
              </a:rPr>
              <a:t>",	       // message body</a:t>
            </a:r>
          </a:p>
          <a:p>
            <a:pPr marL="342900" indent="-342900">
              <a:lnSpc>
                <a:spcPct val="90000"/>
              </a:lnSpc>
              <a:buClr>
                <a:srgbClr val="050595"/>
              </a:buClr>
              <a:buSzPct val="75000"/>
            </a:pPr>
            <a:r>
              <a:rPr lang="en-US" b="1" dirty="0" smtClean="0">
                <a:solidFill>
                  <a:srgbClr val="000000"/>
                </a:solidFill>
                <a:latin typeface="Consolas" pitchFamily="49" charset="0"/>
              </a:rPr>
              <a:t>		3000);			// timeout</a:t>
            </a:r>
          </a:p>
          <a:p>
            <a:pPr marL="342900" indent="-342900">
              <a:lnSpc>
                <a:spcPct val="90000"/>
              </a:lnSpc>
              <a:buClr>
                <a:srgbClr val="050595"/>
              </a:buClr>
              <a:buSzPct val="75000"/>
            </a:pPr>
            <a:r>
              <a:rPr lang="en-US" b="1" dirty="0" smtClean="0">
                <a:solidFill>
                  <a:srgbClr val="000000"/>
                </a:solidFill>
                <a:latin typeface="Consolas" pitchFamily="49" charset="0"/>
              </a:rPr>
              <a:t>	return </a:t>
            </a:r>
            <a:r>
              <a:rPr lang="en-US" b="1" dirty="0" err="1" smtClean="0">
                <a:solidFill>
                  <a:srgbClr val="000000"/>
                </a:solidFill>
                <a:latin typeface="Consolas" pitchFamily="49" charset="0"/>
              </a:rPr>
              <a:t>cmd.Execute</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a:t>
            </a:r>
          </a:p>
          <a:p>
            <a:pPr marL="342900" indent="-342900">
              <a:lnSpc>
                <a:spcPct val="90000"/>
              </a:lnSpc>
              <a:buClr>
                <a:srgbClr val="050595"/>
              </a:buClr>
              <a:buSzPct val="75000"/>
            </a:pPr>
            <a:endParaRPr lang="en-US" b="1" dirty="0" smtClean="0">
              <a:solidFill>
                <a:srgbClr val="000000"/>
              </a:solidFill>
              <a:latin typeface="Consolas" pitchFamily="49" charset="0"/>
            </a:endParaRPr>
          </a:p>
          <a:p>
            <a:pPr marL="342900" indent="-342900">
              <a:lnSpc>
                <a:spcPct val="90000"/>
              </a:lnSpc>
              <a:buClr>
                <a:srgbClr val="050595"/>
              </a:buClr>
              <a:buSzPct val="75000"/>
            </a:pPr>
            <a:r>
              <a:rPr lang="en-US" b="1" dirty="0" smtClean="0">
                <a:solidFill>
                  <a:srgbClr val="000000"/>
                </a:solidFill>
                <a:latin typeface="Consolas" pitchFamily="49" charset="0"/>
              </a:rPr>
              <a:t>public void </a:t>
            </a:r>
            <a:r>
              <a:rPr lang="en-US" b="1" dirty="0" err="1" smtClean="0">
                <a:solidFill>
                  <a:srgbClr val="000000"/>
                </a:solidFill>
                <a:latin typeface="Consolas" pitchFamily="49" charset="0"/>
              </a:rPr>
              <a:t>WaitForChanges</a:t>
            </a:r>
            <a:r>
              <a:rPr lang="en-US" b="1" dirty="0" smtClean="0">
                <a:solidFill>
                  <a:srgbClr val="000000"/>
                </a:solidFill>
                <a:latin typeface="Consolas" pitchFamily="49" charset="0"/>
              </a:rPr>
              <a:t>() {</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SqlCommand</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cmd</a:t>
            </a:r>
            <a:r>
              <a:rPr lang="en-US" b="1" dirty="0" smtClean="0">
                <a:solidFill>
                  <a:srgbClr val="000000"/>
                </a:solidFill>
                <a:latin typeface="Consolas" pitchFamily="49" charset="0"/>
              </a:rPr>
              <a:t> = new </a:t>
            </a:r>
            <a:r>
              <a:rPr lang="en-US" b="1" dirty="0" err="1" smtClean="0">
                <a:solidFill>
                  <a:srgbClr val="000000"/>
                </a:solidFill>
                <a:latin typeface="Consolas" pitchFamily="49" charset="0"/>
              </a:rPr>
              <a:t>SqlCommand</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		"Receive </a:t>
            </a:r>
            <a:r>
              <a:rPr lang="en-US" b="1" dirty="0" err="1" smtClean="0">
                <a:solidFill>
                  <a:srgbClr val="000000"/>
                </a:solidFill>
                <a:latin typeface="Consolas" pitchFamily="49" charset="0"/>
              </a:rPr>
              <a:t>message_body</a:t>
            </a:r>
            <a:r>
              <a:rPr lang="en-US" b="1" dirty="0" smtClean="0">
                <a:solidFill>
                  <a:srgbClr val="000000"/>
                </a:solidFill>
                <a:latin typeface="Consolas" pitchFamily="49" charset="0"/>
              </a:rPr>
              <a:t> from </a:t>
            </a:r>
            <a:r>
              <a:rPr lang="en-US" b="1" dirty="0" err="1" smtClean="0">
                <a:solidFill>
                  <a:srgbClr val="000000"/>
                </a:solidFill>
                <a:latin typeface="Consolas" pitchFamily="49" charset="0"/>
              </a:rPr>
              <a:t>myQueue</a:t>
            </a:r>
            <a:r>
              <a:rPr lang="en-US" b="1" dirty="0" smtClean="0">
                <a:solidFill>
                  <a:srgbClr val="000000"/>
                </a:solidFill>
                <a:latin typeface="Consolas" pitchFamily="49" charset="0"/>
              </a:rPr>
              <a:t> " +</a:t>
            </a:r>
          </a:p>
          <a:p>
            <a:pPr marL="342900" indent="-342900">
              <a:lnSpc>
                <a:spcPct val="90000"/>
              </a:lnSpc>
              <a:buClr>
                <a:srgbClr val="050595"/>
              </a:buClr>
              <a:buSzPct val="75000"/>
            </a:pPr>
            <a:r>
              <a:rPr lang="en-US" b="1" dirty="0" smtClean="0">
                <a:solidFill>
                  <a:srgbClr val="000000"/>
                </a:solidFill>
                <a:latin typeface="Consolas" pitchFamily="49" charset="0"/>
              </a:rPr>
              <a:t>		"WITH </a:t>
            </a:r>
            <a:r>
              <a:rPr lang="en-US" b="1" dirty="0" err="1" smtClean="0">
                <a:solidFill>
                  <a:srgbClr val="000000"/>
                </a:solidFill>
                <a:latin typeface="Consolas" pitchFamily="49" charset="0"/>
              </a:rPr>
              <a:t>wait_for_results</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cnn</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cmd.CommandTimeout</a:t>
            </a:r>
            <a:r>
              <a:rPr lang="en-US" b="1" dirty="0" smtClean="0">
                <a:solidFill>
                  <a:srgbClr val="000000"/>
                </a:solidFill>
                <a:latin typeface="Consolas" pitchFamily="49" charset="0"/>
              </a:rPr>
              <a:t> = 0;</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int</a:t>
            </a:r>
            <a:r>
              <a:rPr lang="en-US" b="1" dirty="0" smtClean="0">
                <a:solidFill>
                  <a:srgbClr val="000000"/>
                </a:solidFill>
                <a:latin typeface="Consolas" pitchFamily="49" charset="0"/>
              </a:rPr>
              <a:t> category = (</a:t>
            </a:r>
            <a:r>
              <a:rPr lang="en-US" b="1" dirty="0" err="1" smtClean="0">
                <a:solidFill>
                  <a:srgbClr val="000000"/>
                </a:solidFill>
                <a:latin typeface="Consolas" pitchFamily="49" charset="0"/>
              </a:rPr>
              <a:t>int</a:t>
            </a:r>
            <a:r>
              <a:rPr lang="en-US" b="1" dirty="0" smtClean="0">
                <a:solidFill>
                  <a:srgbClr val="000000"/>
                </a:solidFill>
                <a:latin typeface="Consolas" pitchFamily="49" charset="0"/>
              </a:rPr>
              <a:t>)</a:t>
            </a:r>
            <a:r>
              <a:rPr lang="en-US" b="1" dirty="0" err="1" smtClean="0">
                <a:solidFill>
                  <a:srgbClr val="000000"/>
                </a:solidFill>
                <a:latin typeface="Consolas" pitchFamily="49" charset="0"/>
              </a:rPr>
              <a:t>cmd.ExecuteScalar</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Console.WriteLine</a:t>
            </a:r>
            <a:r>
              <a:rPr lang="en-US" b="1" dirty="0" smtClean="0">
                <a:solidFill>
                  <a:srgbClr val="000000"/>
                </a:solidFill>
                <a:latin typeface="Consolas" pitchFamily="49" charset="0"/>
              </a:rPr>
              <a:t>("Category {0} </a:t>
            </a:r>
            <a:r>
              <a:rPr lang="en-US" b="1" dirty="0" err="1" smtClean="0">
                <a:solidFill>
                  <a:srgbClr val="000000"/>
                </a:solidFill>
                <a:latin typeface="Consolas" pitchFamily="49" charset="0"/>
              </a:rPr>
              <a:t>changed.",category</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a:t>
            </a:r>
            <a:endParaRPr lang="en-US" b="1" kern="1200" dirty="0">
              <a:solidFill>
                <a:srgbClr val="000000"/>
              </a:solidFill>
              <a:latin typeface="Consolas" pitchFamily="49" charset="0"/>
              <a:ea typeface="+mn-ea"/>
              <a:cs typeface="+mn-cs"/>
            </a:endParaRPr>
          </a:p>
          <a:p>
            <a:pPr marL="342900" indent="-342900" algn="l" defTabSz="914363" rtl="0">
              <a:lnSpc>
                <a:spcPct val="90000"/>
              </a:lnSpc>
              <a:buClr>
                <a:srgbClr val="050595"/>
              </a:buClr>
              <a:buSzPct val="75000"/>
              <a:buFont typeface="Wingdings" pitchFamily="2" charset="2"/>
              <a:buNone/>
            </a:pPr>
            <a:endParaRPr lang="en-US" b="1" kern="1200" dirty="0">
              <a:solidFill>
                <a:srgbClr val="000000"/>
              </a:solidFill>
              <a:latin typeface="Consolas" pitchFamily="49" charset="0"/>
              <a:ea typeface="+mn-ea"/>
              <a:cs typeface="+mn-cs"/>
            </a:endParaRPr>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ChangeArrowheads="1"/>
          </p:cNvSpPr>
          <p:nvPr>
            <p:ph type="title"/>
          </p:nvPr>
        </p:nvSpPr>
        <p:spPr/>
        <p:txBody>
          <a:bodyPr/>
          <a:lstStyle/>
          <a:p>
            <a:r>
              <a:rPr lang="en-US"/>
              <a:t>Bulk-Copy</a:t>
            </a:r>
          </a:p>
        </p:txBody>
      </p:sp>
      <p:sp>
        <p:nvSpPr>
          <p:cNvPr id="164869" name="Rectangle 5"/>
          <p:cNvSpPr>
            <a:spLocks noGrp="1" noChangeArrowheads="1"/>
          </p:cNvSpPr>
          <p:nvPr>
            <p:ph type="body" idx="1"/>
          </p:nvPr>
        </p:nvSpPr>
        <p:spPr>
          <a:xfrm>
            <a:off x="381000" y="1416050"/>
            <a:ext cx="8388350" cy="1976695"/>
          </a:xfrm>
        </p:spPr>
        <p:txBody>
          <a:bodyPr/>
          <a:lstStyle/>
          <a:p>
            <a:r>
              <a:rPr lang="en-US" dirty="0"/>
              <a:t>High-</a:t>
            </a:r>
            <a:r>
              <a:rPr lang="en-US" dirty="0" err="1"/>
              <a:t>perf</a:t>
            </a:r>
            <a:r>
              <a:rPr lang="en-US" dirty="0"/>
              <a:t> bulk load</a:t>
            </a:r>
          </a:p>
          <a:p>
            <a:r>
              <a:rPr lang="en-US" dirty="0"/>
              <a:t>Load Data from several data sources</a:t>
            </a:r>
          </a:p>
          <a:p>
            <a:pPr lvl="1"/>
            <a:r>
              <a:rPr lang="en-US" dirty="0" err="1" smtClean="0"/>
              <a:t>IDataReader</a:t>
            </a:r>
            <a:r>
              <a:rPr lang="en-US" dirty="0" smtClean="0"/>
              <a:t>, </a:t>
            </a:r>
            <a:r>
              <a:rPr lang="en-US" dirty="0" err="1" smtClean="0"/>
              <a:t>DataTable</a:t>
            </a:r>
            <a:r>
              <a:rPr lang="en-US" dirty="0" smtClean="0"/>
              <a:t>, </a:t>
            </a:r>
            <a:r>
              <a:rPr lang="en-US" dirty="0" err="1" smtClean="0"/>
              <a:t>DataRow</a:t>
            </a:r>
            <a:r>
              <a:rPr lang="en-US" dirty="0"/>
              <a:t>[]</a:t>
            </a:r>
          </a:p>
          <a:p>
            <a:r>
              <a:rPr lang="en-US" dirty="0"/>
              <a:t>No support for BCP files and BCP </a:t>
            </a:r>
            <a:r>
              <a:rPr lang="en-US" dirty="0" smtClean="0"/>
              <a:t>out</a:t>
            </a:r>
            <a:endParaRPr lang="en-US" dirty="0"/>
          </a:p>
        </p:txBody>
      </p:sp>
      <p:sp>
        <p:nvSpPr>
          <p:cNvPr id="4" name="Rectangle 3"/>
          <p:cNvSpPr>
            <a:spLocks noChangeArrowheads="1"/>
          </p:cNvSpPr>
          <p:nvPr/>
        </p:nvSpPr>
        <p:spPr bwMode="auto">
          <a:xfrm>
            <a:off x="304800" y="3657600"/>
            <a:ext cx="8458200" cy="2769989"/>
          </a:xfrm>
          <a:prstGeom prst="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2700000" scaled="1"/>
            <a:tileRect/>
          </a:gradFill>
          <a:ln w="9525">
            <a:noFill/>
            <a:miter lim="800000"/>
            <a:headEnd/>
            <a:tailEnd/>
          </a:ln>
          <a:effectLst/>
        </p:spPr>
        <p:txBody>
          <a:bodyPr>
            <a:spAutoFit/>
          </a:bodyPr>
          <a:lstStyle/>
          <a:p>
            <a:pPr marL="342900" indent="-342900">
              <a:lnSpc>
                <a:spcPct val="90000"/>
              </a:lnSpc>
              <a:buClr>
                <a:schemeClr val="tx2"/>
              </a:buClr>
              <a:buSzPct val="75000"/>
              <a:buFont typeface="Wingdings" pitchFamily="2" charset="2"/>
              <a:buNone/>
            </a:pPr>
            <a:r>
              <a:rPr lang="en-US" sz="2000" b="1" dirty="0">
                <a:solidFill>
                  <a:schemeClr val="bg1"/>
                </a:solidFill>
                <a:latin typeface="Consolas" pitchFamily="49" charset="0"/>
              </a:rPr>
              <a:t>public void </a:t>
            </a:r>
            <a:r>
              <a:rPr lang="en-US" sz="2000" b="1" dirty="0" err="1">
                <a:solidFill>
                  <a:schemeClr val="bg1"/>
                </a:solidFill>
                <a:latin typeface="Consolas" pitchFamily="49" charset="0"/>
              </a:rPr>
              <a:t>LoadFromDataReader</a:t>
            </a:r>
            <a:r>
              <a:rPr lang="en-US" sz="2000" b="1" dirty="0">
                <a:solidFill>
                  <a:schemeClr val="bg1"/>
                </a:solidFill>
                <a:latin typeface="Consolas" pitchFamily="49" charset="0"/>
              </a:rPr>
              <a:t>(</a:t>
            </a:r>
            <a:r>
              <a:rPr lang="en-US" sz="2000" b="1" dirty="0" err="1">
                <a:solidFill>
                  <a:schemeClr val="bg1"/>
                </a:solidFill>
                <a:latin typeface="Consolas" pitchFamily="49" charset="0"/>
              </a:rPr>
              <a:t>IDataReader</a:t>
            </a:r>
            <a:r>
              <a:rPr lang="en-US" sz="2000" b="1" dirty="0">
                <a:solidFill>
                  <a:schemeClr val="bg1"/>
                </a:solidFill>
                <a:latin typeface="Consolas" pitchFamily="49" charset="0"/>
              </a:rPr>
              <a:t> reader)</a:t>
            </a:r>
          </a:p>
          <a:p>
            <a:pPr marL="342900" indent="-342900">
              <a:lnSpc>
                <a:spcPct val="90000"/>
              </a:lnSpc>
              <a:buClr>
                <a:schemeClr val="tx2"/>
              </a:buClr>
              <a:buSzPct val="75000"/>
              <a:buFont typeface="Wingdings" pitchFamily="2" charset="2"/>
              <a:buNone/>
            </a:pPr>
            <a:r>
              <a:rPr lang="en-US" sz="2000" b="1" dirty="0">
                <a:solidFill>
                  <a:schemeClr val="bg1"/>
                </a:solidFill>
                <a:latin typeface="Consolas" pitchFamily="49" charset="0"/>
              </a:rPr>
              <a:t>{</a:t>
            </a:r>
          </a:p>
          <a:p>
            <a:pPr marL="342900" indent="-342900">
              <a:lnSpc>
                <a:spcPct val="90000"/>
              </a:lnSpc>
              <a:buClr>
                <a:schemeClr val="tx2"/>
              </a:buClr>
              <a:buSzPct val="75000"/>
              <a:buFont typeface="Wingdings" pitchFamily="2" charset="2"/>
              <a:buNone/>
            </a:pPr>
            <a:r>
              <a:rPr lang="en-US" sz="2000" b="1" dirty="0">
                <a:solidFill>
                  <a:schemeClr val="bg1"/>
                </a:solidFill>
                <a:latin typeface="Consolas" pitchFamily="49" charset="0"/>
              </a:rPr>
              <a:t>	// Copy the Data to </a:t>
            </a:r>
            <a:r>
              <a:rPr lang="en-US" sz="2000" b="1" dirty="0" err="1">
                <a:solidFill>
                  <a:schemeClr val="bg1"/>
                </a:solidFill>
                <a:latin typeface="Consolas" pitchFamily="49" charset="0"/>
              </a:rPr>
              <a:t>SqlServer</a:t>
            </a:r>
            <a:endParaRPr lang="en-US" sz="2000" b="1" dirty="0">
              <a:solidFill>
                <a:schemeClr val="bg1"/>
              </a:solidFill>
              <a:latin typeface="Consolas" pitchFamily="49" charset="0"/>
            </a:endParaRPr>
          </a:p>
          <a:p>
            <a:pPr marL="342900" indent="-342900">
              <a:lnSpc>
                <a:spcPct val="90000"/>
              </a:lnSpc>
              <a:spcBef>
                <a:spcPct val="30000"/>
              </a:spcBef>
              <a:buClr>
                <a:schemeClr val="tx2"/>
              </a:buClr>
              <a:buSzPct val="75000"/>
              <a:buFont typeface="Wingdings" pitchFamily="2" charset="2"/>
              <a:buNone/>
            </a:pPr>
            <a:r>
              <a:rPr lang="en-US" sz="2000" b="1" dirty="0">
                <a:solidFill>
                  <a:schemeClr val="bg1"/>
                </a:solidFill>
                <a:latin typeface="Consolas" pitchFamily="49" charset="0"/>
              </a:rPr>
              <a:t>	</a:t>
            </a:r>
            <a:r>
              <a:rPr lang="en-US" sz="2000" b="1" dirty="0" err="1" smtClean="0">
                <a:solidFill>
                  <a:schemeClr val="bg1"/>
                </a:solidFill>
                <a:latin typeface="Consolas" pitchFamily="49" charset="0"/>
              </a:rPr>
              <a:t>SqlBulkCopy</a:t>
            </a:r>
            <a:r>
              <a:rPr lang="en-US" sz="2000" b="1" dirty="0" smtClean="0">
                <a:solidFill>
                  <a:schemeClr val="bg1"/>
                </a:solidFill>
                <a:latin typeface="Consolas" pitchFamily="49" charset="0"/>
              </a:rPr>
              <a:t> </a:t>
            </a:r>
            <a:r>
              <a:rPr lang="en-US" sz="2000" b="1" dirty="0" err="1">
                <a:solidFill>
                  <a:schemeClr val="bg1"/>
                </a:solidFill>
                <a:latin typeface="Consolas" pitchFamily="49" charset="0"/>
              </a:rPr>
              <a:t>bcp</a:t>
            </a:r>
            <a:r>
              <a:rPr lang="en-US" sz="2000" b="1" dirty="0">
                <a:solidFill>
                  <a:schemeClr val="bg1"/>
                </a:solidFill>
                <a:latin typeface="Consolas" pitchFamily="49" charset="0"/>
              </a:rPr>
              <a:t> = </a:t>
            </a:r>
          </a:p>
          <a:p>
            <a:pPr marL="342900" indent="-342900">
              <a:lnSpc>
                <a:spcPct val="90000"/>
              </a:lnSpc>
              <a:spcBef>
                <a:spcPct val="30000"/>
              </a:spcBef>
              <a:buClr>
                <a:schemeClr val="tx2"/>
              </a:buClr>
              <a:buSzPct val="75000"/>
              <a:buFont typeface="Wingdings" pitchFamily="2" charset="2"/>
              <a:buNone/>
            </a:pPr>
            <a:r>
              <a:rPr lang="en-US" sz="2000" b="1" dirty="0">
                <a:solidFill>
                  <a:schemeClr val="bg1"/>
                </a:solidFill>
                <a:latin typeface="Consolas" pitchFamily="49" charset="0"/>
              </a:rPr>
              <a:t>		new </a:t>
            </a:r>
            <a:r>
              <a:rPr lang="en-US" sz="2000" b="1" dirty="0" err="1" smtClean="0">
                <a:solidFill>
                  <a:schemeClr val="bg1"/>
                </a:solidFill>
                <a:latin typeface="Consolas" pitchFamily="49" charset="0"/>
              </a:rPr>
              <a:t>SqlBulkCopy</a:t>
            </a:r>
            <a:r>
              <a:rPr lang="en-US" sz="2000" b="1" dirty="0" smtClean="0">
                <a:solidFill>
                  <a:schemeClr val="bg1"/>
                </a:solidFill>
                <a:latin typeface="Consolas" pitchFamily="49" charset="0"/>
              </a:rPr>
              <a:t>( </a:t>
            </a:r>
            <a:r>
              <a:rPr lang="en-US" sz="2000" b="1" dirty="0" err="1">
                <a:solidFill>
                  <a:schemeClr val="bg1"/>
                </a:solidFill>
                <a:latin typeface="Consolas" pitchFamily="49" charset="0"/>
              </a:rPr>
              <a:t>connectString</a:t>
            </a:r>
            <a:r>
              <a:rPr lang="en-US" sz="2000" b="1" dirty="0">
                <a:solidFill>
                  <a:schemeClr val="bg1"/>
                </a:solidFill>
                <a:latin typeface="Consolas" pitchFamily="49" charset="0"/>
              </a:rPr>
              <a:t> );</a:t>
            </a:r>
          </a:p>
          <a:p>
            <a:pPr marL="342900" indent="-342900">
              <a:lnSpc>
                <a:spcPct val="90000"/>
              </a:lnSpc>
              <a:spcBef>
                <a:spcPct val="30000"/>
              </a:spcBef>
              <a:buClr>
                <a:schemeClr val="tx2"/>
              </a:buClr>
              <a:buSzPct val="75000"/>
              <a:buFont typeface="Wingdings" pitchFamily="2" charset="2"/>
              <a:buNone/>
            </a:pPr>
            <a:r>
              <a:rPr lang="en-US" sz="2000" b="1" dirty="0">
                <a:solidFill>
                  <a:schemeClr val="bg1"/>
                </a:solidFill>
                <a:latin typeface="Consolas" pitchFamily="49" charset="0"/>
              </a:rPr>
              <a:t>	</a:t>
            </a:r>
            <a:r>
              <a:rPr lang="en-US" sz="2000" b="1" dirty="0" err="1">
                <a:solidFill>
                  <a:schemeClr val="bg1"/>
                </a:solidFill>
                <a:latin typeface="Consolas" pitchFamily="49" charset="0"/>
              </a:rPr>
              <a:t>bcp.DestinationTableName</a:t>
            </a:r>
            <a:r>
              <a:rPr lang="en-US" sz="2000" b="1" dirty="0">
                <a:solidFill>
                  <a:schemeClr val="bg1"/>
                </a:solidFill>
                <a:latin typeface="Consolas" pitchFamily="49" charset="0"/>
              </a:rPr>
              <a:t> = "Customers";</a:t>
            </a:r>
          </a:p>
          <a:p>
            <a:pPr marL="342900" indent="-342900">
              <a:lnSpc>
                <a:spcPct val="90000"/>
              </a:lnSpc>
              <a:spcBef>
                <a:spcPct val="30000"/>
              </a:spcBef>
              <a:buClr>
                <a:schemeClr val="tx2"/>
              </a:buClr>
              <a:buSzPct val="75000"/>
              <a:buFont typeface="Wingdings" pitchFamily="2" charset="2"/>
              <a:buNone/>
            </a:pPr>
            <a:r>
              <a:rPr lang="en-US" sz="2000" b="1" dirty="0">
                <a:solidFill>
                  <a:schemeClr val="bg1"/>
                </a:solidFill>
                <a:latin typeface="Consolas" pitchFamily="49" charset="0"/>
              </a:rPr>
              <a:t>	</a:t>
            </a:r>
            <a:r>
              <a:rPr lang="en-US" sz="2000" b="1" dirty="0" err="1" smtClean="0">
                <a:solidFill>
                  <a:schemeClr val="bg1"/>
                </a:solidFill>
                <a:latin typeface="Consolas" pitchFamily="49" charset="0"/>
              </a:rPr>
              <a:t>bcp.WriteToServer</a:t>
            </a:r>
            <a:r>
              <a:rPr lang="en-US" sz="2000" b="1" dirty="0">
                <a:solidFill>
                  <a:schemeClr val="bg1"/>
                </a:solidFill>
                <a:latin typeface="Consolas" pitchFamily="49" charset="0"/>
              </a:rPr>
              <a:t>( reader );</a:t>
            </a:r>
          </a:p>
          <a:p>
            <a:pPr marL="342900" indent="-342900">
              <a:lnSpc>
                <a:spcPct val="90000"/>
              </a:lnSpc>
              <a:spcBef>
                <a:spcPct val="30000"/>
              </a:spcBef>
              <a:buClr>
                <a:schemeClr val="tx2"/>
              </a:buClr>
              <a:buSzPct val="75000"/>
              <a:buFont typeface="Wingdings" pitchFamily="2" charset="2"/>
              <a:buNone/>
            </a:pPr>
            <a:r>
              <a:rPr lang="en-US" sz="2000" b="1" dirty="0">
                <a:solidFill>
                  <a:schemeClr val="bg1"/>
                </a:solidFill>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Grp="1" noChangeArrowheads="1"/>
          </p:cNvSpPr>
          <p:nvPr>
            <p:ph type="title"/>
          </p:nvPr>
        </p:nvSpPr>
        <p:spPr/>
        <p:txBody>
          <a:bodyPr/>
          <a:lstStyle/>
          <a:p>
            <a:r>
              <a:rPr lang="en-US"/>
              <a:t>User-Defined Types</a:t>
            </a:r>
          </a:p>
        </p:txBody>
      </p:sp>
      <p:sp>
        <p:nvSpPr>
          <p:cNvPr id="113669" name="Rectangle 5"/>
          <p:cNvSpPr>
            <a:spLocks noGrp="1" noChangeArrowheads="1"/>
          </p:cNvSpPr>
          <p:nvPr>
            <p:ph type="body" idx="1"/>
          </p:nvPr>
        </p:nvSpPr>
        <p:spPr>
          <a:xfrm>
            <a:off x="381000" y="1416050"/>
            <a:ext cx="8534400" cy="5214938"/>
          </a:xfrm>
        </p:spPr>
        <p:txBody>
          <a:bodyPr/>
          <a:lstStyle/>
          <a:p>
            <a:pPr marL="398463" indent="-398463">
              <a:tabLst>
                <a:tab pos="471488" algn="l"/>
              </a:tabLst>
            </a:pPr>
            <a:r>
              <a:rPr lang="en-US" sz="2400"/>
              <a:t>SqlClient natively supports UDTs</a:t>
            </a:r>
          </a:p>
          <a:p>
            <a:pPr marL="796925" lvl="1" indent="-396875">
              <a:tabLst>
                <a:tab pos="471488" algn="l"/>
              </a:tabLst>
            </a:pPr>
            <a:r>
              <a:rPr lang="en-US" sz="2000"/>
              <a:t>UDTs are CLR types</a:t>
            </a:r>
          </a:p>
          <a:p>
            <a:pPr marL="1195388" lvl="2" indent="-396875">
              <a:tabLst>
                <a:tab pos="471488" algn="l"/>
              </a:tabLst>
            </a:pPr>
            <a:r>
              <a:rPr lang="en-US" sz="1800"/>
              <a:t>Data readers return instances of UDTs</a:t>
            </a:r>
          </a:p>
          <a:p>
            <a:pPr marL="1195388" lvl="2" indent="-396875">
              <a:tabLst>
                <a:tab pos="471488" algn="l"/>
              </a:tabLst>
            </a:pPr>
            <a:r>
              <a:rPr lang="en-US" sz="1800"/>
              <a:t>Parameters can be instances of UDTs</a:t>
            </a:r>
          </a:p>
          <a:p>
            <a:pPr marL="796925" lvl="1" indent="-396875">
              <a:tabLst>
                <a:tab pos="471488" algn="l"/>
              </a:tabLst>
            </a:pPr>
            <a:r>
              <a:rPr lang="en-US" sz="2000"/>
              <a:t>SQLOLEDB also provides UDT support</a:t>
            </a:r>
          </a:p>
          <a:p>
            <a:pPr marL="1195388" lvl="2" indent="-396875">
              <a:tabLst>
                <a:tab pos="471488" algn="l"/>
              </a:tabLst>
            </a:pPr>
            <a:r>
              <a:rPr lang="en-US" sz="1800"/>
              <a:t>Using COM/interop</a:t>
            </a:r>
          </a:p>
          <a:p>
            <a:pPr marL="398463" indent="-398463">
              <a:tabLst>
                <a:tab pos="471488" algn="l"/>
              </a:tabLst>
            </a:pPr>
            <a:r>
              <a:rPr lang="en-US" sz="2400"/>
              <a:t>Assembly location</a:t>
            </a:r>
          </a:p>
          <a:p>
            <a:pPr marL="796925" lvl="1" indent="-396875">
              <a:tabLst>
                <a:tab pos="471488" algn="l"/>
              </a:tabLst>
            </a:pPr>
            <a:r>
              <a:rPr lang="en-US" sz="2000"/>
              <a:t>Application can use strong typed references to local assembly</a:t>
            </a:r>
          </a:p>
          <a:p>
            <a:pPr marL="1195388" lvl="2" indent="-396875">
              <a:tabLst>
                <a:tab pos="471488" algn="l"/>
              </a:tabLst>
            </a:pPr>
            <a:r>
              <a:rPr lang="en-US" sz="1800"/>
              <a:t>Methods execute on client</a:t>
            </a:r>
          </a:p>
          <a:p>
            <a:pPr marL="796925" lvl="1" indent="-396875">
              <a:tabLst>
                <a:tab pos="471488" algn="l"/>
              </a:tabLst>
            </a:pPr>
            <a:r>
              <a:rPr lang="en-US" sz="2000"/>
              <a:t>Assembly downloaded if needed</a:t>
            </a:r>
          </a:p>
          <a:p>
            <a:pPr marL="1195388" lvl="2" indent="-396875">
              <a:tabLst>
                <a:tab pos="471488" algn="l"/>
              </a:tabLst>
            </a:pPr>
            <a:r>
              <a:rPr lang="en-US" sz="1800"/>
              <a:t>Must be granted download priviledge on assembly</a:t>
            </a:r>
          </a:p>
          <a:p>
            <a:pPr marL="1195388" lvl="2" indent="-396875">
              <a:tabLst>
                <a:tab pos="471488" algn="l"/>
              </a:tabLst>
            </a:pPr>
            <a:r>
              <a:rPr lang="en-US" sz="1800"/>
              <a:t>Security warning on download</a:t>
            </a:r>
          </a:p>
          <a:p>
            <a:pPr marL="1195388" lvl="2" indent="-396875">
              <a:tabLst>
                <a:tab pos="471488" algn="l"/>
              </a:tabLst>
            </a:pPr>
            <a:r>
              <a:rPr lang="en-US" sz="1800"/>
              <a:t>Class is limited by security policy, application </a:t>
            </a:r>
            <a:br>
              <a:rPr lang="en-US" sz="1800"/>
            </a:br>
            <a:r>
              <a:rPr lang="en-US" sz="1800"/>
              <a:t>domain permissions</a:t>
            </a:r>
          </a:p>
          <a:p>
            <a:pPr marL="1195388" lvl="2" indent="-396875">
              <a:tabLst>
                <a:tab pos="471488" algn="l"/>
              </a:tabLst>
            </a:pPr>
            <a:r>
              <a:rPr lang="en-US" sz="1800"/>
              <a:t>Access objects through reflection</a:t>
            </a:r>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382000" cy="553998"/>
          </a:xfrm>
        </p:spPr>
        <p:txBody>
          <a:bodyPr/>
          <a:lstStyle/>
          <a:p>
            <a:r>
              <a:rPr smtClean="0"/>
              <a:t>UDT Example</a:t>
            </a:r>
            <a:endParaRPr lang="en-US" sz="3200" dirty="0">
              <a:solidFill>
                <a:srgbClr val="FF0066"/>
              </a:solidFill>
            </a:endParaRPr>
          </a:p>
        </p:txBody>
      </p:sp>
      <p:sp>
        <p:nvSpPr>
          <p:cNvPr id="6" name="Text Placeholder 5"/>
          <p:cNvSpPr>
            <a:spLocks noGrp="1"/>
          </p:cNvSpPr>
          <p:nvPr>
            <p:ph type="body" sz="quarter" idx="10"/>
          </p:nvPr>
        </p:nvSpPr>
        <p:spPr>
          <a:xfrm>
            <a:off x="576072" y="1463040"/>
            <a:ext cx="8001000" cy="487569"/>
          </a:xfrm>
        </p:spPr>
        <p:txBody>
          <a:bodyPr/>
          <a:lstStyle/>
          <a:p>
            <a:endParaRPr lang="en-US" sz="1800" dirty="0" smtClean="0"/>
          </a:p>
          <a:p>
            <a:endParaRPr lang="en-US" sz="1800" dirty="0" smtClean="0"/>
          </a:p>
        </p:txBody>
      </p:sp>
      <p:sp>
        <p:nvSpPr>
          <p:cNvPr id="8" name="Rectangle 7"/>
          <p:cNvSpPr/>
          <p:nvPr/>
        </p:nvSpPr>
        <p:spPr>
          <a:xfrm>
            <a:off x="457200" y="1447800"/>
            <a:ext cx="8077200" cy="3083921"/>
          </a:xfrm>
          <a:prstGeom prst="rect">
            <a:avLst/>
          </a:prstGeom>
        </p:spPr>
        <p:txBody>
          <a:bodyPr wrap="square">
            <a:spAutoFit/>
          </a:bodyPr>
          <a:lstStyle/>
          <a:p>
            <a:pPr marL="342900" indent="-342900">
              <a:lnSpc>
                <a:spcPct val="90000"/>
              </a:lnSpc>
              <a:buClr>
                <a:srgbClr val="050595"/>
              </a:buClr>
              <a:buSzPct val="75000"/>
            </a:pPr>
            <a:r>
              <a:rPr lang="en-US" b="1" dirty="0" err="1" smtClean="0">
                <a:solidFill>
                  <a:srgbClr val="000000"/>
                </a:solidFill>
                <a:latin typeface="Consolas" pitchFamily="49" charset="0"/>
              </a:rPr>
              <a:t>SqlConnection</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cnn</a:t>
            </a:r>
            <a:r>
              <a:rPr lang="en-US" b="1" dirty="0" smtClean="0">
                <a:solidFill>
                  <a:srgbClr val="000000"/>
                </a:solidFill>
                <a:latin typeface="Consolas" pitchFamily="49" charset="0"/>
              </a:rPr>
              <a:t> = new </a:t>
            </a:r>
            <a:r>
              <a:rPr lang="en-US" b="1" dirty="0" err="1" smtClean="0">
                <a:solidFill>
                  <a:srgbClr val="000000"/>
                </a:solidFill>
                <a:latin typeface="Consolas" pitchFamily="49" charset="0"/>
              </a:rPr>
              <a:t>SqlConnection</a:t>
            </a:r>
            <a:r>
              <a:rPr lang="en-US" b="1" dirty="0" smtClean="0">
                <a:solidFill>
                  <a:srgbClr val="000000"/>
                </a:solidFill>
                <a:latin typeface="Consolas" pitchFamily="49" charset="0"/>
              </a:rPr>
              <a:t>(</a:t>
            </a:r>
            <a:r>
              <a:rPr lang="en-US" b="1" dirty="0" err="1" smtClean="0">
                <a:solidFill>
                  <a:srgbClr val="000000"/>
                </a:solidFill>
                <a:latin typeface="Consolas" pitchFamily="49" charset="0"/>
              </a:rPr>
              <a:t>connectString</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err="1" smtClean="0">
                <a:solidFill>
                  <a:srgbClr val="000000"/>
                </a:solidFill>
                <a:latin typeface="Consolas" pitchFamily="49" charset="0"/>
              </a:rPr>
              <a:t>cnn.Open</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err="1" smtClean="0">
                <a:solidFill>
                  <a:srgbClr val="000000"/>
                </a:solidFill>
                <a:latin typeface="Consolas" pitchFamily="49" charset="0"/>
              </a:rPr>
              <a:t>SqlCommand</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cmd</a:t>
            </a:r>
            <a:r>
              <a:rPr lang="en-US" b="1" dirty="0" smtClean="0">
                <a:solidFill>
                  <a:srgbClr val="000000"/>
                </a:solidFill>
                <a:latin typeface="Consolas" pitchFamily="49" charset="0"/>
              </a:rPr>
              <a:t> = </a:t>
            </a:r>
          </a:p>
          <a:p>
            <a:pPr marL="342900" indent="-342900">
              <a:lnSpc>
                <a:spcPct val="90000"/>
              </a:lnSpc>
              <a:buClr>
                <a:srgbClr val="050595"/>
              </a:buClr>
              <a:buSzPct val="75000"/>
            </a:pPr>
            <a:r>
              <a:rPr lang="en-US" b="1" dirty="0" smtClean="0">
                <a:solidFill>
                  <a:srgbClr val="000000"/>
                </a:solidFill>
                <a:latin typeface="Consolas" pitchFamily="49" charset="0"/>
              </a:rPr>
              <a:t>	new </a:t>
            </a:r>
            <a:r>
              <a:rPr lang="en-US" b="1" dirty="0" err="1" smtClean="0">
                <a:solidFill>
                  <a:srgbClr val="000000"/>
                </a:solidFill>
                <a:latin typeface="Consolas" pitchFamily="49" charset="0"/>
              </a:rPr>
              <a:t>SqlCommand</a:t>
            </a:r>
            <a:r>
              <a:rPr lang="en-US" b="1" dirty="0" smtClean="0">
                <a:solidFill>
                  <a:srgbClr val="000000"/>
                </a:solidFill>
                <a:latin typeface="Consolas" pitchFamily="49" charset="0"/>
              </a:rPr>
              <a:t>("SELECT p FROM </a:t>
            </a:r>
            <a:r>
              <a:rPr lang="en-US" b="1" dirty="0" err="1" smtClean="0">
                <a:solidFill>
                  <a:srgbClr val="000000"/>
                </a:solidFill>
                <a:latin typeface="Consolas" pitchFamily="49" charset="0"/>
              </a:rPr>
              <a:t>PointTable</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cnn</a:t>
            </a:r>
            <a:r>
              <a:rPr lang="en-US" b="1" dirty="0" smtClean="0">
                <a:solidFill>
                  <a:srgbClr val="000000"/>
                </a:solidFill>
                <a:latin typeface="Consolas" pitchFamily="49" charset="0"/>
              </a:rPr>
              <a:t> );</a:t>
            </a:r>
          </a:p>
          <a:p>
            <a:pPr marL="342900" indent="-342900">
              <a:lnSpc>
                <a:spcPct val="90000"/>
              </a:lnSpc>
              <a:buClr>
                <a:srgbClr val="050595"/>
              </a:buClr>
              <a:buSzPct val="75000"/>
            </a:pPr>
            <a:r>
              <a:rPr lang="en-US" b="1" dirty="0" err="1" smtClean="0">
                <a:solidFill>
                  <a:srgbClr val="000000"/>
                </a:solidFill>
                <a:latin typeface="Consolas" pitchFamily="49" charset="0"/>
              </a:rPr>
              <a:t>SqlDataReader</a:t>
            </a:r>
            <a:r>
              <a:rPr lang="en-US" b="1" dirty="0" smtClean="0">
                <a:solidFill>
                  <a:srgbClr val="000000"/>
                </a:solidFill>
                <a:latin typeface="Consolas" pitchFamily="49" charset="0"/>
              </a:rPr>
              <a:t> reader = </a:t>
            </a:r>
            <a:r>
              <a:rPr lang="en-US" b="1" dirty="0" err="1" smtClean="0">
                <a:solidFill>
                  <a:srgbClr val="000000"/>
                </a:solidFill>
                <a:latin typeface="Consolas" pitchFamily="49" charset="0"/>
              </a:rPr>
              <a:t>cmd.ExecuteReader</a:t>
            </a: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while( </a:t>
            </a:r>
            <a:r>
              <a:rPr lang="en-US" b="1" dirty="0" err="1" smtClean="0">
                <a:solidFill>
                  <a:srgbClr val="000000"/>
                </a:solidFill>
                <a:latin typeface="Consolas" pitchFamily="49" charset="0"/>
              </a:rPr>
              <a:t>reader.Read</a:t>
            </a:r>
            <a:r>
              <a:rPr lang="en-US" b="1" dirty="0" smtClean="0">
                <a:solidFill>
                  <a:srgbClr val="000000"/>
                </a:solidFill>
                <a:latin typeface="Consolas" pitchFamily="49" charset="0"/>
              </a:rPr>
              <a:t>() ) </a:t>
            </a:r>
          </a:p>
          <a:p>
            <a:pPr marL="342900" indent="-342900">
              <a:lnSpc>
                <a:spcPct val="90000"/>
              </a:lnSpc>
              <a:buClr>
                <a:srgbClr val="050595"/>
              </a:buClr>
              <a:buSzPct val="75000"/>
            </a:pP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smtClean="0">
                <a:solidFill>
                  <a:srgbClr val="000000"/>
                </a:solidFill>
                <a:latin typeface="Consolas" pitchFamily="49" charset="0"/>
              </a:rPr>
              <a:t>	Point </a:t>
            </a:r>
            <a:r>
              <a:rPr lang="en-US" b="1" dirty="0" err="1" smtClean="0">
                <a:solidFill>
                  <a:srgbClr val="000000"/>
                </a:solidFill>
                <a:latin typeface="Consolas" pitchFamily="49" charset="0"/>
              </a:rPr>
              <a:t>point</a:t>
            </a:r>
            <a:r>
              <a:rPr lang="en-US" b="1" dirty="0" smtClean="0">
                <a:solidFill>
                  <a:srgbClr val="000000"/>
                </a:solidFill>
                <a:latin typeface="Consolas" pitchFamily="49" charset="0"/>
              </a:rPr>
              <a:t>=(Point)reader[0];</a:t>
            </a:r>
          </a:p>
          <a:p>
            <a:pPr marL="342900" indent="-342900">
              <a:lnSpc>
                <a:spcPct val="90000"/>
              </a:lnSpc>
              <a:buClr>
                <a:srgbClr val="050595"/>
              </a:buClr>
              <a:buSzPct val="75000"/>
            </a:pPr>
            <a:r>
              <a:rPr lang="en-US" b="1" dirty="0" smtClean="0">
                <a:solidFill>
                  <a:srgbClr val="000000"/>
                </a:solidFill>
                <a:latin typeface="Consolas" pitchFamily="49" charset="0"/>
              </a:rPr>
              <a:t>	</a:t>
            </a:r>
            <a:r>
              <a:rPr lang="en-US" b="1" dirty="0" err="1" smtClean="0">
                <a:solidFill>
                  <a:srgbClr val="000000"/>
                </a:solidFill>
                <a:latin typeface="Consolas" pitchFamily="49" charset="0"/>
              </a:rPr>
              <a:t>Console.WriteLine</a:t>
            </a:r>
            <a:r>
              <a:rPr lang="en-US" b="1" dirty="0" smtClean="0">
                <a:solidFill>
                  <a:srgbClr val="000000"/>
                </a:solidFill>
                <a:latin typeface="Consolas" pitchFamily="49" charset="0"/>
              </a:rPr>
              <a:t>( </a:t>
            </a:r>
          </a:p>
          <a:p>
            <a:pPr marL="342900" indent="-342900">
              <a:lnSpc>
                <a:spcPct val="90000"/>
              </a:lnSpc>
              <a:buClr>
                <a:srgbClr val="050595"/>
              </a:buClr>
              <a:buSzPct val="75000"/>
            </a:pPr>
            <a:r>
              <a:rPr lang="en-US" b="1" dirty="0" smtClean="0">
                <a:solidFill>
                  <a:srgbClr val="000000"/>
                </a:solidFill>
                <a:latin typeface="Consolas" pitchFamily="49" charset="0"/>
              </a:rPr>
              <a:t>		"x:{0}, y:{1}", </a:t>
            </a:r>
            <a:r>
              <a:rPr lang="en-US" b="1" dirty="0" err="1" smtClean="0">
                <a:solidFill>
                  <a:srgbClr val="000000"/>
                </a:solidFill>
                <a:latin typeface="Consolas" pitchFamily="49" charset="0"/>
              </a:rPr>
              <a:t>point.x</a:t>
            </a:r>
            <a:r>
              <a:rPr lang="en-US" b="1" dirty="0" smtClean="0">
                <a:solidFill>
                  <a:srgbClr val="000000"/>
                </a:solidFill>
                <a:latin typeface="Consolas" pitchFamily="49" charset="0"/>
              </a:rPr>
              <a:t>, </a:t>
            </a:r>
            <a:r>
              <a:rPr lang="en-US" b="1" dirty="0" err="1" smtClean="0">
                <a:solidFill>
                  <a:srgbClr val="000000"/>
                </a:solidFill>
                <a:latin typeface="Consolas" pitchFamily="49" charset="0"/>
              </a:rPr>
              <a:t>point.y</a:t>
            </a:r>
            <a:r>
              <a:rPr lang="en-US" b="1" dirty="0" smtClean="0">
                <a:solidFill>
                  <a:srgbClr val="000000"/>
                </a:solidFill>
                <a:latin typeface="Consolas" pitchFamily="49" charset="0"/>
              </a:rPr>
              <a:t> );</a:t>
            </a:r>
          </a:p>
          <a:p>
            <a:pPr marL="342900" indent="-342900">
              <a:lnSpc>
                <a:spcPct val="90000"/>
              </a:lnSpc>
              <a:buClr>
                <a:srgbClr val="050595"/>
              </a:buClr>
              <a:buSzPct val="75000"/>
            </a:pPr>
            <a:r>
              <a:rPr lang="en-US" b="1" dirty="0" smtClean="0">
                <a:solidFill>
                  <a:srgbClr val="000000"/>
                </a:solidFill>
                <a:latin typeface="Consolas" pitchFamily="49" charset="0"/>
              </a:rPr>
              <a:t>}</a:t>
            </a:r>
          </a:p>
          <a:p>
            <a:pPr marL="342900" indent="-342900">
              <a:lnSpc>
                <a:spcPct val="90000"/>
              </a:lnSpc>
              <a:buClr>
                <a:srgbClr val="050595"/>
              </a:buClr>
              <a:buSzPct val="75000"/>
            </a:pPr>
            <a:r>
              <a:rPr lang="en-US" b="1" dirty="0" err="1" smtClean="0">
                <a:solidFill>
                  <a:srgbClr val="000000"/>
                </a:solidFill>
                <a:latin typeface="Consolas" pitchFamily="49" charset="0"/>
              </a:rPr>
              <a:t>cnn.Close</a:t>
            </a:r>
            <a:r>
              <a:rPr lang="en-US" b="1" dirty="0" smtClean="0">
                <a:solidFill>
                  <a:srgbClr val="000000"/>
                </a:solidFill>
                <a:latin typeface="Consolas" pitchFamily="49" charset="0"/>
              </a:rPr>
              <a:t>();</a:t>
            </a:r>
            <a:endParaRPr lang="en-US" b="1" kern="1200" dirty="0">
              <a:solidFill>
                <a:srgbClr val="000000"/>
              </a:solidFill>
              <a:latin typeface="Consolas" pitchFamily="49" charset="0"/>
              <a:ea typeface="+mn-ea"/>
              <a:cs typeface="+mn-cs"/>
            </a:endParaRPr>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smtClean="0"/>
              <a:t>SQL Server Functions in EntiySQL</a:t>
            </a:r>
            <a:endParaRPr lang="en-US" dirty="0"/>
          </a:p>
        </p:txBody>
      </p:sp>
      <p:sp>
        <p:nvSpPr>
          <p:cNvPr id="5" name="Rectangle 4"/>
          <p:cNvSpPr/>
          <p:nvPr/>
        </p:nvSpPr>
        <p:spPr>
          <a:xfrm>
            <a:off x="152400" y="840700"/>
            <a:ext cx="1981200" cy="2893100"/>
          </a:xfrm>
          <a:prstGeom prst="rect">
            <a:avLst/>
          </a:prstGeom>
        </p:spPr>
        <p:txBody>
          <a:bodyPr wrap="square">
            <a:spAutoFit/>
          </a:bodyPr>
          <a:lstStyle/>
          <a:p>
            <a:r>
              <a:rPr lang="en-US" sz="1600" u="sng" dirty="0" smtClean="0"/>
              <a:t>Aggregates</a:t>
            </a:r>
          </a:p>
          <a:p>
            <a:r>
              <a:rPr lang="en-US" sz="1600" dirty="0" smtClean="0"/>
              <a:t>AVG</a:t>
            </a:r>
          </a:p>
          <a:p>
            <a:r>
              <a:rPr lang="en-US" sz="1600" dirty="0" smtClean="0"/>
              <a:t>CHECKSUM_AGG</a:t>
            </a:r>
          </a:p>
          <a:p>
            <a:r>
              <a:rPr lang="en-US" sz="1600" dirty="0" smtClean="0"/>
              <a:t>COUNT</a:t>
            </a:r>
          </a:p>
          <a:p>
            <a:r>
              <a:rPr lang="en-US" sz="1600" dirty="0" smtClean="0"/>
              <a:t>COUNT_BIG</a:t>
            </a:r>
          </a:p>
          <a:p>
            <a:r>
              <a:rPr lang="en-US" sz="1600" dirty="0" smtClean="0"/>
              <a:t>MAX</a:t>
            </a:r>
          </a:p>
          <a:p>
            <a:r>
              <a:rPr lang="en-US" sz="1600" dirty="0" smtClean="0"/>
              <a:t>MIN</a:t>
            </a:r>
          </a:p>
          <a:p>
            <a:r>
              <a:rPr lang="en-US" sz="1600" dirty="0" smtClean="0"/>
              <a:t>STDEV</a:t>
            </a:r>
          </a:p>
          <a:p>
            <a:r>
              <a:rPr lang="en-US" sz="1600" dirty="0" smtClean="0"/>
              <a:t>STDEVP</a:t>
            </a:r>
          </a:p>
          <a:p>
            <a:r>
              <a:rPr lang="en-US" sz="1600" dirty="0" smtClean="0"/>
              <a:t>VAR</a:t>
            </a:r>
          </a:p>
          <a:p>
            <a:r>
              <a:rPr lang="en-US" sz="1600" dirty="0" smtClean="0"/>
              <a:t>VARP</a:t>
            </a:r>
            <a:endParaRPr lang="en-US" sz="1600" dirty="0"/>
          </a:p>
        </p:txBody>
      </p:sp>
      <p:sp>
        <p:nvSpPr>
          <p:cNvPr id="6" name="Rectangle 5"/>
          <p:cNvSpPr/>
          <p:nvPr/>
        </p:nvSpPr>
        <p:spPr>
          <a:xfrm>
            <a:off x="1752600" y="838200"/>
            <a:ext cx="1828800" cy="6186309"/>
          </a:xfrm>
          <a:prstGeom prst="rect">
            <a:avLst/>
          </a:prstGeom>
        </p:spPr>
        <p:txBody>
          <a:bodyPr wrap="square">
            <a:spAutoFit/>
          </a:bodyPr>
          <a:lstStyle/>
          <a:p>
            <a:r>
              <a:rPr lang="en-US" sz="1600" u="sng" dirty="0" smtClean="0"/>
              <a:t>String Functions</a:t>
            </a:r>
            <a:endParaRPr lang="en-US" sz="1600" dirty="0" smtClean="0"/>
          </a:p>
          <a:p>
            <a:r>
              <a:rPr lang="en-US" sz="1600" dirty="0" smtClean="0"/>
              <a:t>ASCII</a:t>
            </a:r>
          </a:p>
          <a:p>
            <a:r>
              <a:rPr lang="en-US" sz="1600" dirty="0" smtClean="0"/>
              <a:t>CHAR</a:t>
            </a:r>
          </a:p>
          <a:p>
            <a:r>
              <a:rPr lang="en-US" sz="1600" dirty="0" smtClean="0"/>
              <a:t>CHARINDEX</a:t>
            </a:r>
          </a:p>
          <a:p>
            <a:r>
              <a:rPr lang="en-US" sz="1600" dirty="0" smtClean="0"/>
              <a:t>DIFFERENCE</a:t>
            </a:r>
          </a:p>
          <a:p>
            <a:r>
              <a:rPr lang="en-US" sz="1600" dirty="0" smtClean="0"/>
              <a:t>LEFT</a:t>
            </a:r>
          </a:p>
          <a:p>
            <a:r>
              <a:rPr lang="en-US" sz="1600" dirty="0" smtClean="0"/>
              <a:t>LEN</a:t>
            </a:r>
          </a:p>
          <a:p>
            <a:r>
              <a:rPr lang="en-US" sz="1600" dirty="0" smtClean="0"/>
              <a:t>LOWER</a:t>
            </a:r>
          </a:p>
          <a:p>
            <a:r>
              <a:rPr lang="en-US" sz="1600" dirty="0" smtClean="0"/>
              <a:t>LTRIM</a:t>
            </a:r>
          </a:p>
          <a:p>
            <a:r>
              <a:rPr lang="en-US" sz="1600" dirty="0" err="1" smtClean="0"/>
              <a:t>nchar</a:t>
            </a:r>
            <a:endParaRPr lang="en-US" sz="1600" dirty="0" smtClean="0"/>
          </a:p>
          <a:p>
            <a:r>
              <a:rPr lang="en-US" sz="1600" dirty="0" smtClean="0"/>
              <a:t>PATINDEX</a:t>
            </a:r>
          </a:p>
          <a:p>
            <a:r>
              <a:rPr lang="en-US" sz="1600" dirty="0" smtClean="0"/>
              <a:t>QUOTENAME</a:t>
            </a:r>
          </a:p>
          <a:p>
            <a:r>
              <a:rPr lang="en-US" sz="1600" dirty="0" smtClean="0"/>
              <a:t>REPLACE</a:t>
            </a:r>
          </a:p>
          <a:p>
            <a:r>
              <a:rPr lang="en-US" sz="1600" dirty="0" smtClean="0"/>
              <a:t>REPLICATE</a:t>
            </a:r>
          </a:p>
          <a:p>
            <a:r>
              <a:rPr lang="en-US" sz="1600" dirty="0" smtClean="0"/>
              <a:t>REVERSE</a:t>
            </a:r>
          </a:p>
          <a:p>
            <a:r>
              <a:rPr lang="en-US" sz="1600" dirty="0" smtClean="0"/>
              <a:t>RIGHT</a:t>
            </a:r>
          </a:p>
          <a:p>
            <a:r>
              <a:rPr lang="en-US" sz="1600" dirty="0" smtClean="0"/>
              <a:t>RTRIM</a:t>
            </a:r>
          </a:p>
          <a:p>
            <a:r>
              <a:rPr lang="en-US" sz="1600" dirty="0" smtClean="0"/>
              <a:t>SOUNDEX</a:t>
            </a:r>
          </a:p>
          <a:p>
            <a:r>
              <a:rPr lang="en-US" sz="1600" dirty="0" smtClean="0"/>
              <a:t>SPACE</a:t>
            </a:r>
          </a:p>
          <a:p>
            <a:r>
              <a:rPr lang="en-US" sz="1600" dirty="0" smtClean="0"/>
              <a:t>STR</a:t>
            </a:r>
          </a:p>
          <a:p>
            <a:r>
              <a:rPr lang="en-US" sz="1600" dirty="0" smtClean="0"/>
              <a:t>STUFF</a:t>
            </a:r>
          </a:p>
          <a:p>
            <a:r>
              <a:rPr lang="en-US" sz="1600" dirty="0" smtClean="0"/>
              <a:t>SUBSTRING</a:t>
            </a:r>
          </a:p>
          <a:p>
            <a:r>
              <a:rPr lang="en-US" sz="1600" dirty="0" smtClean="0"/>
              <a:t>UNICODE</a:t>
            </a:r>
          </a:p>
          <a:p>
            <a:r>
              <a:rPr lang="en-US" sz="1600" dirty="0" smtClean="0"/>
              <a:t>UPPER</a:t>
            </a:r>
            <a:endParaRPr lang="en-US" sz="1600" dirty="0"/>
          </a:p>
        </p:txBody>
      </p:sp>
      <p:sp>
        <p:nvSpPr>
          <p:cNvPr id="7" name="Rectangle 6"/>
          <p:cNvSpPr/>
          <p:nvPr/>
        </p:nvSpPr>
        <p:spPr>
          <a:xfrm>
            <a:off x="3352800" y="856357"/>
            <a:ext cx="1981200" cy="6001643"/>
          </a:xfrm>
          <a:prstGeom prst="rect">
            <a:avLst/>
          </a:prstGeom>
        </p:spPr>
        <p:txBody>
          <a:bodyPr wrap="square">
            <a:spAutoFit/>
          </a:bodyPr>
          <a:lstStyle/>
          <a:p>
            <a:r>
              <a:rPr lang="en-US" sz="1600" u="sng" dirty="0" smtClean="0"/>
              <a:t>Math Functions</a:t>
            </a:r>
          </a:p>
          <a:p>
            <a:r>
              <a:rPr lang="en-US" sz="1600" dirty="0" smtClean="0"/>
              <a:t>ABS</a:t>
            </a:r>
          </a:p>
          <a:p>
            <a:r>
              <a:rPr lang="en-US" sz="1600" dirty="0" smtClean="0"/>
              <a:t>ACOS</a:t>
            </a:r>
          </a:p>
          <a:p>
            <a:r>
              <a:rPr lang="en-US" sz="1600" dirty="0" smtClean="0"/>
              <a:t>ASIN</a:t>
            </a:r>
          </a:p>
          <a:p>
            <a:r>
              <a:rPr lang="en-US" sz="1600" dirty="0" smtClean="0"/>
              <a:t>ATAN</a:t>
            </a:r>
          </a:p>
          <a:p>
            <a:r>
              <a:rPr lang="en-US" sz="1600" dirty="0" smtClean="0"/>
              <a:t>ATN2</a:t>
            </a:r>
          </a:p>
          <a:p>
            <a:r>
              <a:rPr lang="en-US" sz="1600" dirty="0" smtClean="0"/>
              <a:t>CEILING</a:t>
            </a:r>
          </a:p>
          <a:p>
            <a:r>
              <a:rPr lang="en-US" sz="1600" dirty="0" smtClean="0"/>
              <a:t>COS</a:t>
            </a:r>
          </a:p>
          <a:p>
            <a:r>
              <a:rPr lang="en-US" sz="1600" dirty="0" smtClean="0"/>
              <a:t>COT</a:t>
            </a:r>
          </a:p>
          <a:p>
            <a:r>
              <a:rPr lang="en-US" sz="1600" dirty="0" smtClean="0"/>
              <a:t>DEGREES</a:t>
            </a:r>
          </a:p>
          <a:p>
            <a:r>
              <a:rPr lang="en-US" sz="1600" dirty="0" smtClean="0"/>
              <a:t>EXP</a:t>
            </a:r>
          </a:p>
          <a:p>
            <a:r>
              <a:rPr lang="en-US" sz="1600" dirty="0" smtClean="0"/>
              <a:t>FLOOR</a:t>
            </a:r>
          </a:p>
          <a:p>
            <a:r>
              <a:rPr lang="en-US" sz="1600" dirty="0" smtClean="0"/>
              <a:t>LOG</a:t>
            </a:r>
          </a:p>
          <a:p>
            <a:r>
              <a:rPr lang="en-US" sz="1600" dirty="0" smtClean="0"/>
              <a:t>LOG10</a:t>
            </a:r>
          </a:p>
          <a:p>
            <a:r>
              <a:rPr lang="en-US" sz="1600" dirty="0" smtClean="0"/>
              <a:t>PI</a:t>
            </a:r>
          </a:p>
          <a:p>
            <a:r>
              <a:rPr lang="en-US" sz="1600" dirty="0" smtClean="0"/>
              <a:t>POWER</a:t>
            </a:r>
          </a:p>
          <a:p>
            <a:r>
              <a:rPr lang="en-US" sz="1600" dirty="0" smtClean="0"/>
              <a:t>RADIANS</a:t>
            </a:r>
          </a:p>
          <a:p>
            <a:r>
              <a:rPr lang="en-US" sz="1600" dirty="0" smtClean="0"/>
              <a:t>RAND</a:t>
            </a:r>
          </a:p>
          <a:p>
            <a:r>
              <a:rPr lang="en-US" sz="1600" dirty="0" smtClean="0"/>
              <a:t>ROUND</a:t>
            </a:r>
          </a:p>
          <a:p>
            <a:r>
              <a:rPr lang="en-US" sz="1600" dirty="0" smtClean="0"/>
              <a:t>SIGN</a:t>
            </a:r>
          </a:p>
          <a:p>
            <a:r>
              <a:rPr lang="en-US" sz="1600" dirty="0" smtClean="0"/>
              <a:t>SIN</a:t>
            </a:r>
          </a:p>
          <a:p>
            <a:r>
              <a:rPr lang="en-US" sz="1600" dirty="0" smtClean="0"/>
              <a:t>SQRT</a:t>
            </a:r>
          </a:p>
          <a:p>
            <a:r>
              <a:rPr lang="en-US" sz="1600" dirty="0" smtClean="0"/>
              <a:t>SQUARE</a:t>
            </a:r>
          </a:p>
          <a:p>
            <a:r>
              <a:rPr lang="en-US" sz="1600" dirty="0" smtClean="0"/>
              <a:t>TAN</a:t>
            </a:r>
            <a:endParaRPr lang="en-US" sz="1600" dirty="0"/>
          </a:p>
        </p:txBody>
      </p:sp>
      <p:sp>
        <p:nvSpPr>
          <p:cNvPr id="8" name="Rectangle 7"/>
          <p:cNvSpPr/>
          <p:nvPr/>
        </p:nvSpPr>
        <p:spPr>
          <a:xfrm>
            <a:off x="4800600" y="881658"/>
            <a:ext cx="1981200" cy="3385542"/>
          </a:xfrm>
          <a:prstGeom prst="rect">
            <a:avLst/>
          </a:prstGeom>
        </p:spPr>
        <p:txBody>
          <a:bodyPr wrap="square">
            <a:spAutoFit/>
          </a:bodyPr>
          <a:lstStyle/>
          <a:p>
            <a:r>
              <a:rPr lang="en-US" sz="1600" u="sng" dirty="0" smtClean="0"/>
              <a:t>Date Functions</a:t>
            </a:r>
            <a:endParaRPr lang="en-US" sz="1600" dirty="0" smtClean="0"/>
          </a:p>
          <a:p>
            <a:r>
              <a:rPr lang="en-US" sz="1600" dirty="0" smtClean="0"/>
              <a:t>DATEADD</a:t>
            </a:r>
          </a:p>
          <a:p>
            <a:r>
              <a:rPr lang="en-US" sz="1600" dirty="0" smtClean="0"/>
              <a:t>DATEDIFF</a:t>
            </a:r>
          </a:p>
          <a:p>
            <a:r>
              <a:rPr lang="en-US" sz="1600" dirty="0" smtClean="0"/>
              <a:t>DATENAME</a:t>
            </a:r>
          </a:p>
          <a:p>
            <a:r>
              <a:rPr lang="en-US" sz="1600" dirty="0" smtClean="0"/>
              <a:t>DATEPART</a:t>
            </a:r>
          </a:p>
          <a:p>
            <a:r>
              <a:rPr lang="en-US" sz="1600" dirty="0" smtClean="0"/>
              <a:t>DAY</a:t>
            </a:r>
          </a:p>
          <a:p>
            <a:r>
              <a:rPr lang="en-US" sz="1600" dirty="0" smtClean="0"/>
              <a:t>GETDATE</a:t>
            </a:r>
          </a:p>
          <a:p>
            <a:r>
              <a:rPr lang="en-US" sz="1600" dirty="0" smtClean="0"/>
              <a:t>SYSDATETIME</a:t>
            </a:r>
          </a:p>
          <a:p>
            <a:r>
              <a:rPr lang="en-US" sz="1600" dirty="0" smtClean="0"/>
              <a:t>SYSUTCDATETIME</a:t>
            </a:r>
          </a:p>
          <a:p>
            <a:r>
              <a:rPr lang="en-US" sz="1600" dirty="0" smtClean="0"/>
              <a:t>SYSDATETIMEOFFSET</a:t>
            </a:r>
          </a:p>
          <a:p>
            <a:r>
              <a:rPr lang="en-US" sz="1600" dirty="0" smtClean="0"/>
              <a:t>GETUTCDATE</a:t>
            </a:r>
          </a:p>
          <a:p>
            <a:r>
              <a:rPr lang="en-US" sz="1600" dirty="0" smtClean="0"/>
              <a:t>MONTH</a:t>
            </a:r>
          </a:p>
          <a:p>
            <a:r>
              <a:rPr lang="en-US" sz="1600" dirty="0" smtClean="0"/>
              <a:t>YEAR</a:t>
            </a:r>
            <a:endParaRPr lang="en-US" sz="1600" dirty="0"/>
          </a:p>
        </p:txBody>
      </p:sp>
      <p:sp>
        <p:nvSpPr>
          <p:cNvPr id="9" name="Rectangle 8"/>
          <p:cNvSpPr/>
          <p:nvPr/>
        </p:nvSpPr>
        <p:spPr>
          <a:xfrm>
            <a:off x="6629400" y="838200"/>
            <a:ext cx="2743200" cy="2616101"/>
          </a:xfrm>
          <a:prstGeom prst="rect">
            <a:avLst/>
          </a:prstGeom>
        </p:spPr>
        <p:txBody>
          <a:bodyPr wrap="square">
            <a:spAutoFit/>
          </a:bodyPr>
          <a:lstStyle/>
          <a:p>
            <a:r>
              <a:rPr lang="en-US" sz="1600" u="sng" dirty="0" smtClean="0"/>
              <a:t>System Functions</a:t>
            </a:r>
          </a:p>
          <a:p>
            <a:r>
              <a:rPr lang="en-US" sz="1600" dirty="0" smtClean="0"/>
              <a:t>DATALENGTH</a:t>
            </a:r>
          </a:p>
          <a:p>
            <a:r>
              <a:rPr lang="en-US" sz="1600" dirty="0" smtClean="0"/>
              <a:t>CHECKSUM</a:t>
            </a:r>
          </a:p>
          <a:p>
            <a:r>
              <a:rPr lang="en-US" sz="1600" dirty="0" smtClean="0"/>
              <a:t>NEWID</a:t>
            </a:r>
          </a:p>
          <a:p>
            <a:r>
              <a:rPr lang="en-US" sz="1600" dirty="0" smtClean="0"/>
              <a:t>CURRENT_TIMESTAMP</a:t>
            </a:r>
          </a:p>
          <a:p>
            <a:r>
              <a:rPr lang="en-US" sz="1600" dirty="0" smtClean="0"/>
              <a:t>CURRENT_USER</a:t>
            </a:r>
          </a:p>
          <a:p>
            <a:r>
              <a:rPr lang="en-US" sz="1600" dirty="0" smtClean="0"/>
              <a:t>HOST_NAME</a:t>
            </a:r>
          </a:p>
          <a:p>
            <a:r>
              <a:rPr lang="en-US" sz="1600" dirty="0" smtClean="0"/>
              <a:t>USER_NAME</a:t>
            </a:r>
          </a:p>
          <a:p>
            <a:r>
              <a:rPr lang="en-US" sz="1600" dirty="0" smtClean="0"/>
              <a:t>ISNUMERIC</a:t>
            </a:r>
          </a:p>
          <a:p>
            <a:r>
              <a:rPr lang="en-US" sz="1600" dirty="0" smtClean="0"/>
              <a:t>ISDATE</a:t>
            </a:r>
            <a:endParaRPr lang="en-US" sz="1600" dirty="0"/>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ADO.NET and SQL Server</a:t>
            </a:r>
            <a:endParaRPr lang="en-US" dirty="0"/>
          </a:p>
        </p:txBody>
      </p:sp>
      <p:sp>
        <p:nvSpPr>
          <p:cNvPr id="3" name="Subtitle 2"/>
          <p:cNvSpPr>
            <a:spLocks noGrp="1"/>
          </p:cNvSpPr>
          <p:nvPr>
            <p:ph type="subTitle" idx="1"/>
          </p:nvPr>
        </p:nvSpPr>
        <p:spPr/>
        <p:txBody>
          <a:bodyPr/>
          <a:lstStyle/>
          <a:p>
            <a:endParaRPr lang="en-US" sz="2400" dirty="0" smtClean="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1723100"/>
          </a:xfrm>
        </p:spPr>
        <p:txBody>
          <a:bodyPr/>
          <a:lstStyle/>
          <a:p>
            <a:pPr lvl="0" rtl="0" eaLnBrk="1" latinLnBrk="0" hangingPunct="1">
              <a:buClr>
                <a:schemeClr val="tx1">
                  <a:lumMod val="65000"/>
                </a:schemeClr>
              </a:buClr>
              <a:buFont typeface="Wingdings" pitchFamily="2" charset="2"/>
              <a:buChar char="þ"/>
            </a:pPr>
            <a:r>
              <a:rPr lang="en-US" sz="3600" spc="-150" dirty="0" smtClean="0">
                <a:ln w="3175">
                  <a:noFill/>
                </a:ln>
                <a:solidFill>
                  <a:schemeClr val="tx1">
                    <a:lumMod val="65000"/>
                  </a:schemeClr>
                </a:solidFill>
                <a:latin typeface="+mj-lt"/>
                <a:cs typeface="Arial" charset="0"/>
              </a:rPr>
              <a:t>Data Access Across Tiers</a:t>
            </a:r>
          </a:p>
          <a:p>
            <a:pPr lvl="0" rtl="0" eaLnBrk="1" latinLnBrk="0" hangingPunct="1">
              <a:buClr>
                <a:schemeClr val="tx1">
                  <a:lumMod val="65000"/>
                </a:schemeClr>
              </a:buClr>
              <a:buFont typeface="Wingdings" pitchFamily="2" charset="2"/>
              <a:buChar char="þ"/>
            </a:pPr>
            <a:r>
              <a:rPr lang="en-US" sz="3600" spc="-150" dirty="0" smtClean="0">
                <a:ln w="3175">
                  <a:noFill/>
                </a:ln>
                <a:solidFill>
                  <a:schemeClr val="tx1">
                    <a:lumMod val="65000"/>
                  </a:schemeClr>
                </a:solidFill>
                <a:latin typeface="+mj-lt"/>
                <a:cs typeface="Arial" charset="0"/>
              </a:rPr>
              <a:t>ADO.NET and SQL Server</a:t>
            </a:r>
            <a:endParaRPr lang="en-US" sz="2800" dirty="0" smtClean="0">
              <a:solidFill>
                <a:schemeClr val="tx1">
                  <a:lumMod val="65000"/>
                </a:schemeClr>
              </a:solidFill>
            </a:endParaRPr>
          </a:p>
          <a:p>
            <a:pPr lvl="0" rtl="0" eaLnBrk="1" latinLnBrk="0" hangingPunct="1">
              <a:buFont typeface="Wingdings" pitchFamily="2" charset="2"/>
              <a:buChar char="Ø"/>
            </a:pPr>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Futures</a:t>
            </a:r>
          </a:p>
        </p:txBody>
      </p:sp>
      <p:sp>
        <p:nvSpPr>
          <p:cNvPr id="3" name="Title 2"/>
          <p:cNvSpPr>
            <a:spLocks noGrp="1"/>
          </p:cNvSpPr>
          <p:nvPr>
            <p:ph type="title"/>
          </p:nvPr>
        </p:nvSpPr>
        <p:spPr/>
        <p:txBody>
          <a:bodyPr/>
          <a:lstStyle/>
          <a:p>
            <a:pPr rtl="0" eaLnBrk="1" latinLnBrk="0" hangingPunct="1"/>
            <a:r>
              <a: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4: Building on ADO.NET</a:t>
            </a:r>
            <a:endParaRPr lang="en-US" dirty="0"/>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lstStyle/>
          <a:p>
            <a:r>
              <a:rPr lang="en-US" dirty="0" smtClean="0"/>
              <a:t>ADO.NET Entity Framework Futures</a:t>
            </a:r>
            <a:endParaRPr lang="en-US" dirty="0"/>
          </a:p>
        </p:txBody>
      </p:sp>
      <p:sp>
        <p:nvSpPr>
          <p:cNvPr id="5" name="Text Placeholder 4"/>
          <p:cNvSpPr>
            <a:spLocks noGrp="1"/>
          </p:cNvSpPr>
          <p:nvPr>
            <p:ph type="body" sz="quarter" idx="10"/>
          </p:nvPr>
        </p:nvSpPr>
        <p:spPr>
          <a:xfrm>
            <a:off x="730044" y="1411553"/>
            <a:ext cx="7672004" cy="5270995"/>
          </a:xfrm>
        </p:spPr>
        <p:txBody>
          <a:bodyPr/>
          <a:lstStyle/>
          <a:p>
            <a:r>
              <a:rPr lang="en-US" sz="2800" dirty="0" smtClean="0"/>
              <a:t>Tool Support</a:t>
            </a:r>
          </a:p>
          <a:p>
            <a:pPr lvl="1"/>
            <a:r>
              <a:rPr lang="en-US" sz="2400" dirty="0" smtClean="0"/>
              <a:t>Model-First</a:t>
            </a:r>
          </a:p>
          <a:p>
            <a:pPr lvl="1"/>
            <a:r>
              <a:rPr lang="en-US" sz="2400" dirty="0" smtClean="0"/>
              <a:t>Support for Larger Models</a:t>
            </a:r>
          </a:p>
          <a:p>
            <a:pPr lvl="1"/>
            <a:r>
              <a:rPr lang="en-US" sz="2400" dirty="0" smtClean="0"/>
              <a:t>Complex Types</a:t>
            </a:r>
          </a:p>
          <a:p>
            <a:pPr lvl="1"/>
            <a:r>
              <a:rPr lang="en-US" sz="2400" dirty="0" err="1" smtClean="0"/>
              <a:t>Exensibility</a:t>
            </a:r>
            <a:endParaRPr lang="en-US" sz="2400" dirty="0" smtClean="0"/>
          </a:p>
          <a:p>
            <a:r>
              <a:rPr lang="en-US" sz="2800" dirty="0" smtClean="0"/>
              <a:t>Data Class Support</a:t>
            </a:r>
          </a:p>
          <a:p>
            <a:pPr lvl="1"/>
            <a:r>
              <a:rPr lang="en-US" sz="2400" dirty="0" smtClean="0"/>
              <a:t>Pure POCO</a:t>
            </a:r>
          </a:p>
          <a:p>
            <a:pPr lvl="1"/>
            <a:r>
              <a:rPr lang="en-US" sz="2400" dirty="0" smtClean="0"/>
              <a:t>Templates</a:t>
            </a:r>
          </a:p>
          <a:p>
            <a:r>
              <a:rPr lang="en-US" sz="2800" dirty="0" smtClean="0"/>
              <a:t>Improved Mapping Support</a:t>
            </a:r>
          </a:p>
          <a:p>
            <a:pPr lvl="1"/>
            <a:r>
              <a:rPr lang="en-US" sz="2400" dirty="0" err="1" smtClean="0"/>
              <a:t>Composable</a:t>
            </a:r>
            <a:r>
              <a:rPr lang="en-US" sz="2400" dirty="0" smtClean="0"/>
              <a:t> TVFs</a:t>
            </a:r>
          </a:p>
          <a:p>
            <a:r>
              <a:rPr lang="en-US" sz="2800" dirty="0" smtClean="0"/>
              <a:t>New Entity Services</a:t>
            </a:r>
          </a:p>
          <a:p>
            <a:pPr lvl="1"/>
            <a:r>
              <a:rPr lang="en-US" sz="2400" dirty="0" smtClean="0"/>
              <a:t>Synchronization, Offline</a:t>
            </a:r>
          </a:p>
          <a:p>
            <a:pPr lvl="1"/>
            <a:r>
              <a:rPr lang="en-US" sz="2400" dirty="0" smtClean="0"/>
              <a:t>SSRS integration</a:t>
            </a:r>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044" y="1411552"/>
            <a:ext cx="7672003" cy="3570208"/>
          </a:xfrm>
        </p:spPr>
        <p:txBody>
          <a:bodyPr/>
          <a:lstStyle/>
          <a:p>
            <a:pPr>
              <a:lnSpc>
                <a:spcPct val="100000"/>
              </a:lnSpc>
              <a:spcBef>
                <a:spcPts val="0"/>
              </a:spcBef>
              <a:spcAft>
                <a:spcPts val="0"/>
              </a:spcAft>
            </a:pPr>
            <a:r>
              <a:rPr lang="en-US" sz="2800" dirty="0" err="1" smtClean="0"/>
              <a:t>DataSet</a:t>
            </a:r>
            <a:endParaRPr lang="en-US" sz="2800" dirty="0" smtClean="0"/>
          </a:p>
          <a:p>
            <a:pPr lvl="1">
              <a:lnSpc>
                <a:spcPct val="100000"/>
              </a:lnSpc>
              <a:spcBef>
                <a:spcPts val="0"/>
              </a:spcBef>
            </a:pPr>
            <a:r>
              <a:rPr lang="en-US" sz="2400" dirty="0" err="1" smtClean="0"/>
              <a:t>Queryable</a:t>
            </a:r>
            <a:r>
              <a:rPr lang="en-US" sz="2400" dirty="0" smtClean="0"/>
              <a:t>, </a:t>
            </a:r>
            <a:r>
              <a:rPr lang="en-US" sz="2400" dirty="0" err="1" smtClean="0"/>
              <a:t>remoteable</a:t>
            </a:r>
            <a:r>
              <a:rPr lang="en-US" sz="2400" dirty="0" smtClean="0"/>
              <a:t> In-memory relational collection</a:t>
            </a:r>
          </a:p>
          <a:p>
            <a:pPr>
              <a:lnSpc>
                <a:spcPct val="100000"/>
              </a:lnSpc>
              <a:spcBef>
                <a:spcPts val="0"/>
              </a:spcBef>
              <a:spcAft>
                <a:spcPts val="0"/>
              </a:spcAft>
            </a:pPr>
            <a:r>
              <a:rPr lang="en-US" sz="2800" dirty="0" smtClean="0"/>
              <a:t>DBMS-Specific ADO.NET Data Provider</a:t>
            </a:r>
          </a:p>
          <a:p>
            <a:pPr lvl="1">
              <a:lnSpc>
                <a:spcPct val="100000"/>
              </a:lnSpc>
              <a:spcBef>
                <a:spcPts val="0"/>
              </a:spcBef>
            </a:pPr>
            <a:r>
              <a:rPr lang="en-US" sz="2400" dirty="0" smtClean="0"/>
              <a:t>Direct access to native store syntax, types</a:t>
            </a:r>
          </a:p>
          <a:p>
            <a:pPr>
              <a:lnSpc>
                <a:spcPct val="100000"/>
              </a:lnSpc>
              <a:spcBef>
                <a:spcPts val="0"/>
              </a:spcBef>
              <a:spcAft>
                <a:spcPts val="0"/>
              </a:spcAft>
            </a:pPr>
            <a:r>
              <a:rPr lang="en-US" sz="2800" dirty="0" err="1" smtClean="0"/>
              <a:t>EntityClient</a:t>
            </a:r>
            <a:endParaRPr lang="en-US" sz="2800" dirty="0" smtClean="0"/>
          </a:p>
          <a:p>
            <a:pPr lvl="1">
              <a:lnSpc>
                <a:spcPct val="100000"/>
              </a:lnSpc>
              <a:spcBef>
                <a:spcPts val="0"/>
              </a:spcBef>
            </a:pPr>
            <a:r>
              <a:rPr lang="en-US" sz="2400" dirty="0" smtClean="0"/>
              <a:t>Canonical Ad hoc queries with Flexible Mapping</a:t>
            </a:r>
          </a:p>
          <a:p>
            <a:pPr>
              <a:lnSpc>
                <a:spcPct val="100000"/>
              </a:lnSpc>
              <a:spcBef>
                <a:spcPts val="0"/>
              </a:spcBef>
              <a:spcAft>
                <a:spcPts val="0"/>
              </a:spcAft>
            </a:pPr>
            <a:r>
              <a:rPr lang="en-US" sz="2800" dirty="0" smtClean="0"/>
              <a:t>LINQ to SQL</a:t>
            </a:r>
          </a:p>
          <a:p>
            <a:pPr lvl="1">
              <a:lnSpc>
                <a:spcPct val="100000"/>
              </a:lnSpc>
              <a:spcBef>
                <a:spcPts val="0"/>
              </a:spcBef>
            </a:pPr>
            <a:r>
              <a:rPr lang="en-US" sz="2400" dirty="0" smtClean="0"/>
              <a:t>Strongly typed Microsoft SQL Server schema</a:t>
            </a:r>
          </a:p>
          <a:p>
            <a:pPr lvl="1">
              <a:lnSpc>
                <a:spcPct val="100000"/>
              </a:lnSpc>
              <a:spcBef>
                <a:spcPts val="0"/>
              </a:spcBef>
            </a:pPr>
            <a:r>
              <a:rPr lang="en-US" sz="2400" dirty="0" err="1" smtClean="0"/>
              <a:t>LinqDataSource</a:t>
            </a:r>
            <a:r>
              <a:rPr lang="en-US" sz="2400" dirty="0" smtClean="0"/>
              <a:t> for use in ASP.NET</a:t>
            </a:r>
          </a:p>
        </p:txBody>
      </p:sp>
      <p:sp>
        <p:nvSpPr>
          <p:cNvPr id="2" name="Title 1"/>
          <p:cNvSpPr>
            <a:spLocks noGrp="1"/>
          </p:cNvSpPr>
          <p:nvPr>
            <p:ph type="title"/>
          </p:nvPr>
        </p:nvSpPr>
        <p:spPr>
          <a:xfrm>
            <a:off x="387054" y="152400"/>
            <a:ext cx="8375946" cy="886397"/>
          </a:xfrm>
        </p:spPr>
        <p:txBody>
          <a:bodyPr/>
          <a:lstStyle/>
          <a:p>
            <a:r>
              <a:rPr lang="en-US" dirty="0" smtClean="0"/>
              <a:t>Summary: </a:t>
            </a:r>
            <a:br>
              <a:rPr lang="en-US" dirty="0" smtClean="0"/>
            </a:br>
            <a:r>
              <a:rPr lang="en-US" sz="2400" i="1" dirty="0" smtClean="0"/>
              <a:t>ADO.NET Data Access Components</a:t>
            </a:r>
            <a:endParaRPr lang="en-US" i="1"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30044" y="1411552"/>
            <a:ext cx="7672003" cy="4590487"/>
          </a:xfrm>
        </p:spPr>
        <p:txBody>
          <a:bodyPr/>
          <a:lstStyle/>
          <a:p>
            <a:pPr>
              <a:lnSpc>
                <a:spcPct val="100000"/>
              </a:lnSpc>
              <a:spcBef>
                <a:spcPts val="0"/>
              </a:spcBef>
              <a:spcAft>
                <a:spcPts val="0"/>
              </a:spcAft>
            </a:pPr>
            <a:r>
              <a:rPr lang="en-US" sz="2800" dirty="0" err="1" smtClean="0"/>
              <a:t>ObjectServices</a:t>
            </a:r>
            <a:endParaRPr lang="en-US" sz="2800" dirty="0" smtClean="0"/>
          </a:p>
          <a:p>
            <a:pPr lvl="1">
              <a:lnSpc>
                <a:spcPct val="100000"/>
              </a:lnSpc>
              <a:spcBef>
                <a:spcPts val="0"/>
              </a:spcBef>
            </a:pPr>
            <a:r>
              <a:rPr lang="en-US" sz="2400" dirty="0" smtClean="0"/>
              <a:t>Strongly typed Entity Model with Flexible Mapping</a:t>
            </a:r>
          </a:p>
          <a:p>
            <a:pPr lvl="1">
              <a:lnSpc>
                <a:spcPct val="100000"/>
              </a:lnSpc>
              <a:spcBef>
                <a:spcPts val="0"/>
              </a:spcBef>
            </a:pPr>
            <a:r>
              <a:rPr lang="en-US" sz="2400" dirty="0" smtClean="0"/>
              <a:t>LINQ to Entities</a:t>
            </a:r>
          </a:p>
          <a:p>
            <a:pPr lvl="2">
              <a:lnSpc>
                <a:spcPct val="100000"/>
              </a:lnSpc>
              <a:spcBef>
                <a:spcPts val="0"/>
              </a:spcBef>
            </a:pPr>
            <a:r>
              <a:rPr lang="en-US" sz="1800" dirty="0" smtClean="0"/>
              <a:t>Strongly typed Queries</a:t>
            </a:r>
          </a:p>
          <a:p>
            <a:pPr lvl="1">
              <a:lnSpc>
                <a:spcPct val="100000"/>
              </a:lnSpc>
              <a:spcBef>
                <a:spcPts val="0"/>
              </a:spcBef>
            </a:pPr>
            <a:r>
              <a:rPr lang="en-US" sz="2400" dirty="0" err="1" smtClean="0"/>
              <a:t>EntitySQL</a:t>
            </a:r>
            <a:endParaRPr lang="en-US" sz="2400" dirty="0" smtClean="0"/>
          </a:p>
          <a:p>
            <a:pPr lvl="2">
              <a:lnSpc>
                <a:spcPct val="100000"/>
              </a:lnSpc>
              <a:spcBef>
                <a:spcPts val="0"/>
              </a:spcBef>
            </a:pPr>
            <a:r>
              <a:rPr lang="en-US" sz="1800" dirty="0" smtClean="0"/>
              <a:t>Complex Queries, Ad-hoc Queries, Provider-specific Functions</a:t>
            </a:r>
            <a:endParaRPr lang="en-US" dirty="0" smtClean="0"/>
          </a:p>
          <a:p>
            <a:r>
              <a:rPr lang="en-US" sz="2800" dirty="0" err="1" smtClean="0"/>
              <a:t>EntityDatasource</a:t>
            </a:r>
            <a:endParaRPr lang="en-US" sz="2800" dirty="0" smtClean="0"/>
          </a:p>
          <a:p>
            <a:pPr lvl="1"/>
            <a:r>
              <a:rPr lang="en-US" sz="2400" dirty="0" smtClean="0"/>
              <a:t>Simple ASP.NET Integration</a:t>
            </a:r>
          </a:p>
          <a:p>
            <a:r>
              <a:rPr lang="en-US" sz="2800" dirty="0" smtClean="0"/>
              <a:t>ADO.NET Data Services</a:t>
            </a:r>
          </a:p>
          <a:p>
            <a:pPr lvl="1"/>
            <a:r>
              <a:rPr lang="en-US" sz="2400" dirty="0" smtClean="0"/>
              <a:t>Standard, Robust, REST-based service</a:t>
            </a:r>
          </a:p>
          <a:p>
            <a:pPr lvl="1"/>
            <a:r>
              <a:rPr lang="en-US" sz="2400" dirty="0" smtClean="0"/>
              <a:t>Easy to use, Highly Extensible</a:t>
            </a:r>
          </a:p>
          <a:p>
            <a:pPr lvl="1"/>
            <a:r>
              <a:rPr lang="en-US" sz="2400" dirty="0" smtClean="0"/>
              <a:t>.NET Client for simple programming</a:t>
            </a:r>
            <a:endParaRPr lang="en-US" sz="2400" dirty="0"/>
          </a:p>
        </p:txBody>
      </p:sp>
      <p:sp>
        <p:nvSpPr>
          <p:cNvPr id="4" name="Title 3"/>
          <p:cNvSpPr>
            <a:spLocks noGrp="1"/>
          </p:cNvSpPr>
          <p:nvPr>
            <p:ph type="title"/>
          </p:nvPr>
        </p:nvSpPr>
        <p:spPr>
          <a:xfrm>
            <a:off x="387054" y="152400"/>
            <a:ext cx="8375946" cy="941796"/>
          </a:xfrm>
        </p:spPr>
        <p:txBody>
          <a:bodyPr/>
          <a:lstStyle/>
          <a:p>
            <a:r>
              <a:rPr smtClean="0"/>
              <a:t>Summary</a:t>
            </a:r>
            <a:br>
              <a:rPr smtClean="0"/>
            </a:br>
            <a:r>
              <a:rPr sz="2800" i="1" smtClean="0"/>
              <a:t>ADO.NET Data Access Components</a:t>
            </a:r>
            <a:endParaRPr lang="en-US" i="1"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87350" y="152400"/>
            <a:ext cx="8369300" cy="997196"/>
          </a:xfrm>
        </p:spPr>
        <p:txBody>
          <a:bodyPr/>
          <a:lstStyle/>
          <a:p>
            <a:r>
              <a:rPr lang="en-US" sz="3200" dirty="0" smtClean="0"/>
              <a:t>Getting</a:t>
            </a:r>
            <a:r>
              <a:rPr lang="en-US" dirty="0" smtClean="0"/>
              <a:t> Data From a SQL Database</a:t>
            </a:r>
            <a:br>
              <a:rPr lang="en-US" dirty="0" smtClean="0"/>
            </a:br>
            <a:r>
              <a:rPr sz="3200" smtClean="0">
                <a:solidFill>
                  <a:schemeClr val="accent1">
                    <a:lumMod val="60000"/>
                    <a:lumOff val="40000"/>
                  </a:schemeClr>
                </a:solidFill>
              </a:rPr>
              <a:t>ADO.NET Data Provider</a:t>
            </a:r>
            <a:endParaRPr lang="en-US" sz="3200" dirty="0">
              <a:solidFill>
                <a:schemeClr val="accent1">
                  <a:lumMod val="60000"/>
                  <a:lumOff val="40000"/>
                </a:schemeClr>
              </a:solidFill>
            </a:endParaRPr>
          </a:p>
        </p:txBody>
      </p:sp>
      <p:sp>
        <p:nvSpPr>
          <p:cNvPr id="96259" name="Rectangle 3"/>
          <p:cNvSpPr>
            <a:spLocks noGrp="1" noChangeArrowheads="1"/>
          </p:cNvSpPr>
          <p:nvPr>
            <p:ph type="body" idx="1"/>
          </p:nvPr>
        </p:nvSpPr>
        <p:spPr>
          <a:xfrm>
            <a:off x="457200" y="1295400"/>
            <a:ext cx="8229600" cy="5234382"/>
          </a:xfrm>
        </p:spPr>
        <p:txBody>
          <a:bodyPr/>
          <a:lstStyle/>
          <a:p>
            <a:r>
              <a:rPr lang="en-US" dirty="0" smtClean="0"/>
              <a:t>Specific to a particular DBMS</a:t>
            </a:r>
            <a:endParaRPr lang="en-US" dirty="0"/>
          </a:p>
          <a:p>
            <a:pPr lvl="1"/>
            <a:r>
              <a:rPr lang="en-US" dirty="0" smtClean="0"/>
              <a:t>Directly </a:t>
            </a:r>
            <a:r>
              <a:rPr lang="en-US" dirty="0"/>
              <a:t>exposes consumer interfaces</a:t>
            </a:r>
          </a:p>
          <a:p>
            <a:pPr lvl="2"/>
            <a:r>
              <a:rPr lang="en-US" dirty="0"/>
              <a:t>No more COM/Automation dichotomy</a:t>
            </a:r>
          </a:p>
          <a:p>
            <a:r>
              <a:rPr lang="en-US" dirty="0" smtClean="0"/>
              <a:t>ADO.NET </a:t>
            </a:r>
            <a:r>
              <a:rPr lang="en-US" dirty="0" err="1" smtClean="0"/>
              <a:t>DataProvider</a:t>
            </a:r>
            <a:r>
              <a:rPr lang="en-US" dirty="0" smtClean="0"/>
              <a:t> </a:t>
            </a:r>
            <a:r>
              <a:rPr lang="en-US" dirty="0"/>
              <a:t>Object Model</a:t>
            </a:r>
          </a:p>
          <a:p>
            <a:pPr lvl="1"/>
            <a:r>
              <a:rPr lang="en-US" dirty="0"/>
              <a:t>Connection</a:t>
            </a:r>
          </a:p>
          <a:p>
            <a:pPr lvl="2"/>
            <a:r>
              <a:rPr lang="en-US" dirty="0" smtClean="0"/>
              <a:t>Establishes connection to </a:t>
            </a:r>
            <a:r>
              <a:rPr lang="en-US" dirty="0" err="1" smtClean="0"/>
              <a:t>DataSource</a:t>
            </a:r>
            <a:endParaRPr lang="en-US" dirty="0"/>
          </a:p>
          <a:p>
            <a:pPr lvl="1"/>
            <a:r>
              <a:rPr lang="en-US" dirty="0" smtClean="0"/>
              <a:t>Transaction</a:t>
            </a:r>
          </a:p>
          <a:p>
            <a:pPr lvl="2"/>
            <a:r>
              <a:rPr lang="en-US" dirty="0" smtClean="0"/>
              <a:t>Explicit Transaction Control</a:t>
            </a:r>
          </a:p>
          <a:p>
            <a:pPr lvl="1"/>
            <a:r>
              <a:rPr lang="en-US" dirty="0" smtClean="0"/>
              <a:t>Command</a:t>
            </a:r>
            <a:endParaRPr lang="en-US" dirty="0"/>
          </a:p>
          <a:p>
            <a:pPr lvl="2"/>
            <a:r>
              <a:rPr lang="en-US" dirty="0" smtClean="0"/>
              <a:t>Execute SQL statement</a:t>
            </a:r>
            <a:endParaRPr lang="en-US" dirty="0"/>
          </a:p>
          <a:p>
            <a:pPr lvl="1"/>
            <a:r>
              <a:rPr lang="en-US" dirty="0" err="1"/>
              <a:t>DataReader</a:t>
            </a:r>
            <a:endParaRPr lang="en-US" dirty="0"/>
          </a:p>
          <a:p>
            <a:pPr lvl="2"/>
            <a:r>
              <a:rPr lang="en-US" dirty="0" smtClean="0"/>
              <a:t>Forward-only, Read-Only Result Stream</a:t>
            </a:r>
            <a:endParaRPr lang="en-US" dirty="0"/>
          </a:p>
          <a:p>
            <a:pPr lvl="3"/>
            <a:r>
              <a:rPr lang="en-US" sz="1600" dirty="0"/>
              <a:t>Fields accessed through strongly typed, indexed </a:t>
            </a:r>
            <a:r>
              <a:rPr lang="en-US" sz="1600" dirty="0" err="1"/>
              <a:t>accessors</a:t>
            </a:r>
            <a:endParaRPr lang="en-US" sz="2000" dirty="0"/>
          </a:p>
        </p:txBody>
      </p:sp>
      <p:grpSp>
        <p:nvGrpSpPr>
          <p:cNvPr id="2" name="Group 4"/>
          <p:cNvGrpSpPr>
            <a:grpSpLocks/>
          </p:cNvGrpSpPr>
          <p:nvPr/>
        </p:nvGrpSpPr>
        <p:grpSpPr bwMode="auto">
          <a:xfrm>
            <a:off x="7848600" y="762000"/>
            <a:ext cx="1066800" cy="1828800"/>
            <a:chOff x="4656" y="2496"/>
            <a:chExt cx="912" cy="1536"/>
          </a:xfrm>
        </p:grpSpPr>
        <p:sp>
          <p:nvSpPr>
            <p:cNvPr id="96261" name="Line 5"/>
            <p:cNvSpPr>
              <a:spLocks noChangeShapeType="1"/>
            </p:cNvSpPr>
            <p:nvPr/>
          </p:nvSpPr>
          <p:spPr bwMode="auto">
            <a:xfrm flipH="1">
              <a:off x="4896" y="2976"/>
              <a:ext cx="96" cy="384"/>
            </a:xfrm>
            <a:prstGeom prst="line">
              <a:avLst/>
            </a:prstGeom>
            <a:noFill/>
            <a:ln w="38100">
              <a:solidFill>
                <a:schemeClr val="tx1"/>
              </a:solidFill>
              <a:round/>
              <a:headEnd/>
              <a:tailEnd type="triangle" w="med" len="med"/>
            </a:ln>
            <a:effectLst/>
          </p:spPr>
          <p:txBody>
            <a:bodyPr wrap="none"/>
            <a:lstStyle/>
            <a:p>
              <a:endParaRPr lang="en-US"/>
            </a:p>
          </p:txBody>
        </p:sp>
        <p:sp>
          <p:nvSpPr>
            <p:cNvPr id="96262" name="Line 6"/>
            <p:cNvSpPr>
              <a:spLocks noChangeShapeType="1"/>
            </p:cNvSpPr>
            <p:nvPr/>
          </p:nvSpPr>
          <p:spPr bwMode="auto">
            <a:xfrm flipV="1">
              <a:off x="5136" y="2976"/>
              <a:ext cx="96" cy="384"/>
            </a:xfrm>
            <a:prstGeom prst="line">
              <a:avLst/>
            </a:prstGeom>
            <a:noFill/>
            <a:ln w="38100">
              <a:solidFill>
                <a:schemeClr val="tx1"/>
              </a:solidFill>
              <a:round/>
              <a:headEnd/>
              <a:tailEnd type="triangle" w="med" len="med"/>
            </a:ln>
            <a:effectLst/>
          </p:spPr>
          <p:txBody>
            <a:bodyPr wrap="none"/>
            <a:lstStyle/>
            <a:p>
              <a:endParaRPr lang="en-US"/>
            </a:p>
          </p:txBody>
        </p:sp>
        <p:grpSp>
          <p:nvGrpSpPr>
            <p:cNvPr id="3" name="Group 7"/>
            <p:cNvGrpSpPr>
              <a:grpSpLocks/>
            </p:cNvGrpSpPr>
            <p:nvPr/>
          </p:nvGrpSpPr>
          <p:grpSpPr bwMode="auto">
            <a:xfrm>
              <a:off x="4704" y="3360"/>
              <a:ext cx="576" cy="672"/>
              <a:chOff x="3899" y="3699"/>
              <a:chExt cx="361" cy="398"/>
            </a:xfrm>
          </p:grpSpPr>
          <p:sp>
            <p:nvSpPr>
              <p:cNvPr id="96264" name="Oval 8"/>
              <p:cNvSpPr>
                <a:spLocks noChangeArrowheads="1"/>
              </p:cNvSpPr>
              <p:nvPr/>
            </p:nvSpPr>
            <p:spPr bwMode="auto">
              <a:xfrm>
                <a:off x="3899" y="3714"/>
                <a:ext cx="356" cy="104"/>
              </a:xfrm>
              <a:prstGeom prst="ellipse">
                <a:avLst/>
              </a:prstGeom>
              <a:solidFill>
                <a:schemeClr val="accent2"/>
              </a:solidFill>
              <a:ln w="38100">
                <a:solidFill>
                  <a:schemeClr val="tx1"/>
                </a:solidFill>
                <a:round/>
                <a:headEnd/>
                <a:tailEnd/>
              </a:ln>
              <a:effectLst/>
            </p:spPr>
            <p:txBody>
              <a:bodyPr anchor="ctr">
                <a:spAutoFit/>
              </a:bodyPr>
              <a:lstStyle/>
              <a:p>
                <a:endParaRPr lang="en-US"/>
              </a:p>
            </p:txBody>
          </p:sp>
          <p:sp>
            <p:nvSpPr>
              <p:cNvPr id="96265" name="Freeform 9"/>
              <p:cNvSpPr>
                <a:spLocks/>
              </p:cNvSpPr>
              <p:nvPr/>
            </p:nvSpPr>
            <p:spPr bwMode="auto">
              <a:xfrm>
                <a:off x="3901" y="3699"/>
                <a:ext cx="359" cy="398"/>
              </a:xfrm>
              <a:custGeom>
                <a:avLst/>
                <a:gdLst/>
                <a:ahLst/>
                <a:cxnLst>
                  <a:cxn ang="0">
                    <a:pos x="4" y="168"/>
                  </a:cxn>
                  <a:cxn ang="0">
                    <a:pos x="840" y="190"/>
                  </a:cxn>
                  <a:cxn ang="0">
                    <a:pos x="0" y="173"/>
                  </a:cxn>
                  <a:cxn ang="0">
                    <a:pos x="14" y="996"/>
                  </a:cxn>
                  <a:cxn ang="0">
                    <a:pos x="836" y="986"/>
                  </a:cxn>
                  <a:cxn ang="0">
                    <a:pos x="844" y="197"/>
                  </a:cxn>
                </a:cxnLst>
                <a:rect l="0" t="0" r="r" b="b"/>
                <a:pathLst>
                  <a:path w="844" h="1176">
                    <a:moveTo>
                      <a:pt x="4" y="168"/>
                    </a:moveTo>
                    <a:cubicBezTo>
                      <a:pt x="6" y="0"/>
                      <a:pt x="840" y="10"/>
                      <a:pt x="840" y="190"/>
                    </a:cubicBezTo>
                    <a:cubicBezTo>
                      <a:pt x="832" y="390"/>
                      <a:pt x="10" y="386"/>
                      <a:pt x="0" y="173"/>
                    </a:cubicBezTo>
                    <a:cubicBezTo>
                      <a:pt x="4" y="555"/>
                      <a:pt x="14" y="996"/>
                      <a:pt x="14" y="996"/>
                    </a:cubicBezTo>
                    <a:cubicBezTo>
                      <a:pt x="18" y="1136"/>
                      <a:pt x="824" y="1176"/>
                      <a:pt x="836" y="986"/>
                    </a:cubicBezTo>
                    <a:cubicBezTo>
                      <a:pt x="840" y="591"/>
                      <a:pt x="844" y="197"/>
                      <a:pt x="844" y="197"/>
                    </a:cubicBezTo>
                  </a:path>
                </a:pathLst>
              </a:custGeom>
              <a:solidFill>
                <a:schemeClr val="accent2"/>
              </a:solidFill>
              <a:ln w="38100" cap="flat" cmpd="sng">
                <a:solidFill>
                  <a:schemeClr val="tx1"/>
                </a:solidFill>
                <a:prstDash val="solid"/>
                <a:round/>
                <a:headEnd type="none" w="med" len="med"/>
                <a:tailEnd type="none" w="med" len="med"/>
              </a:ln>
              <a:effectLst/>
            </p:spPr>
            <p:txBody>
              <a:bodyPr anchor="ctr">
                <a:spAutoFit/>
              </a:bodyPr>
              <a:lstStyle/>
              <a:p>
                <a:endParaRPr lang="en-US"/>
              </a:p>
            </p:txBody>
          </p:sp>
        </p:grpSp>
        <p:sp>
          <p:nvSpPr>
            <p:cNvPr id="96266" name="Text Box 10"/>
            <p:cNvSpPr txBox="1">
              <a:spLocks noChangeArrowheads="1"/>
            </p:cNvSpPr>
            <p:nvPr/>
          </p:nvSpPr>
          <p:spPr bwMode="auto">
            <a:xfrm>
              <a:off x="4656" y="3552"/>
              <a:ext cx="624" cy="435"/>
            </a:xfrm>
            <a:prstGeom prst="rect">
              <a:avLst/>
            </a:prstGeom>
            <a:noFill/>
            <a:ln w="9525">
              <a:noFill/>
              <a:miter lim="800000"/>
              <a:headEnd/>
              <a:tailEnd/>
            </a:ln>
            <a:effectLst/>
          </p:spPr>
          <p:txBody>
            <a:bodyPr>
              <a:spAutoFit/>
            </a:bodyPr>
            <a:lstStyle/>
            <a:p>
              <a:pPr algn="ctr"/>
              <a:r>
                <a:rPr lang="en-US" sz="1400" dirty="0">
                  <a:effectLst/>
                  <a:latin typeface="Comic Sans MS" pitchFamily="66" charset="0"/>
                </a:rPr>
                <a:t>Data </a:t>
              </a:r>
            </a:p>
            <a:p>
              <a:pPr algn="ctr"/>
              <a:r>
                <a:rPr lang="en-US" sz="1400" dirty="0">
                  <a:effectLst/>
                  <a:latin typeface="Comic Sans MS" pitchFamily="66" charset="0"/>
                </a:rPr>
                <a:t>store</a:t>
              </a:r>
            </a:p>
          </p:txBody>
        </p:sp>
        <p:grpSp>
          <p:nvGrpSpPr>
            <p:cNvPr id="4" name="Group 11"/>
            <p:cNvGrpSpPr>
              <a:grpSpLocks/>
            </p:cNvGrpSpPr>
            <p:nvPr/>
          </p:nvGrpSpPr>
          <p:grpSpPr bwMode="auto">
            <a:xfrm>
              <a:off x="4800" y="2496"/>
              <a:ext cx="768" cy="439"/>
              <a:chOff x="1104" y="2304"/>
              <a:chExt cx="768" cy="439"/>
            </a:xfrm>
          </p:grpSpPr>
          <p:sp>
            <p:nvSpPr>
              <p:cNvPr id="96268" name="Freeform 12"/>
              <p:cNvSpPr>
                <a:spLocks/>
              </p:cNvSpPr>
              <p:nvPr/>
            </p:nvSpPr>
            <p:spPr bwMode="auto">
              <a:xfrm>
                <a:off x="1104" y="2304"/>
                <a:ext cx="720" cy="43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accent2"/>
              </a:solidFill>
              <a:ln w="381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96269" name="Text Box 13"/>
              <p:cNvSpPr txBox="1">
                <a:spLocks noChangeArrowheads="1"/>
              </p:cNvSpPr>
              <p:nvPr/>
            </p:nvSpPr>
            <p:spPr bwMode="auto">
              <a:xfrm>
                <a:off x="1104" y="2327"/>
                <a:ext cx="768" cy="416"/>
              </a:xfrm>
              <a:prstGeom prst="rect">
                <a:avLst/>
              </a:prstGeom>
              <a:solidFill>
                <a:schemeClr val="accent2"/>
              </a:solidFill>
              <a:ln w="38100">
                <a:solidFill>
                  <a:schemeClr val="tx1"/>
                </a:solidFill>
                <a:miter lim="800000"/>
                <a:headEnd/>
                <a:tailEnd/>
              </a:ln>
              <a:effectLst/>
            </p:spPr>
            <p:txBody>
              <a:bodyPr anchor="ctr">
                <a:spAutoFit/>
              </a:bodyPr>
              <a:lstStyle/>
              <a:p>
                <a:pPr algn="ctr"/>
                <a:r>
                  <a:rPr lang="en-US" sz="1200">
                    <a:effectLst/>
                    <a:latin typeface="Comic Sans MS" pitchFamily="66" charset="0"/>
                  </a:rPr>
                  <a:t>Data</a:t>
                </a:r>
              </a:p>
              <a:p>
                <a:pPr algn="ctr"/>
                <a:r>
                  <a:rPr lang="en-US" sz="1200">
                    <a:effectLst/>
                    <a:latin typeface="Comic Sans MS" pitchFamily="66" charset="0"/>
                  </a:rPr>
                  <a:t>Provider</a:t>
                </a:r>
              </a:p>
            </p:txBody>
          </p:sp>
        </p:grpSp>
      </p:grpSp>
      <p:grpSp>
        <p:nvGrpSpPr>
          <p:cNvPr id="5" name="Group 14"/>
          <p:cNvGrpSpPr>
            <a:grpSpLocks/>
          </p:cNvGrpSpPr>
          <p:nvPr/>
        </p:nvGrpSpPr>
        <p:grpSpPr bwMode="auto">
          <a:xfrm>
            <a:off x="5638800" y="4267200"/>
            <a:ext cx="3352800" cy="1609725"/>
            <a:chOff x="1536" y="1104"/>
            <a:chExt cx="2112" cy="1014"/>
          </a:xfrm>
        </p:grpSpPr>
        <p:sp>
          <p:nvSpPr>
            <p:cNvPr id="96271" name="Text Box 15"/>
            <p:cNvSpPr txBox="1">
              <a:spLocks noChangeArrowheads="1"/>
            </p:cNvSpPr>
            <p:nvPr/>
          </p:nvSpPr>
          <p:spPr bwMode="auto">
            <a:xfrm>
              <a:off x="1536" y="1104"/>
              <a:ext cx="720" cy="21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effectLst/>
                  <a:latin typeface="Times New Roman" pitchFamily="18" charset="0"/>
                </a:rPr>
                <a:t>Connection</a:t>
              </a:r>
            </a:p>
          </p:txBody>
        </p:sp>
        <p:sp>
          <p:nvSpPr>
            <p:cNvPr id="96272" name="Text Box 16"/>
            <p:cNvSpPr txBox="1">
              <a:spLocks noChangeArrowheads="1"/>
            </p:cNvSpPr>
            <p:nvPr/>
          </p:nvSpPr>
          <p:spPr bwMode="auto">
            <a:xfrm>
              <a:off x="1680" y="1296"/>
              <a:ext cx="1200" cy="212"/>
            </a:xfrm>
            <a:prstGeom prst="rect">
              <a:avLst/>
            </a:prstGeom>
            <a:noFill/>
            <a:ln>
              <a:noFill/>
              <a:headEnd/>
              <a:tailEnd/>
            </a:ln>
          </p:spPr>
          <p:style>
            <a:lnRef idx="1">
              <a:schemeClr val="accent3"/>
            </a:lnRef>
            <a:fillRef idx="2">
              <a:schemeClr val="accent3"/>
            </a:fillRef>
            <a:effectRef idx="1">
              <a:schemeClr val="accent3"/>
            </a:effectRef>
            <a:fontRef idx="minor">
              <a:schemeClr val="dk1"/>
            </a:fontRef>
          </p:style>
          <p:txBody>
            <a:bodyPr>
              <a:spAutoFit/>
            </a:bodyPr>
            <a:lstStyle/>
            <a:p>
              <a:r>
                <a:rPr lang="en-US" sz="1600">
                  <a:solidFill>
                    <a:schemeClr val="tx1"/>
                  </a:solidFill>
                  <a:effectLst/>
                  <a:latin typeface="Times New Roman" pitchFamily="18" charset="0"/>
                </a:rPr>
                <a:t>CreateCommand()</a:t>
              </a:r>
            </a:p>
          </p:txBody>
        </p:sp>
        <p:sp>
          <p:nvSpPr>
            <p:cNvPr id="96273" name="Text Box 17"/>
            <p:cNvSpPr txBox="1">
              <a:spLocks noChangeArrowheads="1"/>
            </p:cNvSpPr>
            <p:nvPr/>
          </p:nvSpPr>
          <p:spPr bwMode="auto">
            <a:xfrm>
              <a:off x="2160" y="1688"/>
              <a:ext cx="1202" cy="212"/>
            </a:xfrm>
            <a:prstGeom prst="rect">
              <a:avLst/>
            </a:prstGeom>
            <a:noFill/>
            <a:ln>
              <a:noFill/>
              <a:headEnd/>
              <a:tailEnd/>
            </a:ln>
          </p:spPr>
          <p:style>
            <a:lnRef idx="1">
              <a:schemeClr val="accent3"/>
            </a:lnRef>
            <a:fillRef idx="2">
              <a:schemeClr val="accent3"/>
            </a:fillRef>
            <a:effectRef idx="1">
              <a:schemeClr val="accent3"/>
            </a:effectRef>
            <a:fontRef idx="minor">
              <a:schemeClr val="dk1"/>
            </a:fontRef>
          </p:style>
          <p:txBody>
            <a:bodyPr>
              <a:spAutoFit/>
            </a:bodyPr>
            <a:lstStyle/>
            <a:p>
              <a:r>
                <a:rPr lang="en-US" sz="1600">
                  <a:solidFill>
                    <a:schemeClr val="tx1"/>
                  </a:solidFill>
                  <a:effectLst/>
                  <a:latin typeface="Times New Roman" pitchFamily="18" charset="0"/>
                </a:rPr>
                <a:t>ExecuteReader()</a:t>
              </a:r>
            </a:p>
          </p:txBody>
        </p:sp>
        <p:sp>
          <p:nvSpPr>
            <p:cNvPr id="96274" name="Text Box 18"/>
            <p:cNvSpPr txBox="1">
              <a:spLocks noChangeArrowheads="1"/>
            </p:cNvSpPr>
            <p:nvPr/>
          </p:nvSpPr>
          <p:spPr bwMode="auto">
            <a:xfrm>
              <a:off x="2352" y="1900"/>
              <a:ext cx="768" cy="21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a:effectLst/>
                  <a:latin typeface="Times New Roman" pitchFamily="18" charset="0"/>
                </a:rPr>
                <a:t>DataReader</a:t>
              </a:r>
            </a:p>
          </p:txBody>
        </p:sp>
        <p:sp>
          <p:nvSpPr>
            <p:cNvPr id="96275" name="Line 19"/>
            <p:cNvSpPr>
              <a:spLocks noChangeShapeType="1"/>
            </p:cNvSpPr>
            <p:nvPr/>
          </p:nvSpPr>
          <p:spPr bwMode="auto">
            <a:xfrm>
              <a:off x="1632" y="1316"/>
              <a:ext cx="0" cy="124"/>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96276" name="Line 20"/>
            <p:cNvSpPr>
              <a:spLocks noChangeShapeType="1"/>
            </p:cNvSpPr>
            <p:nvPr/>
          </p:nvSpPr>
          <p:spPr bwMode="auto">
            <a:xfrm flipV="1">
              <a:off x="1632" y="1440"/>
              <a:ext cx="96"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96277" name="Line 21"/>
            <p:cNvSpPr>
              <a:spLocks noChangeShapeType="1"/>
            </p:cNvSpPr>
            <p:nvPr/>
          </p:nvSpPr>
          <p:spPr bwMode="auto">
            <a:xfrm>
              <a:off x="1872" y="1488"/>
              <a:ext cx="0" cy="9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96278" name="Line 22"/>
            <p:cNvSpPr>
              <a:spLocks noChangeShapeType="1"/>
            </p:cNvSpPr>
            <p:nvPr/>
          </p:nvSpPr>
          <p:spPr bwMode="auto">
            <a:xfrm>
              <a:off x="1872" y="1584"/>
              <a:ext cx="96"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96279" name="Line 23"/>
            <p:cNvSpPr>
              <a:spLocks noChangeShapeType="1"/>
            </p:cNvSpPr>
            <p:nvPr/>
          </p:nvSpPr>
          <p:spPr bwMode="auto">
            <a:xfrm>
              <a:off x="2112" y="1680"/>
              <a:ext cx="0" cy="124"/>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96280" name="Line 24"/>
            <p:cNvSpPr>
              <a:spLocks noChangeShapeType="1"/>
            </p:cNvSpPr>
            <p:nvPr/>
          </p:nvSpPr>
          <p:spPr bwMode="auto">
            <a:xfrm flipV="1">
              <a:off x="2112" y="1804"/>
              <a:ext cx="96"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96281" name="Line 25"/>
            <p:cNvSpPr>
              <a:spLocks noChangeShapeType="1"/>
            </p:cNvSpPr>
            <p:nvPr/>
          </p:nvSpPr>
          <p:spPr bwMode="auto">
            <a:xfrm>
              <a:off x="2256" y="1872"/>
              <a:ext cx="0" cy="124"/>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96282" name="Line 26"/>
            <p:cNvSpPr>
              <a:spLocks noChangeShapeType="1"/>
            </p:cNvSpPr>
            <p:nvPr/>
          </p:nvSpPr>
          <p:spPr bwMode="auto">
            <a:xfrm flipV="1">
              <a:off x="2256" y="1996"/>
              <a:ext cx="96"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96283" name="Text Box 27"/>
            <p:cNvSpPr txBox="1">
              <a:spLocks noChangeArrowheads="1"/>
            </p:cNvSpPr>
            <p:nvPr/>
          </p:nvSpPr>
          <p:spPr bwMode="auto">
            <a:xfrm>
              <a:off x="1968" y="1488"/>
              <a:ext cx="720" cy="21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a:effectLst/>
                  <a:latin typeface="Times New Roman" pitchFamily="18" charset="0"/>
                </a:rPr>
                <a:t>Command</a:t>
              </a:r>
            </a:p>
          </p:txBody>
        </p:sp>
        <p:grpSp>
          <p:nvGrpSpPr>
            <p:cNvPr id="6" name="Group 28"/>
            <p:cNvGrpSpPr>
              <a:grpSpLocks/>
            </p:cNvGrpSpPr>
            <p:nvPr/>
          </p:nvGrpSpPr>
          <p:grpSpPr bwMode="auto">
            <a:xfrm>
              <a:off x="2784" y="1488"/>
              <a:ext cx="864" cy="266"/>
              <a:chOff x="2832" y="1488"/>
              <a:chExt cx="864" cy="266"/>
            </a:xfrm>
          </p:grpSpPr>
          <p:sp>
            <p:nvSpPr>
              <p:cNvPr id="96285" name="Text Box 29"/>
              <p:cNvSpPr txBox="1">
                <a:spLocks noChangeArrowheads="1"/>
              </p:cNvSpPr>
              <p:nvPr/>
            </p:nvSpPr>
            <p:spPr bwMode="auto">
              <a:xfrm>
                <a:off x="2928" y="1536"/>
                <a:ext cx="768" cy="21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a:effectLst/>
                    <a:latin typeface="Times New Roman" pitchFamily="18" charset="0"/>
                  </a:rPr>
                  <a:t>Parameters</a:t>
                </a:r>
              </a:p>
            </p:txBody>
          </p:sp>
          <p:sp>
            <p:nvSpPr>
              <p:cNvPr id="96286" name="Text Box 30"/>
              <p:cNvSpPr txBox="1">
                <a:spLocks noChangeArrowheads="1"/>
              </p:cNvSpPr>
              <p:nvPr/>
            </p:nvSpPr>
            <p:spPr bwMode="auto">
              <a:xfrm>
                <a:off x="2880" y="1510"/>
                <a:ext cx="768" cy="21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a:effectLst/>
                    <a:latin typeface="Times New Roman" pitchFamily="18" charset="0"/>
                  </a:rPr>
                  <a:t>Parameters</a:t>
                </a:r>
              </a:p>
            </p:txBody>
          </p:sp>
          <p:sp>
            <p:nvSpPr>
              <p:cNvPr id="96287" name="Text Box 31"/>
              <p:cNvSpPr txBox="1">
                <a:spLocks noChangeArrowheads="1"/>
              </p:cNvSpPr>
              <p:nvPr/>
            </p:nvSpPr>
            <p:spPr bwMode="auto">
              <a:xfrm>
                <a:off x="2832" y="1488"/>
                <a:ext cx="768" cy="21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effectLst/>
                    <a:latin typeface="Times New Roman" pitchFamily="18" charset="0"/>
                  </a:rPr>
                  <a:t>Parameters</a:t>
                </a:r>
              </a:p>
            </p:txBody>
          </p:sp>
        </p:grpSp>
        <p:sp>
          <p:nvSpPr>
            <p:cNvPr id="96288" name="Line 32"/>
            <p:cNvSpPr>
              <a:spLocks noChangeShapeType="1"/>
            </p:cNvSpPr>
            <p:nvPr/>
          </p:nvSpPr>
          <p:spPr bwMode="auto">
            <a:xfrm>
              <a:off x="2688" y="1632"/>
              <a:ext cx="96"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en-US"/>
            </a:p>
          </p:txBody>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044" y="1411552"/>
            <a:ext cx="7672003" cy="5548378"/>
          </a:xfrm>
        </p:spPr>
        <p:txBody>
          <a:bodyPr/>
          <a:lstStyle/>
          <a:p>
            <a:r>
              <a:rPr lang="en-US" sz="2800" dirty="0" smtClean="0"/>
              <a:t>ADO.NET Entity Framework V1 delivers…</a:t>
            </a:r>
          </a:p>
          <a:p>
            <a:pPr lvl="1"/>
            <a:r>
              <a:rPr lang="en-US" sz="2400" dirty="0" smtClean="0"/>
              <a:t>Applications work in terms of a rich Conceptual Model</a:t>
            </a:r>
          </a:p>
          <a:p>
            <a:pPr lvl="2"/>
            <a:r>
              <a:rPr lang="en-US" sz="2000" dirty="0" smtClean="0"/>
              <a:t>Strongly typed LINQ queries</a:t>
            </a:r>
          </a:p>
          <a:p>
            <a:pPr lvl="2"/>
            <a:r>
              <a:rPr lang="en-US" sz="2000" dirty="0" smtClean="0"/>
              <a:t>Ad-hoc ESQL queries</a:t>
            </a:r>
          </a:p>
          <a:p>
            <a:pPr lvl="2"/>
            <a:r>
              <a:rPr lang="en-US" sz="2000" dirty="0" err="1" smtClean="0"/>
              <a:t>Untyped</a:t>
            </a:r>
            <a:r>
              <a:rPr lang="en-US" sz="2000" dirty="0" smtClean="0"/>
              <a:t> </a:t>
            </a:r>
            <a:r>
              <a:rPr lang="en-US" sz="2000" dirty="0" err="1" smtClean="0"/>
              <a:t>EntityClient</a:t>
            </a:r>
            <a:endParaRPr lang="en-US" sz="2000" dirty="0" smtClean="0"/>
          </a:p>
          <a:p>
            <a:pPr lvl="1"/>
            <a:r>
              <a:rPr lang="en-US" sz="2400" dirty="0" smtClean="0"/>
              <a:t>Flexible mapping to existing storage schemas, DBMSs</a:t>
            </a:r>
          </a:p>
          <a:p>
            <a:pPr lvl="1"/>
            <a:r>
              <a:rPr lang="en-US" sz="2400" dirty="0" smtClean="0"/>
              <a:t>Tool support for generating model, mapping</a:t>
            </a:r>
          </a:p>
          <a:p>
            <a:r>
              <a:rPr lang="en-US" sz="2800" dirty="0" smtClean="0"/>
              <a:t>ADO.NET Entity Framework promises…</a:t>
            </a:r>
          </a:p>
          <a:p>
            <a:pPr lvl="1"/>
            <a:r>
              <a:rPr lang="en-US" sz="2400" dirty="0" smtClean="0"/>
              <a:t>More Mapping Flexibility</a:t>
            </a:r>
          </a:p>
          <a:p>
            <a:pPr lvl="1"/>
            <a:r>
              <a:rPr lang="en-US" sz="2400" dirty="0" smtClean="0"/>
              <a:t>Richer Entity Model Concepts</a:t>
            </a:r>
          </a:p>
          <a:p>
            <a:pPr lvl="1"/>
            <a:r>
              <a:rPr lang="en-US" sz="2400" dirty="0" smtClean="0"/>
              <a:t>Less Intrusive Persistence Logic</a:t>
            </a:r>
            <a:endParaRPr lang="en-US" sz="1600" dirty="0" smtClean="0"/>
          </a:p>
          <a:p>
            <a:pPr lvl="1"/>
            <a:r>
              <a:rPr lang="en-US" sz="2400" dirty="0" smtClean="0"/>
              <a:t>Better support for provider-specific functions</a:t>
            </a:r>
          </a:p>
          <a:p>
            <a:pPr lvl="1"/>
            <a:r>
              <a:rPr lang="en-US" sz="2400" dirty="0" smtClean="0"/>
              <a:t>Better tooling for model/code-driven development</a:t>
            </a:r>
          </a:p>
          <a:p>
            <a:pPr lvl="1"/>
            <a:r>
              <a:rPr lang="en-US" sz="2400" dirty="0" smtClean="0"/>
              <a:t>More services: Synchronization, Data Definition,…</a:t>
            </a:r>
          </a:p>
        </p:txBody>
      </p:sp>
      <p:sp>
        <p:nvSpPr>
          <p:cNvPr id="2" name="Title 1"/>
          <p:cNvSpPr>
            <a:spLocks noGrp="1"/>
          </p:cNvSpPr>
          <p:nvPr>
            <p:ph type="title"/>
          </p:nvPr>
        </p:nvSpPr>
        <p:spPr>
          <a:xfrm>
            <a:off x="387054" y="152400"/>
            <a:ext cx="8375946" cy="886397"/>
          </a:xfrm>
        </p:spPr>
        <p:txBody>
          <a:bodyPr/>
          <a:lstStyle/>
          <a:p>
            <a:r>
              <a:rPr lang="en-US" dirty="0" smtClean="0"/>
              <a:t>Summary: </a:t>
            </a:r>
            <a:br>
              <a:rPr lang="en-US" dirty="0" smtClean="0"/>
            </a:br>
            <a:r>
              <a:rPr lang="en-US" sz="2400" i="1" dirty="0" smtClean="0"/>
              <a:t>ADO.NET Entity Framework</a:t>
            </a:r>
            <a:endParaRPr lang="en-US" sz="2400" i="1" dirty="0"/>
          </a:p>
        </p:txBody>
      </p:sp>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5411674"/>
          </a:xfrm>
        </p:spPr>
        <p:txBody>
          <a:bodyPr/>
          <a:lstStyle/>
          <a:p>
            <a:pPr>
              <a:lnSpc>
                <a:spcPct val="100000"/>
              </a:lnSpc>
              <a:spcAft>
                <a:spcPts val="0"/>
              </a:spcAft>
            </a:pPr>
            <a:r>
              <a:rPr lang="en-US" sz="2800" dirty="0" smtClean="0"/>
              <a:t>ADO.NET Forum:</a:t>
            </a:r>
          </a:p>
          <a:p>
            <a:pPr>
              <a:buNone/>
            </a:pPr>
            <a:r>
              <a:rPr lang="en-US" sz="2400" i="1" dirty="0" smtClean="0"/>
              <a:t>http://blogs.msdn.com/adonet/default.aspx</a:t>
            </a:r>
          </a:p>
          <a:p>
            <a:pPr>
              <a:lnSpc>
                <a:spcPct val="100000"/>
              </a:lnSpc>
              <a:spcAft>
                <a:spcPts val="0"/>
              </a:spcAft>
            </a:pPr>
            <a:r>
              <a:rPr lang="en-US" sz="2800" dirty="0" smtClean="0"/>
              <a:t>LINQ to SQL Forum</a:t>
            </a:r>
          </a:p>
          <a:p>
            <a:pPr>
              <a:buNone/>
            </a:pPr>
            <a:r>
              <a:rPr lang="en-US" sz="2800" i="1" dirty="0" smtClean="0">
                <a:hlinkClick r:id="rId3"/>
              </a:rPr>
              <a:t>http://forums.microsoft.com/MSDN/ShowForum.aspx?ForumID=2035&amp;SiteID=1</a:t>
            </a:r>
            <a:endParaRPr lang="en-US" sz="2800" i="1" dirty="0" smtClean="0"/>
          </a:p>
          <a:p>
            <a:pPr>
              <a:lnSpc>
                <a:spcPct val="100000"/>
              </a:lnSpc>
              <a:spcAft>
                <a:spcPts val="0"/>
              </a:spcAft>
            </a:pPr>
            <a:r>
              <a:rPr lang="en-US" sz="2800" dirty="0" smtClean="0"/>
              <a:t>ADO.NET Entity Framework Forum:</a:t>
            </a:r>
          </a:p>
          <a:p>
            <a:pPr>
              <a:buNone/>
            </a:pPr>
            <a:r>
              <a:rPr lang="en-US" sz="2400" i="1" dirty="0" smtClean="0">
                <a:hlinkClick r:id="rId4"/>
              </a:rPr>
              <a:t>http://forums.microsoft.com/MSDN/ShowForum.aspx?ForumID=533&amp;SiteID=1</a:t>
            </a:r>
            <a:endParaRPr lang="en-US" sz="2400" i="1" dirty="0" smtClean="0"/>
          </a:p>
          <a:p>
            <a:pPr>
              <a:lnSpc>
                <a:spcPct val="100000"/>
              </a:lnSpc>
              <a:spcAft>
                <a:spcPts val="0"/>
              </a:spcAft>
            </a:pPr>
            <a:r>
              <a:rPr lang="en-US" sz="2800" dirty="0" smtClean="0"/>
              <a:t>ADO.NET Entity Framework Design BLOG:</a:t>
            </a:r>
          </a:p>
          <a:p>
            <a:pPr>
              <a:buNone/>
            </a:pPr>
            <a:r>
              <a:rPr lang="en-US" sz="2400" i="1" dirty="0" smtClean="0"/>
              <a:t>http://blogs.msdn.com/efdesign/</a:t>
            </a:r>
          </a:p>
          <a:p>
            <a:pPr>
              <a:lnSpc>
                <a:spcPct val="100000"/>
              </a:lnSpc>
              <a:spcAft>
                <a:spcPts val="0"/>
              </a:spcAft>
            </a:pPr>
            <a:r>
              <a:rPr lang="en-US" sz="2800" dirty="0" smtClean="0"/>
              <a:t>Danny Simmons’ BLOG:</a:t>
            </a:r>
          </a:p>
          <a:p>
            <a:pPr>
              <a:buNone/>
            </a:pPr>
            <a:r>
              <a:rPr lang="en-US" sz="2400" i="1" dirty="0" smtClean="0"/>
              <a:t>http://blogs.msdn.com/dsimmons/default.aspx</a:t>
            </a:r>
            <a:endParaRPr lang="en-US" sz="2400" i="1" dirty="0"/>
          </a:p>
        </p:txBody>
      </p:sp>
      <p:sp>
        <p:nvSpPr>
          <p:cNvPr id="3" name="Title 2"/>
          <p:cNvSpPr>
            <a:spLocks noGrp="1"/>
          </p:cNvSpPr>
          <p:nvPr>
            <p:ph type="title"/>
          </p:nvPr>
        </p:nvSpPr>
        <p:spPr>
          <a:xfrm>
            <a:off x="387054" y="152400"/>
            <a:ext cx="8375946" cy="941796"/>
          </a:xfrm>
        </p:spPr>
        <p:txBody>
          <a:bodyPr/>
          <a:lstStyle/>
          <a:p>
            <a:r>
              <a:rPr smtClean="0"/>
              <a:t>Summary:</a:t>
            </a:r>
            <a:br>
              <a:rPr smtClean="0"/>
            </a:br>
            <a:r>
              <a:rPr sz="2800" i="1" smtClean="0"/>
              <a:t>For More Information</a:t>
            </a:r>
            <a:r>
              <a:rPr lang="en-US" sz="2800" i="1" dirty="0" smtClean="0"/>
              <a:t>…</a:t>
            </a:r>
            <a:endParaRPr lang="en-US" sz="2800" i="1" dirty="0"/>
          </a:p>
        </p:txBody>
      </p:sp>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62000" y="2209800"/>
            <a:ext cx="7467600" cy="1371600"/>
          </a:xfrm>
        </p:spPr>
        <p:txBody>
          <a:bodyPr/>
          <a:lstStyle/>
          <a:p>
            <a:r>
              <a:rPr sz="7200" smtClean="0"/>
              <a:t>Questions?</a:t>
            </a:r>
            <a:endParaRPr lang="en-US" sz="7200" dirty="0"/>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3"/>
          <a:stretch>
            <a:fillRect/>
          </a:stretch>
        </p:blipFill>
        <p:spPr bwMode="black">
          <a:xfrm>
            <a:off x="2628393" y="4343400"/>
            <a:ext cx="3848607" cy="830092"/>
          </a:xfrm>
          <a:prstGeom prst="rect">
            <a:avLst/>
          </a:prstGeom>
          <a:noFill/>
          <a:ln>
            <a:noFill/>
          </a:ln>
        </p:spPr>
      </p:pic>
      <p:sp>
        <p:nvSpPr>
          <p:cNvPr id="5" name="Text Box 3"/>
          <p:cNvSpPr txBox="1">
            <a:spLocks noChangeArrowheads="1"/>
          </p:cNvSpPr>
          <p:nvPr/>
        </p:nvSpPr>
        <p:spPr bwMode="blackWhite">
          <a:xfrm>
            <a:off x="741954" y="6083573"/>
            <a:ext cx="7660093"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cs typeface="Arial" charset="0"/>
              </a:rPr>
              <a:t>© </a:t>
            </a:r>
            <a:r>
              <a:rPr lang="en-US" sz="700" dirty="0" smtClean="0">
                <a:cs typeface="Arial" charset="0"/>
              </a:rPr>
              <a:t>2008 Microsoft </a:t>
            </a:r>
            <a:r>
              <a:rPr lang="en-US" sz="700" dirty="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cs typeface="Arial" charset="0"/>
              </a:rPr>
              <a:t> MICROSOFT </a:t>
            </a:r>
            <a:r>
              <a:rPr lang="en-US" sz="700" dirty="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sz="quarter" idx="10"/>
          </p:nvPr>
        </p:nvSpPr>
        <p:spPr/>
        <p:txBody>
          <a:bodyPr/>
          <a:lstStyle/>
          <a:p>
            <a:pPr marL="565150" indent="-565150"/>
            <a:r>
              <a:rPr lang="en-US" sz="2800" dirty="0"/>
              <a:t>Relational View of Data</a:t>
            </a:r>
          </a:p>
          <a:p>
            <a:pPr marL="969963" lvl="1" indent="-403225"/>
            <a:r>
              <a:rPr lang="en-US" sz="2400" dirty="0"/>
              <a:t>Tables, Columns, Rows, </a:t>
            </a:r>
            <a:br>
              <a:rPr lang="en-US" sz="2400" dirty="0"/>
            </a:br>
            <a:r>
              <a:rPr lang="en-US" sz="2400" dirty="0"/>
              <a:t>Constraints, Relations</a:t>
            </a:r>
          </a:p>
          <a:p>
            <a:pPr marL="565150" indent="-565150"/>
            <a:r>
              <a:rPr lang="en-US" sz="2800" dirty="0"/>
              <a:t>Directly create metadata </a:t>
            </a:r>
            <a:br>
              <a:rPr lang="en-US" sz="2800" dirty="0"/>
            </a:br>
            <a:r>
              <a:rPr lang="en-US" sz="2800" dirty="0"/>
              <a:t>and insert data</a:t>
            </a:r>
          </a:p>
          <a:p>
            <a:pPr marL="565150" indent="-565150"/>
            <a:r>
              <a:rPr lang="en-US" sz="2800" dirty="0"/>
              <a:t>Explicit Disconnected Model</a:t>
            </a:r>
          </a:p>
          <a:p>
            <a:pPr marL="969963" lvl="1" indent="-403225"/>
            <a:r>
              <a:rPr lang="en-US" sz="2400" dirty="0"/>
              <a:t>Disconnected, </a:t>
            </a:r>
            <a:r>
              <a:rPr lang="en-US" sz="2400" dirty="0" err="1"/>
              <a:t>remotable</a:t>
            </a:r>
            <a:r>
              <a:rPr lang="en-US" sz="2400" dirty="0"/>
              <a:t> object</a:t>
            </a:r>
          </a:p>
          <a:p>
            <a:pPr marL="969963" lvl="1" indent="-403225"/>
            <a:r>
              <a:rPr lang="en-US" sz="2400" dirty="0"/>
              <a:t>No knowledge of data source or properties</a:t>
            </a:r>
          </a:p>
          <a:p>
            <a:pPr marL="1376363" lvl="2" indent="-404813"/>
            <a:r>
              <a:rPr lang="en-US" sz="2000" dirty="0"/>
              <a:t>Common Behavior</a:t>
            </a:r>
          </a:p>
          <a:p>
            <a:pPr marL="1376363" lvl="2" indent="-404813"/>
            <a:r>
              <a:rPr lang="en-US" sz="2000" dirty="0"/>
              <a:t>Predictable performance characteristics</a:t>
            </a:r>
          </a:p>
          <a:p>
            <a:pPr marL="969963" lvl="1" indent="-403225"/>
            <a:r>
              <a:rPr lang="en-US" sz="2400" dirty="0"/>
              <a:t>Array-like indexing</a:t>
            </a:r>
          </a:p>
          <a:p>
            <a:pPr marL="969963" lvl="1" indent="-403225"/>
            <a:r>
              <a:rPr lang="en-US" sz="2400" dirty="0"/>
              <a:t>Strong Typing</a:t>
            </a:r>
          </a:p>
        </p:txBody>
      </p:sp>
      <p:sp>
        <p:nvSpPr>
          <p:cNvPr id="97282" name="Rectangle 2"/>
          <p:cNvSpPr>
            <a:spLocks noGrp="1" noChangeArrowheads="1"/>
          </p:cNvSpPr>
          <p:nvPr>
            <p:ph type="title"/>
          </p:nvPr>
        </p:nvSpPr>
        <p:spPr>
          <a:xfrm>
            <a:off x="387054" y="152400"/>
            <a:ext cx="8375946" cy="997196"/>
          </a:xfrm>
        </p:spPr>
        <p:txBody>
          <a:bodyPr/>
          <a:lstStyle/>
          <a:p>
            <a:r>
              <a:rPr lang="en-US" dirty="0" smtClean="0"/>
              <a:t>Working with Data</a:t>
            </a:r>
            <a:r>
              <a:rPr lang="en-US" dirty="0"/>
              <a:t/>
            </a:r>
            <a:br>
              <a:rPr lang="en-US" dirty="0"/>
            </a:br>
            <a:r>
              <a:rPr lang="en-US" sz="3200" dirty="0" err="1" smtClean="0">
                <a:solidFill>
                  <a:schemeClr val="accent1">
                    <a:lumMod val="60000"/>
                    <a:lumOff val="40000"/>
                  </a:schemeClr>
                </a:solidFill>
              </a:rPr>
              <a:t>DataSet</a:t>
            </a:r>
            <a:endParaRPr lang="en-US" sz="3200" dirty="0">
              <a:solidFill>
                <a:schemeClr val="accent1">
                  <a:lumMod val="60000"/>
                  <a:lumOff val="40000"/>
                </a:schemeClr>
              </a:solidFill>
            </a:endParaRPr>
          </a:p>
        </p:txBody>
      </p:sp>
      <p:grpSp>
        <p:nvGrpSpPr>
          <p:cNvPr id="2" name="Group 4"/>
          <p:cNvGrpSpPr>
            <a:grpSpLocks/>
          </p:cNvGrpSpPr>
          <p:nvPr/>
        </p:nvGrpSpPr>
        <p:grpSpPr bwMode="auto">
          <a:xfrm>
            <a:off x="5791200" y="457200"/>
            <a:ext cx="3200400" cy="2819400"/>
            <a:chOff x="3504" y="912"/>
            <a:chExt cx="1920" cy="1872"/>
          </a:xfrm>
        </p:grpSpPr>
        <p:sp>
          <p:nvSpPr>
            <p:cNvPr id="97285" name="Freeform 5"/>
            <p:cNvSpPr>
              <a:spLocks/>
            </p:cNvSpPr>
            <p:nvPr/>
          </p:nvSpPr>
          <p:spPr bwMode="auto">
            <a:xfrm>
              <a:off x="3504" y="912"/>
              <a:ext cx="1920" cy="187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accent2"/>
            </a:solidFill>
            <a:ln w="38100">
              <a:solidFill>
                <a:schemeClr val="tx1"/>
              </a:solidFill>
              <a:round/>
              <a:headEnd/>
              <a:tailEnd/>
            </a:ln>
            <a:effectLst/>
          </p:spPr>
          <p:txBody>
            <a:bodyPr anchor="ctr">
              <a:spAutoFit/>
            </a:bodyPr>
            <a:lstStyle/>
            <a:p>
              <a:endParaRPr lang="en-US"/>
            </a:p>
          </p:txBody>
        </p:sp>
        <p:grpSp>
          <p:nvGrpSpPr>
            <p:cNvPr id="3" name="Group 6"/>
            <p:cNvGrpSpPr>
              <a:grpSpLocks/>
            </p:cNvGrpSpPr>
            <p:nvPr/>
          </p:nvGrpSpPr>
          <p:grpSpPr bwMode="auto">
            <a:xfrm>
              <a:off x="3718" y="1046"/>
              <a:ext cx="1514" cy="1688"/>
              <a:chOff x="3718" y="1910"/>
              <a:chExt cx="1514" cy="1688"/>
            </a:xfrm>
          </p:grpSpPr>
          <p:grpSp>
            <p:nvGrpSpPr>
              <p:cNvPr id="4" name="Group 7"/>
              <p:cNvGrpSpPr>
                <a:grpSpLocks/>
              </p:cNvGrpSpPr>
              <p:nvPr/>
            </p:nvGrpSpPr>
            <p:grpSpPr bwMode="auto">
              <a:xfrm>
                <a:off x="3718" y="1910"/>
                <a:ext cx="1514" cy="1651"/>
                <a:chOff x="3718" y="1910"/>
                <a:chExt cx="1514" cy="1651"/>
              </a:xfrm>
            </p:grpSpPr>
            <p:sp>
              <p:nvSpPr>
                <p:cNvPr id="97288" name="Freeform 8"/>
                <p:cNvSpPr>
                  <a:spLocks/>
                </p:cNvSpPr>
                <p:nvPr/>
              </p:nvSpPr>
              <p:spPr bwMode="auto">
                <a:xfrm>
                  <a:off x="3718" y="1910"/>
                  <a:ext cx="746" cy="163"/>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289" name="Rectangle 9"/>
                <p:cNvSpPr>
                  <a:spLocks noChangeArrowheads="1"/>
                </p:cNvSpPr>
                <p:nvPr/>
              </p:nvSpPr>
              <p:spPr bwMode="auto">
                <a:xfrm>
                  <a:off x="3804" y="1915"/>
                  <a:ext cx="541" cy="203"/>
                </a:xfrm>
                <a:prstGeom prst="rect">
                  <a:avLst/>
                </a:prstGeom>
                <a:noFill/>
                <a:ln w="9525">
                  <a:noFill/>
                  <a:miter lim="800000"/>
                  <a:headEnd/>
                  <a:tailEnd/>
                </a:ln>
                <a:effectLst/>
              </p:spPr>
              <p:txBody>
                <a:bodyPr wrap="none">
                  <a:spAutoFit/>
                </a:bodyPr>
                <a:lstStyle/>
                <a:p>
                  <a:r>
                    <a:rPr lang="en-US" sz="1400">
                      <a:solidFill>
                        <a:srgbClr val="000000"/>
                      </a:solidFill>
                      <a:effectLst>
                        <a:outerShdw blurRad="38100" dist="38100" dir="2700000" algn="tl">
                          <a:srgbClr val="FFFFFF"/>
                        </a:outerShdw>
                      </a:effectLst>
                      <a:latin typeface="Comic Sans MS" pitchFamily="66" charset="0"/>
                    </a:rPr>
                    <a:t>DataSet</a:t>
                  </a:r>
                </a:p>
              </p:txBody>
            </p:sp>
            <p:sp>
              <p:nvSpPr>
                <p:cNvPr id="97290" name="Line 10"/>
                <p:cNvSpPr>
                  <a:spLocks noChangeShapeType="1"/>
                </p:cNvSpPr>
                <p:nvPr/>
              </p:nvSpPr>
              <p:spPr bwMode="auto">
                <a:xfrm>
                  <a:off x="3847" y="2076"/>
                  <a:ext cx="0" cy="1248"/>
                </a:xfrm>
                <a:prstGeom prst="line">
                  <a:avLst/>
                </a:prstGeom>
                <a:noFill/>
                <a:ln w="28575">
                  <a:solidFill>
                    <a:srgbClr val="000066"/>
                  </a:solidFill>
                  <a:round/>
                  <a:headEnd/>
                  <a:tailEnd/>
                </a:ln>
                <a:effectLst/>
              </p:spPr>
              <p:txBody>
                <a:bodyPr/>
                <a:lstStyle/>
                <a:p>
                  <a:endParaRPr lang="en-US"/>
                </a:p>
              </p:txBody>
            </p:sp>
            <p:grpSp>
              <p:nvGrpSpPr>
                <p:cNvPr id="5" name="Group 11"/>
                <p:cNvGrpSpPr>
                  <a:grpSpLocks/>
                </p:cNvGrpSpPr>
                <p:nvPr/>
              </p:nvGrpSpPr>
              <p:grpSpPr bwMode="auto">
                <a:xfrm>
                  <a:off x="4104" y="2201"/>
                  <a:ext cx="696" cy="208"/>
                  <a:chOff x="624" y="1056"/>
                  <a:chExt cx="1104" cy="240"/>
                </a:xfrm>
              </p:grpSpPr>
              <p:sp>
                <p:nvSpPr>
                  <p:cNvPr id="97292" name="Freeform 12"/>
                  <p:cNvSpPr>
                    <a:spLocks/>
                  </p:cNvSpPr>
                  <p:nvPr/>
                </p:nvSpPr>
                <p:spPr bwMode="auto">
                  <a:xfrm>
                    <a:off x="624" y="1056"/>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293" name="Freeform 13"/>
                  <p:cNvSpPr>
                    <a:spLocks/>
                  </p:cNvSpPr>
                  <p:nvPr/>
                </p:nvSpPr>
                <p:spPr bwMode="auto">
                  <a:xfrm>
                    <a:off x="645" y="1077"/>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294" name="Freeform 14"/>
                  <p:cNvSpPr>
                    <a:spLocks/>
                  </p:cNvSpPr>
                  <p:nvPr/>
                </p:nvSpPr>
                <p:spPr bwMode="auto">
                  <a:xfrm>
                    <a:off x="672" y="1104"/>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grpSp>
            <p:sp>
              <p:nvSpPr>
                <p:cNvPr id="97295" name="Text Box 15"/>
                <p:cNvSpPr txBox="1">
                  <a:spLocks noChangeArrowheads="1"/>
                </p:cNvSpPr>
                <p:nvPr/>
              </p:nvSpPr>
              <p:spPr bwMode="auto">
                <a:xfrm>
                  <a:off x="3890" y="2076"/>
                  <a:ext cx="716" cy="203"/>
                </a:xfrm>
                <a:prstGeom prst="rect">
                  <a:avLst/>
                </a:prstGeom>
                <a:noFill/>
                <a:ln w="9525">
                  <a:noFill/>
                  <a:miter lim="800000"/>
                  <a:headEnd/>
                  <a:tailEnd/>
                </a:ln>
                <a:effectLst/>
              </p:spPr>
              <p:txBody>
                <a:bodyPr>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Tables</a:t>
                  </a:r>
                </a:p>
              </p:txBody>
            </p:sp>
            <p:sp>
              <p:nvSpPr>
                <p:cNvPr id="97296" name="Line 16"/>
                <p:cNvSpPr>
                  <a:spLocks noChangeShapeType="1"/>
                </p:cNvSpPr>
                <p:nvPr/>
              </p:nvSpPr>
              <p:spPr bwMode="auto">
                <a:xfrm>
                  <a:off x="3847" y="2160"/>
                  <a:ext cx="71" cy="0"/>
                </a:xfrm>
                <a:prstGeom prst="line">
                  <a:avLst/>
                </a:prstGeom>
                <a:noFill/>
                <a:ln w="28575">
                  <a:solidFill>
                    <a:srgbClr val="000066"/>
                  </a:solidFill>
                  <a:round/>
                  <a:headEnd/>
                  <a:tailEnd/>
                </a:ln>
                <a:effectLst/>
              </p:spPr>
              <p:txBody>
                <a:bodyPr/>
                <a:lstStyle/>
                <a:p>
                  <a:endParaRPr lang="en-US"/>
                </a:p>
              </p:txBody>
            </p:sp>
            <p:sp>
              <p:nvSpPr>
                <p:cNvPr id="97297" name="Rectangle 17"/>
                <p:cNvSpPr>
                  <a:spLocks noChangeArrowheads="1"/>
                </p:cNvSpPr>
                <p:nvPr/>
              </p:nvSpPr>
              <p:spPr bwMode="auto">
                <a:xfrm>
                  <a:off x="4191" y="2230"/>
                  <a:ext cx="396" cy="203"/>
                </a:xfrm>
                <a:prstGeom prst="rect">
                  <a:avLst/>
                </a:prstGeom>
                <a:noFill/>
                <a:ln w="9525">
                  <a:noFill/>
                  <a:miter lim="800000"/>
                  <a:headEnd/>
                  <a:tailEnd/>
                </a:ln>
                <a:effectLst/>
              </p:spPr>
              <p:txBody>
                <a:bodyPr wrap="none">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Table</a:t>
                  </a:r>
                </a:p>
              </p:txBody>
            </p:sp>
            <p:sp>
              <p:nvSpPr>
                <p:cNvPr id="97298" name="Line 18"/>
                <p:cNvSpPr>
                  <a:spLocks noChangeShapeType="1"/>
                </p:cNvSpPr>
                <p:nvPr/>
              </p:nvSpPr>
              <p:spPr bwMode="auto">
                <a:xfrm>
                  <a:off x="4018" y="2201"/>
                  <a:ext cx="1" cy="95"/>
                </a:xfrm>
                <a:prstGeom prst="line">
                  <a:avLst/>
                </a:prstGeom>
                <a:noFill/>
                <a:ln w="28575">
                  <a:solidFill>
                    <a:srgbClr val="000066"/>
                  </a:solidFill>
                  <a:round/>
                  <a:headEnd/>
                  <a:tailEnd/>
                </a:ln>
                <a:effectLst/>
              </p:spPr>
              <p:txBody>
                <a:bodyPr/>
                <a:lstStyle/>
                <a:p>
                  <a:endParaRPr lang="en-US"/>
                </a:p>
              </p:txBody>
            </p:sp>
            <p:sp>
              <p:nvSpPr>
                <p:cNvPr id="97299" name="Line 19"/>
                <p:cNvSpPr>
                  <a:spLocks noChangeShapeType="1"/>
                </p:cNvSpPr>
                <p:nvPr/>
              </p:nvSpPr>
              <p:spPr bwMode="auto">
                <a:xfrm>
                  <a:off x="4018" y="2296"/>
                  <a:ext cx="96" cy="1"/>
                </a:xfrm>
                <a:prstGeom prst="line">
                  <a:avLst/>
                </a:prstGeom>
                <a:noFill/>
                <a:ln w="28575">
                  <a:solidFill>
                    <a:srgbClr val="000066"/>
                  </a:solidFill>
                  <a:round/>
                  <a:headEnd/>
                  <a:tailEnd/>
                </a:ln>
                <a:effectLst/>
              </p:spPr>
              <p:txBody>
                <a:bodyPr/>
                <a:lstStyle/>
                <a:p>
                  <a:endParaRPr lang="en-US"/>
                </a:p>
              </p:txBody>
            </p:sp>
            <p:grpSp>
              <p:nvGrpSpPr>
                <p:cNvPr id="6" name="Group 20"/>
                <p:cNvGrpSpPr>
                  <a:grpSpLocks/>
                </p:cNvGrpSpPr>
                <p:nvPr/>
              </p:nvGrpSpPr>
              <p:grpSpPr bwMode="auto">
                <a:xfrm>
                  <a:off x="4447" y="2534"/>
                  <a:ext cx="689" cy="211"/>
                  <a:chOff x="624" y="1056"/>
                  <a:chExt cx="1104" cy="240"/>
                </a:xfrm>
              </p:grpSpPr>
              <p:sp>
                <p:nvSpPr>
                  <p:cNvPr id="97301" name="Freeform 21"/>
                  <p:cNvSpPr>
                    <a:spLocks/>
                  </p:cNvSpPr>
                  <p:nvPr/>
                </p:nvSpPr>
                <p:spPr bwMode="auto">
                  <a:xfrm>
                    <a:off x="624" y="1056"/>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302" name="Freeform 22"/>
                  <p:cNvSpPr>
                    <a:spLocks/>
                  </p:cNvSpPr>
                  <p:nvPr/>
                </p:nvSpPr>
                <p:spPr bwMode="auto">
                  <a:xfrm>
                    <a:off x="645" y="1077"/>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303" name="Freeform 23"/>
                  <p:cNvSpPr>
                    <a:spLocks/>
                  </p:cNvSpPr>
                  <p:nvPr/>
                </p:nvSpPr>
                <p:spPr bwMode="auto">
                  <a:xfrm>
                    <a:off x="672" y="1104"/>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grpSp>
            <p:sp>
              <p:nvSpPr>
                <p:cNvPr id="97304" name="Text Box 24"/>
                <p:cNvSpPr txBox="1">
                  <a:spLocks noChangeArrowheads="1"/>
                </p:cNvSpPr>
                <p:nvPr/>
              </p:nvSpPr>
              <p:spPr bwMode="auto">
                <a:xfrm>
                  <a:off x="4233" y="2408"/>
                  <a:ext cx="717" cy="203"/>
                </a:xfrm>
                <a:prstGeom prst="rect">
                  <a:avLst/>
                </a:prstGeom>
                <a:noFill/>
                <a:ln w="9525">
                  <a:noFill/>
                  <a:miter lim="800000"/>
                  <a:headEnd/>
                  <a:tailEnd/>
                </a:ln>
                <a:effectLst/>
              </p:spPr>
              <p:txBody>
                <a:bodyPr>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Columns</a:t>
                  </a:r>
                </a:p>
              </p:txBody>
            </p:sp>
            <p:sp>
              <p:nvSpPr>
                <p:cNvPr id="97305" name="Line 25"/>
                <p:cNvSpPr>
                  <a:spLocks noChangeShapeType="1"/>
                </p:cNvSpPr>
                <p:nvPr/>
              </p:nvSpPr>
              <p:spPr bwMode="auto">
                <a:xfrm>
                  <a:off x="4190" y="2492"/>
                  <a:ext cx="71" cy="1"/>
                </a:xfrm>
                <a:prstGeom prst="line">
                  <a:avLst/>
                </a:prstGeom>
                <a:noFill/>
                <a:ln w="28575">
                  <a:solidFill>
                    <a:srgbClr val="000066"/>
                  </a:solidFill>
                  <a:round/>
                  <a:headEnd/>
                  <a:tailEnd/>
                </a:ln>
                <a:effectLst/>
              </p:spPr>
              <p:txBody>
                <a:bodyPr/>
                <a:lstStyle/>
                <a:p>
                  <a:endParaRPr lang="en-US"/>
                </a:p>
              </p:txBody>
            </p:sp>
            <p:sp>
              <p:nvSpPr>
                <p:cNvPr id="97306" name="Rectangle 26"/>
                <p:cNvSpPr>
                  <a:spLocks noChangeArrowheads="1"/>
                </p:cNvSpPr>
                <p:nvPr/>
              </p:nvSpPr>
              <p:spPr bwMode="auto">
                <a:xfrm>
                  <a:off x="4534" y="2560"/>
                  <a:ext cx="456" cy="203"/>
                </a:xfrm>
                <a:prstGeom prst="rect">
                  <a:avLst/>
                </a:prstGeom>
                <a:noFill/>
                <a:ln w="9525">
                  <a:noFill/>
                  <a:miter lim="800000"/>
                  <a:headEnd/>
                  <a:tailEnd/>
                </a:ln>
                <a:effectLst/>
              </p:spPr>
              <p:txBody>
                <a:bodyPr wrap="none">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Column</a:t>
                  </a:r>
                </a:p>
              </p:txBody>
            </p:sp>
            <p:sp>
              <p:nvSpPr>
                <p:cNvPr id="97307" name="Line 27"/>
                <p:cNvSpPr>
                  <a:spLocks noChangeShapeType="1"/>
                </p:cNvSpPr>
                <p:nvPr/>
              </p:nvSpPr>
              <p:spPr bwMode="auto">
                <a:xfrm>
                  <a:off x="4362" y="2534"/>
                  <a:ext cx="0" cy="95"/>
                </a:xfrm>
                <a:prstGeom prst="line">
                  <a:avLst/>
                </a:prstGeom>
                <a:noFill/>
                <a:ln w="28575">
                  <a:solidFill>
                    <a:srgbClr val="000066"/>
                  </a:solidFill>
                  <a:round/>
                  <a:headEnd/>
                  <a:tailEnd/>
                </a:ln>
                <a:effectLst/>
              </p:spPr>
              <p:txBody>
                <a:bodyPr/>
                <a:lstStyle/>
                <a:p>
                  <a:endParaRPr lang="en-US"/>
                </a:p>
              </p:txBody>
            </p:sp>
            <p:sp>
              <p:nvSpPr>
                <p:cNvPr id="97308" name="Line 28"/>
                <p:cNvSpPr>
                  <a:spLocks noChangeShapeType="1"/>
                </p:cNvSpPr>
                <p:nvPr/>
              </p:nvSpPr>
              <p:spPr bwMode="auto">
                <a:xfrm>
                  <a:off x="4362" y="2629"/>
                  <a:ext cx="95" cy="1"/>
                </a:xfrm>
                <a:prstGeom prst="line">
                  <a:avLst/>
                </a:prstGeom>
                <a:noFill/>
                <a:ln w="28575">
                  <a:solidFill>
                    <a:srgbClr val="000066"/>
                  </a:solidFill>
                  <a:round/>
                  <a:headEnd/>
                  <a:tailEnd/>
                </a:ln>
                <a:effectLst/>
              </p:spPr>
              <p:txBody>
                <a:bodyPr/>
                <a:lstStyle/>
                <a:p>
                  <a:endParaRPr lang="en-US"/>
                </a:p>
              </p:txBody>
            </p:sp>
            <p:sp>
              <p:nvSpPr>
                <p:cNvPr id="97309" name="Line 29"/>
                <p:cNvSpPr>
                  <a:spLocks noChangeShapeType="1"/>
                </p:cNvSpPr>
                <p:nvPr/>
              </p:nvSpPr>
              <p:spPr bwMode="auto">
                <a:xfrm>
                  <a:off x="4190" y="2409"/>
                  <a:ext cx="0" cy="666"/>
                </a:xfrm>
                <a:prstGeom prst="line">
                  <a:avLst/>
                </a:prstGeom>
                <a:noFill/>
                <a:ln w="28575">
                  <a:solidFill>
                    <a:srgbClr val="000066"/>
                  </a:solidFill>
                  <a:round/>
                  <a:headEnd/>
                  <a:tailEnd/>
                </a:ln>
                <a:effectLst/>
              </p:spPr>
              <p:txBody>
                <a:bodyPr/>
                <a:lstStyle/>
                <a:p>
                  <a:endParaRPr lang="en-US"/>
                </a:p>
              </p:txBody>
            </p:sp>
            <p:grpSp>
              <p:nvGrpSpPr>
                <p:cNvPr id="7" name="Group 30"/>
                <p:cNvGrpSpPr>
                  <a:grpSpLocks/>
                </p:cNvGrpSpPr>
                <p:nvPr/>
              </p:nvGrpSpPr>
              <p:grpSpPr bwMode="auto">
                <a:xfrm>
                  <a:off x="4447" y="2825"/>
                  <a:ext cx="737" cy="208"/>
                  <a:chOff x="624" y="1056"/>
                  <a:chExt cx="1104" cy="240"/>
                </a:xfrm>
              </p:grpSpPr>
              <p:sp>
                <p:nvSpPr>
                  <p:cNvPr id="97311" name="Freeform 31"/>
                  <p:cNvSpPr>
                    <a:spLocks/>
                  </p:cNvSpPr>
                  <p:nvPr/>
                </p:nvSpPr>
                <p:spPr bwMode="auto">
                  <a:xfrm>
                    <a:off x="624" y="1056"/>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312" name="Freeform 32"/>
                  <p:cNvSpPr>
                    <a:spLocks/>
                  </p:cNvSpPr>
                  <p:nvPr/>
                </p:nvSpPr>
                <p:spPr bwMode="auto">
                  <a:xfrm>
                    <a:off x="645" y="1077"/>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313" name="Freeform 33"/>
                  <p:cNvSpPr>
                    <a:spLocks/>
                  </p:cNvSpPr>
                  <p:nvPr/>
                </p:nvSpPr>
                <p:spPr bwMode="auto">
                  <a:xfrm>
                    <a:off x="672" y="1104"/>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grpSp>
            <p:sp>
              <p:nvSpPr>
                <p:cNvPr id="97314" name="Text Box 34"/>
                <p:cNvSpPr txBox="1">
                  <a:spLocks noChangeArrowheads="1"/>
                </p:cNvSpPr>
                <p:nvPr/>
              </p:nvSpPr>
              <p:spPr bwMode="auto">
                <a:xfrm>
                  <a:off x="4234" y="2700"/>
                  <a:ext cx="717" cy="203"/>
                </a:xfrm>
                <a:prstGeom prst="rect">
                  <a:avLst/>
                </a:prstGeom>
                <a:noFill/>
                <a:ln w="9525">
                  <a:noFill/>
                  <a:miter lim="800000"/>
                  <a:headEnd/>
                  <a:tailEnd/>
                </a:ln>
                <a:effectLst/>
              </p:spPr>
              <p:txBody>
                <a:bodyPr>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Constraints</a:t>
                  </a:r>
                </a:p>
              </p:txBody>
            </p:sp>
            <p:sp>
              <p:nvSpPr>
                <p:cNvPr id="97315" name="Line 35"/>
                <p:cNvSpPr>
                  <a:spLocks noChangeShapeType="1"/>
                </p:cNvSpPr>
                <p:nvPr/>
              </p:nvSpPr>
              <p:spPr bwMode="auto">
                <a:xfrm>
                  <a:off x="4190" y="2783"/>
                  <a:ext cx="71" cy="1"/>
                </a:xfrm>
                <a:prstGeom prst="line">
                  <a:avLst/>
                </a:prstGeom>
                <a:noFill/>
                <a:ln w="28575">
                  <a:solidFill>
                    <a:srgbClr val="000066"/>
                  </a:solidFill>
                  <a:round/>
                  <a:headEnd/>
                  <a:tailEnd/>
                </a:ln>
                <a:effectLst/>
              </p:spPr>
              <p:txBody>
                <a:bodyPr/>
                <a:lstStyle/>
                <a:p>
                  <a:endParaRPr lang="en-US"/>
                </a:p>
              </p:txBody>
            </p:sp>
            <p:sp>
              <p:nvSpPr>
                <p:cNvPr id="97316" name="Rectangle 36"/>
                <p:cNvSpPr>
                  <a:spLocks noChangeArrowheads="1"/>
                </p:cNvSpPr>
                <p:nvPr/>
              </p:nvSpPr>
              <p:spPr bwMode="auto">
                <a:xfrm>
                  <a:off x="4534" y="2853"/>
                  <a:ext cx="638" cy="203"/>
                </a:xfrm>
                <a:prstGeom prst="rect">
                  <a:avLst/>
                </a:prstGeom>
                <a:noFill/>
                <a:ln w="9525">
                  <a:noFill/>
                  <a:miter lim="800000"/>
                  <a:headEnd/>
                  <a:tailEnd/>
                </a:ln>
                <a:effectLst/>
              </p:spPr>
              <p:txBody>
                <a:bodyPr wrap="none">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Constraint</a:t>
                  </a:r>
                </a:p>
              </p:txBody>
            </p:sp>
            <p:sp>
              <p:nvSpPr>
                <p:cNvPr id="97317" name="Line 37"/>
                <p:cNvSpPr>
                  <a:spLocks noChangeShapeType="1"/>
                </p:cNvSpPr>
                <p:nvPr/>
              </p:nvSpPr>
              <p:spPr bwMode="auto">
                <a:xfrm>
                  <a:off x="4362" y="2825"/>
                  <a:ext cx="0" cy="95"/>
                </a:xfrm>
                <a:prstGeom prst="line">
                  <a:avLst/>
                </a:prstGeom>
                <a:noFill/>
                <a:ln w="28575">
                  <a:solidFill>
                    <a:srgbClr val="000066"/>
                  </a:solidFill>
                  <a:round/>
                  <a:headEnd/>
                  <a:tailEnd/>
                </a:ln>
                <a:effectLst/>
              </p:spPr>
              <p:txBody>
                <a:bodyPr/>
                <a:lstStyle/>
                <a:p>
                  <a:endParaRPr lang="en-US"/>
                </a:p>
              </p:txBody>
            </p:sp>
            <p:sp>
              <p:nvSpPr>
                <p:cNvPr id="97318" name="Line 38"/>
                <p:cNvSpPr>
                  <a:spLocks noChangeShapeType="1"/>
                </p:cNvSpPr>
                <p:nvPr/>
              </p:nvSpPr>
              <p:spPr bwMode="auto">
                <a:xfrm>
                  <a:off x="4362" y="2920"/>
                  <a:ext cx="95" cy="1"/>
                </a:xfrm>
                <a:prstGeom prst="line">
                  <a:avLst/>
                </a:prstGeom>
                <a:noFill/>
                <a:ln w="28575">
                  <a:solidFill>
                    <a:srgbClr val="000066"/>
                  </a:solidFill>
                  <a:round/>
                  <a:headEnd/>
                  <a:tailEnd/>
                </a:ln>
                <a:effectLst/>
              </p:spPr>
              <p:txBody>
                <a:bodyPr/>
                <a:lstStyle/>
                <a:p>
                  <a:endParaRPr lang="en-US"/>
                </a:p>
              </p:txBody>
            </p:sp>
            <p:grpSp>
              <p:nvGrpSpPr>
                <p:cNvPr id="8" name="Group 39"/>
                <p:cNvGrpSpPr>
                  <a:grpSpLocks/>
                </p:cNvGrpSpPr>
                <p:nvPr/>
              </p:nvGrpSpPr>
              <p:grpSpPr bwMode="auto">
                <a:xfrm>
                  <a:off x="4447" y="3116"/>
                  <a:ext cx="785" cy="205"/>
                  <a:chOff x="624" y="1056"/>
                  <a:chExt cx="1104" cy="240"/>
                </a:xfrm>
              </p:grpSpPr>
              <p:sp>
                <p:nvSpPr>
                  <p:cNvPr id="97320" name="Freeform 40"/>
                  <p:cNvSpPr>
                    <a:spLocks/>
                  </p:cNvSpPr>
                  <p:nvPr/>
                </p:nvSpPr>
                <p:spPr bwMode="auto">
                  <a:xfrm>
                    <a:off x="624" y="1056"/>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321" name="Freeform 41"/>
                  <p:cNvSpPr>
                    <a:spLocks/>
                  </p:cNvSpPr>
                  <p:nvPr/>
                </p:nvSpPr>
                <p:spPr bwMode="auto">
                  <a:xfrm>
                    <a:off x="645" y="1077"/>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322" name="Freeform 42"/>
                  <p:cNvSpPr>
                    <a:spLocks/>
                  </p:cNvSpPr>
                  <p:nvPr/>
                </p:nvSpPr>
                <p:spPr bwMode="auto">
                  <a:xfrm>
                    <a:off x="672" y="1104"/>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grpSp>
            <p:sp>
              <p:nvSpPr>
                <p:cNvPr id="97323" name="Text Box 43"/>
                <p:cNvSpPr txBox="1">
                  <a:spLocks noChangeArrowheads="1"/>
                </p:cNvSpPr>
                <p:nvPr/>
              </p:nvSpPr>
              <p:spPr bwMode="auto">
                <a:xfrm>
                  <a:off x="4233" y="2989"/>
                  <a:ext cx="717" cy="203"/>
                </a:xfrm>
                <a:prstGeom prst="rect">
                  <a:avLst/>
                </a:prstGeom>
                <a:noFill/>
                <a:ln w="9525">
                  <a:noFill/>
                  <a:miter lim="800000"/>
                  <a:headEnd/>
                  <a:tailEnd/>
                </a:ln>
                <a:effectLst/>
              </p:spPr>
              <p:txBody>
                <a:bodyPr>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Rows</a:t>
                  </a:r>
                </a:p>
              </p:txBody>
            </p:sp>
            <p:sp>
              <p:nvSpPr>
                <p:cNvPr id="97324" name="Line 44"/>
                <p:cNvSpPr>
                  <a:spLocks noChangeShapeType="1"/>
                </p:cNvSpPr>
                <p:nvPr/>
              </p:nvSpPr>
              <p:spPr bwMode="auto">
                <a:xfrm>
                  <a:off x="4190" y="3075"/>
                  <a:ext cx="71" cy="0"/>
                </a:xfrm>
                <a:prstGeom prst="line">
                  <a:avLst/>
                </a:prstGeom>
                <a:noFill/>
                <a:ln w="28575">
                  <a:solidFill>
                    <a:srgbClr val="000066"/>
                  </a:solidFill>
                  <a:round/>
                  <a:headEnd/>
                  <a:tailEnd/>
                </a:ln>
                <a:effectLst/>
              </p:spPr>
              <p:txBody>
                <a:bodyPr/>
                <a:lstStyle/>
                <a:p>
                  <a:endParaRPr lang="en-US"/>
                </a:p>
              </p:txBody>
            </p:sp>
            <p:sp>
              <p:nvSpPr>
                <p:cNvPr id="97325" name="Rectangle 45"/>
                <p:cNvSpPr>
                  <a:spLocks noChangeArrowheads="1"/>
                </p:cNvSpPr>
                <p:nvPr/>
              </p:nvSpPr>
              <p:spPr bwMode="auto">
                <a:xfrm>
                  <a:off x="4534" y="3143"/>
                  <a:ext cx="308" cy="202"/>
                </a:xfrm>
                <a:prstGeom prst="rect">
                  <a:avLst/>
                </a:prstGeom>
                <a:noFill/>
                <a:ln w="9525">
                  <a:noFill/>
                  <a:miter lim="800000"/>
                  <a:headEnd/>
                  <a:tailEnd/>
                </a:ln>
                <a:effectLst/>
              </p:spPr>
              <p:txBody>
                <a:bodyPr wrap="none">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Row</a:t>
                  </a:r>
                </a:p>
              </p:txBody>
            </p:sp>
            <p:sp>
              <p:nvSpPr>
                <p:cNvPr id="97326" name="Line 46"/>
                <p:cNvSpPr>
                  <a:spLocks noChangeShapeType="1"/>
                </p:cNvSpPr>
                <p:nvPr/>
              </p:nvSpPr>
              <p:spPr bwMode="auto">
                <a:xfrm>
                  <a:off x="4362" y="3116"/>
                  <a:ext cx="0" cy="95"/>
                </a:xfrm>
                <a:prstGeom prst="line">
                  <a:avLst/>
                </a:prstGeom>
                <a:noFill/>
                <a:ln w="28575">
                  <a:solidFill>
                    <a:srgbClr val="000066"/>
                  </a:solidFill>
                  <a:round/>
                  <a:headEnd/>
                  <a:tailEnd/>
                </a:ln>
                <a:effectLst/>
              </p:spPr>
              <p:txBody>
                <a:bodyPr/>
                <a:lstStyle/>
                <a:p>
                  <a:endParaRPr lang="en-US"/>
                </a:p>
              </p:txBody>
            </p:sp>
            <p:sp>
              <p:nvSpPr>
                <p:cNvPr id="97327" name="Line 47"/>
                <p:cNvSpPr>
                  <a:spLocks noChangeShapeType="1"/>
                </p:cNvSpPr>
                <p:nvPr/>
              </p:nvSpPr>
              <p:spPr bwMode="auto">
                <a:xfrm>
                  <a:off x="4362" y="3211"/>
                  <a:ext cx="95" cy="1"/>
                </a:xfrm>
                <a:prstGeom prst="line">
                  <a:avLst/>
                </a:prstGeom>
                <a:noFill/>
                <a:ln w="28575">
                  <a:solidFill>
                    <a:srgbClr val="000066"/>
                  </a:solidFill>
                  <a:round/>
                  <a:headEnd/>
                  <a:tailEnd/>
                </a:ln>
                <a:effectLst/>
              </p:spPr>
              <p:txBody>
                <a:bodyPr/>
                <a:lstStyle/>
                <a:p>
                  <a:endParaRPr lang="en-US"/>
                </a:p>
              </p:txBody>
            </p:sp>
            <p:grpSp>
              <p:nvGrpSpPr>
                <p:cNvPr id="9" name="Group 48"/>
                <p:cNvGrpSpPr>
                  <a:grpSpLocks/>
                </p:cNvGrpSpPr>
                <p:nvPr/>
              </p:nvGrpSpPr>
              <p:grpSpPr bwMode="auto">
                <a:xfrm>
                  <a:off x="4104" y="3366"/>
                  <a:ext cx="792" cy="195"/>
                  <a:chOff x="624" y="1056"/>
                  <a:chExt cx="1104" cy="240"/>
                </a:xfrm>
              </p:grpSpPr>
              <p:sp>
                <p:nvSpPr>
                  <p:cNvPr id="97329" name="Freeform 49"/>
                  <p:cNvSpPr>
                    <a:spLocks/>
                  </p:cNvSpPr>
                  <p:nvPr/>
                </p:nvSpPr>
                <p:spPr bwMode="auto">
                  <a:xfrm>
                    <a:off x="624" y="1056"/>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330" name="Freeform 50"/>
                  <p:cNvSpPr>
                    <a:spLocks/>
                  </p:cNvSpPr>
                  <p:nvPr/>
                </p:nvSpPr>
                <p:spPr bwMode="auto">
                  <a:xfrm>
                    <a:off x="645" y="1077"/>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sp>
                <p:nvSpPr>
                  <p:cNvPr id="97331" name="Freeform 51"/>
                  <p:cNvSpPr>
                    <a:spLocks/>
                  </p:cNvSpPr>
                  <p:nvPr/>
                </p:nvSpPr>
                <p:spPr bwMode="auto">
                  <a:xfrm>
                    <a:off x="672" y="1104"/>
                    <a:ext cx="1056" cy="192"/>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hlink"/>
                  </a:solidFill>
                  <a:ln w="25400">
                    <a:solidFill>
                      <a:srgbClr val="000066"/>
                    </a:solidFill>
                    <a:round/>
                    <a:headEnd/>
                    <a:tailEnd/>
                  </a:ln>
                  <a:effectLst/>
                </p:spPr>
                <p:txBody>
                  <a:bodyPr anchor="ctr">
                    <a:spAutoFit/>
                  </a:bodyPr>
                  <a:lstStyle/>
                  <a:p>
                    <a:endParaRPr lang="en-US"/>
                  </a:p>
                </p:txBody>
              </p:sp>
            </p:grpSp>
            <p:sp>
              <p:nvSpPr>
                <p:cNvPr id="97332" name="Text Box 52"/>
                <p:cNvSpPr txBox="1">
                  <a:spLocks noChangeArrowheads="1"/>
                </p:cNvSpPr>
                <p:nvPr/>
              </p:nvSpPr>
              <p:spPr bwMode="auto">
                <a:xfrm>
                  <a:off x="3890" y="3240"/>
                  <a:ext cx="716" cy="202"/>
                </a:xfrm>
                <a:prstGeom prst="rect">
                  <a:avLst/>
                </a:prstGeom>
                <a:noFill/>
                <a:ln w="9525">
                  <a:noFill/>
                  <a:miter lim="800000"/>
                  <a:headEnd/>
                  <a:tailEnd/>
                </a:ln>
                <a:effectLst/>
              </p:spPr>
              <p:txBody>
                <a:bodyPr>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Relations</a:t>
                  </a:r>
                </a:p>
              </p:txBody>
            </p:sp>
            <p:sp>
              <p:nvSpPr>
                <p:cNvPr id="97333" name="Line 53"/>
                <p:cNvSpPr>
                  <a:spLocks noChangeShapeType="1"/>
                </p:cNvSpPr>
                <p:nvPr/>
              </p:nvSpPr>
              <p:spPr bwMode="auto">
                <a:xfrm>
                  <a:off x="3847" y="3324"/>
                  <a:ext cx="71" cy="1"/>
                </a:xfrm>
                <a:prstGeom prst="line">
                  <a:avLst/>
                </a:prstGeom>
                <a:noFill/>
                <a:ln w="28575">
                  <a:solidFill>
                    <a:srgbClr val="000066"/>
                  </a:solidFill>
                  <a:round/>
                  <a:headEnd/>
                  <a:tailEnd/>
                </a:ln>
                <a:effectLst/>
              </p:spPr>
              <p:txBody>
                <a:bodyPr/>
                <a:lstStyle/>
                <a:p>
                  <a:endParaRPr lang="en-US"/>
                </a:p>
              </p:txBody>
            </p:sp>
            <p:sp>
              <p:nvSpPr>
                <p:cNvPr id="97334" name="Line 54"/>
                <p:cNvSpPr>
                  <a:spLocks noChangeShapeType="1"/>
                </p:cNvSpPr>
                <p:nvPr/>
              </p:nvSpPr>
              <p:spPr bwMode="auto">
                <a:xfrm>
                  <a:off x="4018" y="3366"/>
                  <a:ext cx="1" cy="95"/>
                </a:xfrm>
                <a:prstGeom prst="line">
                  <a:avLst/>
                </a:prstGeom>
                <a:noFill/>
                <a:ln w="28575">
                  <a:solidFill>
                    <a:srgbClr val="000066"/>
                  </a:solidFill>
                  <a:round/>
                  <a:headEnd/>
                  <a:tailEnd/>
                </a:ln>
                <a:effectLst/>
              </p:spPr>
              <p:txBody>
                <a:bodyPr/>
                <a:lstStyle/>
                <a:p>
                  <a:endParaRPr lang="en-US"/>
                </a:p>
              </p:txBody>
            </p:sp>
            <p:sp>
              <p:nvSpPr>
                <p:cNvPr id="97335" name="Line 55"/>
                <p:cNvSpPr>
                  <a:spLocks noChangeShapeType="1"/>
                </p:cNvSpPr>
                <p:nvPr/>
              </p:nvSpPr>
              <p:spPr bwMode="auto">
                <a:xfrm>
                  <a:off x="4018" y="3461"/>
                  <a:ext cx="96" cy="1"/>
                </a:xfrm>
                <a:prstGeom prst="line">
                  <a:avLst/>
                </a:prstGeom>
                <a:noFill/>
                <a:ln w="28575">
                  <a:solidFill>
                    <a:srgbClr val="000066"/>
                  </a:solidFill>
                  <a:round/>
                  <a:headEnd/>
                  <a:tailEnd/>
                </a:ln>
                <a:effectLst/>
              </p:spPr>
              <p:txBody>
                <a:bodyPr/>
                <a:lstStyle/>
                <a:p>
                  <a:endParaRPr lang="en-US"/>
                </a:p>
              </p:txBody>
            </p:sp>
          </p:grpSp>
          <p:sp>
            <p:nvSpPr>
              <p:cNvPr id="97336" name="Rectangle 56"/>
              <p:cNvSpPr>
                <a:spLocks noChangeArrowheads="1"/>
              </p:cNvSpPr>
              <p:nvPr/>
            </p:nvSpPr>
            <p:spPr bwMode="auto">
              <a:xfrm>
                <a:off x="4191" y="3396"/>
                <a:ext cx="520" cy="202"/>
              </a:xfrm>
              <a:prstGeom prst="rect">
                <a:avLst/>
              </a:prstGeom>
              <a:noFill/>
              <a:ln w="9525">
                <a:noFill/>
                <a:miter lim="800000"/>
                <a:headEnd/>
                <a:tailEnd/>
              </a:ln>
              <a:effectLst/>
            </p:spPr>
            <p:txBody>
              <a:bodyPr wrap="none">
                <a:spAutoFit/>
              </a:bodyPr>
              <a:lstStyle/>
              <a:p>
                <a:pPr eaLnBrk="0" hangingPunct="0"/>
                <a:r>
                  <a:rPr lang="en-US" sz="1400">
                    <a:solidFill>
                      <a:srgbClr val="000000"/>
                    </a:solidFill>
                    <a:effectLst>
                      <a:outerShdw blurRad="38100" dist="38100" dir="2700000" algn="tl">
                        <a:srgbClr val="FFFFFF"/>
                      </a:outerShdw>
                    </a:effectLst>
                    <a:latin typeface="Comic Sans MS" pitchFamily="66" charset="0"/>
                  </a:rPr>
                  <a:t>Relation</a:t>
                </a:r>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050"/>
          <p:cNvSpPr>
            <a:spLocks noGrp="1" noChangeArrowheads="1"/>
          </p:cNvSpPr>
          <p:nvPr>
            <p:ph type="title"/>
          </p:nvPr>
        </p:nvSpPr>
        <p:spPr/>
        <p:txBody>
          <a:bodyPr/>
          <a:lstStyle/>
          <a:p>
            <a:r>
              <a:rPr lang="en-US" dirty="0" err="1" smtClean="0"/>
              <a:t>DataSet</a:t>
            </a:r>
            <a:r>
              <a:rPr lang="en-US" dirty="0" smtClean="0"/>
              <a:t> Scenarios</a:t>
            </a:r>
            <a:endParaRPr lang="en-US" dirty="0"/>
          </a:p>
        </p:txBody>
      </p:sp>
      <p:sp>
        <p:nvSpPr>
          <p:cNvPr id="88067" name="Rectangle 2051"/>
          <p:cNvSpPr>
            <a:spLocks noGrp="1" noChangeArrowheads="1"/>
          </p:cNvSpPr>
          <p:nvPr>
            <p:ph type="body" idx="1"/>
          </p:nvPr>
        </p:nvSpPr>
        <p:spPr>
          <a:xfrm>
            <a:off x="457200" y="1060450"/>
            <a:ext cx="8229600" cy="5523948"/>
          </a:xfrm>
        </p:spPr>
        <p:txBody>
          <a:bodyPr/>
          <a:lstStyle/>
          <a:p>
            <a:r>
              <a:rPr lang="en-US" dirty="0" smtClean="0"/>
              <a:t>Application Data</a:t>
            </a:r>
          </a:p>
          <a:p>
            <a:r>
              <a:rPr lang="en-US" dirty="0" err="1" smtClean="0"/>
              <a:t>Remoting</a:t>
            </a:r>
            <a:r>
              <a:rPr lang="en-US" dirty="0" smtClean="0"/>
              <a:t> </a:t>
            </a:r>
            <a:r>
              <a:rPr lang="en-US" dirty="0"/>
              <a:t>Results</a:t>
            </a:r>
          </a:p>
          <a:p>
            <a:pPr lvl="1"/>
            <a:r>
              <a:rPr lang="en-US" dirty="0"/>
              <a:t>SOAP, </a:t>
            </a:r>
            <a:r>
              <a:rPr lang="en-US" dirty="0" err="1"/>
              <a:t>WebMethods</a:t>
            </a:r>
            <a:r>
              <a:rPr lang="en-US" dirty="0"/>
              <a:t>, </a:t>
            </a:r>
            <a:r>
              <a:rPr lang="en-US" dirty="0" err="1"/>
              <a:t>Remoting</a:t>
            </a:r>
            <a:endParaRPr lang="en-US" dirty="0"/>
          </a:p>
          <a:p>
            <a:r>
              <a:rPr lang="en-US" dirty="0"/>
              <a:t>Caching Results</a:t>
            </a:r>
          </a:p>
          <a:p>
            <a:pPr lvl="1"/>
            <a:r>
              <a:rPr lang="en-US" dirty="0"/>
              <a:t>ASP.NET Cache</a:t>
            </a:r>
          </a:p>
          <a:p>
            <a:r>
              <a:rPr lang="en-US" dirty="0"/>
              <a:t>Persisting results</a:t>
            </a:r>
          </a:p>
          <a:p>
            <a:pPr lvl="1"/>
            <a:r>
              <a:rPr lang="en-US" dirty="0"/>
              <a:t>Save Data as XML, Schema as XSD</a:t>
            </a:r>
          </a:p>
          <a:p>
            <a:r>
              <a:rPr lang="en-US" dirty="0"/>
              <a:t>User interaction</a:t>
            </a:r>
          </a:p>
          <a:p>
            <a:pPr lvl="1"/>
            <a:r>
              <a:rPr lang="en-US" dirty="0"/>
              <a:t>Scrolling, sorting, filtering</a:t>
            </a:r>
          </a:p>
          <a:p>
            <a:r>
              <a:rPr lang="en-US" dirty="0" err="1"/>
              <a:t>DataView</a:t>
            </a:r>
            <a:r>
              <a:rPr lang="en-US" dirty="0"/>
              <a:t>, </a:t>
            </a:r>
            <a:r>
              <a:rPr lang="en-US" dirty="0" err="1"/>
              <a:t>DataViewManager</a:t>
            </a:r>
            <a:endParaRPr lang="en-US" dirty="0"/>
          </a:p>
          <a:p>
            <a:pPr lvl="1"/>
            <a:r>
              <a:rPr lang="en-US" dirty="0"/>
              <a:t>Binding Windows controls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DataAdapter</a:t>
            </a:r>
          </a:p>
        </p:txBody>
      </p:sp>
      <p:sp>
        <p:nvSpPr>
          <p:cNvPr id="98307" name="Rectangle 3"/>
          <p:cNvSpPr>
            <a:spLocks noGrp="1" noChangeArrowheads="1"/>
          </p:cNvSpPr>
          <p:nvPr>
            <p:ph type="body" idx="1"/>
          </p:nvPr>
        </p:nvSpPr>
        <p:spPr>
          <a:xfrm>
            <a:off x="457200" y="1143000"/>
            <a:ext cx="8415338" cy="5065713"/>
          </a:xfrm>
        </p:spPr>
        <p:txBody>
          <a:bodyPr/>
          <a:lstStyle/>
          <a:p>
            <a:r>
              <a:rPr lang="en-US" sz="2800" dirty="0"/>
              <a:t>Loads a table from a data </a:t>
            </a:r>
            <a:br>
              <a:rPr lang="en-US" sz="2800" dirty="0"/>
            </a:br>
            <a:r>
              <a:rPr lang="en-US" sz="2800" dirty="0"/>
              <a:t>store and writes changes back.</a:t>
            </a:r>
          </a:p>
          <a:p>
            <a:pPr lvl="1"/>
            <a:r>
              <a:rPr lang="en-US" sz="2400" dirty="0"/>
              <a:t>Exposes two methods:</a:t>
            </a:r>
          </a:p>
          <a:p>
            <a:pPr lvl="2"/>
            <a:r>
              <a:rPr lang="en-US" sz="2000" dirty="0"/>
              <a:t>Fill(</a:t>
            </a:r>
            <a:r>
              <a:rPr lang="en-US" sz="2000" dirty="0" err="1"/>
              <a:t>DataSet,DataTable</a:t>
            </a:r>
            <a:r>
              <a:rPr lang="en-US" sz="2000" dirty="0"/>
              <a:t>)</a:t>
            </a:r>
          </a:p>
          <a:p>
            <a:pPr lvl="2"/>
            <a:r>
              <a:rPr lang="en-US" sz="2000" dirty="0"/>
              <a:t>Update(</a:t>
            </a:r>
            <a:r>
              <a:rPr lang="en-US" sz="2000" dirty="0" err="1"/>
              <a:t>DataSet,DataTable</a:t>
            </a:r>
            <a:r>
              <a:rPr lang="en-US" sz="2000" dirty="0"/>
              <a:t>)</a:t>
            </a:r>
          </a:p>
          <a:p>
            <a:pPr lvl="1"/>
            <a:r>
              <a:rPr lang="en-US" sz="2400" dirty="0"/>
              <a:t>Provides mappings between </a:t>
            </a:r>
            <a:br>
              <a:rPr lang="en-US" sz="2400" dirty="0"/>
            </a:br>
            <a:r>
              <a:rPr lang="en-US" sz="2400" dirty="0"/>
              <a:t>tables &amp; columns</a:t>
            </a:r>
          </a:p>
          <a:p>
            <a:pPr lvl="1"/>
            <a:r>
              <a:rPr lang="en-US" sz="2400" dirty="0"/>
              <a:t>User provides insert/update/delete </a:t>
            </a:r>
            <a:br>
              <a:rPr lang="en-US" sz="2400" dirty="0"/>
            </a:br>
            <a:r>
              <a:rPr lang="en-US" sz="2400" dirty="0"/>
              <a:t>commands</a:t>
            </a:r>
          </a:p>
          <a:p>
            <a:pPr lvl="2"/>
            <a:r>
              <a:rPr lang="en-US" sz="2000" dirty="0"/>
              <a:t>Allows use of Stored Procedures</a:t>
            </a:r>
          </a:p>
          <a:p>
            <a:pPr lvl="2"/>
            <a:r>
              <a:rPr lang="en-US" sz="2000" dirty="0" err="1"/>
              <a:t>CommandBuilder</a:t>
            </a:r>
            <a:r>
              <a:rPr lang="en-US" sz="2000" dirty="0"/>
              <a:t> component available</a:t>
            </a:r>
          </a:p>
          <a:p>
            <a:pPr lvl="1"/>
            <a:r>
              <a:rPr lang="en-US" sz="2400" dirty="0"/>
              <a:t>Allows single </a:t>
            </a:r>
            <a:r>
              <a:rPr lang="en-US" sz="2400" dirty="0" err="1"/>
              <a:t>DataSet</a:t>
            </a:r>
            <a:r>
              <a:rPr lang="en-US" sz="2400" dirty="0"/>
              <a:t> to be populated from multiple different </a:t>
            </a:r>
            <a:r>
              <a:rPr lang="en-US" sz="2400" dirty="0" err="1"/>
              <a:t>datasources</a:t>
            </a:r>
            <a:endParaRPr lang="en-US" sz="2400" dirty="0"/>
          </a:p>
        </p:txBody>
      </p:sp>
      <p:sp>
        <p:nvSpPr>
          <p:cNvPr id="98309" name="Line 5"/>
          <p:cNvSpPr>
            <a:spLocks noChangeShapeType="1"/>
          </p:cNvSpPr>
          <p:nvPr/>
        </p:nvSpPr>
        <p:spPr bwMode="auto">
          <a:xfrm flipH="1">
            <a:off x="7502525" y="841375"/>
            <a:ext cx="525463" cy="2270125"/>
          </a:xfrm>
          <a:prstGeom prst="line">
            <a:avLst/>
          </a:prstGeom>
          <a:noFill/>
          <a:ln w="38100">
            <a:solidFill>
              <a:schemeClr val="tx1"/>
            </a:solidFill>
            <a:round/>
            <a:headEnd/>
            <a:tailEnd type="triangle" w="med" len="med"/>
          </a:ln>
          <a:effectLst/>
        </p:spPr>
        <p:txBody>
          <a:bodyPr wrap="none"/>
          <a:lstStyle/>
          <a:p>
            <a:endParaRPr lang="en-US"/>
          </a:p>
        </p:txBody>
      </p:sp>
      <p:sp>
        <p:nvSpPr>
          <p:cNvPr id="98310" name="Line 6"/>
          <p:cNvSpPr>
            <a:spLocks noChangeShapeType="1"/>
          </p:cNvSpPr>
          <p:nvPr/>
        </p:nvSpPr>
        <p:spPr bwMode="auto">
          <a:xfrm flipV="1">
            <a:off x="7042150" y="781050"/>
            <a:ext cx="525463" cy="2330450"/>
          </a:xfrm>
          <a:prstGeom prst="line">
            <a:avLst/>
          </a:prstGeom>
          <a:noFill/>
          <a:ln w="38100">
            <a:solidFill>
              <a:schemeClr val="tx1"/>
            </a:solidFill>
            <a:round/>
            <a:headEnd/>
            <a:tailEnd type="triangle" w="med" len="med"/>
          </a:ln>
          <a:effectLst/>
        </p:spPr>
        <p:txBody>
          <a:bodyPr wrap="none"/>
          <a:lstStyle/>
          <a:p>
            <a:endParaRPr lang="en-US"/>
          </a:p>
        </p:txBody>
      </p:sp>
      <p:grpSp>
        <p:nvGrpSpPr>
          <p:cNvPr id="2" name="Group 7"/>
          <p:cNvGrpSpPr>
            <a:grpSpLocks/>
          </p:cNvGrpSpPr>
          <p:nvPr/>
        </p:nvGrpSpPr>
        <p:grpSpPr bwMode="auto">
          <a:xfrm>
            <a:off x="6713538" y="3049588"/>
            <a:ext cx="995362" cy="912812"/>
            <a:chOff x="3899" y="3699"/>
            <a:chExt cx="361" cy="398"/>
          </a:xfrm>
        </p:grpSpPr>
        <p:sp>
          <p:nvSpPr>
            <p:cNvPr id="98312" name="Oval 8"/>
            <p:cNvSpPr>
              <a:spLocks noChangeArrowheads="1"/>
            </p:cNvSpPr>
            <p:nvPr/>
          </p:nvSpPr>
          <p:spPr bwMode="auto">
            <a:xfrm>
              <a:off x="3899" y="3714"/>
              <a:ext cx="356" cy="104"/>
            </a:xfrm>
            <a:prstGeom prst="ellipse">
              <a:avLst/>
            </a:prstGeom>
            <a:solidFill>
              <a:schemeClr val="accent2"/>
            </a:solidFill>
            <a:ln w="38100">
              <a:solidFill>
                <a:schemeClr val="tx1"/>
              </a:solidFill>
              <a:round/>
              <a:headEnd/>
              <a:tailEnd/>
            </a:ln>
            <a:effectLst/>
          </p:spPr>
          <p:txBody>
            <a:bodyPr anchor="ctr">
              <a:spAutoFit/>
            </a:bodyPr>
            <a:lstStyle/>
            <a:p>
              <a:endParaRPr lang="en-US"/>
            </a:p>
          </p:txBody>
        </p:sp>
        <p:sp>
          <p:nvSpPr>
            <p:cNvPr id="98313" name="Freeform 9"/>
            <p:cNvSpPr>
              <a:spLocks/>
            </p:cNvSpPr>
            <p:nvPr/>
          </p:nvSpPr>
          <p:spPr bwMode="auto">
            <a:xfrm>
              <a:off x="3901" y="3699"/>
              <a:ext cx="359" cy="398"/>
            </a:xfrm>
            <a:custGeom>
              <a:avLst/>
              <a:gdLst/>
              <a:ahLst/>
              <a:cxnLst>
                <a:cxn ang="0">
                  <a:pos x="4" y="168"/>
                </a:cxn>
                <a:cxn ang="0">
                  <a:pos x="840" y="190"/>
                </a:cxn>
                <a:cxn ang="0">
                  <a:pos x="0" y="173"/>
                </a:cxn>
                <a:cxn ang="0">
                  <a:pos x="14" y="996"/>
                </a:cxn>
                <a:cxn ang="0">
                  <a:pos x="836" y="986"/>
                </a:cxn>
                <a:cxn ang="0">
                  <a:pos x="844" y="197"/>
                </a:cxn>
              </a:cxnLst>
              <a:rect l="0" t="0" r="r" b="b"/>
              <a:pathLst>
                <a:path w="844" h="1176">
                  <a:moveTo>
                    <a:pt x="4" y="168"/>
                  </a:moveTo>
                  <a:cubicBezTo>
                    <a:pt x="6" y="0"/>
                    <a:pt x="840" y="10"/>
                    <a:pt x="840" y="190"/>
                  </a:cubicBezTo>
                  <a:cubicBezTo>
                    <a:pt x="832" y="390"/>
                    <a:pt x="10" y="386"/>
                    <a:pt x="0" y="173"/>
                  </a:cubicBezTo>
                  <a:cubicBezTo>
                    <a:pt x="4" y="555"/>
                    <a:pt x="14" y="996"/>
                    <a:pt x="14" y="996"/>
                  </a:cubicBezTo>
                  <a:cubicBezTo>
                    <a:pt x="18" y="1136"/>
                    <a:pt x="824" y="1176"/>
                    <a:pt x="836" y="986"/>
                  </a:cubicBezTo>
                  <a:cubicBezTo>
                    <a:pt x="840" y="591"/>
                    <a:pt x="844" y="197"/>
                    <a:pt x="844" y="197"/>
                  </a:cubicBezTo>
                </a:path>
              </a:pathLst>
            </a:custGeom>
            <a:solidFill>
              <a:schemeClr val="accent2"/>
            </a:solidFill>
            <a:ln w="38100" cap="flat" cmpd="sng">
              <a:solidFill>
                <a:schemeClr val="tx1"/>
              </a:solidFill>
              <a:prstDash val="solid"/>
              <a:round/>
              <a:headEnd type="none" w="med" len="med"/>
              <a:tailEnd type="none" w="med" len="med"/>
            </a:ln>
            <a:effectLst/>
          </p:spPr>
          <p:txBody>
            <a:bodyPr anchor="ctr">
              <a:spAutoFit/>
            </a:bodyPr>
            <a:lstStyle/>
            <a:p>
              <a:endParaRPr lang="en-US"/>
            </a:p>
          </p:txBody>
        </p:sp>
      </p:grpSp>
      <p:sp>
        <p:nvSpPr>
          <p:cNvPr id="98314" name="Text Box 10"/>
          <p:cNvSpPr txBox="1">
            <a:spLocks noChangeArrowheads="1"/>
          </p:cNvSpPr>
          <p:nvPr/>
        </p:nvSpPr>
        <p:spPr bwMode="auto">
          <a:xfrm>
            <a:off x="6629400" y="3309938"/>
            <a:ext cx="1081088" cy="457200"/>
          </a:xfrm>
          <a:prstGeom prst="rect">
            <a:avLst/>
          </a:prstGeom>
          <a:noFill/>
          <a:ln w="9525">
            <a:noFill/>
            <a:miter lim="800000"/>
            <a:headEnd/>
            <a:tailEnd/>
          </a:ln>
          <a:effectLst/>
        </p:spPr>
        <p:txBody>
          <a:bodyPr>
            <a:spAutoFit/>
          </a:bodyPr>
          <a:lstStyle/>
          <a:p>
            <a:pPr algn="ctr"/>
            <a:r>
              <a:rPr lang="en-US" sz="1200">
                <a:effectLst/>
                <a:latin typeface="Comic Sans MS" pitchFamily="66" charset="0"/>
              </a:rPr>
              <a:t>Data </a:t>
            </a:r>
          </a:p>
          <a:p>
            <a:pPr algn="ctr"/>
            <a:r>
              <a:rPr lang="en-US" sz="1200">
                <a:effectLst/>
                <a:latin typeface="Comic Sans MS" pitchFamily="66" charset="0"/>
              </a:rPr>
              <a:t>store</a:t>
            </a:r>
          </a:p>
        </p:txBody>
      </p:sp>
      <p:sp>
        <p:nvSpPr>
          <p:cNvPr id="98315" name="Freeform 11"/>
          <p:cNvSpPr>
            <a:spLocks/>
          </p:cNvSpPr>
          <p:nvPr/>
        </p:nvSpPr>
        <p:spPr bwMode="auto">
          <a:xfrm>
            <a:off x="6646863" y="1209675"/>
            <a:ext cx="1711325" cy="1717675"/>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accent2"/>
          </a:solidFill>
          <a:ln w="381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98316" name="Text Box 12"/>
          <p:cNvSpPr txBox="1">
            <a:spLocks noChangeArrowheads="1"/>
          </p:cNvSpPr>
          <p:nvPr/>
        </p:nvSpPr>
        <p:spPr bwMode="auto">
          <a:xfrm>
            <a:off x="6975475" y="2633663"/>
            <a:ext cx="987425" cy="244475"/>
          </a:xfrm>
          <a:prstGeom prst="rect">
            <a:avLst/>
          </a:prstGeom>
          <a:solidFill>
            <a:schemeClr val="accent2"/>
          </a:solidFill>
          <a:ln w="38100">
            <a:noFill/>
            <a:miter lim="800000"/>
            <a:headEnd/>
            <a:tailEnd/>
          </a:ln>
          <a:effectLst/>
        </p:spPr>
        <p:txBody>
          <a:bodyPr anchor="ctr">
            <a:spAutoFit/>
          </a:bodyPr>
          <a:lstStyle/>
          <a:p>
            <a:pPr algn="ctr"/>
            <a:r>
              <a:rPr lang="en-US" sz="1000">
                <a:effectLst/>
                <a:latin typeface="Comic Sans MS" pitchFamily="66" charset="0"/>
              </a:rPr>
              <a:t>DataAdapter</a:t>
            </a:r>
          </a:p>
        </p:txBody>
      </p:sp>
      <p:grpSp>
        <p:nvGrpSpPr>
          <p:cNvPr id="3" name="Group 13"/>
          <p:cNvGrpSpPr>
            <a:grpSpLocks/>
          </p:cNvGrpSpPr>
          <p:nvPr/>
        </p:nvGrpSpPr>
        <p:grpSpPr bwMode="auto">
          <a:xfrm>
            <a:off x="6888163" y="2374900"/>
            <a:ext cx="1273175" cy="317500"/>
            <a:chOff x="1392" y="2304"/>
            <a:chExt cx="929" cy="248"/>
          </a:xfrm>
        </p:grpSpPr>
        <p:sp>
          <p:nvSpPr>
            <p:cNvPr id="98318" name="Text Box 14"/>
            <p:cNvSpPr txBox="1">
              <a:spLocks noChangeArrowheads="1"/>
            </p:cNvSpPr>
            <p:nvPr/>
          </p:nvSpPr>
          <p:spPr bwMode="auto">
            <a:xfrm>
              <a:off x="1457" y="2353"/>
              <a:ext cx="864" cy="1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r>
                <a:rPr lang="en-US" sz="1000">
                  <a:effectLst/>
                  <a:latin typeface="Times New Roman" pitchFamily="18" charset="0"/>
                </a:rPr>
                <a:t>Mappings</a:t>
              </a:r>
            </a:p>
          </p:txBody>
        </p:sp>
        <p:sp>
          <p:nvSpPr>
            <p:cNvPr id="98319" name="Text Box 15"/>
            <p:cNvSpPr txBox="1">
              <a:spLocks noChangeArrowheads="1"/>
            </p:cNvSpPr>
            <p:nvPr/>
          </p:nvSpPr>
          <p:spPr bwMode="auto">
            <a:xfrm>
              <a:off x="1424" y="2331"/>
              <a:ext cx="864" cy="1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r>
                <a:rPr lang="en-US" sz="1000">
                  <a:effectLst/>
                  <a:latin typeface="Times New Roman" pitchFamily="18" charset="0"/>
                </a:rPr>
                <a:t>Mappings</a:t>
              </a:r>
            </a:p>
          </p:txBody>
        </p:sp>
        <p:sp>
          <p:nvSpPr>
            <p:cNvPr id="98320" name="Text Box 16"/>
            <p:cNvSpPr txBox="1">
              <a:spLocks noChangeArrowheads="1"/>
            </p:cNvSpPr>
            <p:nvPr/>
          </p:nvSpPr>
          <p:spPr bwMode="auto">
            <a:xfrm>
              <a:off x="1392" y="2304"/>
              <a:ext cx="865" cy="1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r>
                <a:rPr lang="en-US" sz="1000">
                  <a:effectLst/>
                  <a:latin typeface="Times New Roman" pitchFamily="18" charset="0"/>
                </a:rPr>
                <a:t>Mappings</a:t>
              </a:r>
            </a:p>
          </p:txBody>
        </p:sp>
      </p:grpSp>
      <p:sp>
        <p:nvSpPr>
          <p:cNvPr id="98321" name="Text Box 17"/>
          <p:cNvSpPr txBox="1">
            <a:spLocks noChangeArrowheads="1"/>
          </p:cNvSpPr>
          <p:nvPr/>
        </p:nvSpPr>
        <p:spPr bwMode="auto">
          <a:xfrm>
            <a:off x="6910388" y="1639888"/>
            <a:ext cx="1184275" cy="254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r>
              <a:rPr lang="en-US" sz="1000">
                <a:effectLst/>
                <a:latin typeface="Times New Roman" pitchFamily="18" charset="0"/>
              </a:rPr>
              <a:t>InsertCommand</a:t>
            </a:r>
          </a:p>
        </p:txBody>
      </p:sp>
      <p:sp>
        <p:nvSpPr>
          <p:cNvPr id="98322" name="Text Box 18"/>
          <p:cNvSpPr txBox="1">
            <a:spLocks noChangeArrowheads="1"/>
          </p:cNvSpPr>
          <p:nvPr/>
        </p:nvSpPr>
        <p:spPr bwMode="auto">
          <a:xfrm>
            <a:off x="6910388" y="1885950"/>
            <a:ext cx="1184275" cy="254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r>
              <a:rPr lang="en-US" sz="1000">
                <a:effectLst/>
                <a:latin typeface="Times New Roman" pitchFamily="18" charset="0"/>
              </a:rPr>
              <a:t>UpdateCommand</a:t>
            </a:r>
          </a:p>
        </p:txBody>
      </p:sp>
      <p:sp>
        <p:nvSpPr>
          <p:cNvPr id="98323" name="Text Box 19"/>
          <p:cNvSpPr txBox="1">
            <a:spLocks noChangeArrowheads="1"/>
          </p:cNvSpPr>
          <p:nvPr/>
        </p:nvSpPr>
        <p:spPr bwMode="auto">
          <a:xfrm>
            <a:off x="6910388" y="2130425"/>
            <a:ext cx="1184275" cy="254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r>
              <a:rPr lang="en-US" sz="1000">
                <a:effectLst/>
                <a:latin typeface="Times New Roman" pitchFamily="18" charset="0"/>
              </a:rPr>
              <a:t>DeleteCommand</a:t>
            </a:r>
          </a:p>
        </p:txBody>
      </p:sp>
      <p:sp>
        <p:nvSpPr>
          <p:cNvPr id="98324" name="Text Box 20"/>
          <p:cNvSpPr txBox="1">
            <a:spLocks noChangeArrowheads="1"/>
          </p:cNvSpPr>
          <p:nvPr/>
        </p:nvSpPr>
        <p:spPr bwMode="auto">
          <a:xfrm>
            <a:off x="6910388" y="1389063"/>
            <a:ext cx="1184275" cy="254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r>
              <a:rPr lang="en-US" sz="1000" dirty="0" err="1">
                <a:effectLst/>
                <a:latin typeface="Times New Roman" pitchFamily="18" charset="0"/>
              </a:rPr>
              <a:t>SelectCommand</a:t>
            </a:r>
            <a:endParaRPr lang="en-US" sz="1000" dirty="0">
              <a:effectLst/>
              <a:latin typeface="Times New Roman" pitchFamily="18" charset="0"/>
            </a:endParaRPr>
          </a:p>
        </p:txBody>
      </p:sp>
      <p:sp>
        <p:nvSpPr>
          <p:cNvPr id="98325" name="Text Box 21"/>
          <p:cNvSpPr txBox="1">
            <a:spLocks noChangeArrowheads="1"/>
          </p:cNvSpPr>
          <p:nvPr/>
        </p:nvSpPr>
        <p:spPr bwMode="auto">
          <a:xfrm>
            <a:off x="7240588" y="965200"/>
            <a:ext cx="590550" cy="304800"/>
          </a:xfrm>
          <a:prstGeom prst="rect">
            <a:avLst/>
          </a:prstGeom>
          <a:solidFill>
            <a:schemeClr val="bg1"/>
          </a:solidFill>
          <a:ln w="9525">
            <a:noFill/>
            <a:miter lim="800000"/>
            <a:headEnd/>
            <a:tailEnd/>
          </a:ln>
          <a:effectLst/>
        </p:spPr>
        <p:txBody>
          <a:bodyPr>
            <a:spAutoFit/>
          </a:bodyPr>
          <a:lstStyle/>
          <a:p>
            <a:r>
              <a:rPr lang="en-US" sz="1400">
                <a:effectLst/>
                <a:latin typeface="Times New Roman" pitchFamily="18" charset="0"/>
              </a:rPr>
              <a:t>Fill()</a:t>
            </a:r>
          </a:p>
        </p:txBody>
      </p:sp>
      <p:sp>
        <p:nvSpPr>
          <p:cNvPr id="98326" name="Text Box 22"/>
          <p:cNvSpPr txBox="1">
            <a:spLocks noChangeArrowheads="1"/>
          </p:cNvSpPr>
          <p:nvPr/>
        </p:nvSpPr>
        <p:spPr bwMode="auto">
          <a:xfrm>
            <a:off x="7699375" y="965200"/>
            <a:ext cx="855663" cy="304800"/>
          </a:xfrm>
          <a:prstGeom prst="rect">
            <a:avLst/>
          </a:prstGeom>
          <a:solidFill>
            <a:schemeClr val="bg1"/>
          </a:solidFill>
          <a:ln w="9525">
            <a:noFill/>
            <a:miter lim="800000"/>
            <a:headEnd/>
            <a:tailEnd/>
          </a:ln>
          <a:effectLst/>
        </p:spPr>
        <p:txBody>
          <a:bodyPr>
            <a:spAutoFit/>
          </a:bodyPr>
          <a:lstStyle/>
          <a:p>
            <a:r>
              <a:rPr lang="en-US" sz="1400" dirty="0">
                <a:effectLst/>
                <a:latin typeface="Times New Roman" pitchFamily="18" charset="0"/>
              </a:rPr>
              <a:t>Update()</a:t>
            </a:r>
          </a:p>
        </p:txBody>
      </p:sp>
      <p:sp>
        <p:nvSpPr>
          <p:cNvPr id="98327" name="Freeform 23"/>
          <p:cNvSpPr>
            <a:spLocks/>
          </p:cNvSpPr>
          <p:nvPr/>
        </p:nvSpPr>
        <p:spPr bwMode="auto">
          <a:xfrm>
            <a:off x="7305675" y="228600"/>
            <a:ext cx="985838" cy="612775"/>
          </a:xfrm>
          <a:custGeom>
            <a:avLst/>
            <a:gdLst/>
            <a:ahLst/>
            <a:cxnLst>
              <a:cxn ang="0">
                <a:pos x="0" y="0"/>
              </a:cxn>
              <a:cxn ang="0">
                <a:pos x="0" y="358"/>
              </a:cxn>
              <a:cxn ang="0">
                <a:pos x="1204" y="373"/>
              </a:cxn>
              <a:cxn ang="0">
                <a:pos x="1204" y="37"/>
              </a:cxn>
              <a:cxn ang="0">
                <a:pos x="0" y="0"/>
              </a:cxn>
            </a:cxnLst>
            <a:rect l="0" t="0" r="r" b="b"/>
            <a:pathLst>
              <a:path w="1204" h="373">
                <a:moveTo>
                  <a:pt x="0" y="0"/>
                </a:moveTo>
                <a:cubicBezTo>
                  <a:pt x="0" y="119"/>
                  <a:pt x="0" y="239"/>
                  <a:pt x="0" y="358"/>
                </a:cubicBezTo>
                <a:lnTo>
                  <a:pt x="1204" y="373"/>
                </a:lnTo>
                <a:lnTo>
                  <a:pt x="1204" y="37"/>
                </a:lnTo>
                <a:lnTo>
                  <a:pt x="0" y="0"/>
                </a:lnTo>
                <a:close/>
              </a:path>
            </a:pathLst>
          </a:custGeom>
          <a:solidFill>
            <a:schemeClr val="accent2"/>
          </a:solidFill>
          <a:ln w="381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98328" name="Text Box 24"/>
          <p:cNvSpPr txBox="1">
            <a:spLocks noChangeArrowheads="1"/>
          </p:cNvSpPr>
          <p:nvPr/>
        </p:nvSpPr>
        <p:spPr bwMode="auto">
          <a:xfrm>
            <a:off x="7437438" y="461963"/>
            <a:ext cx="723900" cy="244475"/>
          </a:xfrm>
          <a:prstGeom prst="rect">
            <a:avLst/>
          </a:prstGeom>
          <a:solidFill>
            <a:schemeClr val="accent2"/>
          </a:solidFill>
          <a:ln w="38100">
            <a:noFill/>
            <a:miter lim="800000"/>
            <a:headEnd/>
            <a:tailEnd/>
          </a:ln>
          <a:effectLst/>
        </p:spPr>
        <p:txBody>
          <a:bodyPr anchor="ctr">
            <a:spAutoFit/>
          </a:bodyPr>
          <a:lstStyle/>
          <a:p>
            <a:pPr algn="ctr"/>
            <a:r>
              <a:rPr lang="en-US" sz="1000">
                <a:effectLst/>
                <a:latin typeface="Comic Sans MS" pitchFamily="66" charset="0"/>
              </a:rPr>
              <a:t>DataSet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a:t>ADO.NET and XML</a:t>
            </a:r>
          </a:p>
        </p:txBody>
      </p:sp>
      <p:sp>
        <p:nvSpPr>
          <p:cNvPr id="99331" name="Rectangle 1027"/>
          <p:cNvSpPr>
            <a:spLocks noGrp="1" noChangeArrowheads="1"/>
          </p:cNvSpPr>
          <p:nvPr>
            <p:ph type="body" idx="1"/>
          </p:nvPr>
        </p:nvSpPr>
        <p:spPr>
          <a:xfrm>
            <a:off x="457200" y="1066800"/>
            <a:ext cx="8686800" cy="5464175"/>
          </a:xfrm>
        </p:spPr>
        <p:txBody>
          <a:bodyPr/>
          <a:lstStyle/>
          <a:p>
            <a:pPr marL="577850" indent="-577850"/>
            <a:r>
              <a:rPr lang="en-US" sz="2800"/>
              <a:t>The DataSet</a:t>
            </a:r>
          </a:p>
          <a:p>
            <a:pPr marL="1030288" lvl="1" indent="-450850"/>
            <a:r>
              <a:rPr lang="en-US" sz="2400"/>
              <a:t>Loads/saves XML data into/out of DataSet</a:t>
            </a:r>
          </a:p>
          <a:p>
            <a:pPr marL="1030288" lvl="1" indent="-450850"/>
            <a:r>
              <a:rPr lang="en-US" sz="2400"/>
              <a:t>Schema can be loaded/saved as XSD</a:t>
            </a:r>
          </a:p>
          <a:p>
            <a:pPr marL="1030288" lvl="1" indent="-450850"/>
            <a:r>
              <a:rPr lang="en-US" sz="2400"/>
              <a:t>Schema can be inferred from XML Data</a:t>
            </a:r>
          </a:p>
          <a:p>
            <a:pPr marL="577850" indent="-577850"/>
            <a:r>
              <a:rPr lang="en-US" sz="2800"/>
              <a:t>The DataSet can be associated with an XmlDataDocument</a:t>
            </a:r>
          </a:p>
          <a:p>
            <a:pPr marL="1030288" lvl="1" indent="-450850"/>
            <a:r>
              <a:rPr lang="en-US" sz="2400"/>
              <a:t>Exposes a relational view over structured XML</a:t>
            </a:r>
          </a:p>
          <a:p>
            <a:pPr marL="1498600" lvl="2" indent="-466725"/>
            <a:r>
              <a:rPr lang="en-US" sz="2000"/>
              <a:t>According to the DataSet schema</a:t>
            </a:r>
          </a:p>
          <a:p>
            <a:pPr marL="1030288" lvl="1" indent="-450850"/>
            <a:r>
              <a:rPr lang="en-US" sz="2400"/>
              <a:t>Allows strong typing, control binding, relational access of XML data</a:t>
            </a:r>
          </a:p>
          <a:p>
            <a:pPr marL="1030288" lvl="1" indent="-450850"/>
            <a:r>
              <a:rPr lang="en-US" sz="2400"/>
              <a:t>Allows XML tools (schema validation, XSL/T, XPath queries) against relational data</a:t>
            </a:r>
          </a:p>
          <a:p>
            <a:pPr marL="1030288" lvl="1" indent="-450850"/>
            <a:r>
              <a:rPr lang="en-US" sz="2400"/>
              <a:t>Preserves full fidelity of XML Document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ADO.NET 1.0</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0"/>
          </p:nvPr>
        </p:nvSpPr>
        <p:spPr>
          <a:xfrm>
            <a:off x="730044" y="1411552"/>
            <a:ext cx="7672003" cy="3406445"/>
          </a:xfrm>
        </p:spPr>
        <p:txBody>
          <a:bodyPr/>
          <a:lstStyle/>
          <a:p>
            <a:pPr>
              <a:buClr>
                <a:schemeClr val="tx1">
                  <a:lumMod val="65000"/>
                </a:schemeClr>
              </a:buClr>
              <a:buFont typeface="Wingdings" pitchFamily="2" charset="2"/>
              <a:buChar char="þ"/>
              <a:defRPr/>
            </a:pPr>
            <a:r>
              <a:rPr lang="en-US" dirty="0" smtClean="0">
                <a:solidFill>
                  <a:schemeClr val="tx1">
                    <a:lumMod val="65000"/>
                  </a:schemeClr>
                </a:solidFill>
              </a:rPr>
              <a:t>Evolution of Data Access APIs</a:t>
            </a:r>
          </a:p>
          <a:p>
            <a:pPr>
              <a:buClr>
                <a:schemeClr val="tx1">
                  <a:lumMod val="65000"/>
                </a:schemeClr>
              </a:buClr>
              <a:buFont typeface="Wingdings" pitchFamily="2" charset="2"/>
              <a:buChar char="þ"/>
              <a:defRPr/>
            </a:pPr>
            <a:r>
              <a:rPr lang="en-US" dirty="0" smtClean="0">
                <a:solidFill>
                  <a:schemeClr val="tx1">
                    <a:lumMod val="65000"/>
                  </a:schemeClr>
                </a:solidFill>
              </a:rPr>
              <a:t>ADO.NET 1.0</a:t>
            </a:r>
            <a:endParaRPr lang="en-US" dirty="0" smtClean="0"/>
          </a:p>
          <a:p>
            <a:pPr>
              <a:buFont typeface="Wingdings" pitchFamily="2" charset="2"/>
              <a:buChar char="Ø"/>
            </a:pPr>
            <a:r>
              <a:rPr lang="en-US" dirty="0" smtClean="0">
                <a:solidFill>
                  <a:schemeClr val="tx1"/>
                </a:solidFill>
              </a:rPr>
              <a:t>Building a Data Platform</a:t>
            </a:r>
          </a:p>
          <a:p>
            <a:pPr lvl="1">
              <a:buClr>
                <a:schemeClr val="tx1"/>
              </a:buClr>
              <a:buFont typeface="Wingdings" pitchFamily="2" charset="2"/>
              <a:buChar char="Ø"/>
            </a:pPr>
            <a:r>
              <a:rPr lang="en-US" dirty="0" smtClean="0">
                <a:solidFill>
                  <a:schemeClr val="tx1"/>
                </a:solidFill>
              </a:rPr>
              <a:t>Why a Conceptual Model?</a:t>
            </a:r>
          </a:p>
          <a:p>
            <a:pPr lvl="1">
              <a:buClr>
                <a:schemeClr val="tx1"/>
              </a:buClr>
              <a:buFont typeface="Wingdings" pitchFamily="2" charset="2"/>
              <a:buChar char="Ø"/>
            </a:pPr>
            <a:r>
              <a:rPr lang="en-US" dirty="0" smtClean="0">
                <a:solidFill>
                  <a:schemeClr val="tx1"/>
                </a:solidFill>
              </a:rPr>
              <a:t>The Microsoft Entity Data Model</a:t>
            </a:r>
          </a:p>
          <a:p>
            <a:pPr lvl="1">
              <a:buClr>
                <a:schemeClr val="tx1"/>
              </a:buClr>
              <a:buFont typeface="Wingdings" pitchFamily="2" charset="2"/>
              <a:buChar char="Ø"/>
            </a:pPr>
            <a:r>
              <a:rPr lang="en-US" dirty="0" smtClean="0">
                <a:solidFill>
                  <a:schemeClr val="tx1"/>
                </a:solidFill>
              </a:rPr>
              <a:t>Entity SQL</a:t>
            </a:r>
          </a:p>
          <a:p>
            <a:pPr>
              <a:buClr>
                <a:schemeClr val="tx1">
                  <a:lumMod val="65000"/>
                </a:schemeClr>
              </a:buClr>
            </a:pPr>
            <a:r>
              <a:rPr lang="en-US" dirty="0" smtClean="0">
                <a:solidFill>
                  <a:schemeClr val="tx1">
                    <a:lumMod val="65000"/>
                  </a:schemeClr>
                </a:solidFill>
              </a:rPr>
              <a:t>The ADO.NET Entity Framework</a:t>
            </a:r>
          </a:p>
        </p:txBody>
      </p:sp>
      <p:sp>
        <p:nvSpPr>
          <p:cNvPr id="5122" name="Rectangle 2"/>
          <p:cNvSpPr>
            <a:spLocks noGrp="1" noChangeArrowheads="1"/>
          </p:cNvSpPr>
          <p:nvPr>
            <p:ph type="title"/>
          </p:nvPr>
        </p:nvSpPr>
        <p:spPr>
          <a:xfrm>
            <a:off x="387054" y="152400"/>
            <a:ext cx="8375946" cy="997196"/>
          </a:xfrm>
        </p:spPr>
        <p:txBody>
          <a:bodyPr/>
          <a:lstStyle/>
          <a:p>
            <a:pPr eaLnBrk="1" hangingPunct="1">
              <a:defRPr/>
            </a:pPr>
            <a:r>
              <a:rPr lang="en-US" dirty="0" smtClean="0"/>
              <a:t>Section 1: </a:t>
            </a:r>
            <a:br>
              <a:rPr lang="en-US" dirty="0" smtClean="0"/>
            </a:br>
            <a:r>
              <a:rPr lang="en-US" sz="3200" i="1" dirty="0" smtClean="0"/>
              <a:t>Evolution of ADO.NET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0"/>
          </p:nvPr>
        </p:nvSpPr>
        <p:spPr>
          <a:xfrm>
            <a:off x="730044" y="1411552"/>
            <a:ext cx="7672003" cy="5294048"/>
          </a:xfrm>
        </p:spPr>
        <p:txBody>
          <a:bodyPr>
            <a:normAutofit/>
          </a:bodyPr>
          <a:lstStyle/>
          <a:p>
            <a:pPr lvl="0"/>
            <a:r>
              <a:rPr lang="en-US" sz="2800" dirty="0" smtClean="0"/>
              <a:t>Writing queries is difficult</a:t>
            </a:r>
          </a:p>
          <a:p>
            <a:pPr lvl="1"/>
            <a:r>
              <a:rPr lang="en-US" sz="2400" dirty="0" smtClean="0"/>
              <a:t>No help from compiler</a:t>
            </a:r>
          </a:p>
          <a:p>
            <a:pPr lvl="1"/>
            <a:r>
              <a:rPr lang="en-US" sz="2400" dirty="0" smtClean="0"/>
              <a:t>Results are </a:t>
            </a:r>
            <a:r>
              <a:rPr lang="en-US" sz="2400" dirty="0" err="1" smtClean="0"/>
              <a:t>untyped</a:t>
            </a:r>
            <a:r>
              <a:rPr lang="en-US" sz="2400" dirty="0" smtClean="0"/>
              <a:t> rectangular records</a:t>
            </a:r>
          </a:p>
          <a:p>
            <a:pPr lvl="0"/>
            <a:r>
              <a:rPr lang="en-US" sz="2800" dirty="0" smtClean="0"/>
              <a:t>Database Schemas optimized for storage concerns</a:t>
            </a:r>
          </a:p>
          <a:p>
            <a:pPr lvl="1"/>
            <a:r>
              <a:rPr lang="en-US" sz="2400" dirty="0" smtClean="0"/>
              <a:t>Relational Tables contain flat, homogenous records</a:t>
            </a:r>
          </a:p>
          <a:p>
            <a:pPr lvl="2"/>
            <a:r>
              <a:rPr lang="en-US" sz="2000" dirty="0" smtClean="0"/>
              <a:t>Implicit Logic Embedded in Application</a:t>
            </a:r>
          </a:p>
          <a:p>
            <a:pPr lvl="1"/>
            <a:r>
              <a:rPr lang="en-US" sz="2400" dirty="0" smtClean="0"/>
              <a:t>Brittle, Hard to maintain</a:t>
            </a:r>
          </a:p>
          <a:p>
            <a:pPr lvl="0"/>
            <a:r>
              <a:rPr lang="en-US" sz="2800" dirty="0" smtClean="0"/>
              <a:t>Lack of common syntax across relational databases</a:t>
            </a:r>
            <a:endParaRPr lang="en-US" sz="2400" dirty="0" smtClean="0"/>
          </a:p>
        </p:txBody>
      </p:sp>
      <p:sp>
        <p:nvSpPr>
          <p:cNvPr id="14338" name="Rectangle 2"/>
          <p:cNvSpPr>
            <a:spLocks noGrp="1" noChangeArrowheads="1"/>
          </p:cNvSpPr>
          <p:nvPr>
            <p:ph type="title"/>
          </p:nvPr>
        </p:nvSpPr>
        <p:spPr>
          <a:xfrm>
            <a:off x="387054" y="152400"/>
            <a:ext cx="8375946" cy="990600"/>
          </a:xfrm>
        </p:spPr>
        <p:txBody>
          <a:bodyPr>
            <a:normAutofit fontScale="90000"/>
          </a:bodyPr>
          <a:lstStyle/>
          <a:p>
            <a:r>
              <a:rPr lang="en-US" sz="4400" dirty="0" smtClean="0"/>
              <a:t>The Problem</a:t>
            </a:r>
            <a:br>
              <a:rPr lang="en-US" sz="4400" dirty="0" smtClean="0"/>
            </a:br>
            <a:r>
              <a:rPr sz="3600" smtClean="0">
                <a:solidFill>
                  <a:schemeClr val="accent1">
                    <a:lumMod val="60000"/>
                    <a:lumOff val="40000"/>
                  </a:schemeClr>
                </a:solidFill>
              </a:rPr>
              <a:t>Programming Data is Hard</a:t>
            </a:r>
            <a:endParaRPr lang="en-US" sz="2000" spc="0" dirty="0">
              <a:solidFill>
                <a:srgbClr val="00B0F0"/>
              </a:solidFill>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30044" y="1411552"/>
            <a:ext cx="7672003" cy="4913048"/>
          </a:xfrm>
        </p:spPr>
        <p:txBody>
          <a:bodyPr/>
          <a:lstStyle/>
          <a:p>
            <a:r>
              <a:rPr lang="en-US" sz="2800" dirty="0" smtClean="0"/>
              <a:t>Rapid Development</a:t>
            </a:r>
          </a:p>
          <a:p>
            <a:pPr lvl="1"/>
            <a:r>
              <a:rPr lang="en-US" sz="2400" dirty="0" smtClean="0"/>
              <a:t>Strongly typed queries</a:t>
            </a:r>
          </a:p>
          <a:p>
            <a:pPr lvl="1"/>
            <a:r>
              <a:rPr lang="en-US" sz="2400" dirty="0" smtClean="0"/>
              <a:t>Strongly typed results with Business Logic</a:t>
            </a:r>
          </a:p>
          <a:p>
            <a:r>
              <a:rPr lang="en-US" sz="2800" dirty="0" smtClean="0"/>
              <a:t>Lower TCO</a:t>
            </a:r>
          </a:p>
          <a:p>
            <a:pPr lvl="1"/>
            <a:r>
              <a:rPr lang="en-US" sz="2400" dirty="0" smtClean="0"/>
              <a:t>Work with an explicit data model</a:t>
            </a:r>
          </a:p>
          <a:p>
            <a:pPr lvl="2"/>
            <a:r>
              <a:rPr lang="en-US" sz="2000" dirty="0" smtClean="0"/>
              <a:t>Types, Inheritance, Relationships, Complex Properties,…</a:t>
            </a:r>
          </a:p>
          <a:p>
            <a:pPr lvl="1"/>
            <a:r>
              <a:rPr lang="en-US" sz="2400" dirty="0" smtClean="0"/>
              <a:t>Decouple application from storage schema</a:t>
            </a:r>
          </a:p>
          <a:p>
            <a:r>
              <a:rPr lang="en-US" sz="2800" dirty="0" smtClean="0"/>
              <a:t>Better Portability</a:t>
            </a:r>
          </a:p>
          <a:p>
            <a:pPr lvl="1"/>
            <a:r>
              <a:rPr lang="en-US" sz="2400" dirty="0" smtClean="0"/>
              <a:t>Common query language across disparate sources</a:t>
            </a:r>
          </a:p>
        </p:txBody>
      </p:sp>
      <p:sp>
        <p:nvSpPr>
          <p:cNvPr id="2" name="Title 1"/>
          <p:cNvSpPr>
            <a:spLocks noGrp="1"/>
          </p:cNvSpPr>
          <p:nvPr>
            <p:ph type="title"/>
          </p:nvPr>
        </p:nvSpPr>
        <p:spPr>
          <a:xfrm>
            <a:off x="387054" y="152400"/>
            <a:ext cx="8375946" cy="1066800"/>
          </a:xfrm>
        </p:spPr>
        <p:txBody>
          <a:bodyPr>
            <a:normAutofit/>
          </a:bodyPr>
          <a:lstStyle/>
          <a:p>
            <a:r>
              <a:rPr lang="en-US" dirty="0" smtClean="0"/>
              <a:t>The Opportunity</a:t>
            </a:r>
            <a:br>
              <a:rPr lang="en-US" dirty="0" smtClean="0"/>
            </a:br>
            <a:r>
              <a:rPr sz="3200" smtClean="0">
                <a:solidFill>
                  <a:schemeClr val="accent1">
                    <a:lumMod val="60000"/>
                    <a:lumOff val="40000"/>
                  </a:schemeClr>
                </a:solidFill>
              </a:rPr>
              <a:t>Increase Developer Productivity</a:t>
            </a:r>
            <a:endParaRPr lang="en-US" sz="3200" dirty="0">
              <a:solidFill>
                <a:schemeClr val="accent1">
                  <a:lumMod val="60000"/>
                  <a:lumOff val="40000"/>
                </a:schemeClr>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30044" y="1411552"/>
            <a:ext cx="8032956" cy="3539943"/>
          </a:xfrm>
        </p:spPr>
        <p:txBody>
          <a:bodyPr/>
          <a:lstStyle/>
          <a:p>
            <a:pPr>
              <a:buNone/>
            </a:pPr>
            <a:r>
              <a:rPr lang="en-US" sz="2400" dirty="0" smtClean="0"/>
              <a:t>10-12:00	Section 1: Evolution of ADO.NET</a:t>
            </a:r>
          </a:p>
          <a:p>
            <a:pPr>
              <a:buNone/>
            </a:pPr>
            <a:r>
              <a:rPr lang="en-US" sz="2400" dirty="0" smtClean="0"/>
              <a:t>12:00-1:15	&lt;Lunch&gt;</a:t>
            </a:r>
          </a:p>
          <a:p>
            <a:pPr>
              <a:buNone/>
            </a:pPr>
            <a:r>
              <a:rPr lang="en-US" sz="2400" dirty="0" smtClean="0"/>
              <a:t>1:15-2:30	Section 2: ADO.NET and LINQ</a:t>
            </a:r>
          </a:p>
          <a:p>
            <a:pPr>
              <a:buNone/>
            </a:pPr>
            <a:r>
              <a:rPr lang="en-US" sz="2400" dirty="0" smtClean="0"/>
              <a:t>2:30-2:45	&lt;Break&gt;</a:t>
            </a:r>
          </a:p>
          <a:p>
            <a:pPr>
              <a:buNone/>
            </a:pPr>
            <a:r>
              <a:rPr lang="en-US" sz="2400" dirty="0" smtClean="0"/>
              <a:t>2:45-4:00	Section 3: ADO.NET Entity Framework Deep Dive</a:t>
            </a:r>
          </a:p>
          <a:p>
            <a:pPr>
              <a:buNone/>
            </a:pPr>
            <a:r>
              <a:rPr lang="en-US" sz="2400" dirty="0" smtClean="0"/>
              <a:t>4:00-4:15	&lt;Break&gt;</a:t>
            </a:r>
          </a:p>
          <a:p>
            <a:pPr>
              <a:buNone/>
            </a:pPr>
            <a:r>
              <a:rPr lang="en-US" sz="2400" dirty="0" smtClean="0"/>
              <a:t>4:15-5:45	Section 4: Building on ADO.NET</a:t>
            </a:r>
          </a:p>
        </p:txBody>
      </p:sp>
      <p:sp>
        <p:nvSpPr>
          <p:cNvPr id="2" name="Title 1"/>
          <p:cNvSpPr>
            <a:spLocks noGrp="1"/>
          </p:cNvSpPr>
          <p:nvPr>
            <p:ph type="title"/>
          </p:nvPr>
        </p:nvSpPr>
        <p:spPr>
          <a:xfrm>
            <a:off x="387054" y="152400"/>
            <a:ext cx="8375946" cy="553998"/>
          </a:xfrm>
        </p:spPr>
        <p:txBody>
          <a:bodyPr/>
          <a:lstStyle/>
          <a:p>
            <a:r>
              <a:rPr smtClean="0"/>
              <a:t>ADO.NET A to Z:  Agenda</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81000" y="1219200"/>
            <a:ext cx="3733800" cy="4572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pplication Model Base.png"/>
          <p:cNvPicPr>
            <a:picLocks noChangeAspect="1"/>
          </p:cNvPicPr>
          <p:nvPr/>
        </p:nvPicPr>
        <p:blipFill>
          <a:blip r:embed="rId3" cstate="print"/>
          <a:stretch>
            <a:fillRect/>
          </a:stretch>
        </p:blipFill>
        <p:spPr>
          <a:xfrm>
            <a:off x="290147" y="1171780"/>
            <a:ext cx="3889256" cy="4678690"/>
          </a:xfrm>
          <a:prstGeom prst="rect">
            <a:avLst/>
          </a:prstGeom>
        </p:spPr>
      </p:pic>
      <p:sp>
        <p:nvSpPr>
          <p:cNvPr id="9" name="Content for AM Old"/>
          <p:cNvSpPr>
            <a:spLocks noGrp="1"/>
          </p:cNvSpPr>
          <p:nvPr>
            <p:ph idx="1"/>
          </p:nvPr>
        </p:nvSpPr>
        <p:spPr>
          <a:xfrm>
            <a:off x="4156364" y="1144580"/>
            <a:ext cx="4725168" cy="2462725"/>
          </a:xfrm>
        </p:spPr>
        <p:txBody>
          <a:bodyPr/>
          <a:lstStyle/>
          <a:p>
            <a:r>
              <a:rPr lang="en-US" sz="2800" dirty="0" smtClean="0"/>
              <a:t>Applications Today…</a:t>
            </a:r>
          </a:p>
          <a:p>
            <a:pPr lvl="1"/>
            <a:r>
              <a:rPr lang="en-US" sz="2400" dirty="0" smtClean="0"/>
              <a:t>Implicitly Contain the Data Model</a:t>
            </a:r>
          </a:p>
          <a:p>
            <a:pPr lvl="1"/>
            <a:r>
              <a:rPr lang="en-US" sz="2400" dirty="0" smtClean="0"/>
              <a:t>Logic and Model Intertwined</a:t>
            </a:r>
          </a:p>
          <a:p>
            <a:pPr lvl="1"/>
            <a:r>
              <a:rPr lang="en-US" sz="2400" dirty="0" smtClean="0"/>
              <a:t>Conceptual Mismatch</a:t>
            </a:r>
          </a:p>
          <a:p>
            <a:pPr lvl="1"/>
            <a:r>
              <a:rPr lang="en-US" sz="2400" dirty="0" smtClean="0"/>
              <a:t>Often encapsulate in a </a:t>
            </a:r>
            <a:br>
              <a:rPr lang="en-US" sz="2400" dirty="0" smtClean="0"/>
            </a:br>
            <a:r>
              <a:rPr lang="en-US" sz="2400" dirty="0" smtClean="0"/>
              <a:t>"Data Access Layer"</a:t>
            </a:r>
          </a:p>
        </p:txBody>
      </p:sp>
      <p:sp>
        <p:nvSpPr>
          <p:cNvPr id="2" name="Title 1"/>
          <p:cNvSpPr>
            <a:spLocks noGrp="1"/>
          </p:cNvSpPr>
          <p:nvPr>
            <p:ph type="title"/>
          </p:nvPr>
        </p:nvSpPr>
        <p:spPr/>
        <p:txBody>
          <a:bodyPr/>
          <a:lstStyle/>
          <a:p>
            <a:r>
              <a:rPr lang="en-US" dirty="0" smtClean="0"/>
              <a:t>Where’s Your Data Model?</a:t>
            </a:r>
            <a:endParaRPr lang="en-US" dirty="0"/>
          </a:p>
        </p:txBody>
      </p:sp>
      <p:pic>
        <p:nvPicPr>
          <p:cNvPr id="10" name="Old DM" descr="Application Model 1.png"/>
          <p:cNvPicPr>
            <a:picLocks noChangeAspect="1"/>
          </p:cNvPicPr>
          <p:nvPr/>
        </p:nvPicPr>
        <p:blipFill>
          <a:blip r:embed="rId4"/>
          <a:stretch>
            <a:fillRect/>
          </a:stretch>
        </p:blipFill>
        <p:spPr>
          <a:xfrm>
            <a:off x="301744" y="1188710"/>
            <a:ext cx="3889256" cy="467869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81000" y="1219200"/>
            <a:ext cx="3733800" cy="4572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pplication Model Base.png"/>
          <p:cNvPicPr>
            <a:picLocks noChangeAspect="1"/>
          </p:cNvPicPr>
          <p:nvPr/>
        </p:nvPicPr>
        <p:blipFill>
          <a:blip r:embed="rId3" cstate="print"/>
          <a:stretch>
            <a:fillRect/>
          </a:stretch>
        </p:blipFill>
        <p:spPr>
          <a:xfrm>
            <a:off x="290147" y="1171780"/>
            <a:ext cx="3889256" cy="4678690"/>
          </a:xfrm>
          <a:prstGeom prst="rect">
            <a:avLst/>
          </a:prstGeom>
        </p:spPr>
      </p:pic>
      <p:sp>
        <p:nvSpPr>
          <p:cNvPr id="9" name="Content for AM Old"/>
          <p:cNvSpPr>
            <a:spLocks noGrp="1"/>
          </p:cNvSpPr>
          <p:nvPr>
            <p:ph idx="1"/>
          </p:nvPr>
        </p:nvSpPr>
        <p:spPr>
          <a:xfrm>
            <a:off x="4156364" y="1144580"/>
            <a:ext cx="4725168" cy="2462725"/>
          </a:xfrm>
        </p:spPr>
        <p:txBody>
          <a:bodyPr/>
          <a:lstStyle/>
          <a:p>
            <a:r>
              <a:rPr lang="en-US" sz="2800" dirty="0" smtClean="0"/>
              <a:t>Applications Today…</a:t>
            </a:r>
          </a:p>
          <a:p>
            <a:pPr lvl="1"/>
            <a:r>
              <a:rPr lang="en-US" sz="2400" dirty="0" smtClean="0"/>
              <a:t>Implicitly Contain the Data Model</a:t>
            </a:r>
          </a:p>
          <a:p>
            <a:pPr lvl="1"/>
            <a:r>
              <a:rPr lang="en-US" sz="2400" dirty="0" smtClean="0"/>
              <a:t>Logic and Model Intertwined</a:t>
            </a:r>
          </a:p>
          <a:p>
            <a:pPr lvl="1"/>
            <a:r>
              <a:rPr lang="en-US" sz="2400" dirty="0" smtClean="0"/>
              <a:t>Conceptual Mismatch</a:t>
            </a:r>
          </a:p>
          <a:p>
            <a:pPr lvl="1"/>
            <a:r>
              <a:rPr lang="en-US" sz="2400" dirty="0" smtClean="0"/>
              <a:t>Often encapsulate in a </a:t>
            </a:r>
            <a:br>
              <a:rPr lang="en-US" sz="2400" dirty="0" smtClean="0"/>
            </a:br>
            <a:r>
              <a:rPr lang="en-US" sz="2400" dirty="0" smtClean="0"/>
              <a:t>"Data Access Layer"</a:t>
            </a:r>
          </a:p>
        </p:txBody>
      </p:sp>
      <p:sp>
        <p:nvSpPr>
          <p:cNvPr id="2" name="Title 1"/>
          <p:cNvSpPr>
            <a:spLocks noGrp="1"/>
          </p:cNvSpPr>
          <p:nvPr>
            <p:ph type="title"/>
          </p:nvPr>
        </p:nvSpPr>
        <p:spPr/>
        <p:txBody>
          <a:bodyPr/>
          <a:lstStyle/>
          <a:p>
            <a:r>
              <a:rPr lang="en-US" dirty="0" smtClean="0"/>
              <a:t>Where’s Your Data Model?</a:t>
            </a:r>
            <a:endParaRPr lang="en-US" dirty="0"/>
          </a:p>
        </p:txBody>
      </p:sp>
      <p:pic>
        <p:nvPicPr>
          <p:cNvPr id="13" name="Abstraction" descr="Application Model2 Abstraction.png"/>
          <p:cNvPicPr>
            <a:picLocks noChangeAspect="1"/>
          </p:cNvPicPr>
          <p:nvPr/>
        </p:nvPicPr>
        <p:blipFill>
          <a:blip r:embed="rId4" cstate="print"/>
          <a:stretch>
            <a:fillRect/>
          </a:stretch>
        </p:blipFill>
        <p:spPr>
          <a:xfrm>
            <a:off x="290147" y="1171780"/>
            <a:ext cx="3889256" cy="4678690"/>
          </a:xfrm>
          <a:prstGeom prst="rect">
            <a:avLst/>
          </a:prstGeom>
        </p:spPr>
      </p:pic>
      <p:pic>
        <p:nvPicPr>
          <p:cNvPr id="14" name="Model" descr="Application Model2 Model.png"/>
          <p:cNvPicPr>
            <a:picLocks noChangeAspect="1"/>
          </p:cNvPicPr>
          <p:nvPr/>
        </p:nvPicPr>
        <p:blipFill>
          <a:blip r:embed="rId5" cstate="print"/>
          <a:stretch>
            <a:fillRect/>
          </a:stretch>
        </p:blipFill>
        <p:spPr>
          <a:xfrm>
            <a:off x="290147" y="1171780"/>
            <a:ext cx="3889256" cy="4678690"/>
          </a:xfrm>
          <a:prstGeom prst="rect">
            <a:avLst/>
          </a:prstGeom>
        </p:spPr>
      </p:pic>
      <p:pic>
        <p:nvPicPr>
          <p:cNvPr id="15" name="New DM" descr="Application Model2.png"/>
          <p:cNvPicPr>
            <a:picLocks noChangeAspect="1"/>
          </p:cNvPicPr>
          <p:nvPr/>
        </p:nvPicPr>
        <p:blipFill>
          <a:blip r:embed="rId6"/>
          <a:stretch>
            <a:fillRect/>
          </a:stretch>
        </p:blipFill>
        <p:spPr>
          <a:xfrm>
            <a:off x="290147" y="1171780"/>
            <a:ext cx="3889256" cy="4678690"/>
          </a:xfrm>
          <a:prstGeom prst="rect">
            <a:avLst/>
          </a:prstGeom>
        </p:spPr>
      </p:pic>
      <p:sp>
        <p:nvSpPr>
          <p:cNvPr id="12" name="Content for AM Old"/>
          <p:cNvSpPr txBox="1">
            <a:spLocks/>
          </p:cNvSpPr>
          <p:nvPr/>
        </p:nvSpPr>
        <p:spPr>
          <a:xfrm>
            <a:off x="4190232" y="3581401"/>
            <a:ext cx="4725168" cy="2438399"/>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1">
                  <a:lumMod val="75000"/>
                </a:schemeClr>
              </a:buClr>
              <a:buSzPct val="80000"/>
              <a:buFont typeface="Wingdings" pitchFamily="2" charset="2"/>
              <a:buChar char="l"/>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Need…</a:t>
            </a:r>
          </a:p>
          <a:p>
            <a:pPr marL="742950" marR="0" lvl="1" indent="-285750" algn="l" defTabSz="914400" rtl="0" eaLnBrk="1" fontAlgn="base" latinLnBrk="0" hangingPunct="1">
              <a:lnSpc>
                <a:spcPct val="100000"/>
              </a:lnSpc>
              <a:spcBef>
                <a:spcPct val="20000"/>
              </a:spcBef>
              <a:spcAft>
                <a:spcPct val="0"/>
              </a:spcAft>
              <a:buClr>
                <a:schemeClr val="tx1">
                  <a:lumMod val="75000"/>
                </a:schemeClr>
              </a:buClr>
              <a:buSzPct val="80000"/>
              <a:buFont typeface="Wingdings" pitchFamily="2" charset="2"/>
              <a:buChar char="l"/>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Applications work with a well Defined Model</a:t>
            </a:r>
          </a:p>
          <a:p>
            <a:pPr marL="742950" marR="0" lvl="1" indent="-285750" algn="l" defTabSz="914400" rtl="0" eaLnBrk="1" fontAlgn="base" latinLnBrk="0" hangingPunct="1">
              <a:lnSpc>
                <a:spcPct val="100000"/>
              </a:lnSpc>
              <a:spcBef>
                <a:spcPct val="20000"/>
              </a:spcBef>
              <a:spcAft>
                <a:spcPct val="0"/>
              </a:spcAft>
              <a:buClr>
                <a:schemeClr val="tx1">
                  <a:lumMod val="75000"/>
                </a:schemeClr>
              </a:buClr>
              <a:buSzPct val="80000"/>
              <a:buFont typeface="Wingdings" pitchFamily="2" charset="2"/>
              <a:buChar char="l"/>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Storage Schema Abstraction</a:t>
            </a:r>
          </a:p>
          <a:p>
            <a:pPr marL="1143000" marR="0" lvl="2" indent="-228600" algn="l" defTabSz="914400" rtl="0" eaLnBrk="1" fontAlgn="base" latinLnBrk="0" hangingPunct="1">
              <a:lnSpc>
                <a:spcPct val="100000"/>
              </a:lnSpc>
              <a:spcBef>
                <a:spcPct val="20000"/>
              </a:spcBef>
              <a:spcAft>
                <a:spcPct val="0"/>
              </a:spcAft>
              <a:buClr>
                <a:schemeClr val="tx1">
                  <a:lumMod val="75000"/>
                </a:schemeClr>
              </a:buClr>
              <a:buSzPct val="80000"/>
              <a:buFont typeface="Wingdings" pitchFamily="2" charset="2"/>
              <a:buChar char="l"/>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Declarative mapping between application and storage models</a:t>
            </a:r>
          </a:p>
          <a:p>
            <a:pPr marL="1143000" marR="0" lvl="2" indent="-228600" algn="l" defTabSz="914400" rtl="0" eaLnBrk="1" fontAlgn="base" latinLnBrk="0" hangingPunct="1">
              <a:lnSpc>
                <a:spcPct val="100000"/>
              </a:lnSpc>
              <a:spcBef>
                <a:spcPct val="20000"/>
              </a:spcBef>
              <a:spcAft>
                <a:spcPct val="0"/>
              </a:spcAft>
              <a:buClr>
                <a:schemeClr val="tx1">
                  <a:lumMod val="75000"/>
                </a:schemeClr>
              </a:buClr>
              <a:buSzPct val="80000"/>
              <a:buFont typeface="Wingdings" pitchFamily="2" charset="2"/>
              <a:buChar char="l"/>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No brittle, hard-coded mapping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500"/>
                                        <p:tgtEl>
                                          <p:spTgt spid="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fade">
                                      <p:cBhvr>
                                        <p:cTn id="18" dur="500"/>
                                        <p:tgtEl>
                                          <p:spTgt spid="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500"/>
                                        <p:tgtEl>
                                          <p:spTgt spid="12">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fade">
                                      <p:cBhvr>
                                        <p:cTn id="29" dur="500"/>
                                        <p:tgtEl>
                                          <p:spTgt spid="12">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85800" y="1371600"/>
            <a:ext cx="5943600" cy="5257800"/>
          </a:xfrm>
        </p:spPr>
        <p:txBody>
          <a:bodyPr>
            <a:noAutofit/>
          </a:bodyPr>
          <a:lstStyle/>
          <a:p>
            <a:pPr>
              <a:lnSpc>
                <a:spcPct val="100000"/>
              </a:lnSpc>
              <a:spcBef>
                <a:spcPts val="0"/>
              </a:spcBef>
            </a:pPr>
            <a:r>
              <a:rPr lang="en-US" sz="2400" dirty="0" smtClean="0"/>
              <a:t>An extended relational model with Entity-Relationship Model  concepts</a:t>
            </a:r>
          </a:p>
          <a:p>
            <a:pPr lvl="1">
              <a:lnSpc>
                <a:spcPct val="100000"/>
              </a:lnSpc>
              <a:spcBef>
                <a:spcPts val="0"/>
              </a:spcBef>
            </a:pPr>
            <a:r>
              <a:rPr lang="en-US" sz="2000" dirty="0" smtClean="0"/>
              <a:t>Entity Types</a:t>
            </a:r>
          </a:p>
          <a:p>
            <a:pPr lvl="2">
              <a:lnSpc>
                <a:spcPct val="100000"/>
              </a:lnSpc>
              <a:spcBef>
                <a:spcPts val="0"/>
              </a:spcBef>
            </a:pPr>
            <a:r>
              <a:rPr lang="en-US" sz="1400" dirty="0" smtClean="0"/>
              <a:t>Strong type with Identity</a:t>
            </a:r>
          </a:p>
          <a:p>
            <a:pPr lvl="2">
              <a:lnSpc>
                <a:spcPct val="100000"/>
              </a:lnSpc>
              <a:spcBef>
                <a:spcPts val="0"/>
              </a:spcBef>
            </a:pPr>
            <a:r>
              <a:rPr lang="en-US" sz="1400" dirty="0" smtClean="0"/>
              <a:t>Inheritance</a:t>
            </a:r>
          </a:p>
          <a:p>
            <a:pPr lvl="2">
              <a:lnSpc>
                <a:spcPct val="100000"/>
              </a:lnSpc>
              <a:spcBef>
                <a:spcPts val="0"/>
              </a:spcBef>
            </a:pPr>
            <a:r>
              <a:rPr lang="en-US" sz="1400" dirty="0" smtClean="0"/>
              <a:t>Scalar/Complex properties</a:t>
            </a:r>
          </a:p>
          <a:p>
            <a:pPr lvl="1">
              <a:lnSpc>
                <a:spcPct val="100000"/>
              </a:lnSpc>
              <a:spcBef>
                <a:spcPts val="0"/>
              </a:spcBef>
            </a:pPr>
            <a:r>
              <a:rPr lang="en-US" sz="2000" dirty="0" err="1" smtClean="0"/>
              <a:t>EntitySets</a:t>
            </a:r>
            <a:endParaRPr lang="en-US" sz="2000" dirty="0" smtClean="0"/>
          </a:p>
          <a:p>
            <a:pPr lvl="2">
              <a:lnSpc>
                <a:spcPct val="100000"/>
              </a:lnSpc>
              <a:spcBef>
                <a:spcPts val="0"/>
              </a:spcBef>
            </a:pPr>
            <a:r>
              <a:rPr lang="en-US" sz="1400" dirty="0" smtClean="0"/>
              <a:t>Hold instances of Entity Types</a:t>
            </a:r>
          </a:p>
          <a:p>
            <a:pPr lvl="3">
              <a:lnSpc>
                <a:spcPct val="100000"/>
              </a:lnSpc>
              <a:spcBef>
                <a:spcPts val="0"/>
              </a:spcBef>
            </a:pPr>
            <a:r>
              <a:rPr lang="en-US" sz="1400" dirty="0" smtClean="0"/>
              <a:t>Similar to relational tables</a:t>
            </a:r>
          </a:p>
          <a:p>
            <a:pPr lvl="2">
              <a:lnSpc>
                <a:spcPct val="100000"/>
              </a:lnSpc>
              <a:spcBef>
                <a:spcPts val="0"/>
              </a:spcBef>
            </a:pPr>
            <a:r>
              <a:rPr lang="en-US" sz="1400" dirty="0" smtClean="0"/>
              <a:t>Can have multiple </a:t>
            </a:r>
            <a:r>
              <a:rPr lang="en-US" sz="1400" dirty="0" err="1" smtClean="0"/>
              <a:t>Entitysets</a:t>
            </a:r>
            <a:r>
              <a:rPr lang="en-US" sz="1400" dirty="0" smtClean="0"/>
              <a:t> of the same </a:t>
            </a:r>
            <a:r>
              <a:rPr lang="en-US" sz="1400" dirty="0" err="1" smtClean="0"/>
              <a:t>EntityTypes</a:t>
            </a:r>
            <a:endParaRPr lang="en-US" sz="1400" dirty="0" smtClean="0"/>
          </a:p>
          <a:p>
            <a:pPr lvl="1">
              <a:lnSpc>
                <a:spcPct val="100000"/>
              </a:lnSpc>
              <a:spcBef>
                <a:spcPts val="0"/>
              </a:spcBef>
            </a:pPr>
            <a:r>
              <a:rPr lang="en-US" sz="2000" dirty="0" smtClean="0"/>
              <a:t>Relationships ("Associations")</a:t>
            </a:r>
          </a:p>
          <a:p>
            <a:pPr lvl="2">
              <a:lnSpc>
                <a:spcPct val="100000"/>
              </a:lnSpc>
              <a:spcBef>
                <a:spcPts val="0"/>
              </a:spcBef>
            </a:pPr>
            <a:r>
              <a:rPr lang="en-US" sz="1400" dirty="0" smtClean="0"/>
              <a:t>Named relationships between Entities</a:t>
            </a:r>
          </a:p>
          <a:p>
            <a:pPr lvl="2">
              <a:lnSpc>
                <a:spcPct val="100000"/>
              </a:lnSpc>
              <a:spcBef>
                <a:spcPts val="0"/>
              </a:spcBef>
            </a:pPr>
            <a:r>
              <a:rPr lang="en-US" sz="1400" dirty="0" smtClean="0"/>
              <a:t>0..1:*, 0..1:0..1, 1:1, 1:M, M:N</a:t>
            </a:r>
            <a:endParaRPr lang="en-US" sz="1200" dirty="0" smtClean="0"/>
          </a:p>
          <a:p>
            <a:pPr lvl="2">
              <a:lnSpc>
                <a:spcPct val="100000"/>
              </a:lnSpc>
              <a:spcBef>
                <a:spcPts val="0"/>
              </a:spcBef>
            </a:pPr>
            <a:r>
              <a:rPr lang="en-US" sz="1400" dirty="0" smtClean="0"/>
              <a:t>Navigation may be exposed as </a:t>
            </a:r>
            <a:r>
              <a:rPr lang="en-US" sz="1400" dirty="0" err="1" smtClean="0"/>
              <a:t>NavigationProperties</a:t>
            </a:r>
            <a:r>
              <a:rPr lang="en-US" sz="1400" dirty="0" smtClean="0"/>
              <a:t> on </a:t>
            </a:r>
            <a:r>
              <a:rPr lang="en-US" sz="1400" dirty="0" err="1" smtClean="0"/>
              <a:t>EntityTypes</a:t>
            </a:r>
            <a:endParaRPr lang="en-US" sz="1400" dirty="0" smtClean="0"/>
          </a:p>
          <a:p>
            <a:pPr lvl="1">
              <a:lnSpc>
                <a:spcPct val="100000"/>
              </a:lnSpc>
              <a:spcBef>
                <a:spcPts val="0"/>
              </a:spcBef>
            </a:pPr>
            <a:r>
              <a:rPr lang="en-US" sz="2000" dirty="0" err="1" smtClean="0"/>
              <a:t>AssociationSets</a:t>
            </a:r>
            <a:endParaRPr lang="en-US" sz="2000" dirty="0" smtClean="0"/>
          </a:p>
          <a:p>
            <a:pPr lvl="2">
              <a:lnSpc>
                <a:spcPct val="100000"/>
              </a:lnSpc>
              <a:spcBef>
                <a:spcPts val="0"/>
              </a:spcBef>
            </a:pPr>
            <a:r>
              <a:rPr lang="en-US" sz="1400" dirty="0" smtClean="0"/>
              <a:t>Contains instances of associations</a:t>
            </a:r>
          </a:p>
          <a:p>
            <a:pPr lvl="2">
              <a:lnSpc>
                <a:spcPct val="100000"/>
              </a:lnSpc>
              <a:spcBef>
                <a:spcPts val="0"/>
              </a:spcBef>
            </a:pPr>
            <a:r>
              <a:rPr lang="en-US" sz="1400" dirty="0" smtClean="0"/>
              <a:t>May be queried directly</a:t>
            </a:r>
          </a:p>
          <a:p>
            <a:pPr lvl="1">
              <a:lnSpc>
                <a:spcPct val="100000"/>
              </a:lnSpc>
              <a:spcBef>
                <a:spcPts val="0"/>
              </a:spcBef>
            </a:pPr>
            <a:r>
              <a:rPr lang="en-US" sz="2000" dirty="0" err="1" smtClean="0"/>
              <a:t>EntityContainers</a:t>
            </a:r>
            <a:endParaRPr lang="en-US" sz="2000" dirty="0" smtClean="0"/>
          </a:p>
          <a:p>
            <a:pPr lvl="2">
              <a:lnSpc>
                <a:spcPct val="100000"/>
              </a:lnSpc>
              <a:spcBef>
                <a:spcPts val="0"/>
              </a:spcBef>
            </a:pPr>
            <a:r>
              <a:rPr lang="en-US" sz="1400" dirty="0" smtClean="0"/>
              <a:t>Contains </a:t>
            </a:r>
            <a:r>
              <a:rPr lang="en-US" sz="1400" dirty="0" err="1" smtClean="0"/>
              <a:t>EntitySets</a:t>
            </a:r>
            <a:r>
              <a:rPr lang="en-US" sz="1400" dirty="0" smtClean="0"/>
              <a:t>, </a:t>
            </a:r>
            <a:r>
              <a:rPr lang="en-US" sz="1400" dirty="0" err="1" smtClean="0"/>
              <a:t>AssociationSets</a:t>
            </a:r>
            <a:endParaRPr lang="en-US" sz="1400" dirty="0" smtClean="0"/>
          </a:p>
        </p:txBody>
      </p:sp>
      <p:sp>
        <p:nvSpPr>
          <p:cNvPr id="2" name="Title 1"/>
          <p:cNvSpPr>
            <a:spLocks noGrp="1"/>
          </p:cNvSpPr>
          <p:nvPr>
            <p:ph type="title"/>
          </p:nvPr>
        </p:nvSpPr>
        <p:spPr/>
        <p:txBody>
          <a:bodyPr/>
          <a:lstStyle/>
          <a:p>
            <a:r>
              <a:rPr lang="en-US" dirty="0" smtClean="0"/>
              <a:t>The Microsoft Entity Data Model</a:t>
            </a:r>
            <a:endParaRPr lang="en-US" dirty="0"/>
          </a:p>
        </p:txBody>
      </p:sp>
      <p:grpSp>
        <p:nvGrpSpPr>
          <p:cNvPr id="4" name="Group 20"/>
          <p:cNvGrpSpPr/>
          <p:nvPr/>
        </p:nvGrpSpPr>
        <p:grpSpPr>
          <a:xfrm>
            <a:off x="6172200" y="1219200"/>
            <a:ext cx="2743200" cy="4338145"/>
            <a:chOff x="6172200" y="1681655"/>
            <a:chExt cx="2743200" cy="4338145"/>
          </a:xfrm>
        </p:grpSpPr>
        <p:sp>
          <p:nvSpPr>
            <p:cNvPr id="5" name="Rectangle 34"/>
            <p:cNvSpPr>
              <a:spLocks noChangeArrowheads="1"/>
            </p:cNvSpPr>
            <p:nvPr/>
          </p:nvSpPr>
          <p:spPr bwMode="auto">
            <a:xfrm>
              <a:off x="7239000" y="3733800"/>
              <a:ext cx="1676400" cy="31005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1436" tIns="45718" rIns="91436" bIns="45718"/>
            <a:lstStyle/>
            <a:p>
              <a:r>
                <a:rPr lang="en-US" sz="1200" b="1" dirty="0" err="1" smtClean="0">
                  <a:solidFill>
                    <a:schemeClr val="bg1"/>
                  </a:solidFill>
                </a:rPr>
                <a:t>SalesPerson</a:t>
              </a:r>
              <a:endParaRPr lang="en-US" sz="1200" b="1" dirty="0" smtClean="0">
                <a:solidFill>
                  <a:schemeClr val="bg1"/>
                </a:solidFill>
              </a:endParaRPr>
            </a:p>
            <a:p>
              <a:endParaRPr lang="en-US" sz="1200" b="1" dirty="0">
                <a:solidFill>
                  <a:schemeClr val="bg1"/>
                </a:solidFill>
              </a:endParaRPr>
            </a:p>
          </p:txBody>
        </p:sp>
        <p:sp>
          <p:nvSpPr>
            <p:cNvPr id="6" name="Rectangle 35"/>
            <p:cNvSpPr>
              <a:spLocks noChangeArrowheads="1"/>
            </p:cNvSpPr>
            <p:nvPr/>
          </p:nvSpPr>
          <p:spPr bwMode="auto">
            <a:xfrm>
              <a:off x="7239000" y="4043856"/>
              <a:ext cx="1676400" cy="13952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1436" tIns="45718" rIns="91436" bIns="45718"/>
            <a:lstStyle/>
            <a:p>
              <a:r>
                <a:rPr lang="en-US" sz="1000" dirty="0" err="1">
                  <a:solidFill>
                    <a:schemeClr val="bg2"/>
                  </a:solidFill>
                </a:rPr>
                <a:t>EmployeeID</a:t>
              </a:r>
              <a:r>
                <a:rPr lang="en-US" sz="1000" dirty="0">
                  <a:solidFill>
                    <a:schemeClr val="bg2"/>
                  </a:solidFill>
                </a:rPr>
                <a:t> = 729742</a:t>
              </a:r>
              <a:br>
                <a:rPr lang="en-US" sz="1000" dirty="0">
                  <a:solidFill>
                    <a:schemeClr val="bg2"/>
                  </a:solidFill>
                </a:rPr>
              </a:br>
              <a:r>
                <a:rPr lang="en-US" sz="1000" dirty="0" err="1">
                  <a:solidFill>
                    <a:schemeClr val="bg2"/>
                  </a:solidFill>
                </a:rPr>
                <a:t>LoginID</a:t>
              </a:r>
              <a:r>
                <a:rPr lang="en-US" sz="1000" dirty="0">
                  <a:solidFill>
                    <a:schemeClr val="bg2"/>
                  </a:solidFill>
                </a:rPr>
                <a:t> = </a:t>
              </a:r>
              <a:r>
                <a:rPr lang="en-US" sz="1000" dirty="0" err="1">
                  <a:solidFill>
                    <a:schemeClr val="bg2"/>
                  </a:solidFill>
                </a:rPr>
                <a:t>pete</a:t>
              </a:r>
              <a:r>
                <a:rPr lang="en-US" sz="1000" dirty="0">
                  <a:solidFill>
                    <a:schemeClr val="bg2"/>
                  </a:solidFill>
                </a:rPr>
                <a:t/>
              </a:r>
              <a:br>
                <a:rPr lang="en-US" sz="1000" dirty="0">
                  <a:solidFill>
                    <a:schemeClr val="bg2"/>
                  </a:solidFill>
                </a:rPr>
              </a:br>
              <a:r>
                <a:rPr lang="en-US" sz="1000" dirty="0">
                  <a:solidFill>
                    <a:schemeClr val="bg2"/>
                  </a:solidFill>
                </a:rPr>
                <a:t>Title = "Developer"</a:t>
              </a:r>
              <a:br>
                <a:rPr lang="en-US" sz="1000" dirty="0">
                  <a:solidFill>
                    <a:schemeClr val="bg2"/>
                  </a:solidFill>
                </a:rPr>
              </a:br>
              <a:r>
                <a:rPr lang="en-US" sz="1000" dirty="0" err="1">
                  <a:solidFill>
                    <a:schemeClr val="bg2"/>
                  </a:solidFill>
                </a:rPr>
                <a:t>VacationHours</a:t>
              </a:r>
              <a:r>
                <a:rPr lang="en-US" sz="1000" dirty="0">
                  <a:solidFill>
                    <a:schemeClr val="bg2"/>
                  </a:solidFill>
                </a:rPr>
                <a:t> = 0</a:t>
              </a:r>
              <a:br>
                <a:rPr lang="en-US" sz="1000" dirty="0">
                  <a:solidFill>
                    <a:schemeClr val="bg2"/>
                  </a:solidFill>
                </a:rPr>
              </a:br>
              <a:r>
                <a:rPr lang="en-US" sz="1000" dirty="0">
                  <a:solidFill>
                    <a:schemeClr val="bg2"/>
                  </a:solidFill>
                </a:rPr>
                <a:t>…</a:t>
              </a:r>
              <a:br>
                <a:rPr lang="en-US" sz="1000" dirty="0">
                  <a:solidFill>
                    <a:schemeClr val="bg2"/>
                  </a:solidFill>
                </a:rPr>
              </a:br>
              <a:r>
                <a:rPr lang="en-US" sz="1000" dirty="0" err="1">
                  <a:solidFill>
                    <a:schemeClr val="bg2"/>
                  </a:solidFill>
                </a:rPr>
                <a:t>ExpenseAccount</a:t>
              </a:r>
              <a:r>
                <a:rPr lang="en-US" sz="1000" dirty="0">
                  <a:solidFill>
                    <a:schemeClr val="bg2"/>
                  </a:solidFill>
                </a:rPr>
                <a:t> = …</a:t>
              </a:r>
              <a:br>
                <a:rPr lang="en-US" sz="1000" dirty="0">
                  <a:solidFill>
                    <a:schemeClr val="bg2"/>
                  </a:solidFill>
                </a:rPr>
              </a:br>
              <a:r>
                <a:rPr lang="en-US" sz="1000" dirty="0" err="1">
                  <a:solidFill>
                    <a:schemeClr val="bg2"/>
                  </a:solidFill>
                </a:rPr>
                <a:t>CarLicenseNum</a:t>
              </a:r>
              <a:r>
                <a:rPr lang="en-US" sz="1000" dirty="0">
                  <a:solidFill>
                    <a:schemeClr val="bg2"/>
                  </a:solidFill>
                </a:rPr>
                <a:t> = …</a:t>
              </a:r>
              <a:br>
                <a:rPr lang="en-US" sz="1000" dirty="0">
                  <a:solidFill>
                    <a:schemeClr val="bg2"/>
                  </a:solidFill>
                </a:rPr>
              </a:br>
              <a:r>
                <a:rPr lang="en-US" sz="1000" dirty="0">
                  <a:solidFill>
                    <a:schemeClr val="bg2"/>
                  </a:solidFill>
                </a:rPr>
                <a:t>…</a:t>
              </a:r>
            </a:p>
          </p:txBody>
        </p:sp>
        <p:sp>
          <p:nvSpPr>
            <p:cNvPr id="7" name="Rectangle 24"/>
            <p:cNvSpPr>
              <a:spLocks noChangeArrowheads="1"/>
            </p:cNvSpPr>
            <p:nvPr/>
          </p:nvSpPr>
          <p:spPr bwMode="auto">
            <a:xfrm>
              <a:off x="7010400" y="4007070"/>
              <a:ext cx="1676400" cy="31005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1436" tIns="45718" rIns="91436" bIns="45718"/>
            <a:lstStyle/>
            <a:p>
              <a:r>
                <a:rPr lang="en-US" sz="1200" b="1" dirty="0" err="1" smtClean="0">
                  <a:solidFill>
                    <a:schemeClr val="bg1"/>
                  </a:solidFill>
                </a:rPr>
                <a:t>SalesPerson</a:t>
              </a:r>
              <a:endParaRPr lang="en-US" sz="1200" b="1" dirty="0" smtClean="0">
                <a:solidFill>
                  <a:schemeClr val="bg1"/>
                </a:solidFill>
              </a:endParaRPr>
            </a:p>
            <a:p>
              <a:endParaRPr lang="en-US" sz="1200" b="1" dirty="0">
                <a:solidFill>
                  <a:schemeClr val="bg1"/>
                </a:solidFill>
              </a:endParaRPr>
            </a:p>
          </p:txBody>
        </p:sp>
        <p:sp>
          <p:nvSpPr>
            <p:cNvPr id="8" name="Rectangle 25"/>
            <p:cNvSpPr>
              <a:spLocks noChangeArrowheads="1"/>
            </p:cNvSpPr>
            <p:nvPr/>
          </p:nvSpPr>
          <p:spPr bwMode="auto">
            <a:xfrm>
              <a:off x="7010400" y="4317125"/>
              <a:ext cx="1676400" cy="139524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1436" tIns="45718" rIns="91436" bIns="45718"/>
            <a:lstStyle/>
            <a:p>
              <a:r>
                <a:rPr lang="en-US" sz="1000" dirty="0" err="1">
                  <a:solidFill>
                    <a:schemeClr val="bg2"/>
                  </a:solidFill>
                </a:rPr>
                <a:t>EmployeeID</a:t>
              </a:r>
              <a:r>
                <a:rPr lang="en-US" sz="1000" dirty="0">
                  <a:solidFill>
                    <a:schemeClr val="bg2"/>
                  </a:solidFill>
                </a:rPr>
                <a:t> = 729742</a:t>
              </a:r>
              <a:br>
                <a:rPr lang="en-US" sz="1000" dirty="0">
                  <a:solidFill>
                    <a:schemeClr val="bg2"/>
                  </a:solidFill>
                </a:rPr>
              </a:br>
              <a:r>
                <a:rPr lang="en-US" sz="1000" dirty="0" err="1">
                  <a:solidFill>
                    <a:schemeClr val="bg2"/>
                  </a:solidFill>
                </a:rPr>
                <a:t>LoginID</a:t>
              </a:r>
              <a:r>
                <a:rPr lang="en-US" sz="1000" dirty="0">
                  <a:solidFill>
                    <a:schemeClr val="bg2"/>
                  </a:solidFill>
                </a:rPr>
                <a:t> = </a:t>
              </a:r>
              <a:r>
                <a:rPr lang="en-US" sz="1000" dirty="0" err="1">
                  <a:solidFill>
                    <a:schemeClr val="bg2"/>
                  </a:solidFill>
                </a:rPr>
                <a:t>pete</a:t>
              </a:r>
              <a:r>
                <a:rPr lang="en-US" sz="1000" dirty="0">
                  <a:solidFill>
                    <a:schemeClr val="bg2"/>
                  </a:solidFill>
                </a:rPr>
                <a:t/>
              </a:r>
              <a:br>
                <a:rPr lang="en-US" sz="1000" dirty="0">
                  <a:solidFill>
                    <a:schemeClr val="bg2"/>
                  </a:solidFill>
                </a:rPr>
              </a:br>
              <a:r>
                <a:rPr lang="en-US" sz="1000" dirty="0">
                  <a:solidFill>
                    <a:schemeClr val="bg2"/>
                  </a:solidFill>
                </a:rPr>
                <a:t>Title = "Developer"</a:t>
              </a:r>
              <a:br>
                <a:rPr lang="en-US" sz="1000" dirty="0">
                  <a:solidFill>
                    <a:schemeClr val="bg2"/>
                  </a:solidFill>
                </a:rPr>
              </a:br>
              <a:r>
                <a:rPr lang="en-US" sz="1000" dirty="0" err="1">
                  <a:solidFill>
                    <a:schemeClr val="bg2"/>
                  </a:solidFill>
                </a:rPr>
                <a:t>VacationHours</a:t>
              </a:r>
              <a:r>
                <a:rPr lang="en-US" sz="1000" dirty="0">
                  <a:solidFill>
                    <a:schemeClr val="bg2"/>
                  </a:solidFill>
                </a:rPr>
                <a:t> = 0</a:t>
              </a:r>
              <a:br>
                <a:rPr lang="en-US" sz="1000" dirty="0">
                  <a:solidFill>
                    <a:schemeClr val="bg2"/>
                  </a:solidFill>
                </a:rPr>
              </a:br>
              <a:r>
                <a:rPr lang="en-US" sz="1000" dirty="0">
                  <a:solidFill>
                    <a:schemeClr val="bg2"/>
                  </a:solidFill>
                </a:rPr>
                <a:t>…</a:t>
              </a:r>
              <a:br>
                <a:rPr lang="en-US" sz="1000" dirty="0">
                  <a:solidFill>
                    <a:schemeClr val="bg2"/>
                  </a:solidFill>
                </a:rPr>
              </a:br>
              <a:r>
                <a:rPr lang="en-US" sz="1000" dirty="0" err="1">
                  <a:solidFill>
                    <a:schemeClr val="bg2"/>
                  </a:solidFill>
                </a:rPr>
                <a:t>ExpenseAccount</a:t>
              </a:r>
              <a:r>
                <a:rPr lang="en-US" sz="1000" dirty="0">
                  <a:solidFill>
                    <a:schemeClr val="bg2"/>
                  </a:solidFill>
                </a:rPr>
                <a:t> = …</a:t>
              </a:r>
              <a:br>
                <a:rPr lang="en-US" sz="1000" dirty="0">
                  <a:solidFill>
                    <a:schemeClr val="bg2"/>
                  </a:solidFill>
                </a:rPr>
              </a:br>
              <a:r>
                <a:rPr lang="en-US" sz="1000" dirty="0" err="1">
                  <a:solidFill>
                    <a:schemeClr val="bg2"/>
                  </a:solidFill>
                </a:rPr>
                <a:t>CarLicenseNum</a:t>
              </a:r>
              <a:r>
                <a:rPr lang="en-US" sz="1000" dirty="0">
                  <a:solidFill>
                    <a:schemeClr val="bg2"/>
                  </a:solidFill>
                </a:rPr>
                <a:t> = …</a:t>
              </a:r>
              <a:br>
                <a:rPr lang="en-US" sz="1000" dirty="0">
                  <a:solidFill>
                    <a:schemeClr val="bg2"/>
                  </a:solidFill>
                </a:rPr>
              </a:br>
              <a:r>
                <a:rPr lang="en-US" sz="1000" dirty="0">
                  <a:solidFill>
                    <a:schemeClr val="bg2"/>
                  </a:solidFill>
                </a:rPr>
                <a:t>…</a:t>
              </a:r>
            </a:p>
          </p:txBody>
        </p:sp>
        <p:sp>
          <p:nvSpPr>
            <p:cNvPr id="9" name="Rounded Rectangle 11"/>
            <p:cNvSpPr>
              <a:spLocks noChangeArrowheads="1"/>
            </p:cNvSpPr>
            <p:nvPr/>
          </p:nvSpPr>
          <p:spPr bwMode="auto">
            <a:xfrm>
              <a:off x="7162800" y="2224252"/>
              <a:ext cx="152400" cy="232541"/>
            </a:xfrm>
            <a:prstGeom prst="roundRect">
              <a:avLst>
                <a:gd name="adj" fmla="val 16667"/>
              </a:avLst>
            </a:prstGeom>
            <a:solidFill>
              <a:srgbClr val="CACAEE"/>
            </a:solidFill>
            <a:ln w="3175" algn="ctr">
              <a:solidFill>
                <a:schemeClr val="tx1"/>
              </a:solidFill>
              <a:round/>
              <a:headEnd/>
              <a:tailEnd/>
            </a:ln>
          </p:spPr>
          <p:txBody>
            <a:bodyPr wrap="none" lIns="91436" tIns="45718" rIns="91436" bIns="45718"/>
            <a:lstStyle/>
            <a:p>
              <a:endParaRPr lang="en-US" sz="1200" dirty="0">
                <a:solidFill>
                  <a:schemeClr val="bg2"/>
                </a:solidFill>
              </a:endParaRPr>
            </a:p>
          </p:txBody>
        </p:sp>
        <p:sp>
          <p:nvSpPr>
            <p:cNvPr id="10" name="Rectangle 9"/>
            <p:cNvSpPr>
              <a:spLocks noChangeArrowheads="1"/>
            </p:cNvSpPr>
            <p:nvPr/>
          </p:nvSpPr>
          <p:spPr bwMode="auto">
            <a:xfrm>
              <a:off x="6781800" y="4314497"/>
              <a:ext cx="1676400" cy="31005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1436" tIns="45718" rIns="91436" bIns="45718"/>
            <a:lstStyle/>
            <a:p>
              <a:r>
                <a:rPr lang="en-US" sz="1200" b="1" dirty="0" err="1" smtClean="0">
                  <a:solidFill>
                    <a:schemeClr val="bg1"/>
                  </a:solidFill>
                </a:rPr>
                <a:t>SalesPerson</a:t>
              </a:r>
              <a:endParaRPr lang="en-US" sz="1200" b="1" dirty="0">
                <a:solidFill>
                  <a:schemeClr val="bg1"/>
                </a:solidFill>
              </a:endParaRPr>
            </a:p>
          </p:txBody>
        </p:sp>
        <p:sp>
          <p:nvSpPr>
            <p:cNvPr id="11" name="Rectangle 10"/>
            <p:cNvSpPr>
              <a:spLocks noChangeArrowheads="1"/>
            </p:cNvSpPr>
            <p:nvPr/>
          </p:nvSpPr>
          <p:spPr bwMode="auto">
            <a:xfrm>
              <a:off x="6781800" y="4624552"/>
              <a:ext cx="1676400" cy="13952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1436" tIns="45718" rIns="91436" bIns="45718"/>
            <a:lstStyle/>
            <a:p>
              <a:r>
                <a:rPr lang="en-US" sz="1000" b="1" dirty="0" err="1">
                  <a:solidFill>
                    <a:schemeClr val="bg1"/>
                  </a:solidFill>
                </a:rPr>
                <a:t>EmployeeID</a:t>
              </a:r>
              <a:r>
                <a:rPr lang="en-US" sz="1000" b="1" dirty="0">
                  <a:solidFill>
                    <a:schemeClr val="bg1"/>
                  </a:solidFill>
                </a:rPr>
                <a:t> = 729742</a:t>
              </a:r>
              <a:br>
                <a:rPr lang="en-US" sz="1000" b="1" dirty="0">
                  <a:solidFill>
                    <a:schemeClr val="bg1"/>
                  </a:solidFill>
                </a:rPr>
              </a:br>
              <a:r>
                <a:rPr lang="en-US" sz="1000" b="1" dirty="0" err="1">
                  <a:solidFill>
                    <a:schemeClr val="bg1"/>
                  </a:solidFill>
                </a:rPr>
                <a:t>LoginID</a:t>
              </a:r>
              <a:r>
                <a:rPr lang="en-US" sz="1000" b="1" dirty="0">
                  <a:solidFill>
                    <a:schemeClr val="bg1"/>
                  </a:solidFill>
                </a:rPr>
                <a:t> = </a:t>
              </a:r>
              <a:r>
                <a:rPr lang="en-US" sz="1000" b="1" dirty="0" err="1">
                  <a:solidFill>
                    <a:schemeClr val="bg1"/>
                  </a:solidFill>
                </a:rPr>
                <a:t>pete</a:t>
              </a:r>
              <a:r>
                <a:rPr lang="en-US" sz="1000" b="1" dirty="0">
                  <a:solidFill>
                    <a:schemeClr val="bg1"/>
                  </a:solidFill>
                </a:rPr>
                <a:t/>
              </a:r>
              <a:br>
                <a:rPr lang="en-US" sz="1000" b="1" dirty="0">
                  <a:solidFill>
                    <a:schemeClr val="bg1"/>
                  </a:solidFill>
                </a:rPr>
              </a:br>
              <a:r>
                <a:rPr lang="en-US" sz="1000" b="1" dirty="0">
                  <a:solidFill>
                    <a:schemeClr val="bg1"/>
                  </a:solidFill>
                </a:rPr>
                <a:t>Title = "Developer"</a:t>
              </a:r>
              <a:br>
                <a:rPr lang="en-US" sz="1000" b="1" dirty="0">
                  <a:solidFill>
                    <a:schemeClr val="bg1"/>
                  </a:solidFill>
                </a:rPr>
              </a:br>
              <a:r>
                <a:rPr lang="en-US" sz="1000" b="1" dirty="0" err="1">
                  <a:solidFill>
                    <a:schemeClr val="bg1"/>
                  </a:solidFill>
                </a:rPr>
                <a:t>VacationHours</a:t>
              </a:r>
              <a:r>
                <a:rPr lang="en-US" sz="1000" b="1" dirty="0">
                  <a:solidFill>
                    <a:schemeClr val="bg1"/>
                  </a:solidFill>
                </a:rPr>
                <a:t> = 0</a:t>
              </a:r>
              <a:br>
                <a:rPr lang="en-US" sz="1000" b="1" dirty="0">
                  <a:solidFill>
                    <a:schemeClr val="bg1"/>
                  </a:solidFill>
                </a:rPr>
              </a:br>
              <a:r>
                <a:rPr lang="en-US" sz="1000" b="1" dirty="0">
                  <a:solidFill>
                    <a:schemeClr val="bg1"/>
                  </a:solidFill>
                </a:rPr>
                <a:t>…</a:t>
              </a:r>
              <a:br>
                <a:rPr lang="en-US" sz="1000" b="1" dirty="0">
                  <a:solidFill>
                    <a:schemeClr val="bg1"/>
                  </a:solidFill>
                </a:rPr>
              </a:br>
              <a:r>
                <a:rPr lang="en-US" sz="1000" b="1" dirty="0" err="1">
                  <a:solidFill>
                    <a:schemeClr val="bg1"/>
                  </a:solidFill>
                </a:rPr>
                <a:t>ExpenseAccount</a:t>
              </a:r>
              <a:r>
                <a:rPr lang="en-US" sz="1000" b="1" dirty="0">
                  <a:solidFill>
                    <a:schemeClr val="bg1"/>
                  </a:solidFill>
                </a:rPr>
                <a:t> = true</a:t>
              </a:r>
              <a:br>
                <a:rPr lang="en-US" sz="1000" b="1" dirty="0">
                  <a:solidFill>
                    <a:schemeClr val="bg1"/>
                  </a:solidFill>
                </a:rPr>
              </a:br>
              <a:r>
                <a:rPr lang="en-US" sz="1000" b="1" dirty="0">
                  <a:solidFill>
                    <a:schemeClr val="bg1"/>
                  </a:solidFill>
                </a:rPr>
                <a:t>…</a:t>
              </a:r>
            </a:p>
          </p:txBody>
        </p:sp>
        <p:sp>
          <p:nvSpPr>
            <p:cNvPr id="12" name="Rectangle 13"/>
            <p:cNvSpPr>
              <a:spLocks noChangeArrowheads="1"/>
            </p:cNvSpPr>
            <p:nvPr/>
          </p:nvSpPr>
          <p:spPr bwMode="auto">
            <a:xfrm>
              <a:off x="7162800" y="1681655"/>
              <a:ext cx="1676400" cy="31005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1436" tIns="45718" rIns="91436" bIns="45718"/>
            <a:lstStyle/>
            <a:p>
              <a:r>
                <a:rPr lang="en-US" sz="1200" b="1" dirty="0" err="1" smtClean="0">
                  <a:solidFill>
                    <a:schemeClr val="bg1"/>
                  </a:solidFill>
                </a:rPr>
                <a:t>SalesPerson</a:t>
              </a:r>
              <a:endParaRPr lang="en-US" sz="1200" b="1" dirty="0">
                <a:solidFill>
                  <a:schemeClr val="bg1"/>
                </a:solidFill>
              </a:endParaRPr>
            </a:p>
          </p:txBody>
        </p:sp>
        <p:sp>
          <p:nvSpPr>
            <p:cNvPr id="13" name="Rectangle 14"/>
            <p:cNvSpPr>
              <a:spLocks noChangeArrowheads="1"/>
            </p:cNvSpPr>
            <p:nvPr/>
          </p:nvSpPr>
          <p:spPr bwMode="auto">
            <a:xfrm>
              <a:off x="7162800" y="1991710"/>
              <a:ext cx="1676400" cy="100768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1436" tIns="45718" rIns="91436" bIns="45718"/>
            <a:lstStyle/>
            <a:p>
              <a:r>
                <a:rPr lang="en-US" sz="1000" b="1" dirty="0" err="1">
                  <a:solidFill>
                    <a:schemeClr val="bg1"/>
                  </a:solidFill>
                </a:rPr>
                <a:t>EmployeeID</a:t>
              </a:r>
              <a:r>
                <a:rPr lang="en-US" sz="1000" b="1" dirty="0">
                  <a:solidFill>
                    <a:schemeClr val="bg1"/>
                  </a:solidFill>
                </a:rPr>
                <a:t> = 294272</a:t>
              </a:r>
              <a:br>
                <a:rPr lang="en-US" sz="1000" b="1" dirty="0">
                  <a:solidFill>
                    <a:schemeClr val="bg1"/>
                  </a:solidFill>
                </a:rPr>
              </a:br>
              <a:r>
                <a:rPr lang="en-US" sz="1000" b="1" dirty="0" err="1">
                  <a:solidFill>
                    <a:schemeClr val="bg1"/>
                  </a:solidFill>
                </a:rPr>
                <a:t>LoginID</a:t>
              </a:r>
              <a:r>
                <a:rPr lang="en-US" sz="1000" b="1" dirty="0">
                  <a:solidFill>
                    <a:schemeClr val="bg1"/>
                  </a:solidFill>
                </a:rPr>
                <a:t> = </a:t>
              </a:r>
              <a:r>
                <a:rPr lang="en-US" sz="1000" b="1" dirty="0" err="1">
                  <a:solidFill>
                    <a:schemeClr val="bg1"/>
                  </a:solidFill>
                </a:rPr>
                <a:t>adam</a:t>
              </a:r>
              <a:r>
                <a:rPr lang="en-US" sz="1000" b="1" dirty="0">
                  <a:solidFill>
                    <a:schemeClr val="bg1"/>
                  </a:solidFill>
                </a:rPr>
                <a:t/>
              </a:r>
              <a:br>
                <a:rPr lang="en-US" sz="1000" b="1" dirty="0">
                  <a:solidFill>
                    <a:schemeClr val="bg1"/>
                  </a:solidFill>
                </a:rPr>
              </a:br>
              <a:r>
                <a:rPr lang="en-US" sz="1000" b="1" dirty="0">
                  <a:solidFill>
                    <a:schemeClr val="bg1"/>
                  </a:solidFill>
                </a:rPr>
                <a:t>Title = "Dev Lead"</a:t>
              </a:r>
              <a:br>
                <a:rPr lang="en-US" sz="1000" b="1" dirty="0">
                  <a:solidFill>
                    <a:schemeClr val="bg1"/>
                  </a:solidFill>
                </a:rPr>
              </a:br>
              <a:r>
                <a:rPr lang="en-US" sz="1000" b="1" dirty="0" err="1">
                  <a:solidFill>
                    <a:schemeClr val="bg1"/>
                  </a:solidFill>
                </a:rPr>
                <a:t>VacationHours</a:t>
              </a:r>
              <a:r>
                <a:rPr lang="en-US" sz="1000" b="1" dirty="0">
                  <a:solidFill>
                    <a:schemeClr val="bg1"/>
                  </a:solidFill>
                </a:rPr>
                <a:t> = 0</a:t>
              </a:r>
              <a:br>
                <a:rPr lang="en-US" sz="1000" b="1" dirty="0">
                  <a:solidFill>
                    <a:schemeClr val="bg1"/>
                  </a:solidFill>
                </a:rPr>
              </a:br>
              <a:r>
                <a:rPr lang="en-US" sz="1000" b="1" dirty="0">
                  <a:solidFill>
                    <a:schemeClr val="bg1"/>
                  </a:solidFill>
                </a:rPr>
                <a:t>…</a:t>
              </a:r>
            </a:p>
          </p:txBody>
        </p:sp>
        <p:cxnSp>
          <p:nvCxnSpPr>
            <p:cNvPr id="14" name="Elbow Connector 16"/>
            <p:cNvCxnSpPr>
              <a:cxnSpLocks noChangeShapeType="1"/>
            </p:cNvCxnSpPr>
            <p:nvPr/>
          </p:nvCxnSpPr>
          <p:spPr bwMode="auto">
            <a:xfrm rot="5400000">
              <a:off x="6369597" y="3016798"/>
              <a:ext cx="1281608" cy="304801"/>
            </a:xfrm>
            <a:prstGeom prst="bentConnector3">
              <a:avLst>
                <a:gd name="adj1" fmla="val -26"/>
              </a:avLst>
            </a:prstGeom>
            <a:noFill/>
            <a:ln w="19050" algn="ctr">
              <a:solidFill>
                <a:schemeClr val="tx1"/>
              </a:solidFill>
              <a:round/>
              <a:headEnd type="stealth" w="lg" len="lg"/>
              <a:tailEnd type="stealth" w="lg" len="lg"/>
            </a:ln>
          </p:spPr>
        </p:cxnSp>
        <p:sp>
          <p:nvSpPr>
            <p:cNvPr id="15" name="TextBox 21"/>
            <p:cNvSpPr txBox="1">
              <a:spLocks noChangeArrowheads="1"/>
            </p:cNvSpPr>
            <p:nvPr/>
          </p:nvSpPr>
          <p:spPr bwMode="auto">
            <a:xfrm>
              <a:off x="6172200" y="3352800"/>
              <a:ext cx="669278" cy="281771"/>
            </a:xfrm>
            <a:prstGeom prst="rect">
              <a:avLst/>
            </a:prstGeom>
            <a:noFill/>
            <a:ln w="9525">
              <a:noFill/>
              <a:miter lim="800000"/>
              <a:headEnd/>
              <a:tailEnd/>
            </a:ln>
          </p:spPr>
          <p:txBody>
            <a:bodyPr wrap="none" lIns="91436" tIns="45718" rIns="91436" bIns="45718">
              <a:spAutoFit/>
            </a:bodyPr>
            <a:lstStyle/>
            <a:p>
              <a:r>
                <a:rPr lang="en-US" sz="1200" dirty="0"/>
                <a:t>Reports</a:t>
              </a:r>
            </a:p>
          </p:txBody>
        </p:sp>
        <p:sp>
          <p:nvSpPr>
            <p:cNvPr id="16" name="TextBox 22"/>
            <p:cNvSpPr txBox="1">
              <a:spLocks noChangeArrowheads="1"/>
            </p:cNvSpPr>
            <p:nvPr/>
          </p:nvSpPr>
          <p:spPr bwMode="auto">
            <a:xfrm>
              <a:off x="6391275" y="2171700"/>
              <a:ext cx="744426" cy="281771"/>
            </a:xfrm>
            <a:prstGeom prst="rect">
              <a:avLst/>
            </a:prstGeom>
            <a:noFill/>
            <a:ln w="9525">
              <a:noFill/>
              <a:miter lim="800000"/>
              <a:headEnd/>
              <a:tailEnd/>
            </a:ln>
          </p:spPr>
          <p:txBody>
            <a:bodyPr wrap="none" lIns="91436" tIns="45718" rIns="91436" bIns="45718">
              <a:spAutoFit/>
            </a:bodyPr>
            <a:lstStyle/>
            <a:p>
              <a:r>
                <a:rPr lang="en-US" sz="1200" dirty="0"/>
                <a:t>Manager</a:t>
              </a:r>
            </a:p>
          </p:txBody>
        </p:sp>
        <p:sp>
          <p:nvSpPr>
            <p:cNvPr id="17" name="Right Brace 30"/>
            <p:cNvSpPr>
              <a:spLocks/>
            </p:cNvSpPr>
            <p:nvPr/>
          </p:nvSpPr>
          <p:spPr bwMode="auto">
            <a:xfrm rot="13465191">
              <a:off x="6860494" y="3529401"/>
              <a:ext cx="265657" cy="755394"/>
            </a:xfrm>
            <a:prstGeom prst="rightBrace">
              <a:avLst>
                <a:gd name="adj1" fmla="val 51897"/>
                <a:gd name="adj2" fmla="val 50000"/>
              </a:avLst>
            </a:prstGeom>
            <a:noFill/>
            <a:ln w="19050" algn="ctr">
              <a:solidFill>
                <a:schemeClr val="tx1"/>
              </a:solidFill>
              <a:round/>
              <a:headEnd/>
              <a:tailEnd/>
            </a:ln>
          </p:spPr>
          <p:txBody>
            <a:bodyPr wrap="none" lIns="91436" tIns="45718" rIns="91436" bIns="45718"/>
            <a:lstStyle/>
            <a:p>
              <a:endParaRPr lang="en-US" sz="1200" dirty="0"/>
            </a:p>
          </p:txBody>
        </p:sp>
        <p:sp>
          <p:nvSpPr>
            <p:cNvPr id="18" name="Rounded Rectangle 32"/>
            <p:cNvSpPr>
              <a:spLocks noChangeArrowheads="1"/>
            </p:cNvSpPr>
            <p:nvPr/>
          </p:nvSpPr>
          <p:spPr bwMode="auto">
            <a:xfrm>
              <a:off x="6781800" y="3929556"/>
              <a:ext cx="152400" cy="232541"/>
            </a:xfrm>
            <a:prstGeom prst="roundRect">
              <a:avLst>
                <a:gd name="adj" fmla="val 16667"/>
              </a:avLst>
            </a:prstGeom>
            <a:noFill/>
            <a:ln w="3175" algn="ctr">
              <a:noFill/>
              <a:round/>
              <a:headEnd/>
              <a:tailEnd/>
            </a:ln>
          </p:spPr>
          <p:txBody>
            <a:bodyPr wrap="none" lIns="91436" tIns="45718" rIns="91436" bIns="45718"/>
            <a:lstStyle/>
            <a:p>
              <a:endParaRPr lang="en-US" sz="1200" dirty="0">
                <a:solidFill>
                  <a:schemeClr val="bg2"/>
                </a:solidFill>
              </a:endParaRPr>
            </a:p>
          </p:txBody>
        </p:sp>
      </p:grpSp>
      <p:sp>
        <p:nvSpPr>
          <p:cNvPr id="19" name="TextBox 22"/>
          <p:cNvSpPr txBox="1">
            <a:spLocks noChangeArrowheads="1"/>
          </p:cNvSpPr>
          <p:nvPr/>
        </p:nvSpPr>
        <p:spPr bwMode="auto">
          <a:xfrm>
            <a:off x="6877050" y="2347420"/>
            <a:ext cx="264808" cy="276995"/>
          </a:xfrm>
          <a:prstGeom prst="rect">
            <a:avLst/>
          </a:prstGeom>
          <a:noFill/>
          <a:ln w="9525">
            <a:noFill/>
            <a:miter lim="800000"/>
            <a:headEnd/>
            <a:tailEnd/>
          </a:ln>
        </p:spPr>
        <p:txBody>
          <a:bodyPr wrap="none" lIns="91436" tIns="45718" rIns="91436" bIns="45718">
            <a:spAutoFit/>
          </a:bodyPr>
          <a:lstStyle/>
          <a:p>
            <a:r>
              <a:rPr lang="en-US" sz="1200" dirty="0" smtClean="0"/>
              <a:t>1</a:t>
            </a:r>
            <a:endParaRPr lang="en-US" sz="1200" dirty="0"/>
          </a:p>
        </p:txBody>
      </p:sp>
      <p:sp>
        <p:nvSpPr>
          <p:cNvPr id="20" name="TextBox 22"/>
          <p:cNvSpPr txBox="1">
            <a:spLocks noChangeArrowheads="1"/>
          </p:cNvSpPr>
          <p:nvPr/>
        </p:nvSpPr>
        <p:spPr bwMode="auto">
          <a:xfrm>
            <a:off x="6877050" y="2356945"/>
            <a:ext cx="264808" cy="276995"/>
          </a:xfrm>
          <a:prstGeom prst="rect">
            <a:avLst/>
          </a:prstGeom>
          <a:noFill/>
          <a:ln w="9525">
            <a:noFill/>
            <a:miter lim="800000"/>
            <a:headEnd/>
            <a:tailEnd/>
          </a:ln>
        </p:spPr>
        <p:txBody>
          <a:bodyPr wrap="none" lIns="91436" tIns="45718" rIns="91436" bIns="45718">
            <a:spAutoFit/>
          </a:bodyPr>
          <a:lstStyle/>
          <a:p>
            <a:r>
              <a:rPr lang="en-US" sz="1200" dirty="0" smtClean="0"/>
              <a:t>1</a:t>
            </a:r>
            <a:endParaRPr lang="en-US" sz="1200" dirty="0"/>
          </a:p>
        </p:txBody>
      </p:sp>
      <p:sp>
        <p:nvSpPr>
          <p:cNvPr id="21" name="TextBox 20"/>
          <p:cNvSpPr txBox="1">
            <a:spLocks noChangeArrowheads="1"/>
          </p:cNvSpPr>
          <p:nvPr/>
        </p:nvSpPr>
        <p:spPr bwMode="auto">
          <a:xfrm>
            <a:off x="6858000" y="3052270"/>
            <a:ext cx="285648" cy="276995"/>
          </a:xfrm>
          <a:prstGeom prst="rect">
            <a:avLst/>
          </a:prstGeom>
          <a:noFill/>
          <a:ln w="9525">
            <a:noFill/>
            <a:miter lim="800000"/>
            <a:headEnd/>
            <a:tailEnd/>
          </a:ln>
        </p:spPr>
        <p:txBody>
          <a:bodyPr wrap="none" lIns="91436" tIns="45718" rIns="91436" bIns="45718">
            <a:spAutoFit/>
          </a:bodyPr>
          <a:lstStyle/>
          <a:p>
            <a:r>
              <a:rPr lang="en-US" sz="1200" b="1" dirty="0" smtClean="0"/>
              <a:t>N</a:t>
            </a:r>
            <a:endParaRPr lang="en-US" sz="1200" b="1"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5126019"/>
          </a:xfrm>
        </p:spPr>
        <p:txBody>
          <a:bodyPr/>
          <a:lstStyle/>
          <a:p>
            <a:pPr>
              <a:buNone/>
            </a:pPr>
            <a:r>
              <a:rPr lang="en-US" sz="2800" i="1" dirty="0" smtClean="0"/>
              <a:t>SQL extended to support the Entity Model</a:t>
            </a:r>
          </a:p>
          <a:p>
            <a:pPr lvl="1"/>
            <a:r>
              <a:rPr lang="en-US" sz="2400" dirty="0" smtClean="0"/>
              <a:t>SELECT Value</a:t>
            </a:r>
          </a:p>
          <a:p>
            <a:pPr lvl="2"/>
            <a:r>
              <a:rPr lang="en-US" sz="2000" dirty="0" smtClean="0"/>
              <a:t>Promotes a single column to the record</a:t>
            </a:r>
          </a:p>
          <a:p>
            <a:pPr lvl="1"/>
            <a:r>
              <a:rPr lang="en-US" sz="2400" dirty="0" smtClean="0"/>
              <a:t>Entity construction</a:t>
            </a:r>
          </a:p>
          <a:p>
            <a:pPr lvl="2"/>
            <a:r>
              <a:rPr lang="en-US" sz="2000" dirty="0" smtClean="0"/>
              <a:t>Useful in </a:t>
            </a:r>
            <a:r>
              <a:rPr lang="en-US" sz="2000" dirty="0" err="1" smtClean="0"/>
              <a:t>DefiningQueries</a:t>
            </a:r>
            <a:endParaRPr lang="en-US" sz="2000" dirty="0" smtClean="0"/>
          </a:p>
          <a:p>
            <a:pPr lvl="1"/>
            <a:r>
              <a:rPr lang="en-US" sz="2400" dirty="0" smtClean="0"/>
              <a:t>Type Operations</a:t>
            </a:r>
          </a:p>
          <a:p>
            <a:pPr lvl="2"/>
            <a:r>
              <a:rPr lang="en-US" sz="2000" dirty="0" smtClean="0"/>
              <a:t>OFTYPE, TREAT,…</a:t>
            </a:r>
          </a:p>
          <a:p>
            <a:pPr lvl="1"/>
            <a:r>
              <a:rPr lang="en-US" sz="2400" dirty="0" smtClean="0"/>
              <a:t>Relationship Navigation</a:t>
            </a:r>
          </a:p>
          <a:p>
            <a:pPr lvl="2"/>
            <a:r>
              <a:rPr lang="en-US" sz="2000" dirty="0" smtClean="0"/>
              <a:t>Navigate(), .</a:t>
            </a:r>
          </a:p>
          <a:p>
            <a:pPr lvl="1"/>
            <a:r>
              <a:rPr lang="en-US" sz="2400" dirty="0" smtClean="0"/>
              <a:t>Manipulation of Keys</a:t>
            </a:r>
          </a:p>
          <a:p>
            <a:pPr lvl="2"/>
            <a:r>
              <a:rPr lang="en-US" sz="2000" dirty="0" smtClean="0"/>
              <a:t>Key(), Ref()/</a:t>
            </a:r>
            <a:r>
              <a:rPr lang="en-US" sz="2000" dirty="0" err="1" smtClean="0"/>
              <a:t>DeRef</a:t>
            </a:r>
            <a:r>
              <a:rPr lang="en-US" sz="2000" dirty="0" smtClean="0"/>
              <a:t>(), </a:t>
            </a:r>
            <a:r>
              <a:rPr lang="en-US" sz="2000" dirty="0" err="1" smtClean="0"/>
              <a:t>CreateRef</a:t>
            </a:r>
            <a:r>
              <a:rPr lang="en-US" sz="2000" dirty="0" smtClean="0"/>
              <a:t>, Row()</a:t>
            </a:r>
          </a:p>
          <a:p>
            <a:pPr lvl="1"/>
            <a:r>
              <a:rPr lang="en-US" sz="2400" dirty="0" smtClean="0"/>
              <a:t>Other</a:t>
            </a:r>
          </a:p>
          <a:p>
            <a:pPr lvl="2"/>
            <a:r>
              <a:rPr lang="en-US" sz="2000" dirty="0" smtClean="0"/>
              <a:t>Set()/Flatten()</a:t>
            </a:r>
          </a:p>
          <a:p>
            <a:pPr lvl="2"/>
            <a:r>
              <a:rPr lang="en-US" sz="2000" dirty="0" err="1" smtClean="0"/>
              <a:t>CrossApply</a:t>
            </a:r>
            <a:r>
              <a:rPr lang="en-US" sz="2000" dirty="0" smtClean="0"/>
              <a:t>, </a:t>
            </a:r>
            <a:r>
              <a:rPr lang="en-US" sz="2000" dirty="0" err="1" smtClean="0"/>
              <a:t>OuterApply</a:t>
            </a:r>
            <a:endParaRPr lang="en-US" sz="2000" dirty="0" smtClean="0"/>
          </a:p>
          <a:p>
            <a:pPr lvl="2"/>
            <a:r>
              <a:rPr lang="en-US" sz="2000" dirty="0" smtClean="0"/>
              <a:t>Skip/Limit</a:t>
            </a:r>
          </a:p>
        </p:txBody>
      </p:sp>
      <p:sp>
        <p:nvSpPr>
          <p:cNvPr id="3" name="Title 2"/>
          <p:cNvSpPr>
            <a:spLocks noGrp="1"/>
          </p:cNvSpPr>
          <p:nvPr>
            <p:ph type="title"/>
          </p:nvPr>
        </p:nvSpPr>
        <p:spPr>
          <a:xfrm>
            <a:off x="387054" y="152400"/>
            <a:ext cx="8375946" cy="553998"/>
          </a:xfrm>
        </p:spPr>
        <p:txBody>
          <a:bodyPr/>
          <a:lstStyle/>
          <a:p>
            <a:r>
              <a:rPr smtClean="0"/>
              <a:t>EntitySQL</a:t>
            </a:r>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0"/>
          </p:nvPr>
        </p:nvSpPr>
        <p:spPr>
          <a:xfrm>
            <a:off x="730044" y="1411552"/>
            <a:ext cx="7672003" cy="3931333"/>
          </a:xfrm>
        </p:spPr>
        <p:txBody>
          <a:bodyPr/>
          <a:lstStyle/>
          <a:p>
            <a:pPr>
              <a:buClr>
                <a:schemeClr val="tx1">
                  <a:lumMod val="65000"/>
                </a:schemeClr>
              </a:buClr>
              <a:buFont typeface="Wingdings" pitchFamily="2" charset="2"/>
              <a:buChar char="þ"/>
              <a:defRPr/>
            </a:pPr>
            <a:r>
              <a:rPr lang="en-US" dirty="0" smtClean="0">
                <a:solidFill>
                  <a:schemeClr val="tx1">
                    <a:lumMod val="65000"/>
                  </a:schemeClr>
                </a:solidFill>
              </a:rPr>
              <a:t>Data Access in the 80s</a:t>
            </a:r>
          </a:p>
          <a:p>
            <a:pPr>
              <a:buClr>
                <a:schemeClr val="tx1">
                  <a:lumMod val="65000"/>
                </a:schemeClr>
              </a:buClr>
              <a:buFont typeface="Wingdings" pitchFamily="2" charset="2"/>
              <a:buChar char="þ"/>
              <a:defRPr/>
            </a:pPr>
            <a:r>
              <a:rPr lang="en-US" dirty="0" smtClean="0">
                <a:solidFill>
                  <a:schemeClr val="tx1">
                    <a:lumMod val="65000"/>
                  </a:schemeClr>
                </a:solidFill>
              </a:rPr>
              <a:t>ADO.NET 1.0</a:t>
            </a:r>
          </a:p>
          <a:p>
            <a:pPr>
              <a:buClr>
                <a:schemeClr val="tx1">
                  <a:lumMod val="65000"/>
                </a:schemeClr>
              </a:buClr>
              <a:buFont typeface="Wingdings" pitchFamily="2" charset="2"/>
              <a:buChar char="þ"/>
              <a:defRPr/>
            </a:pPr>
            <a:r>
              <a:rPr lang="en-US" dirty="0" smtClean="0">
                <a:solidFill>
                  <a:schemeClr val="tx1">
                    <a:lumMod val="65000"/>
                  </a:schemeClr>
                </a:solidFill>
              </a:rPr>
              <a:t>Building a Data Platform</a:t>
            </a:r>
            <a:endParaRPr lang="en-US" dirty="0" smtClean="0"/>
          </a:p>
          <a:p>
            <a:pPr>
              <a:buFont typeface="Wingdings" pitchFamily="2" charset="2"/>
              <a:buChar char="Ø"/>
            </a:pPr>
            <a:r>
              <a:rPr lang="en-US" dirty="0" smtClean="0"/>
              <a:t>ADO.NET Entity Framework Introduction</a:t>
            </a:r>
          </a:p>
          <a:p>
            <a:pPr lvl="1">
              <a:buClr>
                <a:schemeClr val="tx1"/>
              </a:buClr>
              <a:buFont typeface="Wingdings" pitchFamily="2" charset="2"/>
              <a:buChar char="Ø"/>
            </a:pPr>
            <a:r>
              <a:rPr lang="en-US" dirty="0" smtClean="0"/>
              <a:t>Overview</a:t>
            </a:r>
          </a:p>
          <a:p>
            <a:pPr lvl="1">
              <a:buClr>
                <a:schemeClr val="tx1">
                  <a:lumMod val="65000"/>
                </a:schemeClr>
              </a:buClr>
            </a:pPr>
            <a:r>
              <a:rPr lang="en-US" dirty="0" smtClean="0">
                <a:solidFill>
                  <a:schemeClr val="tx1">
                    <a:lumMod val="65000"/>
                  </a:schemeClr>
                </a:solidFill>
              </a:rPr>
              <a:t>Entity Designer</a:t>
            </a:r>
          </a:p>
          <a:p>
            <a:pPr lvl="1">
              <a:buClr>
                <a:schemeClr val="tx1">
                  <a:lumMod val="65000"/>
                </a:schemeClr>
              </a:buClr>
            </a:pPr>
            <a:r>
              <a:rPr lang="en-US" dirty="0" err="1" smtClean="0">
                <a:solidFill>
                  <a:schemeClr val="tx1">
                    <a:lumMod val="65000"/>
                  </a:schemeClr>
                </a:solidFill>
              </a:rPr>
              <a:t>EntityClient</a:t>
            </a:r>
            <a:endParaRPr lang="en-US" dirty="0" smtClean="0">
              <a:solidFill>
                <a:schemeClr val="tx1">
                  <a:lumMod val="65000"/>
                </a:schemeClr>
              </a:solidFill>
            </a:endParaRPr>
          </a:p>
          <a:p>
            <a:pPr lvl="1">
              <a:buClr>
                <a:schemeClr val="tx1">
                  <a:lumMod val="65000"/>
                </a:schemeClr>
              </a:buClr>
            </a:pPr>
            <a:r>
              <a:rPr lang="en-US" dirty="0" smtClean="0">
                <a:solidFill>
                  <a:schemeClr val="tx1">
                    <a:lumMod val="65000"/>
                  </a:schemeClr>
                </a:solidFill>
              </a:rPr>
              <a:t>Object Services</a:t>
            </a:r>
          </a:p>
        </p:txBody>
      </p:sp>
      <p:sp>
        <p:nvSpPr>
          <p:cNvPr id="5122" name="Rectangle 2"/>
          <p:cNvSpPr>
            <a:spLocks noGrp="1" noChangeArrowheads="1"/>
          </p:cNvSpPr>
          <p:nvPr>
            <p:ph type="title"/>
          </p:nvPr>
        </p:nvSpPr>
        <p:spPr>
          <a:xfrm>
            <a:off x="387054" y="152400"/>
            <a:ext cx="8375946" cy="997196"/>
          </a:xfrm>
        </p:spPr>
        <p:txBody>
          <a:bodyPr/>
          <a:lstStyle/>
          <a:p>
            <a:pPr eaLnBrk="1" hangingPunct="1">
              <a:defRPr/>
            </a:pPr>
            <a:r>
              <a:rPr lang="en-US" dirty="0" smtClean="0"/>
              <a:t>Section 1: </a:t>
            </a:r>
            <a:br>
              <a:rPr lang="en-US" dirty="0" smtClean="0"/>
            </a:br>
            <a:r>
              <a:rPr lang="en-US" sz="3200" i="1" dirty="0" smtClean="0"/>
              <a:t>Evolution of ADO.NET</a:t>
            </a:r>
            <a:endParaRPr lang="en-US" i="1"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smtClean="0"/>
              <a:t>ADO.NET Entity Framework</a:t>
            </a:r>
            <a:endParaRPr lang="en-US" dirty="0"/>
          </a:p>
        </p:txBody>
      </p:sp>
      <p:pic>
        <p:nvPicPr>
          <p:cNvPr id="5" name="LINQ Access" descr="Entity Framework Overview Access.png"/>
          <p:cNvPicPr>
            <a:picLocks noChangeAspect="1"/>
          </p:cNvPicPr>
          <p:nvPr/>
        </p:nvPicPr>
        <p:blipFill>
          <a:blip r:embed="rId3"/>
          <a:stretch>
            <a:fillRect/>
          </a:stretch>
        </p:blipFill>
        <p:spPr>
          <a:xfrm>
            <a:off x="577227" y="866112"/>
            <a:ext cx="7999186" cy="5028296"/>
          </a:xfrm>
          <a:prstGeom prst="rect">
            <a:avLst/>
          </a:prstGeom>
        </p:spPr>
      </p:pic>
      <p:pic>
        <p:nvPicPr>
          <p:cNvPr id="6" name="Base" descr="Entity Framework Overview Base.png"/>
          <p:cNvPicPr>
            <a:picLocks noChangeAspect="1"/>
          </p:cNvPicPr>
          <p:nvPr/>
        </p:nvPicPr>
        <p:blipFill>
          <a:blip r:embed="rId4" cstate="print"/>
          <a:stretch>
            <a:fillRect/>
          </a:stretch>
        </p:blipFill>
        <p:spPr>
          <a:xfrm>
            <a:off x="577227" y="866112"/>
            <a:ext cx="7999187" cy="5028296"/>
          </a:xfrm>
          <a:prstGeom prst="rect">
            <a:avLst/>
          </a:prstGeom>
        </p:spPr>
      </p:pic>
      <p:pic>
        <p:nvPicPr>
          <p:cNvPr id="7" name="ADO Access" descr="Entity Framework Overview ADONET Access.png"/>
          <p:cNvPicPr>
            <a:picLocks noChangeAspect="1"/>
          </p:cNvPicPr>
          <p:nvPr/>
        </p:nvPicPr>
        <p:blipFill>
          <a:blip r:embed="rId5"/>
          <a:stretch>
            <a:fillRect/>
          </a:stretch>
        </p:blipFill>
        <p:spPr>
          <a:xfrm>
            <a:off x="577227" y="866112"/>
            <a:ext cx="7999187" cy="5028296"/>
          </a:xfrm>
          <a:prstGeom prst="rect">
            <a:avLst/>
          </a:prstGeom>
        </p:spPr>
      </p:pic>
      <p:pic>
        <p:nvPicPr>
          <p:cNvPr id="8" name="ADO" descr="Entity Framework Overview ADONET Provider.png"/>
          <p:cNvPicPr>
            <a:picLocks noChangeAspect="1"/>
          </p:cNvPicPr>
          <p:nvPr/>
        </p:nvPicPr>
        <p:blipFill>
          <a:blip r:embed="rId6"/>
          <a:stretch>
            <a:fillRect/>
          </a:stretch>
        </p:blipFill>
        <p:spPr>
          <a:xfrm>
            <a:off x="577227" y="866112"/>
            <a:ext cx="7999186" cy="5028296"/>
          </a:xfrm>
          <a:prstGeom prst="rect">
            <a:avLst/>
          </a:prstGeom>
        </p:spPr>
      </p:pic>
      <p:pic>
        <p:nvPicPr>
          <p:cNvPr id="9" name="EntityClient Access" descr="Entity Framework Overview EntityClient Access.png"/>
          <p:cNvPicPr>
            <a:picLocks noChangeAspect="1"/>
          </p:cNvPicPr>
          <p:nvPr/>
        </p:nvPicPr>
        <p:blipFill>
          <a:blip r:embed="rId7"/>
          <a:stretch>
            <a:fillRect/>
          </a:stretch>
        </p:blipFill>
        <p:spPr>
          <a:xfrm>
            <a:off x="577227" y="866112"/>
            <a:ext cx="7999186" cy="5028296"/>
          </a:xfrm>
          <a:prstGeom prst="rect">
            <a:avLst/>
          </a:prstGeom>
        </p:spPr>
      </p:pic>
      <p:pic>
        <p:nvPicPr>
          <p:cNvPr id="10" name="EntityClient" descr="Entity Framework Overview EntityClient Provider.png"/>
          <p:cNvPicPr>
            <a:picLocks noChangeAspect="1"/>
          </p:cNvPicPr>
          <p:nvPr/>
        </p:nvPicPr>
        <p:blipFill>
          <a:blip r:embed="rId8"/>
          <a:stretch>
            <a:fillRect/>
          </a:stretch>
        </p:blipFill>
        <p:spPr>
          <a:xfrm>
            <a:off x="577227" y="866112"/>
            <a:ext cx="7999186" cy="5028296"/>
          </a:xfrm>
          <a:prstGeom prst="rect">
            <a:avLst/>
          </a:prstGeom>
        </p:spPr>
      </p:pic>
      <p:pic>
        <p:nvPicPr>
          <p:cNvPr id="11" name="LINQ" descr="Entity Framework Overview LINQ Provider.png"/>
          <p:cNvPicPr>
            <a:picLocks noChangeAspect="1"/>
          </p:cNvPicPr>
          <p:nvPr/>
        </p:nvPicPr>
        <p:blipFill>
          <a:blip r:embed="rId9"/>
          <a:stretch>
            <a:fillRect/>
          </a:stretch>
        </p:blipFill>
        <p:spPr>
          <a:xfrm>
            <a:off x="577227" y="866112"/>
            <a:ext cx="7999187" cy="5028296"/>
          </a:xfrm>
          <a:prstGeom prst="rect">
            <a:avLst/>
          </a:prstGeom>
        </p:spPr>
      </p:pic>
      <p:pic>
        <p:nvPicPr>
          <p:cNvPr id="12" name="ObjectService Access" descr="Entity Framework Overview ObjectServices Access.png"/>
          <p:cNvPicPr>
            <a:picLocks noChangeAspect="1"/>
          </p:cNvPicPr>
          <p:nvPr/>
        </p:nvPicPr>
        <p:blipFill>
          <a:blip r:embed="rId10"/>
          <a:stretch>
            <a:fillRect/>
          </a:stretch>
        </p:blipFill>
        <p:spPr>
          <a:xfrm>
            <a:off x="577227" y="866112"/>
            <a:ext cx="7999186" cy="5028296"/>
          </a:xfrm>
          <a:prstGeom prst="rect">
            <a:avLst/>
          </a:prstGeom>
        </p:spPr>
      </p:pic>
      <p:pic>
        <p:nvPicPr>
          <p:cNvPr id="13" name="ObjectServices" descr="Entity Framework Overview ObjectServices Provider.png"/>
          <p:cNvPicPr>
            <a:picLocks noChangeAspect="1"/>
          </p:cNvPicPr>
          <p:nvPr/>
        </p:nvPicPr>
        <p:blipFill>
          <a:blip r:embed="rId11"/>
          <a:stretch>
            <a:fillRect/>
          </a:stretch>
        </p:blipFill>
        <p:spPr>
          <a:xfrm>
            <a:off x="577227" y="866112"/>
            <a:ext cx="7999187" cy="5028296"/>
          </a:xfrm>
          <a:prstGeom prst="rect">
            <a:avLst/>
          </a:prstGeom>
        </p:spPr>
      </p:pic>
      <p:pic>
        <p:nvPicPr>
          <p:cNvPr id="14" name="EDMX" descr="Entity Framework Overview EDMX.png"/>
          <p:cNvPicPr>
            <a:picLocks noChangeAspect="1"/>
          </p:cNvPicPr>
          <p:nvPr/>
        </p:nvPicPr>
        <p:blipFill>
          <a:blip r:embed="rId12"/>
          <a:stretch>
            <a:fillRect/>
          </a:stretch>
        </p:blipFill>
        <p:spPr>
          <a:xfrm>
            <a:off x="577227" y="866112"/>
            <a:ext cx="7999187" cy="5028296"/>
          </a:xfrm>
          <a:prstGeom prst="rect">
            <a:avLst/>
          </a:prstGeom>
        </p:spPr>
      </p:pic>
      <p:pic>
        <p:nvPicPr>
          <p:cNvPr id="15" name="Borders" descr="Entity Framework Overview Borders.png"/>
          <p:cNvPicPr>
            <a:picLocks noChangeAspect="1"/>
          </p:cNvPicPr>
          <p:nvPr/>
        </p:nvPicPr>
        <p:blipFill>
          <a:blip r:embed="rId13"/>
          <a:stretch>
            <a:fillRect/>
          </a:stretch>
        </p:blipFill>
        <p:spPr>
          <a:xfrm>
            <a:off x="577227" y="866112"/>
            <a:ext cx="7999186" cy="502829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0"/>
          </p:nvPr>
        </p:nvSpPr>
        <p:spPr>
          <a:xfrm>
            <a:off x="730044" y="1411552"/>
            <a:ext cx="7672003" cy="3931333"/>
          </a:xfrm>
        </p:spPr>
        <p:txBody>
          <a:bodyPr/>
          <a:lstStyle/>
          <a:p>
            <a:pPr>
              <a:buClr>
                <a:schemeClr val="tx1">
                  <a:lumMod val="65000"/>
                </a:schemeClr>
              </a:buClr>
              <a:buFont typeface="Wingdings" pitchFamily="2" charset="2"/>
              <a:buChar char="þ"/>
              <a:defRPr/>
            </a:pPr>
            <a:r>
              <a:rPr lang="en-US" dirty="0" smtClean="0">
                <a:solidFill>
                  <a:schemeClr val="tx1">
                    <a:lumMod val="65000"/>
                  </a:schemeClr>
                </a:solidFill>
              </a:rPr>
              <a:t>Data Access in the 80s</a:t>
            </a:r>
          </a:p>
          <a:p>
            <a:pPr>
              <a:buClr>
                <a:schemeClr val="tx1">
                  <a:lumMod val="65000"/>
                </a:schemeClr>
              </a:buClr>
              <a:buFont typeface="Wingdings" pitchFamily="2" charset="2"/>
              <a:buChar char="þ"/>
              <a:defRPr/>
            </a:pPr>
            <a:r>
              <a:rPr lang="en-US" dirty="0" smtClean="0">
                <a:solidFill>
                  <a:schemeClr val="tx1">
                    <a:lumMod val="65000"/>
                  </a:schemeClr>
                </a:solidFill>
              </a:rPr>
              <a:t>ADO.NET 1.0</a:t>
            </a:r>
          </a:p>
          <a:p>
            <a:pPr>
              <a:buClr>
                <a:schemeClr val="tx1">
                  <a:lumMod val="65000"/>
                </a:schemeClr>
              </a:buClr>
              <a:buFont typeface="Wingdings" pitchFamily="2" charset="2"/>
              <a:buChar char="þ"/>
              <a:defRPr/>
            </a:pPr>
            <a:r>
              <a:rPr lang="en-US" dirty="0" smtClean="0">
                <a:solidFill>
                  <a:schemeClr val="tx1">
                    <a:lumMod val="65000"/>
                  </a:schemeClr>
                </a:solidFill>
              </a:rPr>
              <a:t>Building a Data Platform</a:t>
            </a:r>
            <a:endParaRPr lang="en-US" dirty="0" smtClean="0"/>
          </a:p>
          <a:p>
            <a:pPr>
              <a:buClr>
                <a:schemeClr val="tx1">
                  <a:lumMod val="65000"/>
                </a:schemeClr>
              </a:buClr>
              <a:buFont typeface="Wingdings" pitchFamily="2" charset="2"/>
              <a:buChar char="Ø"/>
            </a:pPr>
            <a:r>
              <a:rPr lang="en-US" dirty="0" smtClean="0">
                <a:solidFill>
                  <a:schemeClr val="tx1">
                    <a:lumMod val="65000"/>
                  </a:schemeClr>
                </a:solidFill>
              </a:rPr>
              <a:t>The ADO.NET Entity Framework</a:t>
            </a:r>
          </a:p>
          <a:p>
            <a:pPr lvl="1">
              <a:buClr>
                <a:schemeClr val="tx1">
                  <a:lumMod val="65000"/>
                </a:schemeClr>
              </a:buClr>
              <a:buFont typeface="Wingdings" pitchFamily="2" charset="2"/>
              <a:buChar char="ü"/>
            </a:pPr>
            <a:r>
              <a:rPr lang="en-US" dirty="0" smtClean="0">
                <a:solidFill>
                  <a:schemeClr val="tx1">
                    <a:lumMod val="65000"/>
                  </a:schemeClr>
                </a:solidFill>
              </a:rPr>
              <a:t>Overview</a:t>
            </a:r>
          </a:p>
          <a:p>
            <a:pPr lvl="1">
              <a:buClr>
                <a:schemeClr val="tx1"/>
              </a:buClr>
              <a:buFont typeface="Wingdings" pitchFamily="2" charset="2"/>
              <a:buChar char="Ø"/>
            </a:pPr>
            <a:r>
              <a:rPr lang="en-US" dirty="0" smtClean="0"/>
              <a:t>Entity Designer</a:t>
            </a:r>
          </a:p>
          <a:p>
            <a:pPr lvl="1">
              <a:buClr>
                <a:schemeClr val="tx1">
                  <a:lumMod val="65000"/>
                </a:schemeClr>
              </a:buClr>
            </a:pPr>
            <a:r>
              <a:rPr lang="en-US" dirty="0" err="1" smtClean="0">
                <a:solidFill>
                  <a:schemeClr val="tx1">
                    <a:lumMod val="65000"/>
                  </a:schemeClr>
                </a:solidFill>
              </a:rPr>
              <a:t>EntityClient</a:t>
            </a:r>
            <a:endParaRPr lang="en-US" dirty="0" smtClean="0">
              <a:solidFill>
                <a:schemeClr val="tx1">
                  <a:lumMod val="65000"/>
                </a:schemeClr>
              </a:solidFill>
            </a:endParaRPr>
          </a:p>
          <a:p>
            <a:pPr lvl="1">
              <a:buClr>
                <a:schemeClr val="tx1">
                  <a:lumMod val="65000"/>
                </a:schemeClr>
              </a:buClr>
            </a:pPr>
            <a:r>
              <a:rPr lang="en-US" dirty="0" smtClean="0">
                <a:solidFill>
                  <a:schemeClr val="tx1">
                    <a:lumMod val="65000"/>
                  </a:schemeClr>
                </a:solidFill>
              </a:rPr>
              <a:t>Object Services</a:t>
            </a:r>
          </a:p>
        </p:txBody>
      </p:sp>
      <p:sp>
        <p:nvSpPr>
          <p:cNvPr id="5122" name="Rectangle 2"/>
          <p:cNvSpPr>
            <a:spLocks noGrp="1" noChangeArrowheads="1"/>
          </p:cNvSpPr>
          <p:nvPr>
            <p:ph type="title"/>
          </p:nvPr>
        </p:nvSpPr>
        <p:spPr>
          <a:xfrm>
            <a:off x="387054" y="152400"/>
            <a:ext cx="8375946" cy="997196"/>
          </a:xfrm>
        </p:spPr>
        <p:txBody>
          <a:bodyPr/>
          <a:lstStyle/>
          <a:p>
            <a:pPr eaLnBrk="1" hangingPunct="1">
              <a:defRPr/>
            </a:pPr>
            <a:r>
              <a:rPr lang="en-US" dirty="0" smtClean="0"/>
              <a:t>Section 1: </a:t>
            </a:r>
            <a:br>
              <a:rPr lang="en-US" dirty="0" smtClean="0"/>
            </a:br>
            <a:r>
              <a:rPr lang="en-US" sz="3200" i="1" dirty="0" smtClean="0"/>
              <a:t>Evolution of ADO.NET</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30044" y="1411552"/>
            <a:ext cx="7672003" cy="7782772"/>
          </a:xfrm>
        </p:spPr>
        <p:txBody>
          <a:bodyPr/>
          <a:lstStyle/>
          <a:p>
            <a:pPr lvl="0"/>
            <a:r>
              <a:rPr lang="en-US" dirty="0" smtClean="0"/>
              <a:t>Define / Modify Conceptual Entity Model</a:t>
            </a:r>
          </a:p>
          <a:p>
            <a:pPr lvl="1"/>
            <a:r>
              <a:rPr lang="en-US" dirty="0" smtClean="0"/>
              <a:t>Define Entities, Associations, Functions</a:t>
            </a:r>
          </a:p>
          <a:p>
            <a:pPr lvl="1"/>
            <a:r>
              <a:rPr lang="en-US" dirty="0" smtClean="0"/>
              <a:t>Create from scratch or Reverse-Engineer from database</a:t>
            </a:r>
          </a:p>
          <a:p>
            <a:r>
              <a:rPr lang="en-US" dirty="0" smtClean="0"/>
              <a:t>Define mapping to Relational Store</a:t>
            </a:r>
          </a:p>
          <a:p>
            <a:pPr lvl="1"/>
            <a:r>
              <a:rPr lang="en-US" dirty="0" smtClean="0"/>
              <a:t>Generate/Refresh storage schema definition from Database</a:t>
            </a:r>
          </a:p>
          <a:p>
            <a:r>
              <a:rPr lang="en-US" dirty="0" smtClean="0"/>
              <a:t>Generate CLR Objects for Entity Model</a:t>
            </a:r>
          </a:p>
          <a:p>
            <a:pPr lvl="1"/>
            <a:r>
              <a:rPr lang="en-US" dirty="0" smtClean="0"/>
              <a:t>Partial classes</a:t>
            </a:r>
          </a:p>
          <a:p>
            <a:r>
              <a:rPr lang="en-US" dirty="0" smtClean="0"/>
              <a:t>Generate runtime metadata</a:t>
            </a:r>
          </a:p>
          <a:p>
            <a:pPr lvl="1"/>
            <a:r>
              <a:rPr lang="en-US" dirty="0" smtClean="0"/>
              <a:t>.</a:t>
            </a:r>
            <a:r>
              <a:rPr lang="en-US" dirty="0" err="1" smtClean="0"/>
              <a:t>csdl</a:t>
            </a:r>
            <a:r>
              <a:rPr lang="en-US" dirty="0" smtClean="0"/>
              <a:t>, .</a:t>
            </a:r>
            <a:r>
              <a:rPr lang="en-US" dirty="0" err="1" smtClean="0"/>
              <a:t>msl</a:t>
            </a:r>
            <a:r>
              <a:rPr lang="en-US" dirty="0" smtClean="0"/>
              <a:t>, .</a:t>
            </a:r>
            <a:r>
              <a:rPr lang="en-US" dirty="0" err="1" smtClean="0"/>
              <a:t>ssdl</a:t>
            </a:r>
            <a:r>
              <a:rPr lang="en-US" dirty="0" smtClean="0"/>
              <a:t> files or embed as resources</a:t>
            </a:r>
          </a:p>
        </p:txBody>
      </p:sp>
      <p:sp>
        <p:nvSpPr>
          <p:cNvPr id="2" name="Title 1"/>
          <p:cNvSpPr>
            <a:spLocks noGrp="1"/>
          </p:cNvSpPr>
          <p:nvPr>
            <p:ph type="title"/>
          </p:nvPr>
        </p:nvSpPr>
        <p:spPr/>
        <p:txBody>
          <a:bodyPr/>
          <a:lstStyle/>
          <a:p>
            <a:r>
              <a:rPr smtClean="0"/>
              <a:t>Entity Designer</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547079"/>
          </a:xfrm>
        </p:spPr>
        <p:txBody>
          <a:bodyPr/>
          <a:lstStyle/>
          <a:p>
            <a:pPr lvl="0"/>
            <a:r>
              <a:rPr lang="en-US" sz="2800" dirty="0" smtClean="0"/>
              <a:t>No support for:</a:t>
            </a:r>
          </a:p>
          <a:p>
            <a:pPr lvl="1"/>
            <a:r>
              <a:rPr lang="en-US" sz="2400" dirty="0" smtClean="0"/>
              <a:t>"Model-First"</a:t>
            </a:r>
          </a:p>
          <a:p>
            <a:pPr lvl="1"/>
            <a:r>
              <a:rPr lang="en-US" sz="2400" dirty="0" smtClean="0"/>
              <a:t>Complex Types</a:t>
            </a:r>
          </a:p>
          <a:p>
            <a:pPr lvl="1"/>
            <a:r>
              <a:rPr lang="en-US" sz="2400" dirty="0" smtClean="0"/>
              <a:t>Abstract Types</a:t>
            </a:r>
          </a:p>
          <a:p>
            <a:pPr lvl="1"/>
            <a:r>
              <a:rPr lang="en-US" sz="2400" dirty="0" smtClean="0"/>
              <a:t>Multiple Entity Sets per Type</a:t>
            </a:r>
          </a:p>
          <a:p>
            <a:r>
              <a:rPr lang="en-US" sz="2800" dirty="0" smtClean="0"/>
              <a:t>Practical limitation of ~120 Entities</a:t>
            </a:r>
          </a:p>
          <a:p>
            <a:r>
              <a:rPr lang="en-US" sz="2800" dirty="0" smtClean="0"/>
              <a:t>No design support for SSDL</a:t>
            </a:r>
          </a:p>
          <a:p>
            <a:pPr lvl="1"/>
            <a:r>
              <a:rPr lang="en-US" sz="2400" dirty="0" smtClean="0"/>
              <a:t>Must manually edit XML</a:t>
            </a:r>
          </a:p>
          <a:p>
            <a:pPr lvl="1"/>
            <a:r>
              <a:rPr lang="en-US" sz="2400" dirty="0" smtClean="0"/>
              <a:t>Refresh overwrites manual changes to SSDL</a:t>
            </a:r>
          </a:p>
          <a:p>
            <a:r>
              <a:rPr lang="en-US" sz="2800" dirty="0" smtClean="0"/>
              <a:t>Lack of Automatic </a:t>
            </a:r>
            <a:r>
              <a:rPr lang="en-US" sz="2800" dirty="0" err="1" smtClean="0"/>
              <a:t>Pluralization</a:t>
            </a:r>
            <a:r>
              <a:rPr lang="en-US" sz="2800" dirty="0" smtClean="0"/>
              <a:t> support</a:t>
            </a:r>
          </a:p>
          <a:p>
            <a:pPr lvl="1"/>
            <a:r>
              <a:rPr lang="en-US" sz="2400" dirty="0" smtClean="0"/>
              <a:t>Modify </a:t>
            </a:r>
            <a:r>
              <a:rPr lang="en-US" sz="2400" dirty="0" err="1" smtClean="0"/>
              <a:t>EntitySet</a:t>
            </a:r>
            <a:r>
              <a:rPr lang="en-US" sz="2400" dirty="0" smtClean="0"/>
              <a:t> names in model</a:t>
            </a:r>
          </a:p>
        </p:txBody>
      </p:sp>
      <p:sp>
        <p:nvSpPr>
          <p:cNvPr id="3" name="Title 2"/>
          <p:cNvSpPr>
            <a:spLocks noGrp="1"/>
          </p:cNvSpPr>
          <p:nvPr>
            <p:ph type="title"/>
          </p:nvPr>
        </p:nvSpPr>
        <p:spPr/>
        <p:txBody>
          <a:bodyPr/>
          <a:lstStyle/>
          <a:p>
            <a:pPr lvl="0"/>
            <a:r>
              <a:rPr lang="en-US" dirty="0" smtClean="0"/>
              <a:t>Entity Designer V1 Limitations</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Designer</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685770"/>
          </a:xfrm>
        </p:spPr>
        <p:txBody>
          <a:bodyPr/>
          <a:lstStyle/>
          <a:p>
            <a:pPr>
              <a:buFont typeface="Wingdings" pitchFamily="2" charset="2"/>
              <a:buChar char="Ø"/>
            </a:pPr>
            <a:r>
              <a:rPr lang="en-US" sz="2800" dirty="0" smtClean="0"/>
              <a:t>Evolution of Data Access APIs</a:t>
            </a:r>
          </a:p>
          <a:p>
            <a:pPr lvl="1">
              <a:buFont typeface="Wingdings" pitchFamily="2" charset="2"/>
              <a:buChar char="Ø"/>
            </a:pPr>
            <a:r>
              <a:rPr lang="en-US" sz="2400" dirty="0" smtClean="0"/>
              <a:t>Proprietary APIs</a:t>
            </a:r>
          </a:p>
          <a:p>
            <a:pPr lvl="1">
              <a:buFont typeface="Wingdings" pitchFamily="2" charset="2"/>
              <a:buChar char="Ø"/>
            </a:pPr>
            <a:r>
              <a:rPr lang="en-US" sz="2400" dirty="0" smtClean="0"/>
              <a:t>Object Databases</a:t>
            </a:r>
          </a:p>
          <a:p>
            <a:pPr lvl="1">
              <a:buFont typeface="Wingdings" pitchFamily="2" charset="2"/>
              <a:buChar char="Ø"/>
            </a:pPr>
            <a:r>
              <a:rPr lang="en-US" sz="2400" dirty="0" smtClean="0"/>
              <a:t>Standard SQL Data Access APIs</a:t>
            </a:r>
          </a:p>
          <a:p>
            <a:pPr lvl="2">
              <a:buFont typeface="Wingdings" pitchFamily="2" charset="2"/>
              <a:buChar char="Ø"/>
            </a:pPr>
            <a:r>
              <a:rPr lang="en-US" sz="2000" dirty="0" smtClean="0"/>
              <a:t>ODBC, DAO, RDO</a:t>
            </a:r>
          </a:p>
          <a:p>
            <a:pPr lvl="1">
              <a:buFont typeface="Wingdings" pitchFamily="2" charset="2"/>
              <a:buChar char="Ø"/>
            </a:pPr>
            <a:r>
              <a:rPr lang="en-US" sz="2400" dirty="0" smtClean="0"/>
              <a:t>Componentized Data Access</a:t>
            </a:r>
          </a:p>
          <a:p>
            <a:pPr lvl="2">
              <a:buFont typeface="Wingdings" pitchFamily="2" charset="2"/>
              <a:buChar char="Ø"/>
            </a:pPr>
            <a:r>
              <a:rPr lang="en-US" sz="2000" dirty="0" smtClean="0"/>
              <a:t>OLE DB, ADO</a:t>
            </a:r>
          </a:p>
          <a:p>
            <a:pPr lvl="1">
              <a:buFont typeface="Wingdings" pitchFamily="2" charset="2"/>
              <a:buChar char="Ø"/>
            </a:pPr>
            <a:r>
              <a:rPr lang="en-US" sz="2400" dirty="0" smtClean="0"/>
              <a:t>.NET Data Access</a:t>
            </a:r>
          </a:p>
          <a:p>
            <a:pPr lvl="2">
              <a:buFont typeface="Wingdings" pitchFamily="2" charset="2"/>
              <a:buChar char="Ø"/>
            </a:pPr>
            <a:r>
              <a:rPr lang="en-US" sz="2000" dirty="0" smtClean="0"/>
              <a:t>ADO.NET</a:t>
            </a:r>
          </a:p>
          <a:p>
            <a:pPr>
              <a:buClr>
                <a:schemeClr val="tx1">
                  <a:lumMod val="65000"/>
                </a:schemeClr>
              </a:buClr>
            </a:pPr>
            <a:r>
              <a:rPr lang="en-US" sz="2800" dirty="0" smtClean="0">
                <a:solidFill>
                  <a:schemeClr val="tx1">
                    <a:lumMod val="65000"/>
                  </a:schemeClr>
                </a:solidFill>
              </a:rPr>
              <a:t>ADO.NET 1.0</a:t>
            </a:r>
          </a:p>
          <a:p>
            <a:pPr>
              <a:buClr>
                <a:schemeClr val="tx1">
                  <a:lumMod val="65000"/>
                </a:schemeClr>
              </a:buClr>
            </a:pPr>
            <a:r>
              <a:rPr lang="en-US" sz="2800" dirty="0" smtClean="0">
                <a:solidFill>
                  <a:schemeClr val="tx1">
                    <a:lumMod val="65000"/>
                  </a:schemeClr>
                </a:solidFill>
              </a:rPr>
              <a:t>Building a Data Platform</a:t>
            </a:r>
          </a:p>
          <a:p>
            <a:pPr>
              <a:buClr>
                <a:schemeClr val="tx1">
                  <a:lumMod val="65000"/>
                </a:schemeClr>
              </a:buClr>
            </a:pPr>
            <a:r>
              <a:rPr lang="en-US" sz="2800" dirty="0" smtClean="0">
                <a:solidFill>
                  <a:schemeClr val="tx1">
                    <a:lumMod val="65000"/>
                  </a:schemeClr>
                </a:solidFill>
              </a:rPr>
              <a:t>The ADO.NET Entity Framework</a:t>
            </a:r>
          </a:p>
        </p:txBody>
      </p:sp>
      <p:sp>
        <p:nvSpPr>
          <p:cNvPr id="3" name="Title 2"/>
          <p:cNvSpPr>
            <a:spLocks noGrp="1"/>
          </p:cNvSpPr>
          <p:nvPr>
            <p:ph type="title"/>
          </p:nvPr>
        </p:nvSpPr>
        <p:spPr>
          <a:xfrm>
            <a:off x="387054" y="152400"/>
            <a:ext cx="8375946" cy="997196"/>
          </a:xfrm>
        </p:spPr>
        <p:txBody>
          <a:bodyPr/>
          <a:lstStyle/>
          <a:p>
            <a:r>
              <a:rPr lang="en-US" dirty="0" smtClean="0"/>
              <a:t>Section 1: </a:t>
            </a:r>
            <a:br>
              <a:rPr lang="en-US" dirty="0" smtClean="0"/>
            </a:br>
            <a:r>
              <a:rPr lang="en-US" sz="3200" i="1" dirty="0" smtClean="0"/>
              <a:t>Evolution of ADO.NET</a:t>
            </a:r>
            <a:endParaRPr lang="en-US" sz="3200" i="1"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0"/>
          </p:nvPr>
        </p:nvSpPr>
        <p:spPr>
          <a:xfrm>
            <a:off x="730044" y="1411552"/>
            <a:ext cx="7672003" cy="3931333"/>
          </a:xfrm>
        </p:spPr>
        <p:txBody>
          <a:bodyPr/>
          <a:lstStyle/>
          <a:p>
            <a:pPr>
              <a:buClr>
                <a:schemeClr val="tx1">
                  <a:lumMod val="65000"/>
                </a:schemeClr>
              </a:buClr>
              <a:buFont typeface="Wingdings" pitchFamily="2" charset="2"/>
              <a:buChar char="þ"/>
              <a:defRPr/>
            </a:pPr>
            <a:r>
              <a:rPr lang="en-US" dirty="0" smtClean="0">
                <a:solidFill>
                  <a:schemeClr val="tx1">
                    <a:lumMod val="65000"/>
                  </a:schemeClr>
                </a:solidFill>
              </a:rPr>
              <a:t>Data Access in the 80s</a:t>
            </a:r>
          </a:p>
          <a:p>
            <a:pPr>
              <a:buClr>
                <a:schemeClr val="tx1">
                  <a:lumMod val="65000"/>
                </a:schemeClr>
              </a:buClr>
              <a:buFont typeface="Wingdings" pitchFamily="2" charset="2"/>
              <a:buChar char="þ"/>
              <a:defRPr/>
            </a:pPr>
            <a:r>
              <a:rPr lang="en-US" dirty="0" smtClean="0">
                <a:solidFill>
                  <a:schemeClr val="tx1">
                    <a:lumMod val="65000"/>
                  </a:schemeClr>
                </a:solidFill>
              </a:rPr>
              <a:t>ADO.NET 1.0</a:t>
            </a:r>
          </a:p>
          <a:p>
            <a:pPr>
              <a:buClr>
                <a:schemeClr val="tx1">
                  <a:lumMod val="65000"/>
                </a:schemeClr>
              </a:buClr>
              <a:buFont typeface="Wingdings" pitchFamily="2" charset="2"/>
              <a:buChar char="þ"/>
              <a:defRPr/>
            </a:pPr>
            <a:r>
              <a:rPr lang="en-US" dirty="0" smtClean="0">
                <a:solidFill>
                  <a:schemeClr val="tx1">
                    <a:lumMod val="65000"/>
                  </a:schemeClr>
                </a:solidFill>
              </a:rPr>
              <a:t>Building a Data Platform</a:t>
            </a:r>
            <a:endParaRPr lang="en-US" dirty="0" smtClean="0"/>
          </a:p>
          <a:p>
            <a:pPr>
              <a:buClr>
                <a:schemeClr val="tx1">
                  <a:lumMod val="65000"/>
                </a:schemeClr>
              </a:buClr>
              <a:buFont typeface="Wingdings" pitchFamily="2" charset="2"/>
              <a:buChar char="Ø"/>
            </a:pPr>
            <a:r>
              <a:rPr lang="en-US" dirty="0" smtClean="0">
                <a:solidFill>
                  <a:schemeClr val="tx1">
                    <a:lumMod val="65000"/>
                  </a:schemeClr>
                </a:solidFill>
              </a:rPr>
              <a:t>The ADO.NET Entity Framework</a:t>
            </a:r>
          </a:p>
          <a:p>
            <a:pPr lvl="1">
              <a:buClr>
                <a:schemeClr val="tx1">
                  <a:lumMod val="65000"/>
                </a:schemeClr>
              </a:buClr>
              <a:buFont typeface="Wingdings" pitchFamily="2" charset="2"/>
              <a:buChar char="ü"/>
            </a:pPr>
            <a:r>
              <a:rPr lang="en-US" dirty="0" smtClean="0">
                <a:solidFill>
                  <a:schemeClr val="tx1">
                    <a:lumMod val="65000"/>
                  </a:schemeClr>
                </a:solidFill>
              </a:rPr>
              <a:t>Overview</a:t>
            </a:r>
          </a:p>
          <a:p>
            <a:pPr lvl="1">
              <a:buClr>
                <a:schemeClr val="tx1">
                  <a:lumMod val="65000"/>
                </a:schemeClr>
              </a:buClr>
              <a:buFont typeface="Wingdings" pitchFamily="2" charset="2"/>
              <a:buChar char="ü"/>
            </a:pPr>
            <a:r>
              <a:rPr lang="en-US" dirty="0" smtClean="0">
                <a:solidFill>
                  <a:schemeClr val="tx1">
                    <a:lumMod val="65000"/>
                  </a:schemeClr>
                </a:solidFill>
              </a:rPr>
              <a:t>Entity Designer</a:t>
            </a:r>
          </a:p>
          <a:p>
            <a:pPr lvl="1">
              <a:buClr>
                <a:schemeClr val="tx1"/>
              </a:buClr>
              <a:buFont typeface="Wingdings" pitchFamily="2" charset="2"/>
              <a:buChar char="Ø"/>
            </a:pPr>
            <a:r>
              <a:rPr lang="en-US" dirty="0" err="1" smtClean="0"/>
              <a:t>EntityClient</a:t>
            </a:r>
            <a:endParaRPr lang="en-US" dirty="0" smtClean="0"/>
          </a:p>
          <a:p>
            <a:pPr lvl="1">
              <a:buClr>
                <a:schemeClr val="tx1">
                  <a:lumMod val="65000"/>
                </a:schemeClr>
              </a:buClr>
            </a:pPr>
            <a:r>
              <a:rPr lang="en-US" dirty="0" smtClean="0">
                <a:solidFill>
                  <a:schemeClr val="tx1">
                    <a:lumMod val="65000"/>
                  </a:schemeClr>
                </a:solidFill>
              </a:rPr>
              <a:t>Object Services</a:t>
            </a:r>
          </a:p>
        </p:txBody>
      </p:sp>
      <p:sp>
        <p:nvSpPr>
          <p:cNvPr id="5122" name="Rectangle 2"/>
          <p:cNvSpPr>
            <a:spLocks noGrp="1" noChangeArrowheads="1"/>
          </p:cNvSpPr>
          <p:nvPr>
            <p:ph type="title"/>
          </p:nvPr>
        </p:nvSpPr>
        <p:spPr>
          <a:xfrm>
            <a:off x="387054" y="152400"/>
            <a:ext cx="8375946" cy="997196"/>
          </a:xfrm>
        </p:spPr>
        <p:txBody>
          <a:bodyPr/>
          <a:lstStyle/>
          <a:p>
            <a:pPr eaLnBrk="1" hangingPunct="1">
              <a:defRPr/>
            </a:pPr>
            <a:r>
              <a:rPr lang="en-US" dirty="0" smtClean="0"/>
              <a:t>Section 1: </a:t>
            </a:r>
            <a:br>
              <a:rPr lang="en-US" dirty="0" smtClean="0"/>
            </a:br>
            <a:r>
              <a:rPr lang="en-US" sz="3200" i="1" dirty="0" smtClean="0"/>
              <a:t>Evolution of ADO.NET</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5486758"/>
          </a:xfrm>
        </p:spPr>
        <p:txBody>
          <a:bodyPr/>
          <a:lstStyle/>
          <a:p>
            <a:r>
              <a:rPr lang="en-US" sz="2800" i="1" dirty="0" smtClean="0"/>
              <a:t>…</a:t>
            </a:r>
            <a:r>
              <a:rPr lang="en-US" sz="2800" i="1" u="sng" dirty="0" smtClean="0"/>
              <a:t>is</a:t>
            </a:r>
            <a:r>
              <a:rPr lang="en-US" sz="2800" dirty="0" smtClean="0"/>
              <a:t> an ADO.NET Data Provider</a:t>
            </a:r>
          </a:p>
          <a:p>
            <a:pPr lvl="1"/>
            <a:r>
              <a:rPr lang="en-US" sz="2400" dirty="0" err="1" smtClean="0"/>
              <a:t>EntityConnection</a:t>
            </a:r>
            <a:endParaRPr lang="en-US" sz="2400" dirty="0" smtClean="0"/>
          </a:p>
          <a:p>
            <a:pPr lvl="2"/>
            <a:r>
              <a:rPr lang="en-US" sz="2000" dirty="0" smtClean="0"/>
              <a:t>Metadata/Mapping specified in </a:t>
            </a:r>
            <a:r>
              <a:rPr lang="en-US" sz="2000" dirty="0" err="1" smtClean="0"/>
              <a:t>ConnectionString</a:t>
            </a:r>
            <a:endParaRPr lang="en-US" sz="2000" dirty="0" smtClean="0"/>
          </a:p>
          <a:p>
            <a:pPr lvl="2"/>
            <a:r>
              <a:rPr lang="en-US" sz="2000" dirty="0" smtClean="0"/>
              <a:t>Can also load from </a:t>
            </a:r>
            <a:r>
              <a:rPr lang="en-US" sz="2000" dirty="0" err="1" smtClean="0"/>
              <a:t>XmlReader</a:t>
            </a:r>
            <a:endParaRPr lang="en-US" sz="2000" dirty="0" smtClean="0"/>
          </a:p>
          <a:p>
            <a:pPr lvl="1"/>
            <a:r>
              <a:rPr lang="en-US" sz="2400" dirty="0" err="1" smtClean="0"/>
              <a:t>EntityCommand</a:t>
            </a:r>
            <a:endParaRPr lang="en-US" sz="2400" dirty="0" smtClean="0"/>
          </a:p>
          <a:p>
            <a:pPr lvl="2"/>
            <a:r>
              <a:rPr lang="en-US" sz="2000" dirty="0" smtClean="0"/>
              <a:t>Canonical </a:t>
            </a:r>
            <a:r>
              <a:rPr lang="en-US" sz="2000" dirty="0" err="1" smtClean="0"/>
              <a:t>EntitySQL</a:t>
            </a:r>
            <a:r>
              <a:rPr lang="en-US" sz="2000" dirty="0" smtClean="0"/>
              <a:t> syntax</a:t>
            </a:r>
          </a:p>
          <a:p>
            <a:pPr lvl="2"/>
            <a:r>
              <a:rPr lang="en-US" sz="2000" dirty="0" smtClean="0"/>
              <a:t>Stored Procedure Support</a:t>
            </a:r>
          </a:p>
          <a:p>
            <a:pPr lvl="2"/>
            <a:r>
              <a:rPr lang="en-US" sz="2000" dirty="0" smtClean="0"/>
              <a:t>Access to Provider-specific SQL</a:t>
            </a:r>
          </a:p>
          <a:p>
            <a:pPr lvl="1"/>
            <a:r>
              <a:rPr lang="en-US" sz="2400" dirty="0" err="1" smtClean="0"/>
              <a:t>EntityDataReader</a:t>
            </a:r>
            <a:endParaRPr lang="en-US" sz="2400" dirty="0" smtClean="0"/>
          </a:p>
          <a:p>
            <a:pPr lvl="2"/>
            <a:r>
              <a:rPr lang="en-US" sz="2000" dirty="0" smtClean="0"/>
              <a:t>Rectangular results described through </a:t>
            </a:r>
            <a:r>
              <a:rPr lang="en-US" sz="2000" dirty="0" err="1" smtClean="0"/>
              <a:t>IDataReader</a:t>
            </a:r>
            <a:endParaRPr lang="en-US" sz="2000" dirty="0" smtClean="0"/>
          </a:p>
          <a:p>
            <a:pPr lvl="2"/>
            <a:r>
              <a:rPr lang="en-US" sz="2000" dirty="0" smtClean="0"/>
              <a:t>Typing, Polymorphism described through </a:t>
            </a:r>
            <a:r>
              <a:rPr lang="en-US" sz="2000" dirty="0" err="1" smtClean="0"/>
              <a:t>IExtendedDataReader</a:t>
            </a:r>
            <a:endParaRPr lang="en-US" sz="2000" dirty="0" smtClean="0"/>
          </a:p>
          <a:p>
            <a:r>
              <a:rPr lang="en-US" sz="2800" dirty="0" smtClean="0"/>
              <a:t>Limitations</a:t>
            </a:r>
          </a:p>
          <a:p>
            <a:pPr lvl="1"/>
            <a:r>
              <a:rPr lang="en-US" sz="2400" dirty="0" smtClean="0"/>
              <a:t>No DML, DDL</a:t>
            </a:r>
          </a:p>
          <a:p>
            <a:pPr lvl="2"/>
            <a:r>
              <a:rPr lang="en-US" sz="2000" dirty="0" smtClean="0"/>
              <a:t>Call Functions in SSDL</a:t>
            </a:r>
          </a:p>
          <a:p>
            <a:pPr lvl="1"/>
            <a:r>
              <a:rPr lang="en-US" sz="2400" dirty="0" smtClean="0"/>
              <a:t>No </a:t>
            </a:r>
            <a:r>
              <a:rPr lang="en-US" sz="2400" dirty="0" err="1" smtClean="0"/>
              <a:t>DataAdapter</a:t>
            </a:r>
            <a:endParaRPr lang="en-US" sz="2000" dirty="0" smtClean="0"/>
          </a:p>
        </p:txBody>
      </p:sp>
      <p:sp>
        <p:nvSpPr>
          <p:cNvPr id="3" name="Title 2"/>
          <p:cNvSpPr>
            <a:spLocks noGrp="1"/>
          </p:cNvSpPr>
          <p:nvPr>
            <p:ph type="title"/>
          </p:nvPr>
        </p:nvSpPr>
        <p:spPr>
          <a:xfrm>
            <a:off x="387054" y="152400"/>
            <a:ext cx="8375946" cy="553998"/>
          </a:xfrm>
        </p:spPr>
        <p:txBody>
          <a:bodyPr/>
          <a:lstStyle/>
          <a:p>
            <a:r>
              <a:rPr smtClean="0"/>
              <a:t>EntityClient</a:t>
            </a:r>
            <a:endParaRPr 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EntityClient</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0"/>
          </p:nvPr>
        </p:nvSpPr>
        <p:spPr>
          <a:xfrm>
            <a:off x="730044" y="1411552"/>
            <a:ext cx="7672003" cy="3931333"/>
          </a:xfrm>
        </p:spPr>
        <p:txBody>
          <a:bodyPr/>
          <a:lstStyle/>
          <a:p>
            <a:pPr>
              <a:buClr>
                <a:schemeClr val="tx1">
                  <a:lumMod val="65000"/>
                </a:schemeClr>
              </a:buClr>
              <a:buFont typeface="Wingdings" pitchFamily="2" charset="2"/>
              <a:buChar char="þ"/>
              <a:defRPr/>
            </a:pPr>
            <a:r>
              <a:rPr lang="en-US" dirty="0" smtClean="0">
                <a:solidFill>
                  <a:schemeClr val="tx1">
                    <a:lumMod val="65000"/>
                  </a:schemeClr>
                </a:solidFill>
              </a:rPr>
              <a:t>Data Access in the 80s</a:t>
            </a:r>
          </a:p>
          <a:p>
            <a:pPr>
              <a:buClr>
                <a:schemeClr val="tx1">
                  <a:lumMod val="65000"/>
                </a:schemeClr>
              </a:buClr>
              <a:buFont typeface="Wingdings" pitchFamily="2" charset="2"/>
              <a:buChar char="þ"/>
              <a:defRPr/>
            </a:pPr>
            <a:r>
              <a:rPr lang="en-US" dirty="0" smtClean="0">
                <a:solidFill>
                  <a:schemeClr val="tx1">
                    <a:lumMod val="65000"/>
                  </a:schemeClr>
                </a:solidFill>
              </a:rPr>
              <a:t>ADO.NET 1.0</a:t>
            </a:r>
          </a:p>
          <a:p>
            <a:pPr>
              <a:buClr>
                <a:schemeClr val="tx1">
                  <a:lumMod val="65000"/>
                </a:schemeClr>
              </a:buClr>
              <a:buFont typeface="Wingdings" pitchFamily="2" charset="2"/>
              <a:buChar char="þ"/>
              <a:defRPr/>
            </a:pPr>
            <a:r>
              <a:rPr lang="en-US" dirty="0" smtClean="0">
                <a:solidFill>
                  <a:schemeClr val="tx1">
                    <a:lumMod val="65000"/>
                  </a:schemeClr>
                </a:solidFill>
              </a:rPr>
              <a:t>Building a Data Platform</a:t>
            </a:r>
            <a:endParaRPr lang="en-US" dirty="0" smtClean="0"/>
          </a:p>
          <a:p>
            <a:pPr>
              <a:buClr>
                <a:schemeClr val="tx1">
                  <a:lumMod val="65000"/>
                </a:schemeClr>
              </a:buClr>
              <a:buFont typeface="Wingdings" pitchFamily="2" charset="2"/>
              <a:buChar char="Ø"/>
            </a:pPr>
            <a:r>
              <a:rPr lang="en-US" dirty="0" smtClean="0">
                <a:solidFill>
                  <a:schemeClr val="tx1">
                    <a:lumMod val="65000"/>
                  </a:schemeClr>
                </a:solidFill>
              </a:rPr>
              <a:t>The ADO.NET Entity Framework</a:t>
            </a:r>
          </a:p>
          <a:p>
            <a:pPr lvl="1">
              <a:buClr>
                <a:schemeClr val="tx1">
                  <a:lumMod val="65000"/>
                </a:schemeClr>
              </a:buClr>
              <a:buFont typeface="Wingdings" pitchFamily="2" charset="2"/>
              <a:buChar char="ü"/>
            </a:pPr>
            <a:r>
              <a:rPr lang="en-US" dirty="0" smtClean="0">
                <a:solidFill>
                  <a:schemeClr val="tx1">
                    <a:lumMod val="65000"/>
                  </a:schemeClr>
                </a:solidFill>
              </a:rPr>
              <a:t>Overview</a:t>
            </a:r>
          </a:p>
          <a:p>
            <a:pPr lvl="1">
              <a:buClr>
                <a:schemeClr val="tx1">
                  <a:lumMod val="65000"/>
                </a:schemeClr>
              </a:buClr>
              <a:buFont typeface="Wingdings" pitchFamily="2" charset="2"/>
              <a:buChar char="ü"/>
            </a:pPr>
            <a:r>
              <a:rPr lang="en-US" dirty="0" smtClean="0">
                <a:solidFill>
                  <a:schemeClr val="tx1">
                    <a:lumMod val="65000"/>
                  </a:schemeClr>
                </a:solidFill>
              </a:rPr>
              <a:t>Entity Designer</a:t>
            </a:r>
          </a:p>
          <a:p>
            <a:pPr lvl="1">
              <a:buClr>
                <a:schemeClr val="tx1">
                  <a:lumMod val="65000"/>
                </a:schemeClr>
              </a:buClr>
              <a:buFont typeface="Wingdings" pitchFamily="2" charset="2"/>
              <a:buChar char="ü"/>
            </a:pPr>
            <a:r>
              <a:rPr lang="en-US" dirty="0" err="1" smtClean="0">
                <a:solidFill>
                  <a:schemeClr val="tx1">
                    <a:lumMod val="65000"/>
                  </a:schemeClr>
                </a:solidFill>
              </a:rPr>
              <a:t>EntityClient</a:t>
            </a:r>
            <a:endParaRPr lang="en-US" dirty="0" smtClean="0">
              <a:solidFill>
                <a:schemeClr val="tx1">
                  <a:lumMod val="65000"/>
                </a:schemeClr>
              </a:solidFill>
            </a:endParaRPr>
          </a:p>
          <a:p>
            <a:pPr lvl="1">
              <a:buClr>
                <a:schemeClr val="tx1"/>
              </a:buClr>
              <a:buFont typeface="Wingdings" pitchFamily="2" charset="2"/>
              <a:buChar char="Ø"/>
            </a:pPr>
            <a:r>
              <a:rPr lang="en-US" dirty="0" smtClean="0"/>
              <a:t>Object Services</a:t>
            </a:r>
            <a:endParaRPr lang="en-US" dirty="0" smtClean="0">
              <a:solidFill>
                <a:schemeClr val="tx1">
                  <a:lumMod val="65000"/>
                </a:schemeClr>
              </a:solidFill>
            </a:endParaRPr>
          </a:p>
        </p:txBody>
      </p:sp>
      <p:sp>
        <p:nvSpPr>
          <p:cNvPr id="5122" name="Rectangle 2"/>
          <p:cNvSpPr>
            <a:spLocks noGrp="1" noChangeArrowheads="1"/>
          </p:cNvSpPr>
          <p:nvPr>
            <p:ph type="title"/>
          </p:nvPr>
        </p:nvSpPr>
        <p:spPr>
          <a:xfrm>
            <a:off x="387054" y="152400"/>
            <a:ext cx="8375946" cy="997196"/>
          </a:xfrm>
        </p:spPr>
        <p:txBody>
          <a:bodyPr/>
          <a:lstStyle/>
          <a:p>
            <a:pPr eaLnBrk="1" hangingPunct="1">
              <a:defRPr/>
            </a:pPr>
            <a:r>
              <a:rPr lang="en-US" dirty="0" smtClean="0"/>
              <a:t>Section 1: </a:t>
            </a:r>
            <a:br>
              <a:rPr lang="en-US" dirty="0" smtClean="0"/>
            </a:br>
            <a:r>
              <a:rPr lang="en-US" sz="3200" i="1" dirty="0" smtClean="0"/>
              <a:t>Evolution of ADO.NET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9"/>
            <a:ext cx="8229600" cy="931863"/>
          </a:xfrm>
        </p:spPr>
        <p:txBody>
          <a:bodyPr/>
          <a:lstStyle/>
          <a:p>
            <a:r>
              <a:rPr lang="en-US" dirty="0" smtClean="0"/>
              <a:t>Object Services</a:t>
            </a:r>
            <a:endParaRPr lang="en-US" dirty="0"/>
          </a:p>
        </p:txBody>
      </p:sp>
      <p:sp>
        <p:nvSpPr>
          <p:cNvPr id="3" name="Content Placeholder 2"/>
          <p:cNvSpPr>
            <a:spLocks noGrp="1"/>
          </p:cNvSpPr>
          <p:nvPr>
            <p:ph idx="1"/>
          </p:nvPr>
        </p:nvSpPr>
        <p:spPr>
          <a:xfrm>
            <a:off x="466725" y="1295400"/>
            <a:ext cx="8229600" cy="4384149"/>
          </a:xfrm>
        </p:spPr>
        <p:txBody>
          <a:bodyPr/>
          <a:lstStyle/>
          <a:p>
            <a:r>
              <a:rPr lang="en-US" sz="2800" dirty="0" smtClean="0"/>
              <a:t>Provides core object service abstractions</a:t>
            </a:r>
          </a:p>
          <a:p>
            <a:pPr lvl="1"/>
            <a:r>
              <a:rPr lang="en-US" sz="2400" dirty="0" smtClean="0"/>
              <a:t>Context, identity, state management</a:t>
            </a:r>
          </a:p>
          <a:p>
            <a:pPr lvl="1"/>
            <a:r>
              <a:rPr lang="en-US" sz="2400" dirty="0" smtClean="0"/>
              <a:t>Query, object materialization</a:t>
            </a:r>
          </a:p>
          <a:p>
            <a:pPr lvl="1"/>
            <a:r>
              <a:rPr lang="en-US" sz="2400" dirty="0" err="1" smtClean="0"/>
              <a:t>ObjectContext</a:t>
            </a:r>
            <a:r>
              <a:rPr lang="en-US" sz="2400" dirty="0" smtClean="0"/>
              <a:t>, </a:t>
            </a:r>
            <a:r>
              <a:rPr lang="en-US" sz="2400" dirty="0" err="1" smtClean="0"/>
              <a:t>ObjectQuery</a:t>
            </a:r>
            <a:r>
              <a:rPr lang="en-US" sz="2400" dirty="0" smtClean="0"/>
              <a:t>&lt;T&gt;, </a:t>
            </a:r>
            <a:r>
              <a:rPr lang="en-US" sz="2400" dirty="0" err="1" smtClean="0"/>
              <a:t>ObjectStateManager</a:t>
            </a:r>
            <a:endParaRPr lang="en-US" sz="2400" dirty="0" smtClean="0"/>
          </a:p>
          <a:p>
            <a:r>
              <a:rPr lang="en-US" sz="2800" dirty="0" smtClean="0"/>
              <a:t>Tools generate partial classes from EDM models</a:t>
            </a:r>
          </a:p>
          <a:p>
            <a:pPr lvl="1"/>
            <a:r>
              <a:rPr lang="en-US" sz="2400" dirty="0" smtClean="0"/>
              <a:t>Strongly typed collections</a:t>
            </a:r>
          </a:p>
          <a:p>
            <a:pPr lvl="1"/>
            <a:r>
              <a:rPr lang="en-US" sz="2400" dirty="0" smtClean="0"/>
              <a:t>Navigational patterns, relationship fix up </a:t>
            </a:r>
          </a:p>
          <a:p>
            <a:pPr lvl="1"/>
            <a:r>
              <a:rPr lang="en-US" sz="2400" dirty="0" smtClean="0"/>
              <a:t>Users can extend the partial classes to add business logic</a:t>
            </a:r>
          </a:p>
          <a:p>
            <a:r>
              <a:rPr lang="en-US" sz="2800" dirty="0" smtClean="0"/>
              <a:t>Provides query and update interfaces</a:t>
            </a:r>
          </a:p>
          <a:p>
            <a:pPr lvl="1"/>
            <a:r>
              <a:rPr lang="en-US" sz="2400" dirty="0" smtClean="0"/>
              <a:t>LINQ integration, Entity SQL</a:t>
            </a:r>
          </a:p>
          <a:p>
            <a:pPr lvl="1"/>
            <a:r>
              <a:rPr lang="en-US" sz="2400" dirty="0" smtClean="0"/>
              <a:t>Strongly typed CRUD operations (add, delete, </a:t>
            </a:r>
            <a:r>
              <a:rPr lang="en-US" sz="2400" dirty="0" err="1" smtClean="0"/>
              <a:t>savechanges</a:t>
            </a:r>
            <a:r>
              <a:rPr lang="en-US" sz="2400" dirty="0" smtClean="0"/>
              <a:t>)</a:t>
            </a:r>
            <a:endParaRPr lang="en-US" sz="28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Services</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62000" y="2209800"/>
            <a:ext cx="7467600" cy="1371600"/>
          </a:xfrm>
        </p:spPr>
        <p:txBody>
          <a:bodyPr/>
          <a:lstStyle/>
          <a:p>
            <a:r>
              <a:rPr sz="7200" smtClean="0"/>
              <a:t>Questions?</a:t>
            </a:r>
            <a:endParaRPr lang="en-US" sz="72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730044" y="1411552"/>
            <a:ext cx="7672003" cy="2368597"/>
          </a:xfrm>
        </p:spPr>
        <p:txBody>
          <a:bodyPr/>
          <a:lstStyle/>
          <a:p>
            <a:pPr lvl="0">
              <a:buFont typeface="Wingdings" pitchFamily="2" charset="2"/>
              <a:buChar char="Ø"/>
            </a:pPr>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Introduction to LINQ</a:t>
            </a:r>
          </a:p>
          <a:p>
            <a:pPr lvl="0"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LINQ to SQL</a:t>
            </a:r>
          </a:p>
          <a:p>
            <a:pPr lvl="0"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LINQ to Entities</a:t>
            </a:r>
            <a:endParaRPr lang="en-US" dirty="0" smtClean="0"/>
          </a:p>
          <a:p>
            <a:pPr lvl="0"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LINQ to </a:t>
            </a:r>
            <a:r>
              <a:rPr lang="en-US" sz="3600" b="0" kern="1200" cap="none" spc="-150" dirty="0" err="1" smtClean="0">
                <a:ln w="3175">
                  <a:noFill/>
                </a:ln>
                <a:gradFill flip="none" rotWithShape="1">
                  <a:gsLst>
                    <a:gs pos="0">
                      <a:schemeClr val="tx1"/>
                    </a:gs>
                    <a:gs pos="86000">
                      <a:schemeClr val="tx1"/>
                    </a:gs>
                  </a:gsLst>
                  <a:lin ang="5400000" scaled="0"/>
                  <a:tileRect/>
                </a:gradFill>
                <a:effectLst/>
                <a:latin typeface="+mj-lt"/>
                <a:ea typeface="+mn-ea"/>
                <a:cs typeface="Arial" charset="0"/>
              </a:rPr>
              <a:t>DataSet</a:t>
            </a:r>
            <a:endParaRPr lang="en-US" dirty="0" smtClean="0"/>
          </a:p>
        </p:txBody>
      </p:sp>
      <p:sp>
        <p:nvSpPr>
          <p:cNvPr id="2" name="Title 1"/>
          <p:cNvSpPr>
            <a:spLocks noGrp="1"/>
          </p:cNvSpPr>
          <p:nvPr>
            <p:ph type="title"/>
          </p:nvPr>
        </p:nvSpPr>
        <p:spPr>
          <a:xfrm>
            <a:off x="387054" y="152400"/>
            <a:ext cx="8375946" cy="886397"/>
          </a:xfrm>
        </p:spPr>
        <p:txBody>
          <a:bodyPr/>
          <a:lstStyle/>
          <a:p>
            <a:pPr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2: </a:t>
            </a:r>
            <a:b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br>
            <a:r>
              <a:rPr lang="en-US" sz="2800" b="0" i="1"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ADO.NET and LINQ</a:t>
            </a:r>
            <a:endParaRPr lang="en-US" sz="3200" i="1"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574842"/>
          </a:xfrm>
        </p:spPr>
        <p:txBody>
          <a:bodyPr/>
          <a:lstStyle/>
          <a:p>
            <a:r>
              <a:rPr lang="en-US" dirty="0" smtClean="0"/>
              <a:t>Queries as first-class concept in .NET languages</a:t>
            </a:r>
          </a:p>
          <a:p>
            <a:r>
              <a:rPr lang="en-US" dirty="0" smtClean="0"/>
              <a:t>Builds on several language features</a:t>
            </a:r>
          </a:p>
          <a:p>
            <a:pPr lvl="1"/>
            <a:r>
              <a:rPr lang="en-US" dirty="0" smtClean="0"/>
              <a:t>Type inference, Delegates, Generics</a:t>
            </a:r>
          </a:p>
          <a:p>
            <a:r>
              <a:rPr lang="en-US" dirty="0" smtClean="0"/>
              <a:t>Enabled by</a:t>
            </a:r>
          </a:p>
          <a:p>
            <a:pPr lvl="1"/>
            <a:r>
              <a:rPr lang="en-US" dirty="0" smtClean="0"/>
              <a:t>Lambda expressions</a:t>
            </a:r>
          </a:p>
          <a:p>
            <a:pPr lvl="1"/>
            <a:r>
              <a:rPr lang="en-US" dirty="0" smtClean="0"/>
              <a:t>Anonymous types</a:t>
            </a:r>
          </a:p>
          <a:p>
            <a:pPr lvl="1"/>
            <a:r>
              <a:rPr lang="en-US" dirty="0" smtClean="0"/>
              <a:t>Object initialization expressions</a:t>
            </a:r>
          </a:p>
          <a:p>
            <a:pPr lvl="1"/>
            <a:r>
              <a:rPr lang="en-US" dirty="0" smtClean="0"/>
              <a:t>Extension methods</a:t>
            </a:r>
          </a:p>
          <a:p>
            <a:pPr lvl="1"/>
            <a:r>
              <a:rPr lang="en-US" dirty="0" smtClean="0"/>
              <a:t>Query expressions</a:t>
            </a:r>
            <a:endParaRPr lang="en-US" dirty="0"/>
          </a:p>
        </p:txBody>
      </p:sp>
      <p:sp>
        <p:nvSpPr>
          <p:cNvPr id="3" name="Title 2"/>
          <p:cNvSpPr>
            <a:spLocks noGrp="1"/>
          </p:cNvSpPr>
          <p:nvPr>
            <p:ph type="title"/>
          </p:nvPr>
        </p:nvSpPr>
        <p:spPr>
          <a:xfrm>
            <a:off x="387054" y="152400"/>
            <a:ext cx="8375946" cy="553998"/>
          </a:xfrm>
        </p:spPr>
        <p:txBody>
          <a:bodyPr/>
          <a:lstStyle/>
          <a:p>
            <a:r>
              <a:rPr smtClean="0"/>
              <a:t>Introduction to LINQ</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539191"/>
          </a:xfrm>
        </p:spPr>
        <p:txBody>
          <a:bodyPr/>
          <a:lstStyle/>
          <a:p>
            <a:r>
              <a:rPr lang="en-US" sz="2800" dirty="0" smtClean="0"/>
              <a:t>Application-specific, monolithic data access</a:t>
            </a:r>
          </a:p>
          <a:p>
            <a:pPr lvl="1"/>
            <a:r>
              <a:rPr lang="en-US" sz="2400" dirty="0" smtClean="0"/>
              <a:t>Files, hierarchical DBMSs</a:t>
            </a:r>
          </a:p>
          <a:p>
            <a:pPr lvl="1"/>
            <a:r>
              <a:rPr lang="en-US" sz="2400" dirty="0" smtClean="0"/>
              <a:t>CICS, IMS, etc.</a:t>
            </a:r>
          </a:p>
          <a:p>
            <a:r>
              <a:rPr lang="en-US" sz="2800" dirty="0" smtClean="0"/>
              <a:t>Relational DBMSs emerged</a:t>
            </a:r>
          </a:p>
          <a:p>
            <a:pPr lvl="1"/>
            <a:r>
              <a:rPr lang="en-US" sz="2400" dirty="0" smtClean="0"/>
              <a:t>DBMS-specific APIs and protocols</a:t>
            </a:r>
          </a:p>
          <a:p>
            <a:pPr lvl="2"/>
            <a:r>
              <a:rPr lang="en-US" sz="2000" dirty="0" smtClean="0"/>
              <a:t>OCI, DBLIB, SQL*, TDS, DRDA</a:t>
            </a:r>
          </a:p>
          <a:p>
            <a:pPr lvl="1"/>
            <a:r>
              <a:rPr lang="en-US" sz="2400" dirty="0" smtClean="0"/>
              <a:t>Embedded SQL</a:t>
            </a:r>
          </a:p>
          <a:p>
            <a:r>
              <a:rPr lang="en-US" dirty="0" smtClean="0"/>
              <a:t>1xN data access problem</a:t>
            </a:r>
          </a:p>
          <a:p>
            <a:pPr lvl="1"/>
            <a:r>
              <a:rPr lang="en-US" dirty="0" smtClean="0"/>
              <a:t>Each app writes data-source-neutral data access layer</a:t>
            </a:r>
          </a:p>
        </p:txBody>
      </p:sp>
      <p:sp>
        <p:nvSpPr>
          <p:cNvPr id="3" name="Title 2"/>
          <p:cNvSpPr>
            <a:spLocks noGrp="1"/>
          </p:cNvSpPr>
          <p:nvPr>
            <p:ph type="title"/>
          </p:nvPr>
        </p:nvSpPr>
        <p:spPr>
          <a:xfrm>
            <a:off x="387054" y="152400"/>
            <a:ext cx="8375946" cy="553998"/>
          </a:xfrm>
        </p:spPr>
        <p:txBody>
          <a:bodyPr/>
          <a:lstStyle/>
          <a:p>
            <a:r>
              <a:rPr lang="en-US" dirty="0" smtClean="0"/>
              <a:t>Proprietary APIs – 70’s &amp; early 80’s</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Introduction to LINQ</a:t>
            </a:r>
            <a:endParaRPr lang="en-US" dirty="0"/>
          </a:p>
        </p:txBody>
      </p:sp>
      <p:sp>
        <p:nvSpPr>
          <p:cNvPr id="3" name="Text Placeholder 2"/>
          <p:cNvSpPr>
            <a:spLocks noGrp="1"/>
          </p:cNvSpPr>
          <p:nvPr>
            <p:ph type="body" sz="quarter" idx="10"/>
          </p:nvPr>
        </p:nvSpPr>
        <p:spPr>
          <a:xfrm>
            <a:off x="533400" y="1371600"/>
            <a:ext cx="8001000" cy="5324278"/>
          </a:xfrm>
        </p:spPr>
        <p:txBody>
          <a:bodyPr/>
          <a:lstStyle/>
          <a:p>
            <a:r>
              <a:rPr lang="en-US" sz="1800" b="1" dirty="0" smtClean="0"/>
              <a:t>// Lambda Expressions</a:t>
            </a:r>
          </a:p>
          <a:p>
            <a:r>
              <a:rPr lang="en-US" sz="1800" dirty="0" smtClean="0">
                <a:solidFill>
                  <a:srgbClr val="080808"/>
                </a:solidFill>
              </a:rPr>
              <a:t>string[] names = { "Luis", "Mary", "Mike", "Jose" };</a:t>
            </a:r>
          </a:p>
          <a:p>
            <a:r>
              <a:rPr lang="en-US" sz="1800" dirty="0" smtClean="0">
                <a:solidFill>
                  <a:srgbClr val="080808"/>
                </a:solidFill>
              </a:rPr>
              <a:t>Display( names, s =&gt; </a:t>
            </a:r>
            <a:r>
              <a:rPr lang="en-US" sz="1800" dirty="0" err="1" smtClean="0">
                <a:solidFill>
                  <a:srgbClr val="080808"/>
                </a:solidFill>
              </a:rPr>
              <a:t>s.Length</a:t>
            </a:r>
            <a:r>
              <a:rPr lang="en-US" sz="1800" dirty="0" smtClean="0">
                <a:solidFill>
                  <a:srgbClr val="080808"/>
                </a:solidFill>
              </a:rPr>
              <a:t> &gt; 3);</a:t>
            </a:r>
          </a:p>
          <a:p>
            <a:endParaRPr lang="en-US" sz="1800" b="1" dirty="0" smtClean="0">
              <a:solidFill>
                <a:srgbClr val="080808"/>
              </a:solidFill>
            </a:endParaRPr>
          </a:p>
          <a:p>
            <a:r>
              <a:rPr lang="en-US" sz="1800" b="1" dirty="0" smtClean="0">
                <a:solidFill>
                  <a:srgbClr val="080808"/>
                </a:solidFill>
              </a:rPr>
              <a:t>// Anonymous Types and object initialization</a:t>
            </a:r>
          </a:p>
          <a:p>
            <a:r>
              <a:rPr lang="en-US" sz="1800" dirty="0" err="1" smtClean="0"/>
              <a:t>var</a:t>
            </a:r>
            <a:r>
              <a:rPr lang="en-US" sz="1800" dirty="0" smtClean="0"/>
              <a:t> </a:t>
            </a:r>
            <a:r>
              <a:rPr lang="en-US" sz="1800" dirty="0" err="1" smtClean="0"/>
              <a:t>emp</a:t>
            </a:r>
            <a:r>
              <a:rPr lang="en-US" sz="1800" dirty="0" smtClean="0"/>
              <a:t> = new { Name = "Mary", Company = "Microsoft", </a:t>
            </a:r>
            <a:br>
              <a:rPr lang="en-US" sz="1800" dirty="0" smtClean="0"/>
            </a:br>
            <a:r>
              <a:rPr lang="en-US" sz="1800" dirty="0" smtClean="0"/>
              <a:t>			Age = 30 };</a:t>
            </a:r>
          </a:p>
          <a:p>
            <a:r>
              <a:rPr lang="en-US" sz="1800" b="1" dirty="0" smtClean="0">
                <a:solidFill>
                  <a:srgbClr val="080808"/>
                </a:solidFill>
              </a:rPr>
              <a:t>// Extension Methods</a:t>
            </a:r>
          </a:p>
          <a:p>
            <a:r>
              <a:rPr lang="en-US" sz="1800" dirty="0" smtClean="0"/>
              <a:t>public static class </a:t>
            </a:r>
            <a:r>
              <a:rPr lang="en-US" sz="1800" dirty="0" err="1" smtClean="0"/>
              <a:t>ExtensionMethods</a:t>
            </a:r>
            <a:r>
              <a:rPr lang="en-US" sz="1800" dirty="0" smtClean="0"/>
              <a:t> {</a:t>
            </a:r>
          </a:p>
          <a:p>
            <a:r>
              <a:rPr lang="en-US" sz="1800" dirty="0" smtClean="0"/>
              <a:t>  public static void Display&lt;T&gt;(this T[] names, </a:t>
            </a:r>
          </a:p>
          <a:p>
            <a:r>
              <a:rPr lang="en-US" sz="1800" dirty="0" smtClean="0"/>
              <a:t>					</a:t>
            </a:r>
            <a:r>
              <a:rPr lang="en-US" sz="1800" dirty="0" err="1" smtClean="0"/>
              <a:t>Func</a:t>
            </a:r>
            <a:r>
              <a:rPr lang="en-US" sz="1800" dirty="0" smtClean="0"/>
              <a:t>&lt;T, </a:t>
            </a:r>
            <a:r>
              <a:rPr lang="en-US" sz="1800" dirty="0" err="1" smtClean="0"/>
              <a:t>bool</a:t>
            </a:r>
            <a:r>
              <a:rPr lang="en-US" sz="1800" dirty="0" smtClean="0"/>
              <a:t>&gt; filter) {</a:t>
            </a:r>
          </a:p>
          <a:p>
            <a:r>
              <a:rPr lang="en-US" sz="1800" dirty="0" smtClean="0"/>
              <a:t>	</a:t>
            </a:r>
            <a:r>
              <a:rPr lang="en-US" sz="1800" dirty="0" err="1" smtClean="0"/>
              <a:t>foreach</a:t>
            </a:r>
            <a:r>
              <a:rPr lang="en-US" sz="1800" dirty="0" smtClean="0"/>
              <a:t> (T s in names) {</a:t>
            </a:r>
          </a:p>
          <a:p>
            <a:r>
              <a:rPr lang="en-US" sz="1800" dirty="0" smtClean="0"/>
              <a:t>		if (filter(s)) </a:t>
            </a:r>
            <a:r>
              <a:rPr lang="en-US" sz="1800" dirty="0" err="1" smtClean="0"/>
              <a:t>Console.WriteLine</a:t>
            </a:r>
            <a:r>
              <a:rPr lang="en-US" sz="1800" dirty="0" smtClean="0"/>
              <a:t>(s);</a:t>
            </a:r>
          </a:p>
          <a:p>
            <a:r>
              <a:rPr lang="en-US" sz="1800" dirty="0" smtClean="0"/>
              <a:t>	}</a:t>
            </a:r>
          </a:p>
          <a:p>
            <a:r>
              <a:rPr lang="en-US" sz="1800" dirty="0" smtClean="0"/>
              <a:t>  }</a:t>
            </a:r>
          </a:p>
          <a:p>
            <a:r>
              <a:rPr lang="en-US" sz="1800" dirty="0" smtClean="0"/>
              <a:t>}</a:t>
            </a:r>
            <a:endParaRPr lang="en-US" sz="1800" dirty="0" smtClean="0">
              <a:solidFill>
                <a:srgbClr val="080808"/>
              </a:solidFill>
            </a:endParaRPr>
          </a:p>
          <a:p>
            <a:r>
              <a:rPr lang="en-US" sz="1800" b="1" dirty="0" smtClean="0">
                <a:solidFill>
                  <a:srgbClr val="080808"/>
                </a:solidFill>
              </a:rPr>
              <a:t>// Query Expressions</a:t>
            </a:r>
          </a:p>
          <a:p>
            <a:r>
              <a:rPr lang="en-US" sz="1800" dirty="0" err="1" smtClean="0">
                <a:solidFill>
                  <a:srgbClr val="080808"/>
                </a:solidFill>
              </a:rPr>
              <a:t>var</a:t>
            </a:r>
            <a:r>
              <a:rPr lang="en-US" sz="1800" dirty="0" smtClean="0">
                <a:solidFill>
                  <a:srgbClr val="080808"/>
                </a:solidFill>
              </a:rPr>
              <a:t> query = from c in Customers</a:t>
            </a:r>
          </a:p>
          <a:p>
            <a:r>
              <a:rPr lang="en-US" sz="1800" dirty="0" smtClean="0">
                <a:solidFill>
                  <a:srgbClr val="080808"/>
                </a:solidFill>
              </a:rPr>
              <a:t>	where </a:t>
            </a:r>
            <a:r>
              <a:rPr lang="en-US" sz="1800" dirty="0" err="1" smtClean="0">
                <a:solidFill>
                  <a:srgbClr val="080808"/>
                </a:solidFill>
              </a:rPr>
              <a:t>c.Discount</a:t>
            </a:r>
            <a:r>
              <a:rPr lang="en-US" sz="1800" dirty="0" smtClean="0">
                <a:solidFill>
                  <a:srgbClr val="080808"/>
                </a:solidFill>
              </a:rPr>
              <a:t> &gt;= 3.0 &amp;&amp; </a:t>
            </a:r>
            <a:r>
              <a:rPr lang="en-US" sz="1800" dirty="0" err="1" smtClean="0">
                <a:solidFill>
                  <a:srgbClr val="080808"/>
                </a:solidFill>
              </a:rPr>
              <a:t>c.Discount</a:t>
            </a:r>
            <a:r>
              <a:rPr lang="en-US" sz="1800" dirty="0" smtClean="0">
                <a:solidFill>
                  <a:srgbClr val="080808"/>
                </a:solidFill>
              </a:rPr>
              <a:t> &lt; 4.0</a:t>
            </a:r>
          </a:p>
          <a:p>
            <a:r>
              <a:rPr lang="en-US" sz="1800" dirty="0" smtClean="0">
                <a:solidFill>
                  <a:srgbClr val="080808"/>
                </a:solidFill>
              </a:rPr>
              <a:t>	select new { </a:t>
            </a:r>
            <a:r>
              <a:rPr lang="en-US" sz="1800" dirty="0" err="1" smtClean="0">
                <a:solidFill>
                  <a:srgbClr val="080808"/>
                </a:solidFill>
              </a:rPr>
              <a:t>c.Name</a:t>
            </a:r>
            <a:r>
              <a:rPr lang="en-US" sz="1800" dirty="0" smtClean="0">
                <a:solidFill>
                  <a:srgbClr val="080808"/>
                </a:solidFill>
              </a:rPr>
              <a:t>, </a:t>
            </a:r>
            <a:r>
              <a:rPr lang="en-US" sz="1800" dirty="0" err="1" smtClean="0">
                <a:solidFill>
                  <a:srgbClr val="080808"/>
                </a:solidFill>
              </a:rPr>
              <a:t>Perc</a:t>
            </a:r>
            <a:r>
              <a:rPr lang="en-US" sz="1800" dirty="0" smtClean="0">
                <a:solidFill>
                  <a:srgbClr val="080808"/>
                </a:solidFill>
              </a:rPr>
              <a:t> = </a:t>
            </a:r>
            <a:r>
              <a:rPr lang="en-US" sz="1800" dirty="0" err="1" smtClean="0">
                <a:solidFill>
                  <a:srgbClr val="080808"/>
                </a:solidFill>
              </a:rPr>
              <a:t>c.Discount</a:t>
            </a:r>
            <a:r>
              <a:rPr lang="en-US" sz="1800" dirty="0" smtClean="0">
                <a:solidFill>
                  <a:srgbClr val="080808"/>
                </a:solidFill>
              </a:rPr>
              <a:t> / 100.0 };</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730044" y="1411552"/>
            <a:ext cx="7672003" cy="3635482"/>
          </a:xfrm>
        </p:spPr>
        <p:txBody>
          <a:bodyPr/>
          <a:lstStyle/>
          <a:p>
            <a:pPr lvl="0">
              <a:buClr>
                <a:schemeClr val="tx1">
                  <a:lumMod val="65000"/>
                </a:schemeClr>
              </a:buClr>
              <a:buFont typeface="Wingdings" pitchFamily="2" charset="2"/>
              <a:buChar char="þ"/>
            </a:pPr>
            <a:r>
              <a:rPr lang="en-US" sz="3600" b="0" kern="1200" cap="none" spc="-150" dirty="0" smtClean="0">
                <a:ln w="3175">
                  <a:noFill/>
                </a:ln>
                <a:solidFill>
                  <a:schemeClr val="tx1">
                    <a:lumMod val="65000"/>
                  </a:schemeClr>
                </a:solidFill>
                <a:effectLst/>
                <a:latin typeface="+mj-lt"/>
                <a:ea typeface="+mn-ea"/>
                <a:cs typeface="Arial" charset="0"/>
              </a:rPr>
              <a:t>Introduction to LINQ</a:t>
            </a:r>
          </a:p>
          <a:p>
            <a:pPr lvl="0" rtl="0" eaLnBrk="1" latinLnBrk="0" hangingPunct="1">
              <a:buFont typeface="Wingdings" pitchFamily="2" charset="2"/>
              <a:buChar char="Ø"/>
            </a:pPr>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LINQ to SQL</a:t>
            </a:r>
          </a:p>
          <a:p>
            <a:pPr lvl="1">
              <a:buFont typeface="Wingdings" pitchFamily="2" charset="2"/>
              <a:buChar char="Ø"/>
            </a:pPr>
            <a:r>
              <a:rPr lang="en-US" spc="-150" dirty="0" smtClean="0">
                <a:ln w="3175">
                  <a:noFill/>
                </a:ln>
                <a:gradFill flip="none" rotWithShape="1">
                  <a:gsLst>
                    <a:gs pos="0">
                      <a:schemeClr val="tx1"/>
                    </a:gs>
                    <a:gs pos="86000">
                      <a:schemeClr val="tx1"/>
                    </a:gs>
                  </a:gsLst>
                  <a:lin ang="5400000" scaled="0"/>
                  <a:tileRect/>
                </a:gradFill>
                <a:latin typeface="+mj-lt"/>
                <a:cs typeface="Arial" charset="0"/>
              </a:rPr>
              <a:t>Design Points</a:t>
            </a:r>
          </a:p>
          <a:p>
            <a:pPr lvl="1">
              <a:buFont typeface="Wingdings" pitchFamily="2" charset="2"/>
              <a:buChar char="Ø"/>
            </a:pPr>
            <a:r>
              <a:rPr lang="en-US"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Features</a:t>
            </a:r>
          </a:p>
          <a:p>
            <a:pPr lvl="1">
              <a:buFont typeface="Wingdings" pitchFamily="2" charset="2"/>
              <a:buChar char="Ø"/>
            </a:pPr>
            <a:r>
              <a:rPr lang="en-US" spc="-150" dirty="0" smtClean="0">
                <a:ln w="3175">
                  <a:noFill/>
                </a:ln>
                <a:gradFill flip="none" rotWithShape="1">
                  <a:gsLst>
                    <a:gs pos="0">
                      <a:schemeClr val="tx1"/>
                    </a:gs>
                    <a:gs pos="86000">
                      <a:schemeClr val="tx1"/>
                    </a:gs>
                  </a:gsLst>
                  <a:lin ang="5400000" scaled="0"/>
                  <a:tileRect/>
                </a:gradFill>
                <a:latin typeface="+mj-lt"/>
                <a:cs typeface="Arial" charset="0"/>
              </a:rPr>
              <a:t>Demo</a:t>
            </a:r>
            <a:endParaRPr lang="en-US"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endParaRPr>
          </a:p>
          <a:p>
            <a:pPr lvl="0" rtl="0" eaLnBrk="1" latinLnBrk="0" hangingPunct="1">
              <a:buClr>
                <a:schemeClr val="tx1">
                  <a:lumMod val="65000"/>
                </a:schemeClr>
              </a:buClr>
            </a:pPr>
            <a:r>
              <a:rPr lang="en-US" sz="3600" b="0" kern="1200" cap="none" spc="-150" dirty="0" smtClean="0">
                <a:ln w="3175">
                  <a:noFill/>
                </a:ln>
                <a:solidFill>
                  <a:schemeClr val="tx1">
                    <a:lumMod val="65000"/>
                  </a:schemeClr>
                </a:solidFill>
                <a:effectLst/>
                <a:latin typeface="+mj-lt"/>
                <a:ea typeface="+mn-ea"/>
                <a:cs typeface="Arial" charset="0"/>
              </a:rPr>
              <a:t>LINQ to Entities</a:t>
            </a:r>
            <a:endParaRPr lang="en-US" dirty="0" smtClean="0">
              <a:solidFill>
                <a:schemeClr val="tx1">
                  <a:lumMod val="65000"/>
                </a:schemeClr>
              </a:solidFill>
            </a:endParaRPr>
          </a:p>
          <a:p>
            <a:pPr lvl="0" rtl="0" eaLnBrk="1" latinLnBrk="0" hangingPunct="1">
              <a:buClr>
                <a:schemeClr val="tx1">
                  <a:lumMod val="65000"/>
                </a:schemeClr>
              </a:buClr>
            </a:pPr>
            <a:r>
              <a:rPr lang="en-US" sz="3600" b="0" kern="1200" cap="none" spc="-150" dirty="0" smtClean="0">
                <a:ln w="3175">
                  <a:noFill/>
                </a:ln>
                <a:solidFill>
                  <a:schemeClr val="tx1">
                    <a:lumMod val="65000"/>
                  </a:schemeClr>
                </a:solidFill>
                <a:effectLst/>
                <a:latin typeface="+mj-lt"/>
                <a:ea typeface="+mn-ea"/>
                <a:cs typeface="Arial" charset="0"/>
              </a:rPr>
              <a:t>LINQ to </a:t>
            </a:r>
            <a:r>
              <a:rPr lang="en-US" sz="3600" b="0" kern="1200" cap="none" spc="-150" dirty="0" err="1" smtClean="0">
                <a:ln w="3175">
                  <a:noFill/>
                </a:ln>
                <a:solidFill>
                  <a:schemeClr val="tx1">
                    <a:lumMod val="65000"/>
                  </a:schemeClr>
                </a:solidFill>
                <a:effectLst/>
                <a:latin typeface="+mj-lt"/>
                <a:ea typeface="+mn-ea"/>
                <a:cs typeface="Arial" charset="0"/>
              </a:rPr>
              <a:t>DataSet</a:t>
            </a:r>
            <a:endParaRPr lang="en-US" dirty="0" smtClean="0">
              <a:solidFill>
                <a:schemeClr val="tx1">
                  <a:lumMod val="65000"/>
                </a:schemeClr>
              </a:solidFill>
            </a:endParaRPr>
          </a:p>
        </p:txBody>
      </p:sp>
      <p:sp>
        <p:nvSpPr>
          <p:cNvPr id="2" name="Title 1"/>
          <p:cNvSpPr>
            <a:spLocks noGrp="1"/>
          </p:cNvSpPr>
          <p:nvPr>
            <p:ph type="title"/>
          </p:nvPr>
        </p:nvSpPr>
        <p:spPr>
          <a:xfrm>
            <a:off x="387054" y="152400"/>
            <a:ext cx="8375946" cy="498598"/>
          </a:xfrm>
        </p:spPr>
        <p:txBody>
          <a:bodyPr/>
          <a:lstStyle/>
          <a:p>
            <a:pPr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2: ADO.NET and LINQ</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0"/>
          </p:nvPr>
        </p:nvSpPr>
        <p:spPr>
          <a:xfrm>
            <a:off x="730044" y="1411552"/>
            <a:ext cx="7672003" cy="4209101"/>
          </a:xfrm>
        </p:spPr>
        <p:txBody>
          <a:bodyPr/>
          <a:lstStyle/>
          <a:p>
            <a:r>
              <a:rPr lang="en-US" dirty="0" smtClean="0"/>
              <a:t>Direct Mapping</a:t>
            </a:r>
          </a:p>
          <a:p>
            <a:pPr lvl="1"/>
            <a:r>
              <a:rPr lang="en-US" dirty="0" smtClean="0"/>
              <a:t>Each class maps to a single SQL Schema Object</a:t>
            </a:r>
          </a:p>
          <a:p>
            <a:pPr lvl="2"/>
            <a:r>
              <a:rPr lang="en-US" dirty="0" smtClean="0"/>
              <a:t>Table, View</a:t>
            </a:r>
          </a:p>
          <a:p>
            <a:pPr lvl="2"/>
            <a:r>
              <a:rPr lang="en-US" dirty="0" smtClean="0"/>
              <a:t>Stored Procedure, Table Valued Function</a:t>
            </a:r>
          </a:p>
          <a:p>
            <a:pPr lvl="1"/>
            <a:r>
              <a:rPr lang="en-US" dirty="0" smtClean="0"/>
              <a:t>Simple renaming of Tables, Columns</a:t>
            </a:r>
          </a:p>
          <a:p>
            <a:pPr lvl="1"/>
            <a:r>
              <a:rPr lang="en-US" dirty="0" smtClean="0"/>
              <a:t>Foreign Keys can be expressed as Relationships</a:t>
            </a:r>
          </a:p>
          <a:p>
            <a:pPr lvl="2"/>
            <a:r>
              <a:rPr lang="en-US" dirty="0" smtClean="0"/>
              <a:t>Properties to navigate in query, results</a:t>
            </a:r>
          </a:p>
          <a:p>
            <a:pPr lvl="1"/>
            <a:r>
              <a:rPr lang="en-US" dirty="0" smtClean="0"/>
              <a:t>Inheritance</a:t>
            </a:r>
          </a:p>
          <a:p>
            <a:pPr lvl="2"/>
            <a:r>
              <a:rPr lang="en-US" dirty="0" smtClean="0"/>
              <a:t>Multiple Classes in a Hierarchy can map to a single Table/View/Stored Proc/TVF with a discriminator column</a:t>
            </a:r>
          </a:p>
        </p:txBody>
      </p:sp>
      <p:sp>
        <p:nvSpPr>
          <p:cNvPr id="14338" name="Rectangle 2"/>
          <p:cNvSpPr>
            <a:spLocks noGrp="1" noChangeArrowheads="1"/>
          </p:cNvSpPr>
          <p:nvPr>
            <p:ph type="title"/>
          </p:nvPr>
        </p:nvSpPr>
        <p:spPr>
          <a:xfrm>
            <a:off x="387054" y="152400"/>
            <a:ext cx="8375946" cy="664797"/>
          </a:xfrm>
          <a:noFill/>
        </p:spPr>
        <p:txBody>
          <a:bodyPr/>
          <a:lstStyle/>
          <a:p>
            <a:r>
              <a:rPr lang="en-US" sz="2800" dirty="0" smtClean="0"/>
              <a:t>LINQ to SQL</a:t>
            </a:r>
            <a:br>
              <a:rPr lang="en-US" sz="2800" dirty="0" smtClean="0"/>
            </a:br>
            <a:r>
              <a:rPr lang="en-US" sz="2000" dirty="0" smtClean="0">
                <a:solidFill>
                  <a:srgbClr val="FF9933"/>
                </a:solidFill>
              </a:rPr>
              <a:t>Direct Mapping</a:t>
            </a:r>
            <a:endParaRPr lang="en-US" sz="2000" dirty="0">
              <a:solidFill>
                <a:srgbClr val="FF9933"/>
              </a:solidFill>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sz="2800" dirty="0" smtClean="0"/>
              <a:t>LINQ to SQL</a:t>
            </a:r>
            <a:r>
              <a:rPr lang="en-US" sz="2800" dirty="0"/>
              <a:t/>
            </a:r>
            <a:br>
              <a:rPr lang="en-US" sz="2800" dirty="0"/>
            </a:br>
            <a:r>
              <a:rPr lang="en-US" sz="2000" dirty="0" smtClean="0">
                <a:solidFill>
                  <a:srgbClr val="FF9933"/>
                </a:solidFill>
              </a:rPr>
              <a:t>Strongly typed SQL Database</a:t>
            </a:r>
            <a:endParaRPr lang="en-US" sz="2000" dirty="0">
              <a:solidFill>
                <a:srgbClr val="FF9933"/>
              </a:solidFill>
            </a:endParaRPr>
          </a:p>
        </p:txBody>
      </p:sp>
      <p:sp>
        <p:nvSpPr>
          <p:cNvPr id="14339" name="Rectangle 3"/>
          <p:cNvSpPr>
            <a:spLocks noGrp="1" noChangeArrowheads="1"/>
          </p:cNvSpPr>
          <p:nvPr>
            <p:ph type="body" idx="1"/>
          </p:nvPr>
        </p:nvSpPr>
        <p:spPr>
          <a:xfrm>
            <a:off x="730044" y="1412875"/>
            <a:ext cx="7681532" cy="5045677"/>
          </a:xfrm>
        </p:spPr>
        <p:txBody>
          <a:bodyPr/>
          <a:lstStyle/>
          <a:p>
            <a:r>
              <a:rPr lang="en-US" dirty="0" smtClean="0"/>
              <a:t>Design Points</a:t>
            </a:r>
          </a:p>
          <a:p>
            <a:pPr lvl="1"/>
            <a:r>
              <a:rPr lang="en-US" dirty="0" smtClean="0"/>
              <a:t>Rapid Development against SQL Database</a:t>
            </a:r>
          </a:p>
          <a:p>
            <a:pPr lvl="2"/>
            <a:r>
              <a:rPr lang="en-US" dirty="0" smtClean="0"/>
              <a:t>Direct Mapping to SQL Server Schema</a:t>
            </a:r>
          </a:p>
          <a:p>
            <a:pPr lvl="2"/>
            <a:r>
              <a:rPr lang="en-US" dirty="0" smtClean="0"/>
              <a:t>Mappings expressed in Attributes or XML file</a:t>
            </a:r>
          </a:p>
          <a:p>
            <a:pPr lvl="1"/>
            <a:r>
              <a:rPr lang="en-US" dirty="0" smtClean="0"/>
              <a:t>"Just Work" for common scenarios</a:t>
            </a:r>
          </a:p>
          <a:p>
            <a:pPr lvl="2"/>
            <a:r>
              <a:rPr lang="en-US" dirty="0" smtClean="0"/>
              <a:t>Execute when needed</a:t>
            </a:r>
          </a:p>
          <a:p>
            <a:pPr lvl="2"/>
            <a:r>
              <a:rPr lang="en-US" dirty="0" smtClean="0"/>
              <a:t>Naming Conventions</a:t>
            </a:r>
          </a:p>
          <a:p>
            <a:pPr lvl="3"/>
            <a:r>
              <a:rPr lang="en-US" dirty="0" smtClean="0"/>
              <a:t>Business Logic</a:t>
            </a:r>
          </a:p>
          <a:p>
            <a:pPr lvl="3"/>
            <a:r>
              <a:rPr lang="en-US" dirty="0" smtClean="0"/>
              <a:t>Custom Insert/Update/Delete operations</a:t>
            </a:r>
          </a:p>
          <a:p>
            <a:pPr lvl="1"/>
            <a:r>
              <a:rPr lang="en-US" dirty="0" smtClean="0"/>
              <a:t>Minimally Intrusive object model</a:t>
            </a:r>
          </a:p>
          <a:p>
            <a:pPr lvl="1"/>
            <a:r>
              <a:rPr lang="en-US" dirty="0" smtClean="0"/>
              <a:t>Provide Customization, Optimizations where required</a:t>
            </a:r>
          </a:p>
          <a:p>
            <a:r>
              <a:rPr lang="en-US" sz="2400" dirty="0" smtClean="0"/>
              <a:t>Targets: Microsoft SQL Server</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0"/>
          </p:nvPr>
        </p:nvSpPr>
        <p:spPr>
          <a:xfrm>
            <a:off x="730044" y="1411552"/>
            <a:ext cx="7672003" cy="5621282"/>
          </a:xfrm>
        </p:spPr>
        <p:txBody>
          <a:bodyPr/>
          <a:lstStyle/>
          <a:p>
            <a:pPr>
              <a:lnSpc>
                <a:spcPct val="100000"/>
              </a:lnSpc>
              <a:spcAft>
                <a:spcPts val="0"/>
              </a:spcAft>
            </a:pPr>
            <a:r>
              <a:rPr lang="en-US" sz="2800" dirty="0" smtClean="0"/>
              <a:t>Customization</a:t>
            </a:r>
          </a:p>
          <a:p>
            <a:pPr lvl="1">
              <a:spcBef>
                <a:spcPts val="0"/>
              </a:spcBef>
            </a:pPr>
            <a:r>
              <a:rPr lang="en-US" sz="2400" dirty="0" smtClean="0"/>
              <a:t>Business Logic</a:t>
            </a:r>
          </a:p>
          <a:p>
            <a:pPr lvl="2"/>
            <a:r>
              <a:rPr lang="en-US" sz="2000" dirty="0" smtClean="0"/>
              <a:t>Partial classes for generated Objects</a:t>
            </a:r>
          </a:p>
          <a:p>
            <a:pPr lvl="3"/>
            <a:r>
              <a:rPr lang="en-US" sz="2000" dirty="0" smtClean="0"/>
              <a:t>Add Methods, non-persistent members, etc.</a:t>
            </a:r>
          </a:p>
          <a:p>
            <a:pPr lvl="3"/>
            <a:r>
              <a:rPr lang="en-US" sz="2000" dirty="0" smtClean="0"/>
              <a:t>Business Logic through Partial methods based on naming conventions</a:t>
            </a:r>
          </a:p>
          <a:p>
            <a:pPr lvl="1">
              <a:spcBef>
                <a:spcPts val="0"/>
              </a:spcBef>
            </a:pPr>
            <a:r>
              <a:rPr lang="en-US" sz="2400" dirty="0" smtClean="0"/>
              <a:t>Update Logic</a:t>
            </a:r>
          </a:p>
          <a:p>
            <a:pPr lvl="2"/>
            <a:r>
              <a:rPr lang="en-US" sz="2000" dirty="0" smtClean="0"/>
              <a:t>Implement partial methods in derived Class</a:t>
            </a:r>
          </a:p>
          <a:p>
            <a:pPr lvl="3"/>
            <a:r>
              <a:rPr lang="en-US" sz="2000" dirty="0" smtClean="0"/>
              <a:t>Call Stored Procedures or invoke custom logic</a:t>
            </a:r>
          </a:p>
          <a:p>
            <a:pPr>
              <a:lnSpc>
                <a:spcPct val="100000"/>
              </a:lnSpc>
              <a:spcBef>
                <a:spcPts val="0"/>
              </a:spcBef>
              <a:spcAft>
                <a:spcPts val="0"/>
              </a:spcAft>
            </a:pPr>
            <a:r>
              <a:rPr lang="en-US" sz="2800" dirty="0" smtClean="0"/>
              <a:t>Optimizations</a:t>
            </a:r>
          </a:p>
          <a:p>
            <a:pPr lvl="1">
              <a:spcBef>
                <a:spcPts val="0"/>
              </a:spcBef>
            </a:pPr>
            <a:r>
              <a:rPr lang="en-US" sz="2400" dirty="0" smtClean="0"/>
              <a:t>Loading Options</a:t>
            </a:r>
          </a:p>
          <a:p>
            <a:pPr lvl="2"/>
            <a:r>
              <a:rPr lang="en-US" sz="2000" dirty="0" smtClean="0"/>
              <a:t>"Span" related information</a:t>
            </a:r>
          </a:p>
          <a:p>
            <a:pPr lvl="2"/>
            <a:r>
              <a:rPr lang="en-US" sz="2000" dirty="0" err="1" smtClean="0"/>
              <a:t>ObjectTrackingEnabled</a:t>
            </a:r>
            <a:endParaRPr lang="en-US" sz="2000" dirty="0" smtClean="0"/>
          </a:p>
          <a:p>
            <a:pPr lvl="2"/>
            <a:r>
              <a:rPr lang="en-US" sz="2000" dirty="0" err="1" smtClean="0"/>
              <a:t>DeferredLoadingEnabled</a:t>
            </a:r>
            <a:endParaRPr lang="en-US" sz="2000" dirty="0" smtClean="0"/>
          </a:p>
          <a:p>
            <a:pPr lvl="1"/>
            <a:r>
              <a:rPr lang="en-US" sz="2400" dirty="0" smtClean="0"/>
              <a:t>Compiled Query</a:t>
            </a:r>
          </a:p>
          <a:p>
            <a:pPr lvl="2"/>
            <a:r>
              <a:rPr lang="en-US" sz="2000" dirty="0" smtClean="0"/>
              <a:t>Save overhead of SQL generation from Language Expression</a:t>
            </a:r>
          </a:p>
          <a:p>
            <a:pPr>
              <a:lnSpc>
                <a:spcPct val="100000"/>
              </a:lnSpc>
              <a:spcBef>
                <a:spcPts val="0"/>
              </a:spcBef>
              <a:spcAft>
                <a:spcPts val="0"/>
              </a:spcAft>
            </a:pPr>
            <a:r>
              <a:rPr lang="en-US" sz="2800" dirty="0" err="1" smtClean="0"/>
              <a:t>LinqDataSource</a:t>
            </a:r>
            <a:r>
              <a:rPr lang="en-US" sz="2800" dirty="0" smtClean="0"/>
              <a:t> for use in ASP.NET</a:t>
            </a:r>
          </a:p>
        </p:txBody>
      </p:sp>
      <p:sp>
        <p:nvSpPr>
          <p:cNvPr id="14338" name="Rectangle 2"/>
          <p:cNvSpPr>
            <a:spLocks noGrp="1" noChangeArrowheads="1"/>
          </p:cNvSpPr>
          <p:nvPr>
            <p:ph type="title"/>
          </p:nvPr>
        </p:nvSpPr>
        <p:spPr>
          <a:noFill/>
        </p:spPr>
        <p:txBody>
          <a:bodyPr/>
          <a:lstStyle/>
          <a:p>
            <a:r>
              <a:rPr lang="en-US" sz="2800" dirty="0" smtClean="0"/>
              <a:t>LINQ to SQL</a:t>
            </a:r>
            <a:br>
              <a:rPr lang="en-US" sz="2800" dirty="0" smtClean="0"/>
            </a:br>
            <a:r>
              <a:rPr lang="en-US" sz="2000" dirty="0" smtClean="0">
                <a:solidFill>
                  <a:srgbClr val="FF9933"/>
                </a:solidFill>
              </a:rPr>
              <a:t>Features</a:t>
            </a:r>
            <a:endParaRPr lang="en-US" sz="2000" dirty="0">
              <a:solidFill>
                <a:srgbClr val="FF9933"/>
              </a:solidFill>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LINQ to SQL</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730044" y="1411552"/>
            <a:ext cx="7672003" cy="3635482"/>
          </a:xfrm>
        </p:spPr>
        <p:txBody>
          <a:bodyPr/>
          <a:lstStyle/>
          <a:p>
            <a:pPr lvl="0">
              <a:buClr>
                <a:schemeClr val="tx1">
                  <a:lumMod val="65000"/>
                </a:schemeClr>
              </a:buClr>
              <a:buFont typeface="Wingdings" pitchFamily="2" charset="2"/>
              <a:buChar char="þ"/>
            </a:pPr>
            <a:r>
              <a:rPr lang="en-US" sz="3600" b="0" kern="1200" cap="none" spc="-150" dirty="0" smtClean="0">
                <a:ln w="3175">
                  <a:noFill/>
                </a:ln>
                <a:solidFill>
                  <a:schemeClr val="tx1">
                    <a:lumMod val="65000"/>
                  </a:schemeClr>
                </a:solidFill>
                <a:effectLst/>
                <a:latin typeface="+mj-lt"/>
                <a:ea typeface="+mn-ea"/>
                <a:cs typeface="Arial" charset="0"/>
              </a:rPr>
              <a:t>Introduction to LINQ</a:t>
            </a:r>
          </a:p>
          <a:p>
            <a:pPr lvl="0">
              <a:buClr>
                <a:schemeClr val="tx1">
                  <a:lumMod val="65000"/>
                </a:schemeClr>
              </a:buClr>
              <a:buFont typeface="Wingdings" pitchFamily="2" charset="2"/>
              <a:buChar char="þ"/>
            </a:pPr>
            <a:r>
              <a:rPr lang="en-US" sz="3600" spc="-150" dirty="0" smtClean="0">
                <a:ln w="3175">
                  <a:noFill/>
                </a:ln>
                <a:solidFill>
                  <a:schemeClr val="tx1">
                    <a:lumMod val="65000"/>
                  </a:schemeClr>
                </a:solidFill>
                <a:latin typeface="+mj-lt"/>
                <a:cs typeface="Arial" charset="0"/>
              </a:rPr>
              <a:t>LINQ to SQL</a:t>
            </a:r>
            <a:endParaRPr lang="en-US" sz="3600" b="0" kern="1200" cap="none" spc="-150" dirty="0" smtClean="0">
              <a:ln w="3175">
                <a:noFill/>
              </a:ln>
              <a:solidFill>
                <a:schemeClr val="tx1">
                  <a:lumMod val="65000"/>
                </a:schemeClr>
              </a:solidFill>
              <a:effectLst/>
              <a:latin typeface="+mj-lt"/>
              <a:ea typeface="+mn-ea"/>
              <a:cs typeface="Arial" charset="0"/>
            </a:endParaRPr>
          </a:p>
          <a:p>
            <a:pPr lvl="0" rtl="0" eaLnBrk="1" latinLnBrk="0" hangingPunct="1">
              <a:buFont typeface="Wingdings" pitchFamily="2" charset="2"/>
              <a:buChar char="Ø"/>
            </a:pPr>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LINQ to Entities</a:t>
            </a:r>
          </a:p>
          <a:p>
            <a:pPr lvl="1">
              <a:buFont typeface="Wingdings" pitchFamily="2" charset="2"/>
              <a:buChar char="Ø"/>
            </a:pPr>
            <a:r>
              <a:rPr lang="en-US" spc="-150" dirty="0" smtClean="0">
                <a:ln w="3175">
                  <a:noFill/>
                </a:ln>
                <a:gradFill flip="none" rotWithShape="1">
                  <a:gsLst>
                    <a:gs pos="0">
                      <a:schemeClr val="tx1"/>
                    </a:gs>
                    <a:gs pos="86000">
                      <a:schemeClr val="tx1"/>
                    </a:gs>
                  </a:gsLst>
                  <a:lin ang="5400000" scaled="0"/>
                  <a:tileRect/>
                </a:gradFill>
                <a:latin typeface="+mj-lt"/>
                <a:cs typeface="Arial" charset="0"/>
              </a:rPr>
              <a:t>Design Points</a:t>
            </a:r>
          </a:p>
          <a:p>
            <a:pPr lvl="1">
              <a:buFont typeface="Wingdings" pitchFamily="2" charset="2"/>
              <a:buChar char="Ø"/>
            </a:pPr>
            <a:r>
              <a:rPr lang="en-US"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Features</a:t>
            </a:r>
          </a:p>
          <a:p>
            <a:pPr lvl="1">
              <a:buFont typeface="Wingdings" pitchFamily="2" charset="2"/>
              <a:buChar char="Ø"/>
            </a:pPr>
            <a:r>
              <a:rPr lang="en-US" spc="-150" dirty="0" smtClean="0">
                <a:ln w="3175">
                  <a:noFill/>
                </a:ln>
                <a:gradFill flip="none" rotWithShape="1">
                  <a:gsLst>
                    <a:gs pos="0">
                      <a:schemeClr val="tx1"/>
                    </a:gs>
                    <a:gs pos="86000">
                      <a:schemeClr val="tx1"/>
                    </a:gs>
                  </a:gsLst>
                  <a:lin ang="5400000" scaled="0"/>
                  <a:tileRect/>
                </a:gradFill>
                <a:latin typeface="+mj-lt"/>
                <a:cs typeface="Arial" charset="0"/>
              </a:rPr>
              <a:t>Demo</a:t>
            </a:r>
            <a:endParaRPr lang="en-US"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endParaRPr>
          </a:p>
          <a:p>
            <a:pPr lvl="0" rtl="0" eaLnBrk="1" latinLnBrk="0" hangingPunct="1">
              <a:buClr>
                <a:schemeClr val="tx1">
                  <a:lumMod val="65000"/>
                </a:schemeClr>
              </a:buClr>
            </a:pPr>
            <a:r>
              <a:rPr lang="en-US" sz="3600" b="0" kern="1200" cap="none" spc="-150" dirty="0" smtClean="0">
                <a:ln w="3175">
                  <a:noFill/>
                </a:ln>
                <a:solidFill>
                  <a:schemeClr val="tx1">
                    <a:lumMod val="65000"/>
                  </a:schemeClr>
                </a:solidFill>
                <a:effectLst/>
                <a:latin typeface="+mj-lt"/>
                <a:ea typeface="+mn-ea"/>
                <a:cs typeface="Arial" charset="0"/>
              </a:rPr>
              <a:t>LINQ to </a:t>
            </a:r>
            <a:r>
              <a:rPr lang="en-US" sz="3600" b="0" kern="1200" cap="none" spc="-150" dirty="0" err="1" smtClean="0">
                <a:ln w="3175">
                  <a:noFill/>
                </a:ln>
                <a:solidFill>
                  <a:schemeClr val="tx1">
                    <a:lumMod val="65000"/>
                  </a:schemeClr>
                </a:solidFill>
                <a:effectLst/>
                <a:latin typeface="+mj-lt"/>
                <a:ea typeface="+mn-ea"/>
                <a:cs typeface="Arial" charset="0"/>
              </a:rPr>
              <a:t>DataSet</a:t>
            </a:r>
            <a:endParaRPr lang="en-US" sz="3600" b="0" kern="1200" cap="none" spc="-150" dirty="0" smtClean="0">
              <a:ln w="3175">
                <a:noFill/>
              </a:ln>
              <a:solidFill>
                <a:schemeClr val="tx1">
                  <a:lumMod val="65000"/>
                </a:schemeClr>
              </a:solidFill>
              <a:effectLst/>
              <a:latin typeface="+mj-lt"/>
              <a:ea typeface="+mn-ea"/>
              <a:cs typeface="Arial" charset="0"/>
            </a:endParaRPr>
          </a:p>
        </p:txBody>
      </p:sp>
      <p:sp>
        <p:nvSpPr>
          <p:cNvPr id="2" name="Title 1"/>
          <p:cNvSpPr>
            <a:spLocks noGrp="1"/>
          </p:cNvSpPr>
          <p:nvPr>
            <p:ph type="title"/>
          </p:nvPr>
        </p:nvSpPr>
        <p:spPr>
          <a:xfrm>
            <a:off x="387054" y="152400"/>
            <a:ext cx="8375946" cy="886397"/>
          </a:xfrm>
        </p:spPr>
        <p:txBody>
          <a:bodyPr/>
          <a:lstStyle/>
          <a:p>
            <a:pPr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2: </a:t>
            </a:r>
            <a:b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br>
            <a:r>
              <a:rPr lang="en-US" sz="2800" b="0" i="1"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ADO.NET and LINQ</a:t>
            </a:r>
            <a:endParaRPr lang="en-US" sz="3200" i="1" dirty="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sz="2800" dirty="0" smtClean="0"/>
              <a:t>LINQ to Entities</a:t>
            </a:r>
            <a:r>
              <a:rPr lang="en-US" sz="2800" dirty="0"/>
              <a:t/>
            </a:r>
            <a:br>
              <a:rPr lang="en-US" sz="2800" dirty="0"/>
            </a:br>
            <a:r>
              <a:rPr lang="en-US" sz="2000" dirty="0" smtClean="0">
                <a:solidFill>
                  <a:srgbClr val="FF9933"/>
                </a:solidFill>
              </a:rPr>
              <a:t>Flexible Mapping to Relational Data</a:t>
            </a:r>
            <a:endParaRPr lang="en-US" sz="2000" dirty="0">
              <a:solidFill>
                <a:srgbClr val="FF9933"/>
              </a:solidFill>
            </a:endParaRPr>
          </a:p>
        </p:txBody>
      </p:sp>
      <p:sp>
        <p:nvSpPr>
          <p:cNvPr id="14339" name="Rectangle 3"/>
          <p:cNvSpPr>
            <a:spLocks noGrp="1" noChangeArrowheads="1"/>
          </p:cNvSpPr>
          <p:nvPr>
            <p:ph type="body" idx="1"/>
          </p:nvPr>
        </p:nvSpPr>
        <p:spPr>
          <a:xfrm>
            <a:off x="730044" y="1412875"/>
            <a:ext cx="7681532" cy="4441152"/>
          </a:xfrm>
        </p:spPr>
        <p:txBody>
          <a:bodyPr/>
          <a:lstStyle/>
          <a:p>
            <a:pPr>
              <a:buFont typeface="Arial" pitchFamily="34" charset="0"/>
              <a:buChar char="•"/>
            </a:pPr>
            <a:r>
              <a:rPr lang="en-US" dirty="0" smtClean="0"/>
              <a:t>Design Points</a:t>
            </a:r>
          </a:p>
          <a:p>
            <a:pPr lvl="1">
              <a:buFont typeface="Arial" pitchFamily="34" charset="0"/>
              <a:buChar char="•"/>
            </a:pPr>
            <a:r>
              <a:rPr lang="en-US" dirty="0" smtClean="0"/>
              <a:t>Flexible Mapping to Existing Relational Schema</a:t>
            </a:r>
          </a:p>
          <a:p>
            <a:pPr lvl="2">
              <a:buFont typeface="Arial" pitchFamily="34" charset="0"/>
              <a:buChar char="•"/>
            </a:pPr>
            <a:r>
              <a:rPr lang="en-US" dirty="0" smtClean="0"/>
              <a:t>Well defined Conceptual model</a:t>
            </a:r>
          </a:p>
          <a:p>
            <a:pPr lvl="3">
              <a:buFont typeface="Arial" pitchFamily="34" charset="0"/>
              <a:buChar char="•"/>
            </a:pPr>
            <a:r>
              <a:rPr lang="en-US" dirty="0" smtClean="0"/>
              <a:t>Share common model across products (Reporting, Analysis, etc…)</a:t>
            </a:r>
          </a:p>
          <a:p>
            <a:pPr lvl="2">
              <a:buFont typeface="Arial" pitchFamily="34" charset="0"/>
              <a:buChar char="•"/>
            </a:pPr>
            <a:r>
              <a:rPr lang="en-US" dirty="0" smtClean="0"/>
              <a:t>Declarative Mapping between Application and Store</a:t>
            </a:r>
          </a:p>
          <a:p>
            <a:pPr lvl="3">
              <a:buFont typeface="Arial" pitchFamily="34" charset="0"/>
              <a:buChar char="•"/>
            </a:pPr>
            <a:r>
              <a:rPr lang="en-US" dirty="0" smtClean="0"/>
              <a:t>Allows Storage Schema and Application to evolve independently</a:t>
            </a:r>
          </a:p>
          <a:p>
            <a:pPr lvl="1">
              <a:buFont typeface="Arial" pitchFamily="34" charset="0"/>
              <a:buChar char="•"/>
            </a:pPr>
            <a:r>
              <a:rPr lang="en-US" dirty="0" smtClean="0"/>
              <a:t>Explicit Operations</a:t>
            </a:r>
          </a:p>
          <a:p>
            <a:pPr lvl="2">
              <a:buFont typeface="Arial" pitchFamily="34" charset="0"/>
              <a:buChar char="•"/>
            </a:pPr>
            <a:r>
              <a:rPr lang="en-US" dirty="0" smtClean="0"/>
              <a:t>Server interactions should be explicit</a:t>
            </a:r>
          </a:p>
          <a:p>
            <a:pPr lvl="3">
              <a:buFont typeface="Arial" pitchFamily="34" charset="0"/>
              <a:buChar char="•"/>
            </a:pPr>
            <a:r>
              <a:rPr lang="en-US" dirty="0" smtClean="0"/>
              <a:t>Build implicit logic on top of explicit operations</a:t>
            </a:r>
          </a:p>
          <a:p>
            <a:r>
              <a:rPr lang="en-US" sz="2400" dirty="0" smtClean="0"/>
              <a:t>Targets: Microsoft SQL Server and third-party databases</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sz="2800" dirty="0" smtClean="0"/>
              <a:t>LINQ to Entities</a:t>
            </a:r>
            <a:r>
              <a:rPr lang="en-US" sz="2800" dirty="0"/>
              <a:t/>
            </a:r>
            <a:br>
              <a:rPr lang="en-US" sz="2800" dirty="0"/>
            </a:br>
            <a:r>
              <a:rPr lang="en-US" sz="2000" dirty="0" smtClean="0">
                <a:solidFill>
                  <a:srgbClr val="FF9933"/>
                </a:solidFill>
              </a:rPr>
              <a:t>Features</a:t>
            </a:r>
            <a:endParaRPr lang="en-US" sz="2000" dirty="0">
              <a:solidFill>
                <a:srgbClr val="FF9933"/>
              </a:solidFill>
            </a:endParaRPr>
          </a:p>
        </p:txBody>
      </p:sp>
      <p:sp>
        <p:nvSpPr>
          <p:cNvPr id="14339" name="Rectangle 3"/>
          <p:cNvSpPr>
            <a:spLocks noGrp="1" noChangeArrowheads="1"/>
          </p:cNvSpPr>
          <p:nvPr>
            <p:ph type="body" idx="1"/>
          </p:nvPr>
        </p:nvSpPr>
        <p:spPr>
          <a:xfrm>
            <a:off x="730044" y="1412875"/>
            <a:ext cx="7681532" cy="5409622"/>
          </a:xfrm>
        </p:spPr>
        <p:txBody>
          <a:bodyPr/>
          <a:lstStyle/>
          <a:p>
            <a:r>
              <a:rPr lang="en-US" sz="2800" dirty="0" smtClean="0"/>
              <a:t>Customization</a:t>
            </a:r>
          </a:p>
          <a:p>
            <a:pPr lvl="1"/>
            <a:r>
              <a:rPr lang="en-US" sz="2400" dirty="0" smtClean="0"/>
              <a:t>Business Logic</a:t>
            </a:r>
          </a:p>
          <a:p>
            <a:pPr lvl="2"/>
            <a:r>
              <a:rPr lang="en-US" sz="2000" dirty="0" smtClean="0"/>
              <a:t>Partial Classes, Events, Partial Methods</a:t>
            </a:r>
          </a:p>
          <a:p>
            <a:pPr lvl="1"/>
            <a:r>
              <a:rPr lang="en-US" sz="2400" dirty="0" smtClean="0"/>
              <a:t>Update Logic</a:t>
            </a:r>
          </a:p>
          <a:p>
            <a:pPr lvl="2"/>
            <a:r>
              <a:rPr lang="en-US" sz="2000" dirty="0" smtClean="0"/>
              <a:t>Generated Update Views</a:t>
            </a:r>
          </a:p>
          <a:p>
            <a:pPr lvl="2"/>
            <a:r>
              <a:rPr lang="en-US" sz="2000" dirty="0" smtClean="0"/>
              <a:t>Declarative stored procedures</a:t>
            </a:r>
          </a:p>
          <a:p>
            <a:r>
              <a:rPr lang="en-US" sz="2800" dirty="0" smtClean="0"/>
              <a:t>Optimizations</a:t>
            </a:r>
          </a:p>
          <a:p>
            <a:pPr lvl="1"/>
            <a:r>
              <a:rPr lang="en-US" sz="2400" dirty="0" smtClean="0"/>
              <a:t>"Span" related members</a:t>
            </a:r>
          </a:p>
          <a:p>
            <a:pPr lvl="1"/>
            <a:r>
              <a:rPr lang="en-US" sz="2400" dirty="0" err="1" smtClean="0"/>
              <a:t>NoTracking</a:t>
            </a:r>
          </a:p>
          <a:p>
            <a:r>
              <a:rPr lang="en-US" sz="2800" dirty="0" smtClean="0"/>
              <a:t>Extensibility</a:t>
            </a:r>
          </a:p>
          <a:p>
            <a:pPr lvl="1"/>
            <a:r>
              <a:rPr lang="en-US" sz="2400" dirty="0" smtClean="0"/>
              <a:t>Partitioning of Metadata</a:t>
            </a:r>
          </a:p>
          <a:p>
            <a:pPr lvl="1"/>
            <a:r>
              <a:rPr lang="en-US" sz="2400" dirty="0" smtClean="0"/>
              <a:t>Flexible Runtime Mapping</a:t>
            </a:r>
          </a:p>
          <a:p>
            <a:pPr lvl="1"/>
            <a:r>
              <a:rPr lang="en-US" sz="2400" dirty="0" smtClean="0"/>
              <a:t>Metadata </a:t>
            </a:r>
            <a:r>
              <a:rPr lang="en-US" sz="2400" dirty="0" err="1" smtClean="0"/>
              <a:t>Pluggability</a:t>
            </a:r>
            <a:endParaRPr lang="en-US" sz="2400" dirty="0" smtClean="0"/>
          </a:p>
          <a:p>
            <a:r>
              <a:rPr lang="en-US" dirty="0" err="1" smtClean="0"/>
              <a:t>EntityDataSource</a:t>
            </a:r>
            <a:r>
              <a:rPr lang="en-US" dirty="0" smtClean="0"/>
              <a:t> for use from ASP.NET</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LINQ to Entities</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1066800"/>
            <a:ext cx="7672003" cy="5538889"/>
          </a:xfrm>
        </p:spPr>
        <p:txBody>
          <a:bodyPr/>
          <a:lstStyle/>
          <a:p>
            <a:r>
              <a:rPr lang="en-US" dirty="0" smtClean="0"/>
              <a:t>ODBC</a:t>
            </a:r>
          </a:p>
          <a:p>
            <a:pPr lvl="1"/>
            <a:r>
              <a:rPr lang="en-US" dirty="0" smtClean="0"/>
              <a:t>Common C API for accessing SQL Databases</a:t>
            </a:r>
          </a:p>
          <a:p>
            <a:pPr lvl="1"/>
            <a:r>
              <a:rPr lang="en-US" dirty="0" smtClean="0"/>
              <a:t>Driver Manager loads DBMS-specific drivers</a:t>
            </a:r>
          </a:p>
          <a:p>
            <a:pPr lvl="1"/>
            <a:r>
              <a:rPr lang="en-US" dirty="0" smtClean="0"/>
              <a:t>Developed with SQL Access Group, ANSI/ISO</a:t>
            </a:r>
          </a:p>
          <a:p>
            <a:pPr lvl="2"/>
            <a:r>
              <a:rPr lang="en-US" dirty="0" smtClean="0"/>
              <a:t>Adopted as SQL-CLI Addendum to SQL92</a:t>
            </a:r>
          </a:p>
          <a:p>
            <a:r>
              <a:rPr lang="en-US" dirty="0" smtClean="0"/>
              <a:t>DAO</a:t>
            </a:r>
          </a:p>
          <a:p>
            <a:pPr lvl="1"/>
            <a:r>
              <a:rPr lang="en-US" dirty="0" smtClean="0"/>
              <a:t>"OLE Automation" interface to Microsoft Access</a:t>
            </a:r>
          </a:p>
          <a:p>
            <a:pPr lvl="2"/>
            <a:r>
              <a:rPr lang="en-US" dirty="0" smtClean="0"/>
              <a:t>Provided Access, VB developers access to ODBC sources</a:t>
            </a:r>
          </a:p>
          <a:p>
            <a:r>
              <a:rPr lang="en-US" dirty="0" smtClean="0"/>
              <a:t>RDO</a:t>
            </a:r>
          </a:p>
          <a:p>
            <a:pPr lvl="1"/>
            <a:r>
              <a:rPr lang="en-US" dirty="0" smtClean="0"/>
              <a:t>DAO-style interfaces directly over ODBC</a:t>
            </a:r>
          </a:p>
          <a:p>
            <a:pPr lvl="1"/>
            <a:r>
              <a:rPr lang="en-US" dirty="0" smtClean="0"/>
              <a:t>Subsumed by DAO "ODBC Direct" mode</a:t>
            </a:r>
            <a:endParaRPr lang="en-US" dirty="0"/>
          </a:p>
        </p:txBody>
      </p:sp>
      <p:sp>
        <p:nvSpPr>
          <p:cNvPr id="3" name="Title 2"/>
          <p:cNvSpPr>
            <a:spLocks noGrp="1"/>
          </p:cNvSpPr>
          <p:nvPr>
            <p:ph type="title"/>
          </p:nvPr>
        </p:nvSpPr>
        <p:spPr>
          <a:xfrm>
            <a:off x="387054" y="152400"/>
            <a:ext cx="8375946" cy="553998"/>
          </a:xfrm>
        </p:spPr>
        <p:txBody>
          <a:bodyPr/>
          <a:lstStyle/>
          <a:p>
            <a:r>
              <a:rPr lang="en-US" dirty="0" smtClean="0"/>
              <a:t>SQL APIs – Late 80’s &amp; early 90’s</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730044" y="1411552"/>
            <a:ext cx="7672003" cy="2368597"/>
          </a:xfrm>
        </p:spPr>
        <p:txBody>
          <a:bodyPr/>
          <a:lstStyle/>
          <a:p>
            <a:pPr lvl="0">
              <a:buClr>
                <a:schemeClr val="tx1">
                  <a:lumMod val="65000"/>
                </a:schemeClr>
              </a:buClr>
              <a:buFont typeface="Wingdings" pitchFamily="2" charset="2"/>
              <a:buChar char="þ"/>
            </a:pPr>
            <a:r>
              <a:rPr lang="en-US" sz="3600" b="0" kern="1200" cap="none" spc="-150" dirty="0" smtClean="0">
                <a:ln w="3175">
                  <a:noFill/>
                </a:ln>
                <a:solidFill>
                  <a:schemeClr val="tx1">
                    <a:lumMod val="65000"/>
                  </a:schemeClr>
                </a:solidFill>
                <a:effectLst/>
                <a:latin typeface="+mj-lt"/>
                <a:ea typeface="+mn-ea"/>
                <a:cs typeface="Arial" charset="0"/>
              </a:rPr>
              <a:t>Introduction to LINQ</a:t>
            </a:r>
          </a:p>
          <a:p>
            <a:pPr lvl="0">
              <a:buClr>
                <a:schemeClr val="tx1">
                  <a:lumMod val="65000"/>
                </a:schemeClr>
              </a:buClr>
              <a:buFont typeface="Wingdings" pitchFamily="2" charset="2"/>
              <a:buChar char="þ"/>
            </a:pPr>
            <a:r>
              <a:rPr lang="en-US" sz="3600" spc="-150" dirty="0" smtClean="0">
                <a:ln w="3175">
                  <a:noFill/>
                </a:ln>
                <a:solidFill>
                  <a:schemeClr val="tx1">
                    <a:lumMod val="65000"/>
                  </a:schemeClr>
                </a:solidFill>
                <a:latin typeface="+mj-lt"/>
                <a:cs typeface="Arial" charset="0"/>
              </a:rPr>
              <a:t>LINQ to SQL</a:t>
            </a:r>
          </a:p>
          <a:p>
            <a:pPr lvl="0">
              <a:buClr>
                <a:schemeClr val="tx1">
                  <a:lumMod val="65000"/>
                </a:schemeClr>
              </a:buClr>
              <a:buFont typeface="Wingdings" pitchFamily="2" charset="2"/>
              <a:buChar char="þ"/>
            </a:pPr>
            <a:r>
              <a:rPr lang="en-US" sz="3600" spc="-150" dirty="0" smtClean="0">
                <a:ln w="3175">
                  <a:noFill/>
                </a:ln>
                <a:solidFill>
                  <a:schemeClr val="tx1">
                    <a:lumMod val="65000"/>
                  </a:schemeClr>
                </a:solidFill>
                <a:latin typeface="+mj-lt"/>
                <a:cs typeface="Arial" charset="0"/>
              </a:rPr>
              <a:t>LINQ to Entities</a:t>
            </a:r>
            <a:endParaRPr lang="en-US" sz="3600" b="0" kern="1200" cap="none" spc="-150" dirty="0" smtClean="0">
              <a:ln w="3175">
                <a:noFill/>
              </a:ln>
              <a:solidFill>
                <a:schemeClr val="tx1">
                  <a:lumMod val="65000"/>
                </a:schemeClr>
              </a:solidFill>
              <a:effectLst/>
              <a:latin typeface="+mj-lt"/>
              <a:ea typeface="+mn-ea"/>
              <a:cs typeface="Arial" charset="0"/>
            </a:endParaRPr>
          </a:p>
          <a:p>
            <a:pPr lvl="0" rtl="0" eaLnBrk="1" latinLnBrk="0" hangingPunct="1">
              <a:buFont typeface="Wingdings" pitchFamily="2" charset="2"/>
              <a:buChar char="Ø"/>
            </a:pPr>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LINQ to </a:t>
            </a:r>
            <a:r>
              <a:rPr lang="en-US" sz="3600" b="0" kern="1200" cap="none" spc="-150" dirty="0" err="1" smtClean="0">
                <a:ln w="3175">
                  <a:noFill/>
                </a:ln>
                <a:gradFill flip="none" rotWithShape="1">
                  <a:gsLst>
                    <a:gs pos="0">
                      <a:schemeClr val="tx1"/>
                    </a:gs>
                    <a:gs pos="86000">
                      <a:schemeClr val="tx1"/>
                    </a:gs>
                  </a:gsLst>
                  <a:lin ang="5400000" scaled="0"/>
                  <a:tileRect/>
                </a:gradFill>
                <a:effectLst/>
                <a:latin typeface="+mj-lt"/>
                <a:ea typeface="+mn-ea"/>
                <a:cs typeface="Arial" charset="0"/>
              </a:rPr>
              <a:t>DataSet</a:t>
            </a:r>
            <a:endPar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endParaRPr>
          </a:p>
        </p:txBody>
      </p:sp>
      <p:sp>
        <p:nvSpPr>
          <p:cNvPr id="2" name="Title 1"/>
          <p:cNvSpPr>
            <a:spLocks noGrp="1"/>
          </p:cNvSpPr>
          <p:nvPr>
            <p:ph type="title"/>
          </p:nvPr>
        </p:nvSpPr>
        <p:spPr>
          <a:xfrm>
            <a:off x="387054" y="152400"/>
            <a:ext cx="8375946" cy="886397"/>
          </a:xfrm>
        </p:spPr>
        <p:txBody>
          <a:bodyPr/>
          <a:lstStyle/>
          <a:p>
            <a:pPr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2: </a:t>
            </a:r>
            <a:b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br>
            <a:r>
              <a:rPr lang="en-US" sz="2800" b="0" i="1"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ADO.NET and LINQ</a:t>
            </a:r>
            <a:endParaRPr lang="en-US" sz="3200" i="1"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sz="2800" dirty="0" smtClean="0"/>
              <a:t>LINQ to </a:t>
            </a:r>
            <a:r>
              <a:rPr lang="en-US" sz="2800" dirty="0" err="1" smtClean="0"/>
              <a:t>DataSet</a:t>
            </a:r>
            <a:r>
              <a:rPr lang="en-US" sz="2800" dirty="0"/>
              <a:t/>
            </a:r>
            <a:br>
              <a:rPr lang="en-US" sz="2800" dirty="0"/>
            </a:br>
            <a:r>
              <a:rPr lang="en-US" sz="2000" dirty="0" smtClean="0">
                <a:solidFill>
                  <a:srgbClr val="FF9933"/>
                </a:solidFill>
              </a:rPr>
              <a:t>LINQ over Disconnected Cache with Change Tracking</a:t>
            </a:r>
            <a:endParaRPr lang="en-US" sz="2000" dirty="0">
              <a:solidFill>
                <a:srgbClr val="FF9933"/>
              </a:solidFill>
            </a:endParaRPr>
          </a:p>
        </p:txBody>
      </p:sp>
      <p:sp>
        <p:nvSpPr>
          <p:cNvPr id="14339" name="Rectangle 3"/>
          <p:cNvSpPr>
            <a:spLocks noGrp="1" noChangeArrowheads="1"/>
          </p:cNvSpPr>
          <p:nvPr>
            <p:ph type="body" idx="1"/>
          </p:nvPr>
        </p:nvSpPr>
        <p:spPr>
          <a:xfrm>
            <a:off x="730044" y="1412875"/>
            <a:ext cx="7681532" cy="3979807"/>
          </a:xfrm>
        </p:spPr>
        <p:txBody>
          <a:bodyPr/>
          <a:lstStyle/>
          <a:p>
            <a:r>
              <a:rPr lang="en-US" sz="2800" dirty="0" smtClean="0"/>
              <a:t>Disconnected Cache</a:t>
            </a:r>
          </a:p>
          <a:p>
            <a:pPr lvl="1"/>
            <a:r>
              <a:rPr lang="en-US" sz="2000" dirty="0" smtClean="0"/>
              <a:t>Offline/Remote</a:t>
            </a:r>
          </a:p>
          <a:p>
            <a:pPr lvl="1"/>
            <a:r>
              <a:rPr lang="en-US" sz="2000" dirty="0" smtClean="0"/>
              <a:t>Data Aggregation</a:t>
            </a:r>
          </a:p>
          <a:p>
            <a:pPr lvl="1"/>
            <a:r>
              <a:rPr lang="en-US" sz="2000" dirty="0" smtClean="0"/>
              <a:t>Application Data</a:t>
            </a:r>
          </a:p>
          <a:p>
            <a:pPr lvl="1">
              <a:buNone/>
            </a:pPr>
            <a:r>
              <a:rPr lang="en-US" sz="2000" i="1" dirty="0" smtClean="0"/>
              <a:t>All with Change Tracking</a:t>
            </a:r>
          </a:p>
          <a:p>
            <a:r>
              <a:rPr lang="en-US" sz="2800" dirty="0" err="1" smtClean="0"/>
              <a:t>Queryable</a:t>
            </a:r>
            <a:endParaRPr lang="en-US" sz="2800" dirty="0" smtClean="0"/>
          </a:p>
          <a:p>
            <a:pPr lvl="1"/>
            <a:r>
              <a:rPr lang="en-US" sz="2000" dirty="0" smtClean="0"/>
              <a:t>Filter, Projection</a:t>
            </a:r>
          </a:p>
          <a:p>
            <a:pPr lvl="1"/>
            <a:r>
              <a:rPr lang="en-US" sz="2000" dirty="0" smtClean="0"/>
              <a:t>Joins</a:t>
            </a:r>
          </a:p>
          <a:p>
            <a:pPr lvl="2"/>
            <a:r>
              <a:rPr lang="en-US" sz="2000" dirty="0" smtClean="0"/>
              <a:t>Across Tables</a:t>
            </a:r>
          </a:p>
          <a:p>
            <a:pPr lvl="2"/>
            <a:r>
              <a:rPr lang="en-US" sz="2000" dirty="0" smtClean="0"/>
              <a:t>Other in-Memory sources</a:t>
            </a:r>
          </a:p>
          <a:p>
            <a:pPr lvl="1"/>
            <a:r>
              <a:rPr lang="en-US" sz="2000" dirty="0" smtClean="0"/>
              <a:t>Local expressions</a:t>
            </a:r>
          </a:p>
          <a:p>
            <a:pPr lvl="1">
              <a:buNone/>
            </a:pPr>
            <a:r>
              <a:rPr lang="en-US" sz="2000" i="1" dirty="0" smtClean="0"/>
              <a:t>All through Common LINQ syntax</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sz="2800" dirty="0" smtClean="0"/>
              <a:t>LINQ to </a:t>
            </a:r>
            <a:r>
              <a:rPr lang="en-US" sz="2800" dirty="0" err="1" smtClean="0"/>
              <a:t>DataSet</a:t>
            </a:r>
            <a:r>
              <a:rPr lang="en-US" sz="2800" dirty="0"/>
              <a:t/>
            </a:r>
            <a:br>
              <a:rPr lang="en-US" sz="2800" dirty="0"/>
            </a:br>
            <a:r>
              <a:rPr lang="en-US" sz="2000" dirty="0" smtClean="0">
                <a:solidFill>
                  <a:srgbClr val="FF9933"/>
                </a:solidFill>
              </a:rPr>
              <a:t>Typed and </a:t>
            </a:r>
            <a:r>
              <a:rPr lang="en-US" sz="2000" dirty="0" err="1" smtClean="0">
                <a:solidFill>
                  <a:srgbClr val="FF9933"/>
                </a:solidFill>
              </a:rPr>
              <a:t>UnTyped</a:t>
            </a:r>
            <a:endParaRPr lang="en-US" sz="2000" dirty="0">
              <a:solidFill>
                <a:srgbClr val="FF9933"/>
              </a:solidFill>
            </a:endParaRPr>
          </a:p>
        </p:txBody>
      </p:sp>
      <p:sp>
        <p:nvSpPr>
          <p:cNvPr id="14339" name="Rectangle 3"/>
          <p:cNvSpPr>
            <a:spLocks noGrp="1" noChangeArrowheads="1"/>
          </p:cNvSpPr>
          <p:nvPr>
            <p:ph type="body" idx="1"/>
          </p:nvPr>
        </p:nvSpPr>
        <p:spPr>
          <a:xfrm>
            <a:off x="730044" y="1412875"/>
            <a:ext cx="7681532" cy="1558925"/>
          </a:xfrm>
        </p:spPr>
        <p:txBody>
          <a:bodyPr/>
          <a:lstStyle/>
          <a:p>
            <a:r>
              <a:rPr lang="en-US" sz="2400" dirty="0" err="1" smtClean="0"/>
              <a:t>Untyped</a:t>
            </a:r>
            <a:r>
              <a:rPr lang="en-US" sz="2400" dirty="0" smtClean="0"/>
              <a:t> </a:t>
            </a:r>
            <a:r>
              <a:rPr lang="en-US" sz="2400" dirty="0" err="1" smtClean="0"/>
              <a:t>DataSet</a:t>
            </a:r>
            <a:endParaRPr lang="en-US" sz="2400" dirty="0" smtClean="0"/>
          </a:p>
          <a:p>
            <a:pPr lvl="1"/>
            <a:r>
              <a:rPr lang="en-US" sz="1800" dirty="0" smtClean="0"/>
              <a:t>Call </a:t>
            </a:r>
            <a:r>
              <a:rPr lang="en-US" sz="1800" dirty="0" err="1" smtClean="0">
                <a:solidFill>
                  <a:srgbClr val="00FF00"/>
                </a:solidFill>
                <a:latin typeface="Lucida Console" pitchFamily="49" charset="0"/>
              </a:rPr>
              <a:t>AsEnumerable</a:t>
            </a:r>
            <a:r>
              <a:rPr lang="en-US" sz="1800" dirty="0" smtClean="0">
                <a:solidFill>
                  <a:srgbClr val="00FF00"/>
                </a:solidFill>
                <a:latin typeface="Lucida Console" pitchFamily="49" charset="0"/>
              </a:rPr>
              <a:t>() </a:t>
            </a:r>
            <a:r>
              <a:rPr lang="en-US" sz="1800" dirty="0" smtClean="0"/>
              <a:t>on </a:t>
            </a:r>
            <a:r>
              <a:rPr lang="en-US" sz="1800" dirty="0" err="1" smtClean="0"/>
              <a:t>DataTable</a:t>
            </a:r>
            <a:endParaRPr lang="en-US" sz="1800" dirty="0" smtClean="0"/>
          </a:p>
          <a:p>
            <a:pPr lvl="1"/>
            <a:r>
              <a:rPr lang="en-US" sz="1800" dirty="0" smtClean="0"/>
              <a:t>Reference Fields by Name</a:t>
            </a:r>
          </a:p>
          <a:p>
            <a:pPr lvl="2"/>
            <a:r>
              <a:rPr lang="en-US" sz="1800" dirty="0" smtClean="0"/>
              <a:t>Use </a:t>
            </a:r>
            <a:r>
              <a:rPr lang="en-US" sz="1800" dirty="0" smtClean="0">
                <a:solidFill>
                  <a:srgbClr val="00FF00"/>
                </a:solidFill>
                <a:latin typeface="Lucida Console" pitchFamily="49" charset="0"/>
              </a:rPr>
              <a:t>Field&lt;T&gt;(</a:t>
            </a:r>
            <a:r>
              <a:rPr lang="en-US" sz="1800" i="1" dirty="0" err="1" smtClean="0">
                <a:solidFill>
                  <a:srgbClr val="00FF00"/>
                </a:solidFill>
                <a:latin typeface="Lucida Console" pitchFamily="49" charset="0"/>
              </a:rPr>
              <a:t>columnName</a:t>
            </a:r>
            <a:r>
              <a:rPr lang="en-US" sz="1800" dirty="0" smtClean="0">
                <a:solidFill>
                  <a:srgbClr val="00FF00"/>
                </a:solidFill>
                <a:latin typeface="Lucida Console" pitchFamily="49" charset="0"/>
              </a:rPr>
              <a:t>)</a:t>
            </a:r>
          </a:p>
          <a:p>
            <a:pPr lvl="1"/>
            <a:r>
              <a:rPr lang="en-US" sz="1800" dirty="0" smtClean="0"/>
              <a:t>Project out fields for strongly typed result</a:t>
            </a:r>
          </a:p>
        </p:txBody>
      </p:sp>
      <p:sp>
        <p:nvSpPr>
          <p:cNvPr id="6" name="Rectangle 6"/>
          <p:cNvSpPr>
            <a:spLocks noChangeArrowheads="1"/>
          </p:cNvSpPr>
          <p:nvPr/>
        </p:nvSpPr>
        <p:spPr bwMode="auto">
          <a:xfrm>
            <a:off x="914400" y="3048000"/>
            <a:ext cx="7693025" cy="1123378"/>
          </a:xfrm>
          <a:prstGeom prst="rect">
            <a:avLst/>
          </a:prstGeom>
          <a:solidFill>
            <a:srgbClr val="FFFFFF"/>
          </a:solidFill>
          <a:ln w="19050">
            <a:noFill/>
            <a:miter lim="800000"/>
            <a:headEnd/>
            <a:tailEnd/>
          </a:ln>
          <a:effectLst/>
        </p:spPr>
        <p:txBody>
          <a:bodyPr lIns="182880" tIns="45717" rIns="91434" bIns="45717" anchor="ctr">
            <a:spAutoFit/>
          </a:bodyPr>
          <a:lstStyle/>
          <a:p>
            <a:pPr eaLnBrk="0" hangingPunct="0"/>
            <a:r>
              <a:rPr lang="en-US" sz="1400" b="1" dirty="0" err="1" smtClean="0">
                <a:solidFill>
                  <a:srgbClr val="0000FF"/>
                </a:solidFill>
                <a:effectLst>
                  <a:outerShdw blurRad="38100" dist="38100" dir="2700000" algn="tl">
                    <a:srgbClr val="000000">
                      <a:alpha val="43137"/>
                    </a:srgbClr>
                  </a:outerShdw>
                </a:effectLst>
                <a:latin typeface="Lucida Console" pitchFamily="49" charset="0"/>
              </a:rPr>
              <a:t>var</a:t>
            </a:r>
            <a:r>
              <a:rPr lang="en-US" sz="1400" b="1" dirty="0" smtClean="0">
                <a:solidFill>
                  <a:schemeClr val="tx1"/>
                </a:solidFill>
                <a:effectLst>
                  <a:outerShdw blurRad="38100" dist="38100" dir="2700000" algn="tl">
                    <a:srgbClr val="000000">
                      <a:alpha val="43137"/>
                    </a:srgbClr>
                  </a:outerShdw>
                </a:effectLst>
                <a:latin typeface="Lucida Console" pitchFamily="49" charset="0"/>
              </a:rPr>
              <a:t> </a:t>
            </a:r>
            <a:r>
              <a:rPr lang="en-US" sz="1400" b="1" dirty="0" smtClean="0">
                <a:solidFill>
                  <a:schemeClr val="bg1"/>
                </a:solidFill>
                <a:effectLst>
                  <a:outerShdw blurRad="38100" dist="38100" dir="2700000" algn="tl">
                    <a:srgbClr val="000000">
                      <a:alpha val="43137"/>
                    </a:srgbClr>
                  </a:outerShdw>
                </a:effectLst>
                <a:latin typeface="Lucida Console" pitchFamily="49" charset="0"/>
              </a:rPr>
              <a:t>query</a:t>
            </a:r>
            <a:r>
              <a:rPr lang="en-US" sz="1400" b="1" dirty="0" smtClean="0">
                <a:solidFill>
                  <a:schemeClr val="tx1"/>
                </a:solidFill>
                <a:effectLst>
                  <a:outerShdw blurRad="38100" dist="38100" dir="2700000" algn="tl">
                    <a:srgbClr val="000000">
                      <a:alpha val="43137"/>
                    </a:srgbClr>
                  </a:outerShdw>
                </a:effectLst>
                <a:latin typeface="Lucida Console" pitchFamily="49" charset="0"/>
              </a:rPr>
              <a:t> = </a:t>
            </a:r>
            <a:r>
              <a:rPr lang="en-US" sz="1400" b="1" dirty="0" smtClean="0">
                <a:solidFill>
                  <a:srgbClr val="0000FF"/>
                </a:solidFill>
                <a:effectLst>
                  <a:outerShdw blurRad="38100" dist="38100" dir="2700000" algn="tl">
                    <a:srgbClr val="000000">
                      <a:alpha val="43137"/>
                    </a:srgbClr>
                  </a:outerShdw>
                </a:effectLst>
                <a:latin typeface="Lucida Console" pitchFamily="49" charset="0"/>
              </a:rPr>
              <a:t>from </a:t>
            </a:r>
            <a:r>
              <a:rPr lang="en-US" sz="1400" b="1" dirty="0" smtClean="0">
                <a:solidFill>
                  <a:schemeClr val="bg1"/>
                </a:solidFill>
                <a:effectLst>
                  <a:outerShdw blurRad="38100" dist="38100" dir="2700000" algn="tl">
                    <a:srgbClr val="000000">
                      <a:alpha val="43137"/>
                    </a:srgbClr>
                  </a:outerShdw>
                </a:effectLst>
                <a:latin typeface="Lucida Console" pitchFamily="49" charset="0"/>
              </a:rPr>
              <a:t>row</a:t>
            </a:r>
            <a:r>
              <a:rPr lang="en-US" sz="1400" b="1" dirty="0" smtClean="0">
                <a:solidFill>
                  <a:schemeClr val="tx1"/>
                </a:solidFill>
                <a:effectLst>
                  <a:outerShdw blurRad="38100" dist="38100" dir="2700000" algn="tl">
                    <a:srgbClr val="000000">
                      <a:alpha val="43137"/>
                    </a:srgbClr>
                  </a:outerShdw>
                </a:effectLst>
                <a:latin typeface="Lucida Console" pitchFamily="49" charset="0"/>
              </a:rPr>
              <a:t> </a:t>
            </a:r>
            <a:r>
              <a:rPr lang="en-US" sz="1400" b="1" dirty="0" smtClean="0">
                <a:solidFill>
                  <a:srgbClr val="0000FF"/>
                </a:solidFill>
                <a:effectLst>
                  <a:outerShdw blurRad="38100" dist="38100" dir="2700000" algn="tl">
                    <a:srgbClr val="000000">
                      <a:alpha val="43137"/>
                    </a:srgbClr>
                  </a:outerShdw>
                </a:effectLst>
              </a:rPr>
              <a:t>in </a:t>
            </a:r>
            <a:r>
              <a:rPr lang="en-US" sz="1400" b="1" dirty="0" err="1" smtClean="0">
                <a:solidFill>
                  <a:schemeClr val="bg1"/>
                </a:solidFill>
                <a:effectLst>
                  <a:outerShdw blurRad="38100" dist="38100" dir="2700000" algn="tl">
                    <a:srgbClr val="000000">
                      <a:alpha val="43137"/>
                    </a:srgbClr>
                  </a:outerShdw>
                </a:effectLst>
              </a:rPr>
              <a:t>myDataSet.Tables</a:t>
            </a:r>
            <a:r>
              <a:rPr lang="en-US" sz="1400" b="1" dirty="0" smtClean="0">
                <a:solidFill>
                  <a:schemeClr val="bg1"/>
                </a:solidFill>
                <a:effectLst>
                  <a:outerShdw blurRad="38100" dist="38100" dir="2700000" algn="tl">
                    <a:srgbClr val="000000">
                      <a:alpha val="43137"/>
                    </a:srgbClr>
                  </a:outerShdw>
                </a:effectLst>
              </a:rPr>
              <a:t>[</a:t>
            </a:r>
            <a:r>
              <a:rPr lang="en-US" sz="1400" b="1" dirty="0" smtClean="0">
                <a:solidFill>
                  <a:srgbClr val="A31515"/>
                </a:solidFill>
                <a:effectLst>
                  <a:outerShdw blurRad="38100" dist="38100" dir="2700000" algn="tl">
                    <a:srgbClr val="000000">
                      <a:alpha val="43137"/>
                    </a:srgbClr>
                  </a:outerShdw>
                </a:effectLst>
              </a:rPr>
              <a:t>"Customers"</a:t>
            </a:r>
            <a:r>
              <a:rPr lang="en-US" sz="1400" b="1" dirty="0" smtClean="0">
                <a:solidFill>
                  <a:schemeClr val="bg1"/>
                </a:solidFill>
                <a:effectLst>
                  <a:outerShdw blurRad="38100" dist="38100" dir="2700000" algn="tl">
                    <a:srgbClr val="000000">
                      <a:alpha val="43137"/>
                    </a:srgbClr>
                  </a:outerShdw>
                </a:effectLst>
              </a:rPr>
              <a:t>].</a:t>
            </a:r>
            <a:r>
              <a:rPr lang="en-US" sz="1400" b="1" dirty="0" err="1" smtClean="0">
                <a:solidFill>
                  <a:schemeClr val="bg1"/>
                </a:solidFill>
                <a:effectLst>
                  <a:outerShdw blurRad="38100" dist="38100" dir="2700000" algn="tl">
                    <a:srgbClr val="000000">
                      <a:alpha val="43137"/>
                    </a:srgbClr>
                  </a:outerShdw>
                </a:effectLst>
              </a:rPr>
              <a:t>AsEnumerable</a:t>
            </a:r>
            <a:r>
              <a:rPr lang="en-US" sz="1400" b="1" dirty="0" smtClean="0">
                <a:solidFill>
                  <a:schemeClr val="bg1"/>
                </a:solidFill>
                <a:effectLst>
                  <a:outerShdw blurRad="38100" dist="38100" dir="2700000" algn="tl">
                    <a:srgbClr val="000000">
                      <a:alpha val="43137"/>
                    </a:srgbClr>
                  </a:outerShdw>
                </a:effectLst>
              </a:rPr>
              <a:t>()</a:t>
            </a:r>
          </a:p>
          <a:p>
            <a:pPr eaLnBrk="0" hangingPunct="0"/>
            <a:r>
              <a:rPr lang="en-US" sz="1400" b="1" dirty="0" smtClean="0">
                <a:solidFill>
                  <a:schemeClr val="tx1"/>
                </a:solidFill>
                <a:effectLst>
                  <a:outerShdw blurRad="38100" dist="38100" dir="2700000" algn="tl">
                    <a:srgbClr val="000000">
                      <a:alpha val="43137"/>
                    </a:srgbClr>
                  </a:outerShdw>
                </a:effectLst>
                <a:latin typeface="Lucida Console" pitchFamily="49" charset="0"/>
              </a:rPr>
              <a:t>            </a:t>
            </a:r>
            <a:r>
              <a:rPr lang="en-US" sz="1400" b="1" dirty="0" smtClean="0">
                <a:solidFill>
                  <a:srgbClr val="0000FF"/>
                </a:solidFill>
                <a:effectLst>
                  <a:outerShdw blurRad="38100" dist="38100" dir="2700000" algn="tl">
                    <a:srgbClr val="000000">
                      <a:alpha val="43137"/>
                    </a:srgbClr>
                  </a:outerShdw>
                </a:effectLst>
                <a:latin typeface="Lucida Console" pitchFamily="49" charset="0"/>
              </a:rPr>
              <a:t>where </a:t>
            </a:r>
            <a:r>
              <a:rPr lang="en-US" sz="1400" b="1" dirty="0" smtClean="0">
                <a:solidFill>
                  <a:schemeClr val="bg1"/>
                </a:solidFill>
                <a:effectLst>
                  <a:outerShdw blurRad="38100" dist="38100" dir="2700000" algn="tl">
                    <a:srgbClr val="000000">
                      <a:alpha val="43137"/>
                    </a:srgbClr>
                  </a:outerShdw>
                </a:effectLst>
                <a:latin typeface="Lucida Console" pitchFamily="49" charset="0"/>
              </a:rPr>
              <a:t>row</a:t>
            </a:r>
            <a:r>
              <a:rPr lang="en-US" sz="1400" b="1" dirty="0" smtClean="0">
                <a:solidFill>
                  <a:schemeClr val="bg1"/>
                </a:solidFill>
                <a:effectLst>
                  <a:outerShdw blurRad="38100" dist="38100" dir="2700000" algn="tl">
                    <a:srgbClr val="000000">
                      <a:alpha val="43137"/>
                    </a:srgbClr>
                  </a:outerShdw>
                </a:effectLst>
              </a:rPr>
              <a:t> .Field&lt;</a:t>
            </a:r>
            <a:r>
              <a:rPr lang="en-US" sz="1400" b="1" dirty="0" smtClean="0">
                <a:solidFill>
                  <a:srgbClr val="0000FF"/>
                </a:solidFill>
                <a:effectLst>
                  <a:outerShdw blurRad="38100" dist="38100" dir="2700000" algn="tl">
                    <a:srgbClr val="000000">
                      <a:alpha val="43137"/>
                    </a:srgbClr>
                  </a:outerShdw>
                </a:effectLst>
                <a:latin typeface="Lucida Console" pitchFamily="49" charset="0"/>
              </a:rPr>
              <a:t>string</a:t>
            </a:r>
            <a:r>
              <a:rPr lang="en-US" sz="1400" b="1" dirty="0" smtClean="0">
                <a:solidFill>
                  <a:schemeClr val="bg1"/>
                </a:solidFill>
                <a:effectLst>
                  <a:outerShdw blurRad="38100" dist="38100" dir="2700000" algn="tl">
                    <a:srgbClr val="000000">
                      <a:alpha val="43137"/>
                    </a:srgbClr>
                  </a:outerShdw>
                </a:effectLst>
              </a:rPr>
              <a:t>&gt;(</a:t>
            </a:r>
            <a:r>
              <a:rPr lang="en-US" sz="1400" b="1" dirty="0" smtClean="0">
                <a:solidFill>
                  <a:srgbClr val="A31515"/>
                </a:solidFill>
                <a:effectLst>
                  <a:outerShdw blurRad="38100" dist="38100" dir="2700000" algn="tl">
                    <a:srgbClr val="000000">
                      <a:alpha val="43137"/>
                    </a:srgbClr>
                  </a:outerShdw>
                </a:effectLst>
              </a:rPr>
              <a:t>"City"</a:t>
            </a:r>
            <a:r>
              <a:rPr lang="en-US" sz="1400" b="1" dirty="0" smtClean="0">
                <a:solidFill>
                  <a:schemeClr val="bg1"/>
                </a:solidFill>
                <a:effectLst>
                  <a:outerShdw blurRad="38100" dist="38100" dir="2700000" algn="tl">
                    <a:srgbClr val="000000">
                      <a:alpha val="43137"/>
                    </a:srgbClr>
                  </a:outerShdw>
                </a:effectLst>
              </a:rPr>
              <a:t>) ==</a:t>
            </a:r>
            <a:r>
              <a:rPr lang="en-US" sz="1400" b="1" dirty="0" smtClean="0">
                <a:solidFill>
                  <a:schemeClr val="tx1"/>
                </a:solidFill>
                <a:effectLst>
                  <a:outerShdw blurRad="38100" dist="38100" dir="2700000" algn="tl">
                    <a:srgbClr val="000000">
                      <a:alpha val="43137"/>
                    </a:srgbClr>
                  </a:outerShdw>
                </a:effectLst>
              </a:rPr>
              <a:t> </a:t>
            </a:r>
            <a:r>
              <a:rPr lang="en-US" sz="1400" b="1" dirty="0" smtClean="0">
                <a:solidFill>
                  <a:srgbClr val="A31515"/>
                </a:solidFill>
                <a:effectLst>
                  <a:outerShdw blurRad="38100" dist="38100" dir="2700000" algn="tl">
                    <a:srgbClr val="000000">
                      <a:alpha val="43137"/>
                    </a:srgbClr>
                  </a:outerShdw>
                </a:effectLst>
              </a:rPr>
              <a:t>"London"</a:t>
            </a:r>
            <a:r>
              <a:rPr lang="en-US" sz="1400" b="1" dirty="0" smtClean="0">
                <a:solidFill>
                  <a:srgbClr val="0000FF"/>
                </a:solidFill>
                <a:effectLst>
                  <a:outerShdw blurRad="38100" dist="38100" dir="2700000" algn="tl">
                    <a:srgbClr val="000000">
                      <a:alpha val="43137"/>
                    </a:srgbClr>
                  </a:outerShdw>
                </a:effectLst>
                <a:latin typeface="Lucida Console" pitchFamily="49" charset="0"/>
              </a:rPr>
              <a:t> </a:t>
            </a:r>
          </a:p>
          <a:p>
            <a:pPr eaLnBrk="0" hangingPunct="0"/>
            <a:r>
              <a:rPr lang="en-US" sz="1400" b="1" dirty="0" smtClean="0">
                <a:solidFill>
                  <a:srgbClr val="0000FF"/>
                </a:solidFill>
                <a:effectLst>
                  <a:outerShdw blurRad="38100" dist="38100" dir="2700000" algn="tl">
                    <a:srgbClr val="000000">
                      <a:alpha val="43137"/>
                    </a:srgbClr>
                  </a:outerShdw>
                </a:effectLst>
                <a:latin typeface="Lucida Console" pitchFamily="49" charset="0"/>
              </a:rPr>
              <a:t>            select new </a:t>
            </a:r>
            <a:r>
              <a:rPr lang="en-US" sz="1400" b="1" dirty="0" smtClean="0">
                <a:solidFill>
                  <a:schemeClr val="bg1"/>
                </a:solidFill>
                <a:effectLst>
                  <a:outerShdw blurRad="38100" dist="38100" dir="2700000" algn="tl">
                    <a:srgbClr val="000000">
                      <a:alpha val="43137"/>
                    </a:srgbClr>
                  </a:outerShdw>
                </a:effectLst>
                <a:latin typeface="Lucida Console" pitchFamily="49" charset="0"/>
              </a:rPr>
              <a:t>{ 	</a:t>
            </a:r>
            <a:r>
              <a:rPr lang="en-US" sz="1400" b="1" dirty="0" err="1" smtClean="0">
                <a:solidFill>
                  <a:schemeClr val="bg1"/>
                </a:solidFill>
                <a:effectLst>
                  <a:outerShdw blurRad="38100" dist="38100" dir="2700000" algn="tl">
                    <a:srgbClr val="000000">
                      <a:alpha val="43137"/>
                    </a:srgbClr>
                  </a:outerShdw>
                </a:effectLst>
                <a:latin typeface="Lucida Console" pitchFamily="49" charset="0"/>
              </a:rPr>
              <a:t>row.Field</a:t>
            </a:r>
            <a:r>
              <a:rPr lang="en-US" sz="1400" b="1" dirty="0" smtClean="0">
                <a:solidFill>
                  <a:schemeClr val="bg1"/>
                </a:solidFill>
                <a:effectLst>
                  <a:outerShdw blurRad="38100" dist="38100" dir="2700000" algn="tl">
                    <a:srgbClr val="000000">
                      <a:alpha val="43137"/>
                    </a:srgbClr>
                  </a:outerShdw>
                </a:effectLst>
              </a:rPr>
              <a:t> &lt;</a:t>
            </a:r>
            <a:r>
              <a:rPr lang="en-US" sz="1400" b="1" dirty="0" smtClean="0">
                <a:solidFill>
                  <a:srgbClr val="0000FF"/>
                </a:solidFill>
                <a:effectLst>
                  <a:outerShdw blurRad="38100" dist="38100" dir="2700000" algn="tl">
                    <a:srgbClr val="000000">
                      <a:alpha val="43137"/>
                    </a:srgbClr>
                  </a:outerShdw>
                </a:effectLst>
                <a:latin typeface="Lucida Console" pitchFamily="49" charset="0"/>
              </a:rPr>
              <a:t>string</a:t>
            </a:r>
            <a:r>
              <a:rPr lang="en-US" sz="1400" b="1" dirty="0" smtClean="0">
                <a:solidFill>
                  <a:schemeClr val="bg1"/>
                </a:solidFill>
                <a:effectLst>
                  <a:outerShdw blurRad="38100" dist="38100" dir="2700000" algn="tl">
                    <a:srgbClr val="000000">
                      <a:alpha val="43137"/>
                    </a:srgbClr>
                  </a:outerShdw>
                </a:effectLst>
              </a:rPr>
              <a:t>&gt; (</a:t>
            </a:r>
            <a:r>
              <a:rPr lang="en-US" sz="1400" b="1" dirty="0" smtClean="0">
                <a:solidFill>
                  <a:srgbClr val="A31515"/>
                </a:solidFill>
                <a:effectLst>
                  <a:outerShdw blurRad="38100" dist="38100" dir="2700000" algn="tl">
                    <a:srgbClr val="000000">
                      <a:alpha val="43137"/>
                    </a:srgbClr>
                  </a:outerShdw>
                </a:effectLst>
              </a:rPr>
              <a:t>"</a:t>
            </a:r>
            <a:r>
              <a:rPr lang="en-US" sz="1400" b="1" dirty="0" err="1" smtClean="0">
                <a:solidFill>
                  <a:srgbClr val="A31515"/>
                </a:solidFill>
                <a:effectLst>
                  <a:outerShdw blurRad="38100" dist="38100" dir="2700000" algn="tl">
                    <a:srgbClr val="000000">
                      <a:alpha val="43137"/>
                    </a:srgbClr>
                  </a:outerShdw>
                </a:effectLst>
              </a:rPr>
              <a:t>CustomerID</a:t>
            </a:r>
            <a:r>
              <a:rPr lang="en-US" sz="1400" b="1" dirty="0" smtClean="0">
                <a:solidFill>
                  <a:srgbClr val="A31515"/>
                </a:solidFill>
                <a:effectLst>
                  <a:outerShdw blurRad="38100" dist="38100" dir="2700000" algn="tl">
                    <a:srgbClr val="000000">
                      <a:alpha val="43137"/>
                    </a:srgbClr>
                  </a:outerShdw>
                </a:effectLst>
              </a:rPr>
              <a:t>"</a:t>
            </a:r>
            <a:r>
              <a:rPr lang="en-US" sz="1400" b="1" dirty="0" smtClean="0">
                <a:solidFill>
                  <a:schemeClr val="bg1"/>
                </a:solidFill>
                <a:effectLst>
                  <a:outerShdw blurRad="38100" dist="38100" dir="2700000" algn="tl">
                    <a:srgbClr val="000000">
                      <a:alpha val="43137"/>
                    </a:srgbClr>
                  </a:outerShdw>
                </a:effectLst>
              </a:rPr>
              <a:t>),</a:t>
            </a:r>
          </a:p>
          <a:p>
            <a:pPr eaLnBrk="0" hangingPunct="0"/>
            <a:r>
              <a:rPr lang="en-US" sz="1400" b="1" dirty="0" smtClean="0">
                <a:solidFill>
                  <a:schemeClr val="tx1"/>
                </a:solidFill>
                <a:effectLst>
                  <a:outerShdw blurRad="38100" dist="38100" dir="2700000" algn="tl">
                    <a:srgbClr val="000000">
                      <a:alpha val="43137"/>
                    </a:srgbClr>
                  </a:outerShdw>
                </a:effectLst>
                <a:latin typeface="Lucida Console" pitchFamily="49" charset="0"/>
              </a:rPr>
              <a:t>			</a:t>
            </a:r>
            <a:r>
              <a:rPr lang="en-US" sz="1400" b="1" dirty="0" err="1" smtClean="0">
                <a:solidFill>
                  <a:schemeClr val="bg1"/>
                </a:solidFill>
                <a:effectLst>
                  <a:outerShdw blurRad="38100" dist="38100" dir="2700000" algn="tl">
                    <a:srgbClr val="000000">
                      <a:alpha val="43137"/>
                    </a:srgbClr>
                  </a:outerShdw>
                </a:effectLst>
                <a:latin typeface="Lucida Console" pitchFamily="49" charset="0"/>
              </a:rPr>
              <a:t>row.Field</a:t>
            </a:r>
            <a:r>
              <a:rPr lang="en-US" sz="1400" b="1" dirty="0" smtClean="0">
                <a:solidFill>
                  <a:schemeClr val="bg1"/>
                </a:solidFill>
                <a:effectLst>
                  <a:outerShdw blurRad="38100" dist="38100" dir="2700000" algn="tl">
                    <a:srgbClr val="000000">
                      <a:alpha val="43137"/>
                    </a:srgbClr>
                  </a:outerShdw>
                </a:effectLst>
              </a:rPr>
              <a:t> &lt;</a:t>
            </a:r>
            <a:r>
              <a:rPr lang="en-US" sz="1400" b="1" dirty="0" smtClean="0">
                <a:solidFill>
                  <a:srgbClr val="0000FF"/>
                </a:solidFill>
                <a:effectLst>
                  <a:outerShdw blurRad="38100" dist="38100" dir="2700000" algn="tl">
                    <a:srgbClr val="000000">
                      <a:alpha val="43137"/>
                    </a:srgbClr>
                  </a:outerShdw>
                </a:effectLst>
                <a:latin typeface="Lucida Console" pitchFamily="49" charset="0"/>
              </a:rPr>
              <a:t>string</a:t>
            </a:r>
            <a:r>
              <a:rPr lang="en-US" sz="1400" b="1" dirty="0" smtClean="0">
                <a:solidFill>
                  <a:schemeClr val="bg1"/>
                </a:solidFill>
                <a:effectLst>
                  <a:outerShdw blurRad="38100" dist="38100" dir="2700000" algn="tl">
                    <a:srgbClr val="000000">
                      <a:alpha val="43137"/>
                    </a:srgbClr>
                  </a:outerShdw>
                </a:effectLst>
              </a:rPr>
              <a:t>&gt; (</a:t>
            </a:r>
            <a:r>
              <a:rPr lang="en-US" sz="1400" b="1" dirty="0" smtClean="0">
                <a:solidFill>
                  <a:srgbClr val="A31515"/>
                </a:solidFill>
                <a:effectLst>
                  <a:outerShdw blurRad="38100" dist="38100" dir="2700000" algn="tl">
                    <a:srgbClr val="000000">
                      <a:alpha val="43137"/>
                    </a:srgbClr>
                  </a:outerShdw>
                </a:effectLst>
              </a:rPr>
              <a:t>"</a:t>
            </a:r>
            <a:r>
              <a:rPr lang="en-US" sz="1400" b="1" dirty="0" err="1" smtClean="0">
                <a:solidFill>
                  <a:srgbClr val="A31515"/>
                </a:solidFill>
                <a:effectLst>
                  <a:outerShdw blurRad="38100" dist="38100" dir="2700000" algn="tl">
                    <a:srgbClr val="000000">
                      <a:alpha val="43137"/>
                    </a:srgbClr>
                  </a:outerShdw>
                </a:effectLst>
              </a:rPr>
              <a:t>ContactName</a:t>
            </a:r>
            <a:r>
              <a:rPr lang="en-US" sz="1400" b="1" dirty="0" smtClean="0">
                <a:solidFill>
                  <a:srgbClr val="A31515"/>
                </a:solidFill>
                <a:effectLst>
                  <a:outerShdw blurRad="38100" dist="38100" dir="2700000" algn="tl">
                    <a:srgbClr val="000000">
                      <a:alpha val="43137"/>
                    </a:srgbClr>
                  </a:outerShdw>
                </a:effectLst>
              </a:rPr>
              <a:t>"</a:t>
            </a:r>
            <a:r>
              <a:rPr lang="en-US" sz="1400" b="1" dirty="0" smtClean="0">
                <a:solidFill>
                  <a:schemeClr val="bg1"/>
                </a:solidFill>
                <a:effectLst>
                  <a:outerShdw blurRad="38100" dist="38100" dir="2700000" algn="tl">
                    <a:srgbClr val="000000">
                      <a:alpha val="43137"/>
                    </a:srgbClr>
                  </a:outerShdw>
                </a:effectLst>
              </a:rPr>
              <a:t>)  } ;</a:t>
            </a:r>
          </a:p>
          <a:p>
            <a:pPr eaLnBrk="0" hangingPunct="0"/>
            <a:endParaRPr lang="en-US" sz="1000" b="1" dirty="0">
              <a:solidFill>
                <a:schemeClr val="tx1"/>
              </a:solidFill>
              <a:latin typeface="Lucida Console" pitchFamily="49" charset="0"/>
            </a:endParaRPr>
          </a:p>
        </p:txBody>
      </p:sp>
      <p:sp>
        <p:nvSpPr>
          <p:cNvPr id="8" name="Rectangle 6"/>
          <p:cNvSpPr>
            <a:spLocks noChangeArrowheads="1"/>
          </p:cNvSpPr>
          <p:nvPr/>
        </p:nvSpPr>
        <p:spPr bwMode="auto">
          <a:xfrm>
            <a:off x="917575" y="5141899"/>
            <a:ext cx="7693025" cy="907935"/>
          </a:xfrm>
          <a:prstGeom prst="rect">
            <a:avLst/>
          </a:prstGeom>
          <a:solidFill>
            <a:srgbClr val="FFFFFF"/>
          </a:solidFill>
          <a:ln w="19050">
            <a:solidFill>
              <a:schemeClr val="tx1"/>
            </a:solidFill>
            <a:miter lim="800000"/>
            <a:headEnd/>
            <a:tailEnd/>
          </a:ln>
          <a:effectLst/>
        </p:spPr>
        <p:txBody>
          <a:bodyPr lIns="182880" tIns="45717" rIns="91434" bIns="45717" anchor="ctr">
            <a:spAutoFit/>
          </a:bodyPr>
          <a:lstStyle/>
          <a:p>
            <a:pPr eaLnBrk="0" hangingPunct="0"/>
            <a:r>
              <a:rPr lang="en-US" sz="1400" b="1" dirty="0" err="1" smtClean="0">
                <a:solidFill>
                  <a:srgbClr val="0000FF"/>
                </a:solidFill>
                <a:latin typeface="Lucida Console" pitchFamily="49" charset="0"/>
              </a:rPr>
              <a:t>var</a:t>
            </a:r>
            <a:r>
              <a:rPr lang="en-US" sz="1400" b="1" dirty="0" smtClean="0">
                <a:solidFill>
                  <a:schemeClr val="tx1"/>
                </a:solidFill>
                <a:latin typeface="Lucida Console" pitchFamily="49" charset="0"/>
              </a:rPr>
              <a:t> </a:t>
            </a:r>
            <a:r>
              <a:rPr lang="en-US" sz="1400" b="1" dirty="0" smtClean="0">
                <a:solidFill>
                  <a:schemeClr val="bg1"/>
                </a:solidFill>
                <a:latin typeface="Lucida Console" pitchFamily="49" charset="0"/>
              </a:rPr>
              <a:t>query</a:t>
            </a:r>
            <a:r>
              <a:rPr lang="en-US" sz="1400" b="1" dirty="0" smtClean="0">
                <a:solidFill>
                  <a:schemeClr val="tx1"/>
                </a:solidFill>
                <a:latin typeface="Lucida Console" pitchFamily="49" charset="0"/>
              </a:rPr>
              <a:t> = </a:t>
            </a:r>
            <a:r>
              <a:rPr lang="en-US" sz="1400" b="1" dirty="0" smtClean="0">
                <a:solidFill>
                  <a:srgbClr val="0000FF"/>
                </a:solidFill>
                <a:latin typeface="Lucida Console" pitchFamily="49" charset="0"/>
              </a:rPr>
              <a:t>from </a:t>
            </a:r>
            <a:r>
              <a:rPr lang="en-US" sz="1400" b="1" dirty="0" smtClean="0">
                <a:solidFill>
                  <a:schemeClr val="bg1"/>
                </a:solidFill>
                <a:latin typeface="Lucida Console" pitchFamily="49" charset="0"/>
              </a:rPr>
              <a:t>customer</a:t>
            </a:r>
            <a:r>
              <a:rPr lang="en-US" sz="1400" b="1" dirty="0" smtClean="0">
                <a:solidFill>
                  <a:schemeClr val="tx1"/>
                </a:solidFill>
                <a:latin typeface="Lucida Console" pitchFamily="49" charset="0"/>
              </a:rPr>
              <a:t> </a:t>
            </a:r>
            <a:r>
              <a:rPr lang="en-US" sz="1400" b="1" dirty="0" smtClean="0">
                <a:solidFill>
                  <a:srgbClr val="0000FF"/>
                </a:solidFill>
              </a:rPr>
              <a:t>in </a:t>
            </a:r>
            <a:r>
              <a:rPr lang="en-US" sz="1400" b="1" dirty="0" err="1" smtClean="0">
                <a:solidFill>
                  <a:schemeClr val="bg1"/>
                </a:solidFill>
              </a:rPr>
              <a:t>northwind.Customers</a:t>
            </a:r>
            <a:endParaRPr lang="en-US" sz="1400" b="1" dirty="0" smtClean="0">
              <a:solidFill>
                <a:schemeClr val="bg1"/>
              </a:solidFill>
            </a:endParaRPr>
          </a:p>
          <a:p>
            <a:pPr eaLnBrk="0" hangingPunct="0"/>
            <a:r>
              <a:rPr lang="en-US" sz="1400" b="1" dirty="0" smtClean="0">
                <a:solidFill>
                  <a:schemeClr val="tx1"/>
                </a:solidFill>
                <a:latin typeface="Lucida Console" pitchFamily="49" charset="0"/>
              </a:rPr>
              <a:t>            </a:t>
            </a:r>
            <a:r>
              <a:rPr lang="en-US" sz="1400" b="1" dirty="0" smtClean="0">
                <a:solidFill>
                  <a:srgbClr val="0000FF"/>
                </a:solidFill>
                <a:latin typeface="Lucida Console" pitchFamily="49" charset="0"/>
              </a:rPr>
              <a:t>where </a:t>
            </a:r>
            <a:r>
              <a:rPr lang="en-US" sz="1400" b="1" dirty="0" err="1" smtClean="0">
                <a:solidFill>
                  <a:schemeClr val="bg1"/>
                </a:solidFill>
                <a:latin typeface="Lucida Console" pitchFamily="49" charset="0"/>
              </a:rPr>
              <a:t>customer.City</a:t>
            </a:r>
            <a:r>
              <a:rPr lang="en-US" sz="1400" b="1" dirty="0" smtClean="0">
                <a:solidFill>
                  <a:schemeClr val="tx1"/>
                </a:solidFill>
              </a:rPr>
              <a:t> </a:t>
            </a:r>
            <a:r>
              <a:rPr lang="en-US" sz="1400" b="1" dirty="0" smtClean="0">
                <a:solidFill>
                  <a:schemeClr val="bg1"/>
                </a:solidFill>
              </a:rPr>
              <a:t>== </a:t>
            </a:r>
            <a:r>
              <a:rPr lang="en-US" sz="1400" b="1" dirty="0" smtClean="0">
                <a:solidFill>
                  <a:srgbClr val="A31515"/>
                </a:solidFill>
              </a:rPr>
              <a:t>"London"</a:t>
            </a:r>
            <a:r>
              <a:rPr lang="en-US" sz="1400" b="1" dirty="0" smtClean="0">
                <a:solidFill>
                  <a:srgbClr val="0000FF"/>
                </a:solidFill>
                <a:latin typeface="Lucida Console" pitchFamily="49" charset="0"/>
              </a:rPr>
              <a:t> </a:t>
            </a:r>
          </a:p>
          <a:p>
            <a:pPr eaLnBrk="0" hangingPunct="0"/>
            <a:r>
              <a:rPr lang="en-US" sz="1400" b="1" dirty="0" smtClean="0">
                <a:solidFill>
                  <a:srgbClr val="0000FF"/>
                </a:solidFill>
                <a:latin typeface="Lucida Console" pitchFamily="49" charset="0"/>
              </a:rPr>
              <a:t>            select </a:t>
            </a:r>
            <a:r>
              <a:rPr lang="en-US" sz="1400" b="1" dirty="0" smtClean="0">
                <a:solidFill>
                  <a:schemeClr val="bg1"/>
                </a:solidFill>
                <a:latin typeface="Lucida Console" pitchFamily="49" charset="0"/>
              </a:rPr>
              <a:t>customer;</a:t>
            </a:r>
            <a:endParaRPr lang="en-US" sz="1400" b="1" dirty="0">
              <a:solidFill>
                <a:schemeClr val="bg1"/>
              </a:solidFill>
              <a:latin typeface="Lucida Console" pitchFamily="49" charset="0"/>
            </a:endParaRPr>
          </a:p>
          <a:p>
            <a:pPr eaLnBrk="0" hangingPunct="0"/>
            <a:endParaRPr lang="en-US" sz="1050" b="1" dirty="0">
              <a:solidFill>
                <a:schemeClr val="tx1"/>
              </a:solidFill>
              <a:latin typeface="Lucida Console" pitchFamily="49" charset="0"/>
            </a:endParaRPr>
          </a:p>
        </p:txBody>
      </p:sp>
      <p:sp>
        <p:nvSpPr>
          <p:cNvPr id="7" name="Rectangle 6"/>
          <p:cNvSpPr/>
          <p:nvPr/>
        </p:nvSpPr>
        <p:spPr>
          <a:xfrm>
            <a:off x="685800" y="4267200"/>
            <a:ext cx="4572000" cy="738664"/>
          </a:xfrm>
          <a:prstGeom prst="rect">
            <a:avLst/>
          </a:prstGeom>
        </p:spPr>
        <p:txBody>
          <a:bodyPr>
            <a:spAutoFit/>
          </a:bodyPr>
          <a:lstStyle/>
          <a:p>
            <a:pPr>
              <a:buSzPct val="80000"/>
              <a:buFont typeface="Wingdings" pitchFamily="2" charset="2"/>
              <a:buChar char="l"/>
            </a:pPr>
            <a:r>
              <a:rPr lang="en-US" sz="2400" dirty="0" smtClean="0"/>
              <a:t>  Typed </a:t>
            </a:r>
            <a:r>
              <a:rPr lang="en-US" sz="2400" dirty="0" err="1" smtClean="0"/>
              <a:t>DataSet</a:t>
            </a:r>
            <a:endParaRPr lang="en-US" sz="2400" dirty="0" smtClean="0"/>
          </a:p>
          <a:p>
            <a:pPr lvl="1">
              <a:buSzPct val="80000"/>
              <a:buFont typeface="Wingdings" pitchFamily="2" charset="2"/>
              <a:buChar char="l"/>
            </a:pPr>
            <a:r>
              <a:rPr lang="en-US" dirty="0" smtClean="0"/>
              <a:t>  Use strongly typed </a:t>
            </a:r>
            <a:r>
              <a:rPr lang="en-US" dirty="0" err="1" smtClean="0"/>
              <a:t>accessors</a:t>
            </a:r>
            <a:endParaRPr lang="en-US" dirty="0" smtClean="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LINQ to </a:t>
            </a:r>
            <a:r>
              <a:rPr lang="en-US" dirty="0" err="1" smtClean="0"/>
              <a:t>DataSet</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30044" y="1295400"/>
            <a:ext cx="7672003" cy="5640262"/>
          </a:xfrm>
        </p:spPr>
        <p:txBody>
          <a:bodyPr/>
          <a:lstStyle/>
          <a:p>
            <a:pPr>
              <a:lnSpc>
                <a:spcPct val="100000"/>
              </a:lnSpc>
              <a:spcAft>
                <a:spcPts val="0"/>
              </a:spcAft>
            </a:pPr>
            <a:r>
              <a:rPr lang="en-US" sz="2800" dirty="0" smtClean="0"/>
              <a:t>LINQ to SQL </a:t>
            </a:r>
          </a:p>
          <a:p>
            <a:pPr lvl="1">
              <a:lnSpc>
                <a:spcPct val="100000"/>
              </a:lnSpc>
              <a:spcBef>
                <a:spcPts val="0"/>
              </a:spcBef>
              <a:buNone/>
            </a:pPr>
            <a:r>
              <a:rPr lang="en-US" sz="2400" i="1" dirty="0" smtClean="0"/>
              <a:t>Strongly Typed Database</a:t>
            </a:r>
          </a:p>
          <a:p>
            <a:pPr lvl="1"/>
            <a:r>
              <a:rPr lang="en-US" sz="2000" dirty="0" smtClean="0"/>
              <a:t>Emphasis on rapid application development</a:t>
            </a:r>
          </a:p>
          <a:p>
            <a:pPr lvl="1"/>
            <a:r>
              <a:rPr lang="en-US" sz="2000" dirty="0" smtClean="0"/>
              <a:t>Direct mapping to Microsoft SQL Server family of databases</a:t>
            </a:r>
          </a:p>
          <a:p>
            <a:pPr>
              <a:lnSpc>
                <a:spcPct val="100000"/>
              </a:lnSpc>
              <a:spcAft>
                <a:spcPts val="0"/>
              </a:spcAft>
            </a:pPr>
            <a:r>
              <a:rPr lang="en-US" sz="2800" dirty="0" smtClean="0"/>
              <a:t>LINQ to Entities </a:t>
            </a:r>
          </a:p>
          <a:p>
            <a:pPr lvl="1">
              <a:buNone/>
            </a:pPr>
            <a:r>
              <a:rPr lang="en-US" sz="2400" i="1" dirty="0" smtClean="0"/>
              <a:t>Flexible mapping to existing Schema</a:t>
            </a:r>
          </a:p>
          <a:p>
            <a:pPr lvl="1"/>
            <a:r>
              <a:rPr lang="en-US" sz="2000" dirty="0" smtClean="0"/>
              <a:t>Focus on enterprise-grade data scenarios</a:t>
            </a:r>
          </a:p>
          <a:p>
            <a:pPr lvl="1"/>
            <a:r>
              <a:rPr lang="en-US" sz="2000" dirty="0" smtClean="0"/>
              <a:t>Flexible Mapping to Microsoft SQL Server and third-party databases</a:t>
            </a:r>
          </a:p>
          <a:p>
            <a:pPr>
              <a:lnSpc>
                <a:spcPct val="100000"/>
              </a:lnSpc>
              <a:spcAft>
                <a:spcPts val="0"/>
              </a:spcAft>
            </a:pPr>
            <a:r>
              <a:rPr lang="en-US" sz="2800" dirty="0" smtClean="0"/>
              <a:t>LINQ to </a:t>
            </a:r>
            <a:r>
              <a:rPr lang="en-US" sz="2800" dirty="0" err="1" smtClean="0"/>
              <a:t>DataSet</a:t>
            </a:r>
            <a:r>
              <a:rPr lang="en-US" sz="2800" dirty="0" smtClean="0"/>
              <a:t> </a:t>
            </a:r>
          </a:p>
          <a:p>
            <a:pPr lvl="1">
              <a:buNone/>
            </a:pPr>
            <a:r>
              <a:rPr lang="en-US" sz="2400" i="1" dirty="0" smtClean="0"/>
              <a:t>In-Memory Cache w/Change Tracking</a:t>
            </a:r>
          </a:p>
          <a:p>
            <a:pPr lvl="1"/>
            <a:r>
              <a:rPr lang="en-US" sz="2000" dirty="0" smtClean="0"/>
              <a:t>All the scenarios where </a:t>
            </a:r>
            <a:r>
              <a:rPr lang="en-US" sz="2000" dirty="0" err="1" smtClean="0"/>
              <a:t>DataSet</a:t>
            </a:r>
            <a:r>
              <a:rPr lang="en-US" sz="2000" dirty="0" smtClean="0"/>
              <a:t> is useful today</a:t>
            </a:r>
          </a:p>
          <a:p>
            <a:pPr lvl="2"/>
            <a:r>
              <a:rPr lang="en-US" sz="2000" dirty="0" smtClean="0"/>
              <a:t>Offline, Disconnected, Aggregation</a:t>
            </a:r>
          </a:p>
          <a:p>
            <a:pPr lvl="2"/>
            <a:r>
              <a:rPr lang="en-US" sz="2000" dirty="0" smtClean="0"/>
              <a:t>Change Tracking</a:t>
            </a:r>
          </a:p>
          <a:p>
            <a:pPr lvl="2">
              <a:buNone/>
            </a:pPr>
            <a:r>
              <a:rPr lang="en-US" sz="2000" dirty="0" smtClean="0"/>
              <a:t>..Plus support for Query Operations</a:t>
            </a:r>
          </a:p>
          <a:p>
            <a:pPr lvl="1"/>
            <a:r>
              <a:rPr lang="en-US" sz="2000" dirty="0" smtClean="0"/>
              <a:t>Strongly typed or </a:t>
            </a:r>
            <a:r>
              <a:rPr lang="en-US" sz="2000" dirty="0" err="1" smtClean="0"/>
              <a:t>Untyped</a:t>
            </a:r>
            <a:r>
              <a:rPr lang="en-US" sz="2000" dirty="0" smtClean="0"/>
              <a:t> </a:t>
            </a:r>
            <a:r>
              <a:rPr lang="en-US" sz="2000" dirty="0" err="1" smtClean="0"/>
              <a:t>DataSet</a:t>
            </a:r>
            <a:r>
              <a:rPr lang="en-US" sz="2000" dirty="0" smtClean="0"/>
              <a:t> Support</a:t>
            </a:r>
          </a:p>
        </p:txBody>
      </p:sp>
      <p:sp>
        <p:nvSpPr>
          <p:cNvPr id="2" name="Title 1"/>
          <p:cNvSpPr>
            <a:spLocks noGrp="1"/>
          </p:cNvSpPr>
          <p:nvPr>
            <p:ph type="title"/>
          </p:nvPr>
        </p:nvSpPr>
        <p:spPr>
          <a:xfrm>
            <a:off x="387054" y="152400"/>
            <a:ext cx="8375946" cy="997196"/>
          </a:xfrm>
        </p:spPr>
        <p:txBody>
          <a:bodyPr/>
          <a:lstStyle/>
          <a:p>
            <a:r>
              <a:rPr lang="en-US" dirty="0" smtClean="0"/>
              <a:t>Summary: </a:t>
            </a:r>
            <a:br>
              <a:rPr lang="en-US" dirty="0" smtClean="0"/>
            </a:br>
            <a:r>
              <a:rPr lang="en-US" sz="3200" i="1" dirty="0" smtClean="0"/>
              <a:t>ADO.NET and LINQ</a:t>
            </a:r>
            <a:endParaRPr lang="en-US" sz="3200" i="1"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62000" y="2209800"/>
            <a:ext cx="7467600" cy="1371600"/>
          </a:xfrm>
        </p:spPr>
        <p:txBody>
          <a:bodyPr/>
          <a:lstStyle/>
          <a:p>
            <a:r>
              <a:rPr sz="7200" smtClean="0"/>
              <a:t>Questions?</a:t>
            </a:r>
            <a:endParaRPr lang="en-US" sz="7200"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30044" y="1411552"/>
            <a:ext cx="7672003" cy="1910779"/>
          </a:xfrm>
        </p:spPr>
        <p:txBody>
          <a:bodyPr/>
          <a:lstStyle/>
          <a:p>
            <a:r>
              <a:rPr lang="en-US" sz="2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Customizing Data Classes</a:t>
            </a:r>
            <a:endParaRPr lang="en-US" sz="2000" dirty="0" smtClean="0"/>
          </a:p>
          <a:p>
            <a:r>
              <a:rPr lang="en-US" sz="2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Entity Framework Mapping Scenarios</a:t>
            </a:r>
          </a:p>
          <a:p>
            <a:r>
              <a:rPr lang="en-US" sz="2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Database Design Considerations</a:t>
            </a:r>
          </a:p>
          <a:p>
            <a:pPr lvl="0"/>
            <a:r>
              <a:rPr lang="en-US" sz="2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Advanced Mapping Techniques</a:t>
            </a:r>
          </a:p>
        </p:txBody>
      </p:sp>
      <p:sp>
        <p:nvSpPr>
          <p:cNvPr id="2" name="Title 1"/>
          <p:cNvSpPr>
            <a:spLocks noGrp="1"/>
          </p:cNvSpPr>
          <p:nvPr>
            <p:ph type="title"/>
          </p:nvPr>
        </p:nvSpPr>
        <p:spPr>
          <a:xfrm>
            <a:off x="387054" y="152400"/>
            <a:ext cx="8375946" cy="997196"/>
          </a:xfrm>
        </p:spPr>
        <p:txBody>
          <a:bodyPr/>
          <a:lstStyle/>
          <a:p>
            <a:pPr rtl="0" eaLnBrk="1" latinLnBrk="0" hangingPunct="1"/>
            <a:r>
              <a: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3: </a:t>
            </a:r>
            <a:br>
              <a: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br>
            <a:r>
              <a:rPr lang="en-US" sz="3200" b="0" i="1"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ADO.NET Entity Framework Deep Dive</a:t>
            </a:r>
            <a:endParaRPr lang="en-US" i="1"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044" y="1411552"/>
            <a:ext cx="7672003" cy="5357877"/>
          </a:xfrm>
        </p:spPr>
        <p:txBody>
          <a:bodyPr/>
          <a:lstStyle/>
          <a:p>
            <a:r>
              <a:rPr lang="en-US" dirty="0" smtClean="0"/>
              <a:t>Partial Classes</a:t>
            </a:r>
          </a:p>
          <a:p>
            <a:pPr lvl="1"/>
            <a:r>
              <a:rPr lang="en-US" dirty="0" smtClean="0"/>
              <a:t>Add business logic, methods, non-persisted properties to partial classes</a:t>
            </a:r>
          </a:p>
          <a:p>
            <a:r>
              <a:rPr lang="en-US" dirty="0" err="1" smtClean="0"/>
              <a:t>Codegen</a:t>
            </a:r>
            <a:r>
              <a:rPr lang="en-US" dirty="0" smtClean="0"/>
              <a:t> Customization</a:t>
            </a:r>
          </a:p>
          <a:p>
            <a:pPr lvl="1"/>
            <a:r>
              <a:rPr lang="en-US" dirty="0" smtClean="0"/>
              <a:t>Add custom logic to Property, Type Generation</a:t>
            </a:r>
          </a:p>
          <a:p>
            <a:pPr lvl="2"/>
            <a:r>
              <a:rPr lang="en-US" dirty="0" smtClean="0"/>
              <a:t>Attributes, Interfaces, Members, </a:t>
            </a:r>
            <a:r>
              <a:rPr lang="en-US" dirty="0" err="1" smtClean="0"/>
              <a:t>BaseClass</a:t>
            </a:r>
            <a:r>
              <a:rPr lang="en-US" dirty="0" smtClean="0"/>
              <a:t>,…</a:t>
            </a:r>
          </a:p>
          <a:p>
            <a:pPr lvl="2"/>
            <a:r>
              <a:rPr lang="en-US" dirty="0" smtClean="0"/>
              <a:t>Getters, Setters, </a:t>
            </a:r>
            <a:r>
              <a:rPr lang="en-US" dirty="0" err="1" smtClean="0"/>
              <a:t>BackingField</a:t>
            </a:r>
            <a:r>
              <a:rPr lang="en-US" dirty="0" smtClean="0"/>
              <a:t>, Return Type,…</a:t>
            </a:r>
          </a:p>
          <a:p>
            <a:r>
              <a:rPr lang="en-US" dirty="0" smtClean="0"/>
              <a:t>Custom Classes</a:t>
            </a:r>
          </a:p>
          <a:p>
            <a:pPr lvl="1"/>
            <a:r>
              <a:rPr lang="en-US" dirty="0" smtClean="0"/>
              <a:t>Write your own classes that</a:t>
            </a:r>
          </a:p>
          <a:p>
            <a:pPr lvl="2"/>
            <a:r>
              <a:rPr lang="en-US" dirty="0" smtClean="0"/>
              <a:t>Derive from </a:t>
            </a:r>
            <a:r>
              <a:rPr lang="en-US" dirty="0" err="1" smtClean="0"/>
              <a:t>EntityObject</a:t>
            </a:r>
            <a:r>
              <a:rPr lang="en-US" dirty="0" smtClean="0"/>
              <a:t>, or</a:t>
            </a:r>
          </a:p>
          <a:p>
            <a:pPr lvl="2"/>
            <a:r>
              <a:rPr lang="en-US" dirty="0" smtClean="0"/>
              <a:t>Implement interfaces:</a:t>
            </a:r>
          </a:p>
          <a:p>
            <a:pPr lvl="3"/>
            <a:r>
              <a:rPr lang="en-US" dirty="0" err="1" smtClean="0"/>
              <a:t>IEntityWithKey</a:t>
            </a:r>
            <a:r>
              <a:rPr lang="en-US" dirty="0" smtClean="0"/>
              <a:t>, </a:t>
            </a:r>
            <a:r>
              <a:rPr lang="en-US" dirty="0" err="1" smtClean="0"/>
              <a:t>IEntityWithChangeTracker</a:t>
            </a:r>
            <a:r>
              <a:rPr lang="en-US" dirty="0" smtClean="0"/>
              <a:t>, </a:t>
            </a:r>
            <a:r>
              <a:rPr lang="en-US" dirty="0" err="1" smtClean="0"/>
              <a:t>IEntityWithRelationships</a:t>
            </a:r>
            <a:endParaRPr lang="en-US" dirty="0" smtClean="0"/>
          </a:p>
        </p:txBody>
      </p:sp>
      <p:sp>
        <p:nvSpPr>
          <p:cNvPr id="2" name="Title 1"/>
          <p:cNvSpPr>
            <a:spLocks noGrp="1"/>
          </p:cNvSpPr>
          <p:nvPr>
            <p:ph type="title"/>
          </p:nvPr>
        </p:nvSpPr>
        <p:spPr>
          <a:xfrm>
            <a:off x="387054" y="152400"/>
            <a:ext cx="8375946" cy="692497"/>
          </a:xfrm>
        </p:spPr>
        <p:txBody>
          <a:bodyPr/>
          <a:lstStyle/>
          <a:p>
            <a:pPr rtl="0" eaLnBrk="1" latinLnBrk="0" hangingPunct="1"/>
            <a:r>
              <a:rPr lang="en-US" sz="5000" b="0" kern="1200" cap="none" spc="-125" dirty="0" smtClean="0">
                <a:ln w="3175">
                  <a:noFill/>
                </a:ln>
                <a:solidFill>
                  <a:srgbClr val="FFFFFF"/>
                </a:solidFill>
                <a:effectLst>
                  <a:outerShdw blurRad="88900" dist="12700" dir="2700000" algn="tl" rotWithShape="0">
                    <a:prstClr val="black"/>
                  </a:outerShdw>
                </a:effectLst>
                <a:latin typeface="Segoe" pitchFamily="34" charset="0"/>
                <a:ea typeface="+mn-ea"/>
                <a:cs typeface="Arial" charset="0"/>
              </a:rPr>
              <a:t>Customizing Data Classes</a:t>
            </a:r>
            <a:endParaRPr lang="en-US"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Customizing Data Classes</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85800" y="1219200"/>
            <a:ext cx="7672003" cy="5456494"/>
          </a:xfrm>
        </p:spPr>
        <p:txBody>
          <a:bodyPr/>
          <a:lstStyle/>
          <a:p>
            <a:r>
              <a:rPr lang="en-US" sz="2800" dirty="0" smtClean="0"/>
              <a:t>Transparent Language Persistence</a:t>
            </a:r>
          </a:p>
          <a:p>
            <a:pPr lvl="1"/>
            <a:r>
              <a:rPr lang="en-US" sz="2400" dirty="0" smtClean="0"/>
              <a:t>C++, Lisp, </a:t>
            </a:r>
            <a:r>
              <a:rPr lang="en-US" sz="2400" dirty="0" err="1" smtClean="0"/>
              <a:t>SmallTalk</a:t>
            </a:r>
            <a:endParaRPr lang="en-US" sz="2400" dirty="0" smtClean="0"/>
          </a:p>
          <a:p>
            <a:pPr lvl="1"/>
            <a:r>
              <a:rPr lang="en-US" sz="2400" dirty="0" smtClean="0"/>
              <a:t>Transaction support - low throughput</a:t>
            </a:r>
          </a:p>
          <a:p>
            <a:pPr lvl="1"/>
            <a:r>
              <a:rPr lang="en-US" sz="2400" dirty="0" smtClean="0"/>
              <a:t>Very transparent persistence </a:t>
            </a:r>
          </a:p>
          <a:p>
            <a:r>
              <a:rPr lang="en-US" sz="2800" dirty="0" smtClean="0"/>
              <a:t>Fast navigational performance</a:t>
            </a:r>
          </a:p>
          <a:p>
            <a:pPr lvl="1"/>
            <a:r>
              <a:rPr lang="en-US" sz="2400" dirty="0" smtClean="0"/>
              <a:t>Object graph loaded to memory</a:t>
            </a:r>
          </a:p>
          <a:p>
            <a:pPr lvl="1"/>
            <a:r>
              <a:rPr lang="en-US" sz="2400" dirty="0" smtClean="0"/>
              <a:t>Most navigation in memory</a:t>
            </a:r>
          </a:p>
          <a:p>
            <a:pPr lvl="1"/>
            <a:r>
              <a:rPr lang="en-US" sz="2400" dirty="0" smtClean="0"/>
              <a:t>Object faulting based on memory mapped IO and pointer </a:t>
            </a:r>
            <a:r>
              <a:rPr lang="en-US" sz="2400" dirty="0" err="1" smtClean="0"/>
              <a:t>swizzling</a:t>
            </a:r>
            <a:endParaRPr lang="en-US" sz="2400" dirty="0" smtClean="0"/>
          </a:p>
          <a:p>
            <a:r>
              <a:rPr lang="en-US" sz="2800" dirty="0" smtClean="0"/>
              <a:t>Limited query support</a:t>
            </a:r>
          </a:p>
          <a:p>
            <a:pPr lvl="1"/>
            <a:r>
              <a:rPr lang="en-US" sz="2400" dirty="0" smtClean="0"/>
              <a:t>ODMG OQL standard</a:t>
            </a:r>
          </a:p>
          <a:p>
            <a:pPr lvl="1"/>
            <a:r>
              <a:rPr lang="en-US" sz="2400" dirty="0" smtClean="0"/>
              <a:t>No efficient implementations</a:t>
            </a:r>
          </a:p>
          <a:p>
            <a:pPr lvl="1"/>
            <a:r>
              <a:rPr lang="en-US" sz="2400" dirty="0" smtClean="0"/>
              <a:t>Limited indexing support</a:t>
            </a:r>
          </a:p>
          <a:p>
            <a:r>
              <a:rPr lang="en-US" sz="2800" dirty="0" smtClean="0"/>
              <a:t>Limited customer acceptance</a:t>
            </a:r>
            <a:endParaRPr lang="en-US" sz="2800" dirty="0"/>
          </a:p>
        </p:txBody>
      </p:sp>
      <p:sp>
        <p:nvSpPr>
          <p:cNvPr id="3" name="Title 2"/>
          <p:cNvSpPr>
            <a:spLocks noGrp="1"/>
          </p:cNvSpPr>
          <p:nvPr>
            <p:ph type="title"/>
          </p:nvPr>
        </p:nvSpPr>
        <p:spPr>
          <a:xfrm>
            <a:off x="387054" y="152400"/>
            <a:ext cx="8375946" cy="553998"/>
          </a:xfrm>
        </p:spPr>
        <p:txBody>
          <a:bodyPr/>
          <a:lstStyle/>
          <a:p>
            <a:r>
              <a:rPr lang="en-US" dirty="0" smtClean="0"/>
              <a:t>Object Databases – Mid 90’s</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30044" y="1411552"/>
            <a:ext cx="7672003" cy="3406445"/>
          </a:xfrm>
        </p:spPr>
        <p:txBody>
          <a:bodyPr/>
          <a:lstStyle/>
          <a:p>
            <a:pPr lvl="0">
              <a:buClr>
                <a:schemeClr val="tx1">
                  <a:lumMod val="65000"/>
                </a:schemeClr>
              </a:buClr>
              <a:buFont typeface="Wingdings" pitchFamily="2" charset="2"/>
              <a:buChar char="þ"/>
            </a:pPr>
            <a:r>
              <a:rPr lang="en-US" b="0" kern="1200" cap="none" spc="-150" dirty="0" smtClean="0">
                <a:ln w="3175">
                  <a:noFill/>
                </a:ln>
                <a:solidFill>
                  <a:schemeClr val="tx1">
                    <a:lumMod val="65000"/>
                  </a:schemeClr>
                </a:solidFill>
                <a:effectLst/>
                <a:latin typeface="+mj-lt"/>
                <a:ea typeface="+mn-ea"/>
                <a:cs typeface="Arial" charset="0"/>
              </a:rPr>
              <a:t>Customizing Data Classes</a:t>
            </a:r>
          </a:p>
          <a:p>
            <a:pPr lvl="0">
              <a:buFont typeface="Wingdings" pitchFamily="2" charset="2"/>
              <a:buChar char="Ø"/>
            </a:pPr>
            <a:r>
              <a:rPr lang="en-US" b="0" kern="1200" cap="none" spc="-150" dirty="0" smtClean="0">
                <a:ln w="3175">
                  <a:noFill/>
                </a:ln>
                <a:solidFill>
                  <a:schemeClr val="tx1"/>
                </a:solidFill>
                <a:effectLst/>
                <a:latin typeface="+mj-lt"/>
                <a:ea typeface="+mn-ea"/>
                <a:cs typeface="Arial" charset="0"/>
              </a:rPr>
              <a:t>Entity Framework Mapping Scenarios</a:t>
            </a:r>
          </a:p>
          <a:p>
            <a:pPr lvl="1">
              <a:buFont typeface="Wingdings" pitchFamily="2" charset="2"/>
              <a:buChar char="Ø"/>
            </a:pPr>
            <a:r>
              <a:rPr lang="en-US" spc="-150" dirty="0" smtClean="0">
                <a:ln w="3175">
                  <a:noFill/>
                </a:ln>
                <a:solidFill>
                  <a:schemeClr val="tx1"/>
                </a:solidFill>
                <a:latin typeface="+mj-lt"/>
                <a:cs typeface="Arial" charset="0"/>
              </a:rPr>
              <a:t>Core Mapping Scenarios</a:t>
            </a:r>
          </a:p>
          <a:p>
            <a:pPr lvl="1">
              <a:buFont typeface="Wingdings" pitchFamily="2" charset="2"/>
              <a:buChar char="Ø"/>
            </a:pPr>
            <a:r>
              <a:rPr lang="en-US" b="0" kern="1200" cap="none" spc="-150" dirty="0" smtClean="0">
                <a:ln w="3175">
                  <a:noFill/>
                </a:ln>
                <a:solidFill>
                  <a:schemeClr val="tx1"/>
                </a:solidFill>
                <a:effectLst/>
                <a:latin typeface="+mj-lt"/>
                <a:ea typeface="+mn-ea"/>
                <a:cs typeface="Arial" charset="0"/>
              </a:rPr>
              <a:t>Function Mapping</a:t>
            </a:r>
          </a:p>
          <a:p>
            <a:pPr lvl="1">
              <a:buFont typeface="Wingdings" pitchFamily="2" charset="2"/>
              <a:buChar char="Ø"/>
            </a:pPr>
            <a:r>
              <a:rPr lang="en-US" spc="-150" dirty="0" smtClean="0">
                <a:ln w="3175">
                  <a:noFill/>
                </a:ln>
                <a:solidFill>
                  <a:schemeClr val="tx1"/>
                </a:solidFill>
                <a:latin typeface="+mj-lt"/>
                <a:cs typeface="Arial" charset="0"/>
              </a:rPr>
              <a:t>Mapping Limitations</a:t>
            </a:r>
          </a:p>
          <a:p>
            <a:pPr>
              <a:buClr>
                <a:schemeClr val="tx1">
                  <a:lumMod val="65000"/>
                </a:schemeClr>
              </a:buClr>
            </a:pPr>
            <a:r>
              <a:rPr lang="en-US" b="0" kern="1200" cap="none" spc="-150" dirty="0" smtClean="0">
                <a:ln w="3175">
                  <a:noFill/>
                </a:ln>
                <a:solidFill>
                  <a:schemeClr val="tx1">
                    <a:lumMod val="65000"/>
                  </a:schemeClr>
                </a:solidFill>
                <a:effectLst/>
                <a:latin typeface="+mj-lt"/>
                <a:ea typeface="+mn-ea"/>
                <a:cs typeface="Arial" charset="0"/>
              </a:rPr>
              <a:t>Database Design Considerations</a:t>
            </a:r>
          </a:p>
          <a:p>
            <a:pPr lvl="0">
              <a:buClr>
                <a:schemeClr val="tx1">
                  <a:lumMod val="65000"/>
                </a:schemeClr>
              </a:buClr>
            </a:pPr>
            <a:r>
              <a:rPr lang="en-US" b="0" kern="1200" cap="none" spc="-150" dirty="0" smtClean="0">
                <a:ln w="3175">
                  <a:noFill/>
                </a:ln>
                <a:solidFill>
                  <a:schemeClr val="tx1">
                    <a:lumMod val="65000"/>
                  </a:schemeClr>
                </a:solidFill>
                <a:effectLst/>
                <a:latin typeface="+mj-lt"/>
                <a:ea typeface="+mn-ea"/>
                <a:cs typeface="Arial" charset="0"/>
              </a:rPr>
              <a:t>Advanced Mapping Techniques</a:t>
            </a:r>
          </a:p>
        </p:txBody>
      </p:sp>
      <p:sp>
        <p:nvSpPr>
          <p:cNvPr id="2" name="Title 1"/>
          <p:cNvSpPr>
            <a:spLocks noGrp="1"/>
          </p:cNvSpPr>
          <p:nvPr>
            <p:ph type="title"/>
          </p:nvPr>
        </p:nvSpPr>
        <p:spPr>
          <a:xfrm>
            <a:off x="387054" y="152400"/>
            <a:ext cx="8375946" cy="886397"/>
          </a:xfrm>
        </p:spPr>
        <p:txBody>
          <a:bodyPr/>
          <a:lstStyle/>
          <a:p>
            <a:pPr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3: </a:t>
            </a:r>
            <a:b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br>
            <a:r>
              <a:rPr lang="en-US" sz="2800" b="0" i="1"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Entity Framework Deep Dive</a:t>
            </a:r>
            <a:endParaRPr lang="en-US" sz="2800" i="1"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044" y="1411552"/>
            <a:ext cx="7672003" cy="4448975"/>
          </a:xfrm>
        </p:spPr>
        <p:txBody>
          <a:bodyPr/>
          <a:lstStyle/>
          <a:p>
            <a:r>
              <a:rPr lang="en-US" sz="2800" dirty="0" err="1" smtClean="0"/>
              <a:t>EntitySets</a:t>
            </a:r>
            <a:r>
              <a:rPr lang="en-US" sz="2800" dirty="0" smtClean="0"/>
              <a:t> map to Table(s)</a:t>
            </a:r>
          </a:p>
          <a:p>
            <a:pPr lvl="1"/>
            <a:r>
              <a:rPr lang="en-US" sz="2400" dirty="0" err="1" smtClean="0"/>
              <a:t>EntityTypes</a:t>
            </a:r>
            <a:r>
              <a:rPr lang="en-US" sz="2400" dirty="0" smtClean="0"/>
              <a:t>, Properties can be renamed</a:t>
            </a:r>
          </a:p>
          <a:p>
            <a:pPr lvl="1"/>
            <a:r>
              <a:rPr lang="en-US" sz="2400" dirty="0" smtClean="0"/>
              <a:t>A single </a:t>
            </a:r>
            <a:r>
              <a:rPr lang="en-US" sz="2400" dirty="0" err="1" smtClean="0"/>
              <a:t>EntitySet</a:t>
            </a:r>
            <a:r>
              <a:rPr lang="en-US" sz="2400" dirty="0" smtClean="0"/>
              <a:t> may be mapped to multiple tables</a:t>
            </a:r>
          </a:p>
          <a:p>
            <a:pPr lvl="1"/>
            <a:r>
              <a:rPr lang="en-US" sz="2400" dirty="0" smtClean="0"/>
              <a:t>Different </a:t>
            </a:r>
            <a:r>
              <a:rPr lang="en-US" sz="2400" dirty="0" err="1" smtClean="0"/>
              <a:t>EntityTypes</a:t>
            </a:r>
            <a:r>
              <a:rPr lang="en-US" sz="2400" dirty="0" smtClean="0"/>
              <a:t> in a hierarchy can be mapped to:</a:t>
            </a:r>
          </a:p>
          <a:p>
            <a:pPr lvl="2"/>
            <a:r>
              <a:rPr lang="en-US" sz="2000" dirty="0" smtClean="0"/>
              <a:t>Different columns within a table or different tables</a:t>
            </a:r>
          </a:p>
          <a:p>
            <a:pPr lvl="1"/>
            <a:r>
              <a:rPr lang="en-US" sz="2400" dirty="0" smtClean="0"/>
              <a:t>An </a:t>
            </a:r>
            <a:r>
              <a:rPr lang="en-US" sz="2400" dirty="0" err="1" smtClean="0"/>
              <a:t>EntitySet</a:t>
            </a:r>
            <a:r>
              <a:rPr lang="en-US" sz="2400" dirty="0" smtClean="0"/>
              <a:t> may be mapped to a subset of the rows within a table</a:t>
            </a:r>
          </a:p>
          <a:p>
            <a:r>
              <a:rPr lang="en-US" sz="2800" dirty="0" err="1" smtClean="0"/>
              <a:t>AssociationSets</a:t>
            </a:r>
            <a:r>
              <a:rPr lang="en-US" sz="2800" dirty="0" smtClean="0"/>
              <a:t> map to tables with foreign keys</a:t>
            </a:r>
          </a:p>
          <a:p>
            <a:pPr lvl="1"/>
            <a:r>
              <a:rPr lang="en-US" sz="2400" dirty="0" smtClean="0"/>
              <a:t>M:N relationships map to join table</a:t>
            </a:r>
          </a:p>
          <a:p>
            <a:pPr lvl="1"/>
            <a:r>
              <a:rPr lang="en-US" sz="2400" dirty="0" smtClean="0"/>
              <a:t>0..1 : * relationships may be "co-located"</a:t>
            </a:r>
          </a:p>
          <a:p>
            <a:pPr lvl="1"/>
            <a:r>
              <a:rPr lang="en-US" sz="2400" dirty="0" smtClean="0"/>
              <a:t>Relationships may map to/from subtypes in a hierarchy</a:t>
            </a:r>
          </a:p>
          <a:p>
            <a:pPr lvl="1"/>
            <a:r>
              <a:rPr lang="en-US" sz="2400" dirty="0" smtClean="0"/>
              <a:t>Can have "Owning" relationships</a:t>
            </a:r>
          </a:p>
        </p:txBody>
      </p:sp>
      <p:sp>
        <p:nvSpPr>
          <p:cNvPr id="2" name="Title 1"/>
          <p:cNvSpPr>
            <a:spLocks noGrp="1"/>
          </p:cNvSpPr>
          <p:nvPr>
            <p:ph type="title"/>
          </p:nvPr>
        </p:nvSpPr>
        <p:spPr/>
        <p:txBody>
          <a:bodyPr/>
          <a:lstStyle/>
          <a:p>
            <a:r>
              <a:rPr smtClean="0"/>
              <a:t>Core Mapping Scenarios</a:t>
            </a:r>
            <a:endParaRPr lang="en-US"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smtClean="0"/>
              <a:t>Functions exposed through Function Imports</a:t>
            </a:r>
          </a:p>
          <a:p>
            <a:pPr lvl="1"/>
            <a:r>
              <a:rPr lang="en-US" sz="2400" dirty="0" smtClean="0"/>
              <a:t>Parameters may be mapped</a:t>
            </a:r>
          </a:p>
          <a:p>
            <a:pPr lvl="1"/>
            <a:r>
              <a:rPr lang="en-US" sz="2400" dirty="0" smtClean="0"/>
              <a:t>Stored Procedures can return different results</a:t>
            </a:r>
          </a:p>
          <a:p>
            <a:r>
              <a:rPr lang="en-US" sz="2800" dirty="0" smtClean="0"/>
              <a:t>Mapping CUD operations to Functions</a:t>
            </a:r>
          </a:p>
          <a:p>
            <a:pPr lvl="1"/>
            <a:r>
              <a:rPr lang="en-US" sz="2400" dirty="0" smtClean="0"/>
              <a:t>Insert, Update, Delete operations</a:t>
            </a:r>
            <a:endParaRPr lang="en-US" sz="2400" dirty="0"/>
          </a:p>
        </p:txBody>
      </p:sp>
      <p:sp>
        <p:nvSpPr>
          <p:cNvPr id="3" name="Title 2"/>
          <p:cNvSpPr>
            <a:spLocks noGrp="1"/>
          </p:cNvSpPr>
          <p:nvPr>
            <p:ph type="title"/>
          </p:nvPr>
        </p:nvSpPr>
        <p:spPr>
          <a:xfrm>
            <a:off x="387054" y="152400"/>
            <a:ext cx="8375946" cy="553998"/>
          </a:xfrm>
        </p:spPr>
        <p:txBody>
          <a:bodyPr/>
          <a:lstStyle/>
          <a:p>
            <a:pPr lvl="0"/>
            <a:r>
              <a:rPr lang="en-US" dirty="0" smtClean="0"/>
              <a:t>Function Mapping</a:t>
            </a:r>
            <a:endParaRPr lang="en-US" sz="5400" dirty="0"/>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855753"/>
          </a:xfrm>
        </p:spPr>
        <p:txBody>
          <a:bodyPr/>
          <a:lstStyle/>
          <a:p>
            <a:r>
              <a:rPr lang="en-US" sz="2800" dirty="0" smtClean="0"/>
              <a:t>Must use a common </a:t>
            </a:r>
            <a:r>
              <a:rPr lang="en-US" sz="2800" dirty="0" err="1" smtClean="0"/>
              <a:t>EntityKey</a:t>
            </a:r>
            <a:r>
              <a:rPr lang="en-US" sz="2800" dirty="0" smtClean="0"/>
              <a:t> throughout type hierarchy</a:t>
            </a:r>
          </a:p>
          <a:p>
            <a:r>
              <a:rPr lang="en-US" sz="2800" dirty="0" smtClean="0"/>
              <a:t>Relationships must be based on </a:t>
            </a:r>
            <a:r>
              <a:rPr lang="en-US" sz="2800" dirty="0" err="1" smtClean="0"/>
              <a:t>EntityKey</a:t>
            </a:r>
            <a:endParaRPr lang="en-US" sz="2800" dirty="0" smtClean="0"/>
          </a:p>
          <a:p>
            <a:pPr lvl="1"/>
            <a:r>
              <a:rPr lang="en-US" sz="2400" dirty="0" err="1" smtClean="0"/>
              <a:t>EntityKey</a:t>
            </a:r>
            <a:r>
              <a:rPr lang="en-US" sz="2400" dirty="0" smtClean="0"/>
              <a:t> can't contain reference</a:t>
            </a:r>
          </a:p>
          <a:p>
            <a:r>
              <a:rPr lang="en-US" sz="2800" dirty="0" smtClean="0"/>
              <a:t>Function results must be mapped to </a:t>
            </a:r>
            <a:r>
              <a:rPr lang="en-US" sz="2800" dirty="0" err="1" smtClean="0"/>
              <a:t>EntityTypes</a:t>
            </a:r>
            <a:endParaRPr lang="en-US" sz="2800" dirty="0" smtClean="0"/>
          </a:p>
          <a:p>
            <a:r>
              <a:rPr lang="en-US" sz="2800" dirty="0" smtClean="0"/>
              <a:t>Can't Map multiple entities to different columns of a single row</a:t>
            </a:r>
          </a:p>
          <a:p>
            <a:r>
              <a:rPr lang="en-US" sz="2800" dirty="0" smtClean="0"/>
              <a:t>If used, modification functions must include all CUD operations on </a:t>
            </a:r>
            <a:r>
              <a:rPr lang="en-US" sz="2800" dirty="0" err="1" smtClean="0"/>
              <a:t>EntitySet</a:t>
            </a:r>
            <a:r>
              <a:rPr lang="en-US" sz="2800" dirty="0" smtClean="0"/>
              <a:t> </a:t>
            </a:r>
            <a:r>
              <a:rPr lang="en-US" sz="2800" i="1" u="sng" dirty="0" smtClean="0"/>
              <a:t>and</a:t>
            </a:r>
            <a:r>
              <a:rPr lang="en-US" sz="2800" dirty="0" smtClean="0"/>
              <a:t> References</a:t>
            </a:r>
          </a:p>
          <a:p>
            <a:r>
              <a:rPr lang="en-US" sz="2800" dirty="0" smtClean="0"/>
              <a:t>Can't map Multiple Results from a Stored Proc</a:t>
            </a:r>
          </a:p>
          <a:p>
            <a:r>
              <a:rPr lang="en-US" sz="2800" dirty="0" smtClean="0"/>
              <a:t>No Support for </a:t>
            </a:r>
            <a:r>
              <a:rPr lang="en-US" sz="2800" dirty="0" err="1" smtClean="0"/>
              <a:t>Composable</a:t>
            </a:r>
            <a:r>
              <a:rPr lang="en-US" sz="2800" dirty="0" smtClean="0"/>
              <a:t> TVFs in V1</a:t>
            </a:r>
            <a:endParaRPr lang="en-US" sz="2800" dirty="0"/>
          </a:p>
        </p:txBody>
      </p:sp>
      <p:sp>
        <p:nvSpPr>
          <p:cNvPr id="3" name="Title 2"/>
          <p:cNvSpPr>
            <a:spLocks noGrp="1"/>
          </p:cNvSpPr>
          <p:nvPr>
            <p:ph type="title"/>
          </p:nvPr>
        </p:nvSpPr>
        <p:spPr/>
        <p:txBody>
          <a:bodyPr/>
          <a:lstStyle/>
          <a:p>
            <a:r>
              <a:rPr lang="en-US" dirty="0" smtClean="0"/>
              <a:t>Core</a:t>
            </a:r>
            <a:r>
              <a:rPr lang="en-US" baseline="0" dirty="0" smtClean="0"/>
              <a:t> Mapping Limitations</a:t>
            </a:r>
            <a:endParaRPr lang="en-US" dirty="0"/>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624728"/>
          </a:xfrm>
        </p:spPr>
        <p:txBody>
          <a:bodyPr/>
          <a:lstStyle/>
          <a:p>
            <a:r>
              <a:rPr lang="en-US" dirty="0" smtClean="0"/>
              <a:t>Use a common PK…</a:t>
            </a:r>
          </a:p>
          <a:p>
            <a:pPr lvl="1"/>
            <a:r>
              <a:rPr lang="en-US" dirty="0" smtClean="0"/>
              <a:t>For all tables in a Hierarchy</a:t>
            </a:r>
          </a:p>
          <a:p>
            <a:pPr lvl="1"/>
            <a:r>
              <a:rPr lang="en-US" dirty="0" smtClean="0"/>
              <a:t>When splitting information across tables</a:t>
            </a:r>
          </a:p>
          <a:p>
            <a:pPr lvl="1"/>
            <a:r>
              <a:rPr lang="en-US" dirty="0" smtClean="0"/>
              <a:t>For Relationships</a:t>
            </a:r>
          </a:p>
          <a:p>
            <a:r>
              <a:rPr lang="en-US" dirty="0" smtClean="0"/>
              <a:t>Hierarchy Models</a:t>
            </a:r>
          </a:p>
          <a:p>
            <a:pPr lvl="1"/>
            <a:r>
              <a:rPr lang="en-US" dirty="0" smtClean="0"/>
              <a:t>Single Table per Hierarchy generally results in simpler queries (fewer joins)</a:t>
            </a:r>
          </a:p>
          <a:p>
            <a:pPr lvl="1"/>
            <a:r>
              <a:rPr lang="en-US" dirty="0" smtClean="0"/>
              <a:t>Separate table for each subtype when most queries are against a single Subtype</a:t>
            </a:r>
          </a:p>
          <a:p>
            <a:pPr lvl="1"/>
            <a:r>
              <a:rPr lang="en-US" dirty="0" smtClean="0"/>
              <a:t>Separate table for additional subtype columns When most queries are against </a:t>
            </a:r>
            <a:r>
              <a:rPr lang="en-US" dirty="0" err="1" smtClean="0"/>
              <a:t>supertype</a:t>
            </a:r>
            <a:endParaRPr lang="en-US" dirty="0" smtClean="0"/>
          </a:p>
        </p:txBody>
      </p:sp>
      <p:sp>
        <p:nvSpPr>
          <p:cNvPr id="3" name="Title 2"/>
          <p:cNvSpPr>
            <a:spLocks noGrp="1"/>
          </p:cNvSpPr>
          <p:nvPr>
            <p:ph type="title"/>
          </p:nvPr>
        </p:nvSpPr>
        <p:spPr>
          <a:xfrm>
            <a:off x="387054" y="152400"/>
            <a:ext cx="8375946" cy="553998"/>
          </a:xfrm>
        </p:spPr>
        <p:txBody>
          <a:bodyPr/>
          <a:lstStyle/>
          <a:p>
            <a:r>
              <a:rPr smtClean="0"/>
              <a:t>Database Design Considerations</a:t>
            </a:r>
            <a:endParaRPr lang="en-US" dirty="0"/>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30044" y="1411552"/>
            <a:ext cx="7672003" cy="3328027"/>
          </a:xfrm>
        </p:spPr>
        <p:txBody>
          <a:bodyPr/>
          <a:lstStyle/>
          <a:p>
            <a:pPr lvl="0">
              <a:buClr>
                <a:schemeClr val="tx1">
                  <a:lumMod val="65000"/>
                </a:schemeClr>
              </a:buClr>
              <a:buFont typeface="Wingdings" pitchFamily="2" charset="2"/>
              <a:buChar char="þ"/>
            </a:pPr>
            <a:r>
              <a:rPr lang="en-US" b="0" kern="1200" cap="none" spc="-150" dirty="0" smtClean="0">
                <a:ln w="3175">
                  <a:noFill/>
                </a:ln>
                <a:solidFill>
                  <a:schemeClr val="tx1">
                    <a:lumMod val="65000"/>
                  </a:schemeClr>
                </a:solidFill>
                <a:effectLst/>
                <a:latin typeface="+mj-lt"/>
                <a:ea typeface="+mn-ea"/>
                <a:cs typeface="Arial" charset="0"/>
              </a:rPr>
              <a:t>Customizing Data Classes</a:t>
            </a:r>
          </a:p>
          <a:p>
            <a:pPr lvl="0">
              <a:buClr>
                <a:schemeClr val="tx1">
                  <a:lumMod val="65000"/>
                </a:schemeClr>
              </a:buClr>
              <a:buFont typeface="Wingdings" pitchFamily="2" charset="2"/>
              <a:buChar char="þ"/>
            </a:pPr>
            <a:r>
              <a:rPr lang="en-US" b="0" kern="1200" cap="none" spc="-150" dirty="0" smtClean="0">
                <a:ln w="3175">
                  <a:noFill/>
                </a:ln>
                <a:solidFill>
                  <a:schemeClr val="tx1">
                    <a:lumMod val="65000"/>
                  </a:schemeClr>
                </a:solidFill>
                <a:effectLst/>
                <a:latin typeface="+mj-lt"/>
                <a:ea typeface="+mn-ea"/>
                <a:cs typeface="Arial" charset="0"/>
              </a:rPr>
              <a:t>Entity Framework Mapping Scenarios</a:t>
            </a:r>
          </a:p>
          <a:p>
            <a:pPr lvl="0">
              <a:buClr>
                <a:schemeClr val="tx1">
                  <a:lumMod val="65000"/>
                </a:schemeClr>
              </a:buClr>
              <a:buFont typeface="Wingdings" pitchFamily="2" charset="2"/>
              <a:buChar char="þ"/>
            </a:pPr>
            <a:r>
              <a:rPr lang="en-US" b="0" kern="1200" cap="none" spc="-150" dirty="0" smtClean="0">
                <a:ln w="3175">
                  <a:noFill/>
                </a:ln>
                <a:solidFill>
                  <a:schemeClr val="tx1">
                    <a:lumMod val="65000"/>
                  </a:schemeClr>
                </a:solidFill>
                <a:effectLst/>
                <a:latin typeface="+mj-lt"/>
                <a:ea typeface="+mn-ea"/>
                <a:cs typeface="Arial" charset="0"/>
              </a:rPr>
              <a:t>Database Design Considerations</a:t>
            </a:r>
          </a:p>
          <a:p>
            <a:pPr lvl="0">
              <a:buFont typeface="Wingdings" pitchFamily="2" charset="2"/>
              <a:buChar char="Ø"/>
            </a:pPr>
            <a:r>
              <a:rPr lang="en-US"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Advanced Mapping Techniques</a:t>
            </a:r>
          </a:p>
          <a:p>
            <a:pPr lvl="1">
              <a:buClr>
                <a:schemeClr val="tx1"/>
              </a:buClr>
              <a:buFont typeface="Wingdings" pitchFamily="2" charset="2"/>
              <a:buChar char="Ø"/>
            </a:pPr>
            <a:r>
              <a:rPr lang="en-US" sz="2400" dirty="0" smtClean="0"/>
              <a:t>Anatomy of an .</a:t>
            </a:r>
            <a:r>
              <a:rPr lang="en-US" sz="2400" dirty="0" err="1" smtClean="0"/>
              <a:t>edmx</a:t>
            </a:r>
            <a:r>
              <a:rPr lang="en-US" sz="2400" dirty="0" smtClean="0"/>
              <a:t> file</a:t>
            </a:r>
          </a:p>
          <a:p>
            <a:pPr lvl="1">
              <a:buClr>
                <a:schemeClr val="tx1"/>
              </a:buClr>
              <a:buFont typeface="Wingdings" pitchFamily="2" charset="2"/>
              <a:buChar char="Ø"/>
            </a:pPr>
            <a:r>
              <a:rPr lang="en-US" sz="2400" dirty="0" smtClean="0"/>
              <a:t>Complex Types</a:t>
            </a:r>
          </a:p>
          <a:p>
            <a:pPr lvl="1">
              <a:buClr>
                <a:schemeClr val="tx1"/>
              </a:buClr>
              <a:buFont typeface="Wingdings" pitchFamily="2" charset="2"/>
              <a:buChar char="Ø"/>
            </a:pPr>
            <a:r>
              <a:rPr lang="en-US" sz="2400" dirty="0" smtClean="0"/>
              <a:t>Custom Mapping</a:t>
            </a:r>
            <a:endParaRPr lang="en-US" sz="2000" dirty="0" smtClean="0"/>
          </a:p>
        </p:txBody>
      </p:sp>
      <p:sp>
        <p:nvSpPr>
          <p:cNvPr id="2" name="Title 1"/>
          <p:cNvSpPr>
            <a:spLocks noGrp="1"/>
          </p:cNvSpPr>
          <p:nvPr>
            <p:ph type="title"/>
          </p:nvPr>
        </p:nvSpPr>
        <p:spPr>
          <a:xfrm>
            <a:off x="387054" y="152400"/>
            <a:ext cx="8375946" cy="886397"/>
          </a:xfrm>
        </p:spPr>
        <p:txBody>
          <a:bodyPr/>
          <a:lstStyle/>
          <a:p>
            <a:pPr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3: </a:t>
            </a:r>
            <a:b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br>
            <a:r>
              <a:rPr lang="en-US" sz="2800" b="0" i="1"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Entity Framework Deep Dive</a:t>
            </a:r>
            <a:endParaRPr lang="en-US" sz="2800" i="1"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492384"/>
          </a:xfrm>
        </p:spPr>
        <p:txBody>
          <a:bodyPr/>
          <a:lstStyle/>
          <a:p>
            <a:r>
              <a:rPr lang="en-US" dirty="0" smtClean="0"/>
              <a:t>Conceptual Schema Definition (CSDL)</a:t>
            </a:r>
          </a:p>
          <a:p>
            <a:pPr lvl="1"/>
            <a:r>
              <a:rPr lang="en-US" dirty="0" smtClean="0"/>
              <a:t>Container</a:t>
            </a:r>
          </a:p>
          <a:p>
            <a:pPr lvl="2"/>
            <a:r>
              <a:rPr lang="en-US" dirty="0" err="1" smtClean="0"/>
              <a:t>EntitySets</a:t>
            </a:r>
            <a:endParaRPr lang="en-US" dirty="0" smtClean="0"/>
          </a:p>
          <a:p>
            <a:pPr lvl="2"/>
            <a:r>
              <a:rPr lang="en-US" dirty="0" err="1" smtClean="0"/>
              <a:t>AssociationSets</a:t>
            </a:r>
            <a:endParaRPr lang="en-US" dirty="0" smtClean="0"/>
          </a:p>
          <a:p>
            <a:pPr lvl="1"/>
            <a:r>
              <a:rPr lang="en-US" dirty="0" smtClean="0"/>
              <a:t>Entity Types</a:t>
            </a:r>
          </a:p>
          <a:p>
            <a:pPr lvl="1"/>
            <a:r>
              <a:rPr lang="en-US" dirty="0" smtClean="0"/>
              <a:t>Association Types</a:t>
            </a:r>
          </a:p>
          <a:p>
            <a:r>
              <a:rPr lang="en-US" dirty="0" smtClean="0"/>
              <a:t>Storage Schema Definition (SSDL)</a:t>
            </a:r>
          </a:p>
          <a:p>
            <a:pPr lvl="1"/>
            <a:r>
              <a:rPr lang="en-US" dirty="0" smtClean="0"/>
              <a:t>Same Structure as CSDL</a:t>
            </a:r>
          </a:p>
          <a:p>
            <a:r>
              <a:rPr lang="en-US" dirty="0" smtClean="0"/>
              <a:t>Mapping Definition (MSDL)</a:t>
            </a:r>
          </a:p>
          <a:p>
            <a:pPr lvl="1"/>
            <a:r>
              <a:rPr lang="en-US" dirty="0" smtClean="0"/>
              <a:t>Mapping for </a:t>
            </a:r>
            <a:r>
              <a:rPr lang="en-US" dirty="0" err="1" smtClean="0"/>
              <a:t>EntitySets</a:t>
            </a:r>
            <a:r>
              <a:rPr lang="en-US" dirty="0" smtClean="0"/>
              <a:t>, </a:t>
            </a:r>
            <a:r>
              <a:rPr lang="en-US" dirty="0" err="1" smtClean="0"/>
              <a:t>AssociationSets</a:t>
            </a:r>
            <a:endParaRPr lang="en-US" dirty="0"/>
          </a:p>
        </p:txBody>
      </p:sp>
      <p:sp>
        <p:nvSpPr>
          <p:cNvPr id="3" name="Title 2"/>
          <p:cNvSpPr>
            <a:spLocks noGrp="1"/>
          </p:cNvSpPr>
          <p:nvPr>
            <p:ph type="title"/>
          </p:nvPr>
        </p:nvSpPr>
        <p:spPr/>
        <p:txBody>
          <a:bodyPr/>
          <a:lstStyle/>
          <a:p>
            <a:r>
              <a:rPr lang="en-US" dirty="0" smtClean="0"/>
              <a:t>Anatomy of an .</a:t>
            </a:r>
            <a:r>
              <a:rPr lang="en-US" dirty="0" err="1" smtClean="0"/>
              <a:t>edmx</a:t>
            </a:r>
            <a:r>
              <a:rPr lang="en-US" dirty="0" smtClean="0"/>
              <a:t> File</a:t>
            </a:r>
            <a:endParaRPr lang="en-US"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sz="3600" smtClean="0"/>
              <a:t>Conceptual Schema Definition (CSDL)</a:t>
            </a:r>
            <a:endParaRPr lang="en-US" sz="3600" dirty="0"/>
          </a:p>
        </p:txBody>
      </p:sp>
      <p:sp>
        <p:nvSpPr>
          <p:cNvPr id="5" name="Rectangle 4"/>
          <p:cNvSpPr/>
          <p:nvPr/>
        </p:nvSpPr>
        <p:spPr bwMode="auto">
          <a:xfrm>
            <a:off x="152400" y="762000"/>
            <a:ext cx="8763000" cy="57150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1200" b="1" dirty="0" smtClean="0">
                <a:solidFill>
                  <a:srgbClr val="0000FF"/>
                </a:solidFill>
                <a:latin typeface="Courier New"/>
                <a:ea typeface="Calibri"/>
                <a:cs typeface="Times New Roman"/>
              </a:rPr>
              <a:t>&lt;</a:t>
            </a:r>
            <a:r>
              <a:rPr lang="en-US" sz="1200" b="1" dirty="0" smtClean="0">
                <a:solidFill>
                  <a:srgbClr val="A31515"/>
                </a:solidFill>
                <a:latin typeface="Courier New"/>
                <a:ea typeface="Calibri"/>
                <a:cs typeface="Times New Roman"/>
              </a:rPr>
              <a:t>Schema</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Namespace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Alias</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Self</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xmlns</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http://schemas.microsoft.com/ado/2006/04/edm</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&lt;</a:t>
            </a:r>
            <a:r>
              <a:rPr lang="en-US" sz="1200" b="1" dirty="0" err="1" smtClean="0">
                <a:solidFill>
                  <a:srgbClr val="A31515"/>
                </a:solidFill>
                <a:latin typeface="Courier New"/>
                <a:ea typeface="Calibri"/>
                <a:cs typeface="Times New Roman"/>
              </a:rPr>
              <a:t>EntityContainer</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AdventureWorksEntities</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EntitySet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Contacts</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pPr indent="457200"/>
            <a:r>
              <a:rPr lang="en-US" sz="1200" b="1" dirty="0" err="1" smtClean="0">
                <a:solidFill>
                  <a:srgbClr val="FF0000"/>
                </a:solidFill>
                <a:latin typeface="Courier New"/>
                <a:ea typeface="Calibri"/>
                <a:cs typeface="Times New Roman"/>
              </a:rPr>
              <a:t>EntityType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AdventureWorksModel.Contact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AssociationSet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ManagerEmployees</a:t>
            </a:r>
            <a:r>
              <a:rPr lang="en-US" sz="1200" b="1" dirty="0" smtClean="0">
                <a:latin typeface="Courier New"/>
                <a:ea typeface="Calibri"/>
                <a:cs typeface="Times New Roman"/>
              </a:rPr>
              <a:t>"</a:t>
            </a:r>
            <a:endParaRPr lang="en-US" sz="1600" b="1" dirty="0" smtClean="0">
              <a:latin typeface="Calibri"/>
              <a:ea typeface="Calibri"/>
              <a:cs typeface="Times New Roman"/>
            </a:endParaRPr>
          </a:p>
          <a:p>
            <a:pPr indent="457200"/>
            <a:r>
              <a:rPr lang="en-US" sz="1200" b="1" dirty="0" smtClean="0">
                <a:solidFill>
                  <a:srgbClr val="FF0000"/>
                </a:solidFill>
                <a:latin typeface="Courier New"/>
                <a:ea typeface="Calibri"/>
                <a:cs typeface="Times New Roman"/>
              </a:rPr>
              <a:t>Association</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AdventureWorksModel.ManagerEmployee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End</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Role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Employees</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EntitySet</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Contacts</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End</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Role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Manager</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EntitySet</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Contacts</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AssociationSet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&lt;/</a:t>
            </a:r>
            <a:r>
              <a:rPr lang="en-US" sz="1200" b="1" dirty="0" err="1" smtClean="0">
                <a:solidFill>
                  <a:srgbClr val="A31515"/>
                </a:solidFill>
                <a:latin typeface="Courier New"/>
                <a:ea typeface="Calibri"/>
                <a:cs typeface="Times New Roman"/>
              </a:rPr>
              <a:t>EntityContainer</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&lt;</a:t>
            </a:r>
            <a:r>
              <a:rPr lang="en-US" sz="1200" b="1" dirty="0" err="1" smtClean="0">
                <a:solidFill>
                  <a:srgbClr val="A31515"/>
                </a:solidFill>
                <a:latin typeface="Courier New"/>
                <a:ea typeface="Calibri"/>
                <a:cs typeface="Times New Roman"/>
              </a:rPr>
              <a:t>EntityType</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Contact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Key</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PropertyRef</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ContactID</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Key</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Property</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ContactID</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Int32</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Nullable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false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Property</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Title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String</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Property</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FirstName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String</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Nullable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false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Property</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LastName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String</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Nullable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false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&lt;/</a:t>
            </a:r>
            <a:r>
              <a:rPr lang="en-US" sz="1200" b="1" dirty="0" err="1" smtClean="0">
                <a:solidFill>
                  <a:srgbClr val="A31515"/>
                </a:solidFill>
                <a:latin typeface="Courier New"/>
                <a:ea typeface="Calibri"/>
                <a:cs typeface="Times New Roman"/>
              </a:rPr>
              <a:t>EntityType</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&lt;</a:t>
            </a:r>
            <a:r>
              <a:rPr lang="en-US" sz="1200" b="1" dirty="0" smtClean="0">
                <a:solidFill>
                  <a:srgbClr val="A31515"/>
                </a:solidFill>
                <a:latin typeface="Courier New"/>
                <a:ea typeface="Calibri"/>
                <a:cs typeface="Times New Roman"/>
              </a:rPr>
              <a:t>Association</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ManagerEmployee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End</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Role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Employees</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pPr indent="457200"/>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AdventureWorksModel.Employee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Multiplicity</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End</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Role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Manager</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pPr indent="457200"/>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AdventureWorksModel.Employee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Multiplicity</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0..1</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&lt;/</a:t>
            </a:r>
            <a:r>
              <a:rPr lang="en-US" sz="1200" b="1" dirty="0" smtClean="0">
                <a:solidFill>
                  <a:srgbClr val="A31515"/>
                </a:solidFill>
                <a:latin typeface="Courier New"/>
                <a:ea typeface="Calibri"/>
                <a:cs typeface="Times New Roman"/>
              </a:rPr>
              <a:t>Association</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&lt;/</a:t>
            </a:r>
            <a:r>
              <a:rPr lang="en-US" sz="1200" b="1" dirty="0" smtClean="0">
                <a:solidFill>
                  <a:srgbClr val="A31515"/>
                </a:solidFill>
                <a:latin typeface="Courier New"/>
                <a:ea typeface="Calibri"/>
                <a:cs typeface="Times New Roman"/>
              </a:rPr>
              <a:t>Schema</a:t>
            </a:r>
            <a:r>
              <a:rPr lang="en-US" sz="1200" b="1" dirty="0" smtClean="0">
                <a:solidFill>
                  <a:srgbClr val="0000FF"/>
                </a:solidFill>
                <a:latin typeface="Courier New"/>
                <a:ea typeface="Calibri"/>
                <a:cs typeface="Times New Roman"/>
              </a:rPr>
              <a:t>&gt;</a:t>
            </a:r>
            <a:endParaRPr lang="en-US" sz="1600" b="1" dirty="0">
              <a:latin typeface="Calibri"/>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sz="3600" smtClean="0"/>
              <a:t>Storage Schema Definition (SSDL)</a:t>
            </a:r>
            <a:endParaRPr lang="en-US" sz="3600" dirty="0"/>
          </a:p>
        </p:txBody>
      </p:sp>
      <p:sp>
        <p:nvSpPr>
          <p:cNvPr id="5" name="Rectangle 4"/>
          <p:cNvSpPr/>
          <p:nvPr/>
        </p:nvSpPr>
        <p:spPr bwMode="auto">
          <a:xfrm>
            <a:off x="152400" y="762000"/>
            <a:ext cx="8839200" cy="57912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1200" b="1" dirty="0" smtClean="0">
                <a:solidFill>
                  <a:srgbClr val="0000FF"/>
                </a:solidFill>
                <a:latin typeface="Courier New"/>
                <a:ea typeface="Calibri"/>
                <a:cs typeface="Times New Roman"/>
              </a:rPr>
              <a:t>&lt;</a:t>
            </a:r>
            <a:r>
              <a:rPr lang="en-US" sz="1200" b="1" dirty="0" smtClean="0">
                <a:solidFill>
                  <a:srgbClr val="A31515"/>
                </a:solidFill>
                <a:latin typeface="Courier New"/>
                <a:ea typeface="Calibri"/>
                <a:cs typeface="Times New Roman"/>
              </a:rPr>
              <a:t>Schema</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Namespace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AdventureWorksModel.Store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Alias</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Self</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br>
              <a:rPr lang="en-US" sz="1200" b="1" dirty="0" smtClean="0">
                <a:solidFill>
                  <a:srgbClr val="0000FF"/>
                </a:solidFill>
                <a:latin typeface="Courier New"/>
                <a:ea typeface="Calibri"/>
                <a:cs typeface="Times New Roman"/>
              </a:rPr>
            </a:b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pitchFamily="49" charset="0"/>
                <a:cs typeface="Courier New" pitchFamily="49" charset="0"/>
              </a:rPr>
              <a:t>Provider</a:t>
            </a:r>
            <a:r>
              <a:rPr lang="en-US" sz="1200" b="1" dirty="0" smtClean="0">
                <a:solidFill>
                  <a:srgbClr val="0000FF"/>
                </a:solidFill>
                <a:latin typeface="Courier New" pitchFamily="49" charset="0"/>
                <a:cs typeface="Courier New" pitchFamily="49" charset="0"/>
              </a:rPr>
              <a:t>="</a:t>
            </a:r>
            <a:r>
              <a:rPr lang="en-US" sz="1200" b="1" dirty="0" err="1" smtClean="0">
                <a:solidFill>
                  <a:srgbClr val="0000FF"/>
                </a:solidFill>
                <a:latin typeface="Courier New" pitchFamily="49" charset="0"/>
                <a:cs typeface="Courier New" pitchFamily="49" charset="0"/>
              </a:rPr>
              <a:t>System.Data.SqlClient</a:t>
            </a:r>
            <a:r>
              <a:rPr lang="en-US" sz="1200" b="1" dirty="0" smtClean="0">
                <a:solidFill>
                  <a:srgbClr val="0000FF"/>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ProviderManifestToken</a:t>
            </a:r>
            <a:r>
              <a:rPr lang="en-US" sz="1200" b="1" dirty="0" smtClean="0">
                <a:solidFill>
                  <a:srgbClr val="0000FF"/>
                </a:solidFill>
                <a:latin typeface="Courier New" pitchFamily="49" charset="0"/>
                <a:cs typeface="Courier New" pitchFamily="49" charset="0"/>
              </a:rPr>
              <a:t>="2008" </a:t>
            </a:r>
            <a:r>
              <a:rPr lang="en-US" sz="1200" b="1" dirty="0" smtClean="0">
                <a:solidFill>
                  <a:srgbClr val="0000FF"/>
                </a:solidFill>
                <a:latin typeface="Courier New"/>
                <a:ea typeface="Calibri"/>
                <a:cs typeface="Times New Roman"/>
              </a:rPr>
              <a:t/>
            </a:r>
            <a:br>
              <a:rPr lang="en-US" sz="1200" b="1" dirty="0" smtClean="0">
                <a:solidFill>
                  <a:srgbClr val="0000FF"/>
                </a:solidFill>
                <a:latin typeface="Courier New"/>
                <a:ea typeface="Calibri"/>
                <a:cs typeface="Times New Roman"/>
              </a:rPr>
            </a:br>
            <a:r>
              <a:rPr lang="en-US" sz="1200" b="1" dirty="0" smtClean="0">
                <a:solidFill>
                  <a:srgbClr val="0000FF"/>
                </a:solidFill>
                <a:latin typeface="Courier New" pitchFamily="49" charset="0"/>
                <a:ea typeface="Calibri"/>
                <a:cs typeface="Courier New" pitchFamily="49" charset="0"/>
              </a:rPr>
              <a:t>   </a:t>
            </a:r>
            <a:r>
              <a:rPr lang="en-US" sz="1200" b="1" dirty="0" err="1" smtClean="0">
                <a:solidFill>
                  <a:srgbClr val="FF0000"/>
                </a:solidFill>
                <a:latin typeface="Courier New" pitchFamily="49" charset="0"/>
                <a:cs typeface="Courier New" pitchFamily="49" charset="0"/>
              </a:rPr>
              <a:t>xmlns:store</a:t>
            </a:r>
            <a:r>
              <a:rPr lang="en-US" sz="1200" b="1" dirty="0" smtClean="0">
                <a:solidFill>
                  <a:srgbClr val="0000FF"/>
                </a:solidFill>
                <a:latin typeface="Courier New" pitchFamily="49" charset="0"/>
                <a:cs typeface="Courier New" pitchFamily="49" charset="0"/>
              </a:rPr>
              <a:t>="http://schemas.microsoft.com/ado/2007/12/edm/EntityStoreSchemaGenerator"</a:t>
            </a:r>
          </a:p>
          <a:p>
            <a:r>
              <a:rPr lang="en-US" sz="1200" b="1" dirty="0" smtClean="0">
                <a:solidFill>
                  <a:srgbClr val="FF0000"/>
                </a:solidFill>
                <a:latin typeface="Courier New" pitchFamily="49" charset="0"/>
                <a:ea typeface="Calibri"/>
                <a:cs typeface="Courier New" pitchFamily="49" charset="0"/>
              </a:rPr>
              <a:t> </a:t>
            </a:r>
            <a:r>
              <a:rPr lang="en-US" sz="1200" b="1" dirty="0" smtClean="0">
                <a:solidFill>
                  <a:srgbClr val="FF0000"/>
                </a:solidFill>
                <a:latin typeface="Courier New"/>
                <a:ea typeface="Calibri"/>
                <a:cs typeface="Times New Roman"/>
              </a:rPr>
              <a:t>  </a:t>
            </a:r>
            <a:r>
              <a:rPr lang="en-US" sz="1200" b="1" dirty="0" err="1" smtClean="0">
                <a:solidFill>
                  <a:srgbClr val="FF0000"/>
                </a:solidFill>
                <a:latin typeface="Courier New"/>
                <a:ea typeface="Calibri"/>
                <a:cs typeface="Times New Roman"/>
              </a:rPr>
              <a:t>xmlns</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http://schemas.microsoft.com/ado/2006/04/edm/ssdl</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EntityContainer</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HumanResources</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EntitySet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Contact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pPr indent="457200"/>
            <a:r>
              <a:rPr lang="en-US" sz="1200" b="1" dirty="0" smtClean="0">
                <a:solidFill>
                  <a:srgbClr val="FF0000"/>
                </a:solidFill>
                <a:latin typeface="Courier New"/>
                <a:ea typeface="Calibri"/>
                <a:cs typeface="Times New Roman"/>
              </a:rPr>
              <a:t>  </a:t>
            </a:r>
            <a:r>
              <a:rPr lang="en-US" sz="1200" b="1" dirty="0" err="1" smtClean="0">
                <a:solidFill>
                  <a:srgbClr val="FF0000"/>
                </a:solidFill>
                <a:latin typeface="Courier New"/>
                <a:ea typeface="Calibri"/>
                <a:cs typeface="Times New Roman"/>
              </a:rPr>
              <a:t>EntityType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AdventureWorksModel.Store.Contact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Schema</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Person</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AssociationSet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FK_Employee_Employee_ContactID</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p>
          <a:p>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Association</a:t>
            </a:r>
            <a:r>
              <a:rPr lang="en-US" sz="1200" b="1" dirty="0" smtClean="0">
                <a:solidFill>
                  <a:srgbClr val="0000FF"/>
                </a:solidFill>
                <a:latin typeface="Courier New"/>
                <a:ea typeface="Calibri"/>
                <a:cs typeface="Times New Roman"/>
              </a:rPr>
              <a:t>=</a:t>
            </a:r>
            <a:r>
              <a:rPr lang="en-US" sz="1600" b="1" dirty="0" smtClean="0">
                <a:latin typeface="Calibri"/>
                <a:ea typeface="Calibri"/>
                <a:cs typeface="Times New Roman"/>
              </a:rPr>
              <a:t> </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AdventureWorksModel.Store.FK_Employee_Employee_ContactID</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End</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Role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Employees</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EntitySet</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Employee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End</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Role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Manager</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EntitySet</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Employee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AssociationSet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EntityContainer</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EntityType</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Contact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Key</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PropertyRef</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ContactID</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Key</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Property</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ContactID</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int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Nullable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false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StoreGeneratedPattern</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Identity</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Property</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Title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nvarchar</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Property</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FirstName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nvarchar</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Nullable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false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Property</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LastName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nvarchar</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err="1" smtClean="0">
                <a:solidFill>
                  <a:srgbClr val="FF0000"/>
                </a:solidFill>
                <a:latin typeface="Courier New"/>
                <a:ea typeface="Calibri"/>
                <a:cs typeface="Times New Roman"/>
              </a:rPr>
              <a:t>Nullable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false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 </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err="1" smtClean="0">
                <a:solidFill>
                  <a:srgbClr val="A31515"/>
                </a:solidFill>
                <a:latin typeface="Courier New"/>
                <a:ea typeface="Calibri"/>
                <a:cs typeface="Times New Roman"/>
              </a:rPr>
              <a:t>EntityType</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Association</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Name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FK_Employee_Employee_ContactID</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End</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Role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Employees</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AdventureWorksModel.Store.Employee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Multiplicity</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    &lt;</a:t>
            </a:r>
            <a:r>
              <a:rPr lang="en-US" sz="1200" b="1" dirty="0" smtClean="0">
                <a:solidFill>
                  <a:srgbClr val="A31515"/>
                </a:solidFill>
                <a:latin typeface="Courier New"/>
                <a:ea typeface="Calibri"/>
                <a:cs typeface="Times New Roman"/>
              </a:rPr>
              <a:t>End</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Role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Manager</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Type</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err="1" smtClean="0">
                <a:solidFill>
                  <a:srgbClr val="0000FF"/>
                </a:solidFill>
                <a:latin typeface="Courier New"/>
                <a:ea typeface="Calibri"/>
                <a:cs typeface="Times New Roman"/>
              </a:rPr>
              <a:t>AdventureWorksModel.Store.Employee</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a:t>
            </a:r>
            <a:r>
              <a:rPr lang="en-US" sz="1200" b="1" dirty="0" smtClean="0">
                <a:solidFill>
                  <a:srgbClr val="FF0000"/>
                </a:solidFill>
                <a:latin typeface="Courier New"/>
                <a:ea typeface="Calibri"/>
                <a:cs typeface="Times New Roman"/>
              </a:rPr>
              <a:t>Multiplicity</a:t>
            </a:r>
            <a:r>
              <a:rPr lang="en-US" sz="1200" b="1" dirty="0" smtClean="0">
                <a:solidFill>
                  <a:srgbClr val="0000FF"/>
                </a:solidFill>
                <a:latin typeface="Courier New"/>
                <a:ea typeface="Calibri"/>
                <a:cs typeface="Times New Roman"/>
              </a:rPr>
              <a:t>=</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0..1</a:t>
            </a:r>
            <a:r>
              <a:rPr lang="en-US" sz="1200" b="1" dirty="0" smtClean="0">
                <a:latin typeface="Courier New"/>
                <a:ea typeface="Calibri"/>
                <a:cs typeface="Times New Roman"/>
              </a:rPr>
              <a:t>"</a:t>
            </a:r>
            <a:r>
              <a:rPr lang="en-US" sz="1200" b="1" dirty="0" smtClean="0">
                <a:solidFill>
                  <a:srgbClr val="0000FF"/>
                </a:solidFill>
                <a:latin typeface="Courier New"/>
                <a:ea typeface="Calibri"/>
                <a:cs typeface="Times New Roman"/>
              </a:rPr>
              <a:t> /&gt;</a:t>
            </a:r>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&lt;/</a:t>
            </a:r>
            <a:r>
              <a:rPr lang="en-US" sz="1200" b="1" dirty="0" smtClean="0">
                <a:solidFill>
                  <a:srgbClr val="A31515"/>
                </a:solidFill>
                <a:latin typeface="Courier New"/>
                <a:ea typeface="Calibri"/>
                <a:cs typeface="Times New Roman"/>
              </a:rPr>
              <a:t>Association</a:t>
            </a:r>
            <a:r>
              <a:rPr lang="en-US" sz="1200" b="1" dirty="0" smtClean="0">
                <a:solidFill>
                  <a:srgbClr val="0000FF"/>
                </a:solidFill>
                <a:latin typeface="Courier New"/>
                <a:ea typeface="Calibri"/>
                <a:cs typeface="Times New Roman"/>
              </a:rPr>
              <a:t>&gt;</a:t>
            </a:r>
          </a:p>
          <a:p>
            <a:endParaRPr lang="en-US" sz="1600" b="1" dirty="0" smtClean="0">
              <a:latin typeface="Calibri"/>
              <a:ea typeface="Calibri"/>
              <a:cs typeface="Times New Roman"/>
            </a:endParaRPr>
          </a:p>
          <a:p>
            <a:r>
              <a:rPr lang="en-US" sz="1200" b="1" dirty="0" smtClean="0">
                <a:solidFill>
                  <a:srgbClr val="0000FF"/>
                </a:solidFill>
                <a:latin typeface="Courier New"/>
                <a:ea typeface="Calibri"/>
                <a:cs typeface="Times New Roman"/>
              </a:rPr>
              <a:t>&lt;/</a:t>
            </a:r>
            <a:r>
              <a:rPr lang="en-US" sz="1200" b="1" dirty="0" smtClean="0">
                <a:solidFill>
                  <a:srgbClr val="A31515"/>
                </a:solidFill>
                <a:latin typeface="Courier New"/>
                <a:ea typeface="Calibri"/>
                <a:cs typeface="Times New Roman"/>
              </a:rPr>
              <a:t>Schema</a:t>
            </a:r>
            <a:r>
              <a:rPr lang="en-US" sz="1200" b="1" dirty="0" smtClean="0">
                <a:solidFill>
                  <a:srgbClr val="0000FF"/>
                </a:solidFill>
                <a:latin typeface="Courier New"/>
                <a:ea typeface="Calibri"/>
                <a:cs typeface="Times New Roman"/>
              </a:rPr>
              <a:t>&gt;</a:t>
            </a: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sz="3600" smtClean="0"/>
              <a:t>Mapping Definition (MSL)</a:t>
            </a:r>
            <a:endParaRPr lang="en-US" sz="3600" dirty="0"/>
          </a:p>
        </p:txBody>
      </p:sp>
      <p:sp>
        <p:nvSpPr>
          <p:cNvPr id="5" name="Rectangle 4"/>
          <p:cNvSpPr/>
          <p:nvPr/>
        </p:nvSpPr>
        <p:spPr bwMode="auto">
          <a:xfrm>
            <a:off x="152400" y="914400"/>
            <a:ext cx="8763000" cy="55626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1300" b="1" dirty="0" smtClean="0">
                <a:solidFill>
                  <a:srgbClr val="0000FF"/>
                </a:solidFill>
                <a:latin typeface="Courier New"/>
                <a:ea typeface="Calibri"/>
                <a:cs typeface="Times New Roman"/>
              </a:rPr>
              <a:t>&lt;</a:t>
            </a:r>
            <a:r>
              <a:rPr lang="en-US" sz="1300" b="1" dirty="0" smtClean="0">
                <a:solidFill>
                  <a:srgbClr val="A31515"/>
                </a:solidFill>
                <a:latin typeface="Courier New"/>
                <a:ea typeface="Calibri"/>
                <a:cs typeface="Times New Roman"/>
              </a:rPr>
              <a:t>Mapping</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Space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C-S</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xmlns</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urn:schemas-microsoft-com:windows:storage:mapping:CS</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EntityContainerMapping</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StorageEntityContainer</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HumanResources</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a:t>
            </a:r>
          </a:p>
          <a:p>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CdmEntityContainer</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AdventureWorksEntities</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a:t>
            </a:r>
            <a:endParaRPr lang="en-US" sz="1300" b="1" dirty="0" smtClean="0">
              <a:latin typeface="Calibri"/>
              <a:ea typeface="Calibri"/>
              <a:cs typeface="Times New Roman"/>
            </a:endParaRPr>
          </a:p>
          <a:p>
            <a:pPr marL="457200" marR="0">
              <a:spcBef>
                <a:spcPts val="0"/>
              </a:spcBef>
              <a:spcAft>
                <a:spcPts val="0"/>
              </a:spcAft>
            </a:pPr>
            <a:r>
              <a:rPr lang="en-US" sz="1300" b="1" dirty="0" smtClean="0">
                <a:solidFill>
                  <a:srgbClr val="0000FF"/>
                </a:solidFill>
                <a:latin typeface="Courier New"/>
                <a:ea typeface="Calibri"/>
                <a:cs typeface="Times New Roman"/>
              </a:rPr>
              <a:t>&lt;</a:t>
            </a:r>
            <a:r>
              <a:rPr lang="en-US" sz="1300" b="1" dirty="0" err="1" smtClean="0">
                <a:solidFill>
                  <a:srgbClr val="A31515"/>
                </a:solidFill>
                <a:latin typeface="Courier New"/>
                <a:ea typeface="Calibri"/>
                <a:cs typeface="Times New Roman"/>
              </a:rPr>
              <a:t>EntitySetMapping</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Contacts</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a:t>
            </a:r>
          </a:p>
          <a:p>
            <a:pPr marL="457200" marR="0">
              <a:spcBef>
                <a:spcPts val="0"/>
              </a:spcBef>
              <a:spcAft>
                <a:spcPts val="0"/>
              </a:spcAft>
            </a:pP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TypeName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err="1" smtClean="0">
                <a:solidFill>
                  <a:srgbClr val="0000FF"/>
                </a:solidFill>
                <a:latin typeface="Courier New"/>
                <a:ea typeface="Calibri"/>
                <a:cs typeface="Times New Roman"/>
              </a:rPr>
              <a:t>AdventureWorksModel.Contact</a:t>
            </a:r>
            <a:r>
              <a:rPr lang="en-US" sz="1300" b="1" dirty="0" smtClean="0">
                <a:solidFill>
                  <a:srgbClr val="000000"/>
                </a:solidFill>
                <a:latin typeface="Courier New"/>
                <a:ea typeface="Calibri"/>
                <a:cs typeface="Times New Roman"/>
              </a:rPr>
              <a:t>"</a:t>
            </a:r>
            <a:r>
              <a:rPr lang="en-US" sz="1300" b="1" dirty="0" smtClean="0">
                <a:solidFill>
                  <a:srgbClr val="000000"/>
                </a:solidFill>
                <a:latin typeface="Calibri"/>
                <a:ea typeface="Calibri"/>
                <a:cs typeface="Times New Roman"/>
              </a:rPr>
              <a:t> </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StoreEntitySet</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Contact</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&gt;</a:t>
            </a:r>
            <a:r>
              <a:rPr lang="en-US" sz="1300" b="1" dirty="0" smtClean="0">
                <a:solidFill>
                  <a:srgbClr val="000000"/>
                </a:solidFill>
                <a:latin typeface="Calibri"/>
                <a:ea typeface="Calibri"/>
                <a:cs typeface="Times New Roman"/>
              </a:rPr>
              <a:t> </a:t>
            </a:r>
            <a:endParaRPr lang="en-US" sz="1300" b="1" dirty="0" smtClean="0">
              <a:latin typeface="Calibri"/>
              <a:ea typeface="Calibri"/>
              <a:cs typeface="Times New Roman"/>
            </a:endParaRPr>
          </a:p>
          <a:p>
            <a:pPr marL="457200" marR="0">
              <a:spcBef>
                <a:spcPts val="0"/>
              </a:spcBef>
              <a:spcAft>
                <a:spcPts val="0"/>
              </a:spcAft>
            </a:pPr>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ScalarProperty</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err="1" smtClean="0">
                <a:solidFill>
                  <a:srgbClr val="0000FF"/>
                </a:solidFill>
                <a:latin typeface="Courier New"/>
                <a:ea typeface="Calibri"/>
                <a:cs typeface="Times New Roman"/>
              </a:rPr>
              <a:t>ContactID</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ColumnName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err="1" smtClean="0">
                <a:solidFill>
                  <a:srgbClr val="0000FF"/>
                </a:solidFill>
                <a:latin typeface="Courier New"/>
                <a:ea typeface="Calibri"/>
                <a:cs typeface="Times New Roman"/>
              </a:rPr>
              <a:t>ContactID</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/&gt;</a:t>
            </a:r>
            <a:r>
              <a:rPr lang="en-US" sz="1300" b="1" dirty="0" smtClean="0">
                <a:solidFill>
                  <a:srgbClr val="000000"/>
                </a:solidFill>
                <a:latin typeface="Calibri"/>
                <a:ea typeface="Calibri"/>
                <a:cs typeface="Times New Roman"/>
              </a:rPr>
              <a:t> </a:t>
            </a:r>
            <a:endParaRPr lang="en-US" sz="1300" b="1" dirty="0" smtClean="0">
              <a:latin typeface="Calibri"/>
              <a:ea typeface="Calibri"/>
              <a:cs typeface="Times New Roman"/>
            </a:endParaRPr>
          </a:p>
          <a:p>
            <a:pPr marL="457200" marR="0">
              <a:spcBef>
                <a:spcPts val="0"/>
              </a:spcBef>
              <a:spcAft>
                <a:spcPts val="0"/>
              </a:spcAft>
            </a:pPr>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ScalarProperty</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Title</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ColumnName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Title</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/&gt;</a:t>
            </a:r>
            <a:endParaRPr lang="en-US" sz="1300" b="1" dirty="0" smtClean="0">
              <a:latin typeface="Calibri"/>
              <a:ea typeface="Calibri"/>
              <a:cs typeface="Times New Roman"/>
            </a:endParaRPr>
          </a:p>
          <a:p>
            <a:pPr marL="457200" marR="0">
              <a:spcBef>
                <a:spcPts val="0"/>
              </a:spcBef>
              <a:spcAft>
                <a:spcPts val="0"/>
              </a:spcAft>
            </a:pPr>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ScalarProperty</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err="1" smtClean="0">
                <a:solidFill>
                  <a:srgbClr val="0000FF"/>
                </a:solidFill>
                <a:latin typeface="Courier New"/>
                <a:ea typeface="Calibri"/>
                <a:cs typeface="Times New Roman"/>
              </a:rPr>
              <a:t>FirstName</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ColumnName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err="1" smtClean="0">
                <a:solidFill>
                  <a:srgbClr val="0000FF"/>
                </a:solidFill>
                <a:latin typeface="Courier New"/>
                <a:ea typeface="Calibri"/>
                <a:cs typeface="Times New Roman"/>
              </a:rPr>
              <a:t>FirstName</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/&gt;</a:t>
            </a:r>
            <a:r>
              <a:rPr lang="en-US" sz="1300" b="1" dirty="0" smtClean="0">
                <a:solidFill>
                  <a:srgbClr val="000000"/>
                </a:solidFill>
                <a:latin typeface="Calibri"/>
                <a:ea typeface="Calibri"/>
                <a:cs typeface="Times New Roman"/>
              </a:rPr>
              <a:t> </a:t>
            </a:r>
            <a:endParaRPr lang="en-US" sz="1300" b="1" dirty="0" smtClean="0">
              <a:latin typeface="Calibri"/>
              <a:ea typeface="Calibri"/>
              <a:cs typeface="Times New Roman"/>
            </a:endParaRPr>
          </a:p>
          <a:p>
            <a:pPr marL="457200" marR="0">
              <a:spcBef>
                <a:spcPts val="0"/>
              </a:spcBef>
              <a:spcAft>
                <a:spcPts val="0"/>
              </a:spcAft>
            </a:pPr>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ScalarProperty</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err="1" smtClean="0">
                <a:solidFill>
                  <a:srgbClr val="0000FF"/>
                </a:solidFill>
                <a:latin typeface="Courier New"/>
                <a:ea typeface="Calibri"/>
                <a:cs typeface="Times New Roman"/>
              </a:rPr>
              <a:t>MiddleName</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ColumnName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err="1" smtClean="0">
                <a:solidFill>
                  <a:srgbClr val="0000FF"/>
                </a:solidFill>
                <a:latin typeface="Courier New"/>
                <a:ea typeface="Calibri"/>
                <a:cs typeface="Times New Roman"/>
              </a:rPr>
              <a:t>MiddleName</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/&gt;</a:t>
            </a:r>
            <a:r>
              <a:rPr lang="en-US" sz="1300" b="1" dirty="0" smtClean="0">
                <a:solidFill>
                  <a:srgbClr val="000000"/>
                </a:solidFill>
                <a:latin typeface="Calibri"/>
                <a:ea typeface="Calibri"/>
                <a:cs typeface="Times New Roman"/>
              </a:rPr>
              <a:t> </a:t>
            </a:r>
            <a:endParaRPr lang="en-US" sz="1300" b="1" dirty="0" smtClean="0">
              <a:latin typeface="Calibri"/>
              <a:ea typeface="Calibri"/>
              <a:cs typeface="Times New Roman"/>
            </a:endParaRPr>
          </a:p>
          <a:p>
            <a:pPr marL="457200" marR="0">
              <a:spcBef>
                <a:spcPts val="0"/>
              </a:spcBef>
              <a:spcAft>
                <a:spcPts val="0"/>
              </a:spcAft>
            </a:pPr>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ScalarProperty</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err="1" smtClean="0">
                <a:solidFill>
                  <a:srgbClr val="0000FF"/>
                </a:solidFill>
                <a:latin typeface="Courier New"/>
                <a:ea typeface="Calibri"/>
                <a:cs typeface="Times New Roman"/>
              </a:rPr>
              <a:t>LastName</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ColumnName</a:t>
            </a:r>
            <a:r>
              <a:rPr lang="en-US" sz="1300" b="1" dirty="0" smtClean="0">
                <a:solidFill>
                  <a:srgbClr val="0000FF"/>
                </a:solidFill>
                <a:latin typeface="Courier New"/>
                <a:ea typeface="Calibri"/>
                <a:cs typeface="Times New Roman"/>
              </a:rPr>
              <a:t>=</a:t>
            </a:r>
            <a:r>
              <a:rPr lang="en-US" sz="1300" b="1" dirty="0" smtClean="0">
                <a:solidFill>
                  <a:srgbClr val="000000"/>
                </a:solidFill>
                <a:latin typeface="Courier New"/>
                <a:ea typeface="Calibri"/>
                <a:cs typeface="Times New Roman"/>
              </a:rPr>
              <a:t>"</a:t>
            </a:r>
            <a:r>
              <a:rPr lang="en-US" sz="1300" b="1" dirty="0" err="1" smtClean="0">
                <a:solidFill>
                  <a:srgbClr val="0000FF"/>
                </a:solidFill>
                <a:latin typeface="Courier New"/>
                <a:ea typeface="Calibri"/>
                <a:cs typeface="Times New Roman"/>
              </a:rPr>
              <a:t>LastName</a:t>
            </a:r>
            <a:r>
              <a:rPr lang="en-US" sz="1300" b="1" dirty="0" smtClean="0">
                <a:solidFill>
                  <a:srgbClr val="000000"/>
                </a:solidFill>
                <a:latin typeface="Courier New"/>
                <a:ea typeface="Calibri"/>
                <a:cs typeface="Times New Roman"/>
              </a:rPr>
              <a:t>"</a:t>
            </a:r>
            <a:r>
              <a:rPr lang="en-US" sz="1300" b="1" dirty="0" smtClean="0">
                <a:solidFill>
                  <a:srgbClr val="0000FF"/>
                </a:solidFill>
                <a:latin typeface="Courier New"/>
                <a:ea typeface="Calibri"/>
                <a:cs typeface="Times New Roman"/>
              </a:rPr>
              <a:t> /&gt;</a:t>
            </a:r>
            <a:r>
              <a:rPr lang="en-US" sz="1300" b="1" dirty="0" smtClean="0">
                <a:solidFill>
                  <a:srgbClr val="000000"/>
                </a:solidFill>
                <a:latin typeface="Calibri"/>
                <a:ea typeface="Calibri"/>
                <a:cs typeface="Times New Roman"/>
              </a:rPr>
              <a:t> </a:t>
            </a:r>
            <a:endParaRPr lang="en-US" sz="1300" b="1" dirty="0" smtClean="0">
              <a:latin typeface="Calibri"/>
              <a:ea typeface="Calibri"/>
              <a:cs typeface="Times New Roman"/>
            </a:endParaRPr>
          </a:p>
          <a:p>
            <a:pPr marL="457200" marR="0">
              <a:spcBef>
                <a:spcPts val="0"/>
              </a:spcBef>
              <a:spcAft>
                <a:spcPts val="0"/>
              </a:spcAft>
            </a:pPr>
            <a:r>
              <a:rPr lang="en-US" sz="1300" b="1" dirty="0" smtClean="0">
                <a:solidFill>
                  <a:srgbClr val="0000FF"/>
                </a:solidFill>
                <a:latin typeface="Courier New"/>
                <a:ea typeface="Calibri"/>
                <a:cs typeface="Times New Roman"/>
              </a:rPr>
              <a:t>&lt;/</a:t>
            </a:r>
            <a:r>
              <a:rPr lang="en-US" sz="1300" b="1" dirty="0" err="1" smtClean="0">
                <a:solidFill>
                  <a:srgbClr val="A31515"/>
                </a:solidFill>
                <a:latin typeface="Courier New"/>
                <a:ea typeface="Calibri"/>
                <a:cs typeface="Times New Roman"/>
              </a:rPr>
              <a:t>EntitySetMapping</a:t>
            </a:r>
            <a:r>
              <a:rPr lang="en-US" sz="1300" b="1" dirty="0" smtClean="0">
                <a:solidFill>
                  <a:srgbClr val="0000FF"/>
                </a:solidFill>
                <a:latin typeface="Courier New"/>
                <a:ea typeface="Calibri"/>
                <a:cs typeface="Times New Roman"/>
              </a:rPr>
              <a:t>&gt;</a:t>
            </a:r>
            <a:r>
              <a:rPr lang="en-US" sz="1300" b="1" dirty="0" smtClean="0">
                <a:solidFill>
                  <a:srgbClr val="000000"/>
                </a:solidFill>
                <a:latin typeface="Calibri"/>
                <a:ea typeface="Calibri"/>
                <a:cs typeface="Times New Roman"/>
              </a:rPr>
              <a:t> </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AssociationSetMapping</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ManagerEmployees</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a:t>
            </a:r>
          </a:p>
          <a:p>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TypeName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AdventureWorksModel.ManagerEmployee</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StoreEntitySet</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Employee</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EndProperty</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Employees</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ScalarProperty</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ContactID</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ColumnName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ContactID</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EndProperty</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EndProperty</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Manager</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ScalarProperty</a:t>
            </a:r>
            <a:r>
              <a:rPr lang="en-US" sz="1300" b="1" dirty="0" smtClean="0">
                <a:solidFill>
                  <a:srgbClr val="0000FF"/>
                </a:solidFill>
                <a:latin typeface="Courier New"/>
                <a:ea typeface="Calibri"/>
                <a:cs typeface="Times New Roman"/>
              </a:rPr>
              <a:t> </a:t>
            </a:r>
            <a:r>
              <a:rPr lang="en-US" sz="1300" b="1" dirty="0" smtClean="0">
                <a:solidFill>
                  <a:srgbClr val="FF0000"/>
                </a:solidFill>
                <a:latin typeface="Courier New"/>
                <a:ea typeface="Calibri"/>
                <a:cs typeface="Times New Roman"/>
              </a:rPr>
              <a:t>Name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ContactID</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ColumnName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ManagerID</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EndProperty</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smtClean="0">
                <a:solidFill>
                  <a:srgbClr val="A31515"/>
                </a:solidFill>
                <a:latin typeface="Courier New"/>
                <a:ea typeface="Calibri"/>
                <a:cs typeface="Times New Roman"/>
              </a:rPr>
              <a:t>Condition</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ColumnName</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err="1" smtClean="0">
                <a:solidFill>
                  <a:srgbClr val="0000FF"/>
                </a:solidFill>
                <a:latin typeface="Courier New"/>
                <a:ea typeface="Calibri"/>
                <a:cs typeface="Times New Roman"/>
              </a:rPr>
              <a:t>ManagerID</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a:t>
            </a:r>
            <a:r>
              <a:rPr lang="en-US" sz="1300" b="1" dirty="0" err="1" smtClean="0">
                <a:solidFill>
                  <a:srgbClr val="FF0000"/>
                </a:solidFill>
                <a:latin typeface="Courier New"/>
                <a:ea typeface="Calibri"/>
                <a:cs typeface="Times New Roman"/>
              </a:rPr>
              <a:t>IsNull</a:t>
            </a:r>
            <a:r>
              <a:rPr lang="en-US" sz="1300" b="1" dirty="0" smtClean="0">
                <a:solidFill>
                  <a:srgbClr val="0000FF"/>
                </a:solidFill>
                <a:latin typeface="Courier New"/>
                <a:ea typeface="Calibri"/>
                <a:cs typeface="Times New Roman"/>
              </a:rPr>
              <a:t>=</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false</a:t>
            </a:r>
            <a:r>
              <a:rPr lang="en-US" sz="1300" b="1" dirty="0" smtClean="0">
                <a:latin typeface="Courier New"/>
                <a:ea typeface="Calibri"/>
                <a:cs typeface="Times New Roman"/>
              </a:rPr>
              <a:t>"</a:t>
            </a:r>
            <a:r>
              <a:rPr lang="en-US" sz="1300" b="1" dirty="0" smtClean="0">
                <a:solidFill>
                  <a:srgbClr val="0000FF"/>
                </a:solidFill>
                <a:latin typeface="Courier New"/>
                <a:ea typeface="Calibri"/>
                <a:cs typeface="Times New Roman"/>
              </a:rPr>
              <a:t> /&gt;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AssociationSetMapping</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  &lt;/</a:t>
            </a:r>
            <a:r>
              <a:rPr lang="en-US" sz="1300" b="1" dirty="0" err="1" smtClean="0">
                <a:solidFill>
                  <a:srgbClr val="A31515"/>
                </a:solidFill>
                <a:latin typeface="Courier New"/>
                <a:ea typeface="Calibri"/>
                <a:cs typeface="Times New Roman"/>
              </a:rPr>
              <a:t>EntityContainerMapping</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a:p>
            <a:r>
              <a:rPr lang="en-US" sz="1300" b="1" dirty="0" smtClean="0">
                <a:solidFill>
                  <a:srgbClr val="0000FF"/>
                </a:solidFill>
                <a:latin typeface="Courier New"/>
                <a:ea typeface="Calibri"/>
                <a:cs typeface="Times New Roman"/>
              </a:rPr>
              <a:t>&lt;/</a:t>
            </a:r>
            <a:r>
              <a:rPr lang="en-US" sz="1300" b="1" dirty="0" smtClean="0">
                <a:solidFill>
                  <a:srgbClr val="A31515"/>
                </a:solidFill>
                <a:latin typeface="Courier New"/>
                <a:ea typeface="Calibri"/>
                <a:cs typeface="Times New Roman"/>
              </a:rPr>
              <a:t>Mapping</a:t>
            </a:r>
            <a:r>
              <a:rPr lang="en-US" sz="1300" b="1" dirty="0" smtClean="0">
                <a:solidFill>
                  <a:srgbClr val="0000FF"/>
                </a:solidFill>
                <a:latin typeface="Courier New"/>
                <a:ea typeface="Calibri"/>
                <a:cs typeface="Times New Roman"/>
              </a:rPr>
              <a:t>&gt;</a:t>
            </a:r>
            <a:endParaRPr lang="en-US" sz="1300" b="1" dirty="0" smtClean="0">
              <a:latin typeface="Calibri"/>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85800" y="1020312"/>
            <a:ext cx="8077200" cy="5440015"/>
          </a:xfrm>
        </p:spPr>
        <p:txBody>
          <a:bodyPr/>
          <a:lstStyle/>
          <a:p>
            <a:r>
              <a:rPr lang="en-US" sz="2800" dirty="0" smtClean="0"/>
              <a:t>OLE DB</a:t>
            </a:r>
          </a:p>
          <a:p>
            <a:pPr lvl="1"/>
            <a:r>
              <a:rPr lang="en-US" sz="2400" dirty="0" smtClean="0"/>
              <a:t>COM-Based Data Access API</a:t>
            </a:r>
          </a:p>
          <a:p>
            <a:pPr lvl="1"/>
            <a:r>
              <a:rPr lang="en-US" sz="2400" dirty="0" smtClean="0"/>
              <a:t>Relational and non-relational sources</a:t>
            </a:r>
          </a:p>
          <a:p>
            <a:pPr lvl="2"/>
            <a:r>
              <a:rPr lang="en-US" sz="2000" dirty="0" smtClean="0"/>
              <a:t>Tables, hierarchies, OLAP, documents</a:t>
            </a:r>
          </a:p>
          <a:p>
            <a:pPr lvl="1"/>
            <a:r>
              <a:rPr lang="en-US" sz="2400" dirty="0" smtClean="0"/>
              <a:t>Factored interfaces </a:t>
            </a:r>
          </a:p>
          <a:p>
            <a:pPr lvl="2"/>
            <a:r>
              <a:rPr lang="en-US" sz="2000" dirty="0" smtClean="0"/>
              <a:t>Providers: SQL, ISAM, Excel, AS400 FS, Exchange</a:t>
            </a:r>
          </a:p>
          <a:p>
            <a:pPr lvl="2">
              <a:lnSpc>
                <a:spcPct val="90000"/>
              </a:lnSpc>
            </a:pPr>
            <a:r>
              <a:rPr lang="en-US" sz="2000" dirty="0" smtClean="0"/>
              <a:t>Services: cursor engine, shaping, </a:t>
            </a:r>
            <a:r>
              <a:rPr lang="en-US" sz="2000" dirty="0" err="1" smtClean="0"/>
              <a:t>remoting</a:t>
            </a:r>
            <a:r>
              <a:rPr lang="en-US" sz="2000" dirty="0" smtClean="0"/>
              <a:t>, resource pooling, transaction enlistment</a:t>
            </a:r>
          </a:p>
          <a:p>
            <a:pPr lvl="1"/>
            <a:r>
              <a:rPr lang="en-US" sz="2400" dirty="0" smtClean="0"/>
              <a:t>Used by SQL Server internally and externally</a:t>
            </a:r>
          </a:p>
          <a:p>
            <a:pPr lvl="3"/>
            <a:r>
              <a:rPr lang="en-US" sz="2000" dirty="0" smtClean="0"/>
              <a:t>SQL Engine, Federated Query, Integration Services,…</a:t>
            </a:r>
          </a:p>
          <a:p>
            <a:r>
              <a:rPr lang="en-US" sz="2800" dirty="0" smtClean="0"/>
              <a:t>ADO</a:t>
            </a:r>
          </a:p>
          <a:p>
            <a:pPr lvl="1"/>
            <a:r>
              <a:rPr lang="en-US" sz="2400" dirty="0" smtClean="0"/>
              <a:t>"OLE Automation" interface for OLE DB</a:t>
            </a:r>
          </a:p>
          <a:p>
            <a:pPr lvl="2"/>
            <a:r>
              <a:rPr lang="en-US" sz="2000" dirty="0" smtClean="0"/>
              <a:t>Interface for VB developers</a:t>
            </a:r>
          </a:p>
          <a:p>
            <a:pPr lvl="1"/>
            <a:r>
              <a:rPr lang="en-US" sz="2400" dirty="0" smtClean="0"/>
              <a:t>Similar programming model to DAO</a:t>
            </a:r>
          </a:p>
          <a:p>
            <a:pPr lvl="1"/>
            <a:r>
              <a:rPr lang="en-US" sz="2400" dirty="0" smtClean="0"/>
              <a:t>Introduced disconnected </a:t>
            </a:r>
            <a:r>
              <a:rPr lang="en-US" sz="2400" dirty="0" err="1" smtClean="0"/>
              <a:t>RecordSets</a:t>
            </a:r>
            <a:endParaRPr lang="en-US" sz="2400" dirty="0"/>
          </a:p>
        </p:txBody>
      </p:sp>
      <p:sp>
        <p:nvSpPr>
          <p:cNvPr id="3" name="Title 2"/>
          <p:cNvSpPr>
            <a:spLocks noGrp="1"/>
          </p:cNvSpPr>
          <p:nvPr>
            <p:ph type="title"/>
          </p:nvPr>
        </p:nvSpPr>
        <p:spPr>
          <a:xfrm>
            <a:off x="387054" y="152400"/>
            <a:ext cx="8375946" cy="553998"/>
          </a:xfrm>
        </p:spPr>
        <p:txBody>
          <a:bodyPr/>
          <a:lstStyle/>
          <a:p>
            <a:r>
              <a:rPr lang="en-US" dirty="0" smtClean="0"/>
              <a:t>Component Data Access – Late 90’s</a:t>
            </a:r>
            <a:endParaRPr lang="en-US" dirty="0"/>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30044" y="1411552"/>
            <a:ext cx="7672003" cy="3328027"/>
          </a:xfrm>
        </p:spPr>
        <p:txBody>
          <a:bodyPr/>
          <a:lstStyle/>
          <a:p>
            <a:pPr lvl="0">
              <a:buClr>
                <a:schemeClr val="tx1">
                  <a:lumMod val="65000"/>
                </a:schemeClr>
              </a:buClr>
              <a:buFont typeface="Wingdings" pitchFamily="2" charset="2"/>
              <a:buChar char="þ"/>
            </a:pPr>
            <a:r>
              <a:rPr lang="en-US" b="0" kern="1200" cap="none" spc="-150" dirty="0" smtClean="0">
                <a:ln w="3175">
                  <a:noFill/>
                </a:ln>
                <a:solidFill>
                  <a:schemeClr val="tx1">
                    <a:lumMod val="65000"/>
                  </a:schemeClr>
                </a:solidFill>
                <a:effectLst/>
                <a:latin typeface="+mj-lt"/>
                <a:ea typeface="+mn-ea"/>
                <a:cs typeface="Arial" charset="0"/>
              </a:rPr>
              <a:t>Customizing Data Classes</a:t>
            </a:r>
          </a:p>
          <a:p>
            <a:pPr lvl="0">
              <a:buClr>
                <a:schemeClr val="tx1">
                  <a:lumMod val="65000"/>
                </a:schemeClr>
              </a:buClr>
              <a:buFont typeface="Wingdings" pitchFamily="2" charset="2"/>
              <a:buChar char="þ"/>
            </a:pPr>
            <a:r>
              <a:rPr lang="en-US" b="0" kern="1200" cap="none" spc="-150" dirty="0" smtClean="0">
                <a:ln w="3175">
                  <a:noFill/>
                </a:ln>
                <a:solidFill>
                  <a:schemeClr val="tx1">
                    <a:lumMod val="65000"/>
                  </a:schemeClr>
                </a:solidFill>
                <a:effectLst/>
                <a:latin typeface="+mj-lt"/>
                <a:ea typeface="+mn-ea"/>
                <a:cs typeface="Arial" charset="0"/>
              </a:rPr>
              <a:t>Entity Framework Mapping Scenarios</a:t>
            </a:r>
          </a:p>
          <a:p>
            <a:pPr lvl="0">
              <a:buClr>
                <a:schemeClr val="tx1">
                  <a:lumMod val="65000"/>
                </a:schemeClr>
              </a:buClr>
              <a:buFont typeface="Wingdings" pitchFamily="2" charset="2"/>
              <a:buChar char=""/>
            </a:pPr>
            <a:r>
              <a:rPr lang="en-US" b="0" kern="1200" cap="none" spc="-150" dirty="0" smtClean="0">
                <a:ln w="3175">
                  <a:noFill/>
                </a:ln>
                <a:solidFill>
                  <a:schemeClr val="tx1">
                    <a:lumMod val="65000"/>
                  </a:schemeClr>
                </a:solidFill>
                <a:effectLst/>
                <a:latin typeface="+mj-lt"/>
                <a:ea typeface="+mn-ea"/>
                <a:cs typeface="Arial" charset="0"/>
              </a:rPr>
              <a:t>Database Design Considerations</a:t>
            </a:r>
          </a:p>
          <a:p>
            <a:pPr lvl="0">
              <a:buClr>
                <a:schemeClr val="tx1">
                  <a:lumMod val="65000"/>
                </a:schemeClr>
              </a:buClr>
              <a:buFont typeface="Wingdings" pitchFamily="2" charset="2"/>
              <a:buChar char="Ø"/>
            </a:pPr>
            <a:r>
              <a:rPr lang="en-US" b="0" kern="1200" cap="none" spc="-150" dirty="0" smtClean="0">
                <a:ln w="3175">
                  <a:noFill/>
                </a:ln>
                <a:solidFill>
                  <a:schemeClr val="tx1">
                    <a:lumMod val="65000"/>
                  </a:schemeClr>
                </a:solidFill>
                <a:effectLst/>
                <a:latin typeface="+mj-lt"/>
                <a:ea typeface="+mn-ea"/>
                <a:cs typeface="Arial" charset="0"/>
              </a:rPr>
              <a:t>Advanced Mapping Techniques</a:t>
            </a:r>
          </a:p>
          <a:p>
            <a:pPr lvl="1">
              <a:buClr>
                <a:schemeClr val="tx1">
                  <a:lumMod val="65000"/>
                </a:schemeClr>
              </a:buClr>
              <a:buFont typeface="Wingdings" pitchFamily="2" charset="2"/>
              <a:buChar char="þ"/>
            </a:pPr>
            <a:r>
              <a:rPr lang="en-US" sz="2400" dirty="0" smtClean="0">
                <a:solidFill>
                  <a:schemeClr val="tx1">
                    <a:lumMod val="65000"/>
                  </a:schemeClr>
                </a:solidFill>
              </a:rPr>
              <a:t>Anatomy of an .</a:t>
            </a:r>
            <a:r>
              <a:rPr lang="en-US" sz="2400" dirty="0" err="1" smtClean="0">
                <a:solidFill>
                  <a:schemeClr val="tx1">
                    <a:lumMod val="65000"/>
                  </a:schemeClr>
                </a:solidFill>
              </a:rPr>
              <a:t>edmx</a:t>
            </a:r>
            <a:r>
              <a:rPr lang="en-US" sz="2400" dirty="0" smtClean="0">
                <a:solidFill>
                  <a:schemeClr val="tx1">
                    <a:lumMod val="65000"/>
                  </a:schemeClr>
                </a:solidFill>
              </a:rPr>
              <a:t> file</a:t>
            </a:r>
          </a:p>
          <a:p>
            <a:pPr lvl="1">
              <a:buClr>
                <a:schemeClr val="tx1"/>
              </a:buClr>
              <a:buFont typeface="Wingdings" pitchFamily="2" charset="2"/>
              <a:buChar char="Ø"/>
            </a:pPr>
            <a:r>
              <a:rPr lang="en-US" sz="2400" dirty="0" smtClean="0"/>
              <a:t>Complex Types</a:t>
            </a:r>
          </a:p>
          <a:p>
            <a:pPr lvl="1">
              <a:buClr>
                <a:schemeClr val="tx1">
                  <a:lumMod val="65000"/>
                </a:schemeClr>
              </a:buClr>
            </a:pPr>
            <a:r>
              <a:rPr lang="en-US" sz="2400" dirty="0" smtClean="0">
                <a:solidFill>
                  <a:schemeClr val="tx1">
                    <a:lumMod val="65000"/>
                  </a:schemeClr>
                </a:solidFill>
              </a:rPr>
              <a:t>Custom Mapping</a:t>
            </a:r>
            <a:endParaRPr lang="en-US" sz="2000" dirty="0" smtClean="0">
              <a:solidFill>
                <a:schemeClr val="tx1">
                  <a:lumMod val="65000"/>
                </a:schemeClr>
              </a:solidFill>
            </a:endParaRPr>
          </a:p>
        </p:txBody>
      </p:sp>
      <p:sp>
        <p:nvSpPr>
          <p:cNvPr id="2" name="Title 1"/>
          <p:cNvSpPr>
            <a:spLocks noGrp="1"/>
          </p:cNvSpPr>
          <p:nvPr>
            <p:ph type="title"/>
          </p:nvPr>
        </p:nvSpPr>
        <p:spPr>
          <a:xfrm>
            <a:off x="387054" y="152400"/>
            <a:ext cx="8375946" cy="886397"/>
          </a:xfrm>
        </p:spPr>
        <p:txBody>
          <a:bodyPr/>
          <a:lstStyle/>
          <a:p>
            <a:pPr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3: </a:t>
            </a:r>
            <a:b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br>
            <a:r>
              <a:rPr lang="en-US" sz="2800" b="0" i="1"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Entity Framework Deep Dive</a:t>
            </a:r>
            <a:endParaRPr lang="en-US" sz="2800" i="1"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sz="3600" smtClean="0"/>
              <a:t>Complex Types</a:t>
            </a:r>
            <a:endParaRPr lang="en-US" sz="3600" dirty="0"/>
          </a:p>
        </p:txBody>
      </p:sp>
      <p:sp>
        <p:nvSpPr>
          <p:cNvPr id="3" name="Text Placeholder 2"/>
          <p:cNvSpPr>
            <a:spLocks noGrp="1"/>
          </p:cNvSpPr>
          <p:nvPr>
            <p:ph type="body" sz="quarter" idx="10"/>
          </p:nvPr>
        </p:nvSpPr>
        <p:spPr>
          <a:xfrm>
            <a:off x="381000" y="762000"/>
            <a:ext cx="8382000" cy="288092"/>
          </a:xfrm>
        </p:spPr>
        <p:txBody>
          <a:bodyPr/>
          <a:lstStyle/>
          <a:p>
            <a:r>
              <a:rPr lang="en-US" sz="2400" dirty="0" smtClean="0"/>
              <a:t>Define your Complex Type in CSDL</a:t>
            </a:r>
          </a:p>
        </p:txBody>
      </p:sp>
      <p:sp>
        <p:nvSpPr>
          <p:cNvPr id="5" name="Rectangle 4"/>
          <p:cNvSpPr/>
          <p:nvPr/>
        </p:nvSpPr>
        <p:spPr bwMode="auto">
          <a:xfrm>
            <a:off x="457200" y="1066800"/>
            <a:ext cx="7772400" cy="11430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lvl="0" indent="-396875"/>
            <a:r>
              <a:rPr lang="en-US" sz="1100" b="1" dirty="0" smtClean="0">
                <a:solidFill>
                  <a:srgbClr val="0000FF"/>
                </a:solidFill>
                <a:latin typeface="Courier New"/>
                <a:ea typeface="Calibri"/>
                <a:cs typeface="Times New Roman"/>
              </a:rPr>
              <a:t>&lt;</a:t>
            </a:r>
            <a:r>
              <a:rPr lang="en-US" sz="1100" b="1" dirty="0" err="1" smtClean="0">
                <a:solidFill>
                  <a:srgbClr val="A31515"/>
                </a:solidFill>
                <a:latin typeface="Courier New"/>
                <a:ea typeface="Calibri"/>
                <a:cs typeface="Times New Roman"/>
              </a:rPr>
              <a:t>ComplexType</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 =</a:t>
            </a:r>
            <a:r>
              <a:rPr lang="en-US" sz="1100" b="1" dirty="0" smtClean="0">
                <a:solidFill>
                  <a:schemeClr val="bg1"/>
                </a:solidFill>
                <a:latin typeface="Courier New"/>
                <a:ea typeface="Calibri"/>
                <a:cs typeface="Times New Roman"/>
              </a:rPr>
              <a:t>"</a:t>
            </a:r>
            <a:r>
              <a:rPr lang="en-US" sz="1100" b="1" dirty="0" err="1" smtClean="0">
                <a:solidFill>
                  <a:srgbClr val="0000FF"/>
                </a:solidFill>
                <a:latin typeface="Courier New"/>
                <a:ea typeface="Calibri"/>
                <a:cs typeface="Times New Roman"/>
              </a:rPr>
              <a:t>FullName</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&gt;</a:t>
            </a:r>
            <a:endParaRPr lang="en-US" sz="1400" b="1" dirty="0" smtClean="0">
              <a:solidFill>
                <a:prstClr val="white"/>
              </a:solidFill>
              <a:latin typeface="Calibri"/>
              <a:ea typeface="Calibri"/>
              <a:cs typeface="Times New Roman"/>
            </a:endParaRPr>
          </a:p>
          <a:p>
            <a:pPr lvl="0" indent="-396875"/>
            <a:r>
              <a:rPr lang="en-US" sz="1100" b="1" dirty="0" smtClean="0">
                <a:solidFill>
                  <a:srgbClr val="0000FF"/>
                </a:solidFill>
                <a:latin typeface="Courier New"/>
                <a:ea typeface="Calibri"/>
                <a:cs typeface="Times New Roman"/>
              </a:rPr>
              <a:t>  &lt;</a:t>
            </a:r>
            <a:r>
              <a:rPr lang="en-US" sz="1100" b="1" dirty="0" smtClean="0">
                <a:solidFill>
                  <a:srgbClr val="A31515"/>
                </a:solidFill>
                <a:latin typeface="Courier New"/>
                <a:ea typeface="Calibri"/>
                <a:cs typeface="Times New Roman"/>
              </a:rPr>
              <a:t>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Title</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Type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String</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/&gt;</a:t>
            </a:r>
          </a:p>
          <a:p>
            <a:pPr indent="-396875"/>
            <a:r>
              <a:rPr lang="en-US" sz="1100" b="1" dirty="0" smtClean="0">
                <a:solidFill>
                  <a:srgbClr val="0000FF"/>
                </a:solidFill>
                <a:latin typeface="Courier New"/>
                <a:ea typeface="Calibri"/>
                <a:cs typeface="Times New Roman"/>
              </a:rPr>
              <a:t>  &lt;</a:t>
            </a:r>
            <a:r>
              <a:rPr lang="en-US" sz="1100" b="1" dirty="0" smtClean="0">
                <a:solidFill>
                  <a:srgbClr val="A31515"/>
                </a:solidFill>
                <a:latin typeface="Courier New"/>
                <a:ea typeface="Calibri"/>
                <a:cs typeface="Times New Roman"/>
              </a:rPr>
              <a:t>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err="1" smtClean="0">
                <a:solidFill>
                  <a:srgbClr val="0000FF"/>
                </a:solidFill>
                <a:latin typeface="Courier New"/>
                <a:ea typeface="Calibri"/>
                <a:cs typeface="Times New Roman"/>
              </a:rPr>
              <a:t>FirstName</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Type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String</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Nullable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false</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/&gt;</a:t>
            </a:r>
            <a:endParaRPr lang="en-US" sz="1400" b="1" dirty="0" smtClean="0">
              <a:solidFill>
                <a:prstClr val="white"/>
              </a:solidFill>
              <a:latin typeface="Calibri"/>
              <a:ea typeface="Calibri"/>
              <a:cs typeface="Times New Roman"/>
            </a:endParaRPr>
          </a:p>
          <a:p>
            <a:pPr lvl="0" indent="-396875"/>
            <a:r>
              <a:rPr lang="en-US" sz="1100" b="1" dirty="0" smtClean="0">
                <a:solidFill>
                  <a:srgbClr val="0000FF"/>
                </a:solidFill>
                <a:latin typeface="Courier New"/>
                <a:ea typeface="Calibri"/>
                <a:cs typeface="Times New Roman"/>
              </a:rPr>
              <a:t>  &lt;</a:t>
            </a:r>
            <a:r>
              <a:rPr lang="en-US" sz="1100" b="1" dirty="0" smtClean="0">
                <a:solidFill>
                  <a:srgbClr val="A31515"/>
                </a:solidFill>
                <a:latin typeface="Courier New"/>
                <a:ea typeface="Calibri"/>
                <a:cs typeface="Times New Roman"/>
              </a:rPr>
              <a:t>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err="1" smtClean="0">
                <a:solidFill>
                  <a:srgbClr val="0000FF"/>
                </a:solidFill>
                <a:latin typeface="Courier New"/>
                <a:ea typeface="Calibri"/>
                <a:cs typeface="Times New Roman"/>
              </a:rPr>
              <a:t>MiddleName</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Type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String</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/&gt;</a:t>
            </a:r>
            <a:endParaRPr lang="en-US" sz="1400" b="1" dirty="0" smtClean="0">
              <a:solidFill>
                <a:prstClr val="white"/>
              </a:solidFill>
              <a:latin typeface="Calibri"/>
              <a:ea typeface="Calibri"/>
              <a:cs typeface="Times New Roman"/>
            </a:endParaRPr>
          </a:p>
          <a:p>
            <a:pPr lvl="0" indent="-396875"/>
            <a:r>
              <a:rPr lang="en-US" sz="1100" b="1" dirty="0" smtClean="0">
                <a:solidFill>
                  <a:srgbClr val="0000FF"/>
                </a:solidFill>
                <a:latin typeface="Courier New"/>
                <a:ea typeface="Calibri"/>
                <a:cs typeface="Times New Roman"/>
              </a:rPr>
              <a:t>  &lt;</a:t>
            </a:r>
            <a:r>
              <a:rPr lang="en-US" sz="1100" b="1" dirty="0" smtClean="0">
                <a:solidFill>
                  <a:srgbClr val="A31515"/>
                </a:solidFill>
                <a:latin typeface="Courier New"/>
                <a:ea typeface="Calibri"/>
                <a:cs typeface="Times New Roman"/>
              </a:rPr>
              <a:t>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err="1" smtClean="0">
                <a:solidFill>
                  <a:srgbClr val="0000FF"/>
                </a:solidFill>
                <a:latin typeface="Courier New"/>
                <a:ea typeface="Calibri"/>
                <a:cs typeface="Times New Roman"/>
              </a:rPr>
              <a:t>LastName</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Type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String</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Nullable</a:t>
            </a:r>
            <a:r>
              <a:rPr lang="en-US" sz="1100" b="1" dirty="0" smtClean="0">
                <a:solidFill>
                  <a:srgbClr val="0000FF"/>
                </a:solidFill>
                <a:latin typeface="Courier New"/>
                <a:ea typeface="Calibri"/>
                <a:cs typeface="Times New Roman"/>
              </a:rPr>
              <a:t>=</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false</a:t>
            </a:r>
            <a:r>
              <a:rPr lang="en-US" sz="1100" b="1" dirty="0" smtClean="0">
                <a:solidFill>
                  <a:schemeClr val="bg1"/>
                </a:solidFill>
                <a:latin typeface="Courier New"/>
                <a:ea typeface="Calibri"/>
                <a:cs typeface="Times New Roman"/>
              </a:rPr>
              <a:t>"</a:t>
            </a:r>
            <a:r>
              <a:rPr lang="en-US" sz="1100" b="1" dirty="0" smtClean="0">
                <a:solidFill>
                  <a:srgbClr val="0000FF"/>
                </a:solidFill>
                <a:latin typeface="Courier New"/>
                <a:ea typeface="Calibri"/>
                <a:cs typeface="Times New Roman"/>
              </a:rPr>
              <a:t> /&gt;</a:t>
            </a:r>
            <a:endParaRPr lang="en-US" sz="1400" b="1" dirty="0" smtClean="0">
              <a:solidFill>
                <a:prstClr val="white"/>
              </a:solidFill>
              <a:latin typeface="Calibri"/>
              <a:ea typeface="Calibri"/>
              <a:cs typeface="Times New Roman"/>
            </a:endParaRPr>
          </a:p>
          <a:p>
            <a:pPr lvl="0" indent="-396875"/>
            <a:r>
              <a:rPr lang="en-US" sz="1100" b="1" dirty="0" smtClean="0">
                <a:solidFill>
                  <a:srgbClr val="0000FF"/>
                </a:solidFill>
                <a:latin typeface="Courier New"/>
                <a:ea typeface="Calibri"/>
                <a:cs typeface="Times New Roman"/>
              </a:rPr>
              <a:t>&lt;/</a:t>
            </a:r>
            <a:r>
              <a:rPr lang="en-US" sz="1100" b="1" dirty="0" err="1" smtClean="0">
                <a:solidFill>
                  <a:srgbClr val="A31515"/>
                </a:solidFill>
                <a:latin typeface="Courier New"/>
                <a:ea typeface="Calibri"/>
                <a:cs typeface="Times New Roman"/>
              </a:rPr>
              <a:t>ComplexType</a:t>
            </a:r>
            <a:r>
              <a:rPr lang="en-US" sz="1100" b="1" dirty="0" smtClean="0">
                <a:solidFill>
                  <a:srgbClr val="0000FF"/>
                </a:solidFill>
                <a:latin typeface="Courier New"/>
                <a:ea typeface="Calibri"/>
                <a:cs typeface="Times New Roman"/>
              </a:rPr>
              <a:t>&gt;</a:t>
            </a:r>
            <a:endParaRPr lang="en-US" sz="1400" b="1" dirty="0" smtClean="0">
              <a:solidFill>
                <a:prstClr val="white"/>
              </a:solidFill>
              <a:latin typeface="Calibri"/>
              <a:ea typeface="Calibri"/>
              <a:cs typeface="Times New Roman"/>
            </a:endParaRPr>
          </a:p>
        </p:txBody>
      </p:sp>
      <p:sp>
        <p:nvSpPr>
          <p:cNvPr id="7" name="Rectangle 6"/>
          <p:cNvSpPr/>
          <p:nvPr/>
        </p:nvSpPr>
        <p:spPr bwMode="auto">
          <a:xfrm>
            <a:off x="457200" y="2667000"/>
            <a:ext cx="7772400" cy="14478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1100" b="1" dirty="0" smtClean="0">
                <a:solidFill>
                  <a:srgbClr val="0000FF"/>
                </a:solidFill>
                <a:latin typeface="Courier New"/>
                <a:ea typeface="Calibri"/>
                <a:cs typeface="Times New Roman"/>
              </a:rPr>
              <a:t>&lt;</a:t>
            </a:r>
            <a:r>
              <a:rPr lang="en-US" sz="1100" b="1" dirty="0" err="1" smtClean="0">
                <a:solidFill>
                  <a:srgbClr val="A31515"/>
                </a:solidFill>
                <a:latin typeface="Courier New"/>
                <a:ea typeface="Calibri"/>
                <a:cs typeface="Times New Roman"/>
              </a:rPr>
              <a:t>EntityType</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Contact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&gt;</a:t>
            </a:r>
            <a:endParaRPr lang="en-US" sz="1100" b="1" dirty="0" smtClean="0">
              <a:latin typeface="Calibri"/>
              <a:ea typeface="Calibri"/>
              <a:cs typeface="Times New Roman"/>
            </a:endParaRPr>
          </a:p>
          <a:p>
            <a:r>
              <a:rPr lang="en-US" sz="1100" b="1" dirty="0" smtClean="0">
                <a:solidFill>
                  <a:srgbClr val="0000FF"/>
                </a:solidFill>
                <a:latin typeface="Courier New"/>
                <a:ea typeface="Calibri"/>
                <a:cs typeface="Times New Roman"/>
              </a:rPr>
              <a:t>  &lt;</a:t>
            </a:r>
            <a:r>
              <a:rPr lang="en-US" sz="1100" b="1" dirty="0" smtClean="0">
                <a:solidFill>
                  <a:srgbClr val="A31515"/>
                </a:solidFill>
                <a:latin typeface="Courier New"/>
                <a:ea typeface="Calibri"/>
                <a:cs typeface="Times New Roman"/>
              </a:rPr>
              <a:t>Key</a:t>
            </a:r>
            <a:r>
              <a:rPr lang="en-US" sz="1100" b="1" dirty="0" smtClean="0">
                <a:solidFill>
                  <a:srgbClr val="0000FF"/>
                </a:solidFill>
                <a:latin typeface="Courier New"/>
                <a:ea typeface="Calibri"/>
                <a:cs typeface="Times New Roman"/>
              </a:rPr>
              <a:t>&gt;</a:t>
            </a:r>
            <a:endParaRPr lang="en-US" sz="1100" b="1" dirty="0" smtClean="0">
              <a:latin typeface="Calibri"/>
              <a:ea typeface="Calibri"/>
              <a:cs typeface="Times New Roman"/>
            </a:endParaRPr>
          </a:p>
          <a:p>
            <a:r>
              <a:rPr lang="en-US" sz="1100" b="1" dirty="0" smtClean="0">
                <a:solidFill>
                  <a:srgbClr val="0000FF"/>
                </a:solidFill>
                <a:latin typeface="Courier New"/>
                <a:ea typeface="Calibri"/>
                <a:cs typeface="Times New Roman"/>
              </a:rPr>
              <a:t>    &lt;</a:t>
            </a:r>
            <a:r>
              <a:rPr lang="en-US" sz="1100" b="1" dirty="0" err="1" smtClean="0">
                <a:solidFill>
                  <a:srgbClr val="A31515"/>
                </a:solidFill>
                <a:latin typeface="Courier New"/>
                <a:ea typeface="Calibri"/>
                <a:cs typeface="Times New Roman"/>
              </a:rPr>
              <a:t>PropertyRef</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ContactID</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/&gt;</a:t>
            </a:r>
            <a:endParaRPr lang="en-US" sz="1100" b="1" dirty="0" smtClean="0">
              <a:latin typeface="Calibri"/>
              <a:ea typeface="Calibri"/>
              <a:cs typeface="Times New Roman"/>
            </a:endParaRPr>
          </a:p>
          <a:p>
            <a:r>
              <a:rPr lang="en-US" sz="1100" b="1" dirty="0" smtClean="0">
                <a:solidFill>
                  <a:srgbClr val="0000FF"/>
                </a:solidFill>
                <a:latin typeface="Courier New"/>
                <a:ea typeface="Calibri"/>
                <a:cs typeface="Times New Roman"/>
              </a:rPr>
              <a:t>  &lt;/</a:t>
            </a:r>
            <a:r>
              <a:rPr lang="en-US" sz="1100" b="1" dirty="0" smtClean="0">
                <a:solidFill>
                  <a:srgbClr val="A31515"/>
                </a:solidFill>
                <a:latin typeface="Courier New"/>
                <a:ea typeface="Calibri"/>
                <a:cs typeface="Times New Roman"/>
              </a:rPr>
              <a:t>Key</a:t>
            </a:r>
            <a:r>
              <a:rPr lang="en-US" sz="1100" b="1" dirty="0" smtClean="0">
                <a:solidFill>
                  <a:srgbClr val="0000FF"/>
                </a:solidFill>
                <a:latin typeface="Courier New"/>
                <a:ea typeface="Calibri"/>
                <a:cs typeface="Times New Roman"/>
              </a:rPr>
              <a:t>&gt;</a:t>
            </a:r>
            <a:endParaRPr lang="en-US" sz="1100" b="1" dirty="0" smtClean="0">
              <a:latin typeface="Calibri"/>
              <a:ea typeface="Calibri"/>
              <a:cs typeface="Times New Roman"/>
            </a:endParaRPr>
          </a:p>
          <a:p>
            <a:r>
              <a:rPr lang="en-US" sz="1100" b="1" dirty="0" smtClean="0">
                <a:solidFill>
                  <a:srgbClr val="0000FF"/>
                </a:solidFill>
                <a:latin typeface="Courier New"/>
                <a:ea typeface="Calibri"/>
                <a:cs typeface="Times New Roman"/>
              </a:rPr>
              <a:t>  &lt;</a:t>
            </a:r>
            <a:r>
              <a:rPr lang="en-US" sz="1100" b="1" dirty="0" smtClean="0">
                <a:solidFill>
                  <a:srgbClr val="A31515"/>
                </a:solidFill>
                <a:latin typeface="Courier New"/>
                <a:ea typeface="Calibri"/>
                <a:cs typeface="Times New Roman"/>
              </a:rPr>
              <a:t>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ContactID</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Type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Int32</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Nullable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false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/&gt;</a:t>
            </a:r>
            <a:endParaRPr lang="en-US" sz="1100" b="1" dirty="0" smtClean="0">
              <a:latin typeface="Calibri"/>
              <a:ea typeface="Calibri"/>
              <a:cs typeface="Times New Roman"/>
            </a:endParaRPr>
          </a:p>
          <a:p>
            <a:r>
              <a:rPr lang="en-US" sz="1100" b="1" dirty="0" smtClean="0">
                <a:solidFill>
                  <a:srgbClr val="0000FF"/>
                </a:solidFill>
                <a:latin typeface="Courier New"/>
                <a:ea typeface="Calibri"/>
                <a:cs typeface="Times New Roman"/>
              </a:rPr>
              <a:t>  &lt;</a:t>
            </a:r>
            <a:r>
              <a:rPr lang="en-US" sz="1100" b="1" dirty="0" smtClean="0">
                <a:solidFill>
                  <a:srgbClr val="A31515"/>
                </a:solidFill>
                <a:latin typeface="Courier New"/>
                <a:ea typeface="Calibri"/>
                <a:cs typeface="Times New Roman"/>
              </a:rPr>
              <a:t>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Name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Type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Self.FullName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Nullable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false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/&gt;</a:t>
            </a:r>
            <a:endParaRPr lang="en-US" sz="1100" b="1" dirty="0" smtClean="0">
              <a:latin typeface="Calibri"/>
              <a:ea typeface="Calibri"/>
              <a:cs typeface="Times New Roman"/>
            </a:endParaRPr>
          </a:p>
          <a:p>
            <a:r>
              <a:rPr lang="en-US" sz="1100" b="1" dirty="0" smtClean="0">
                <a:solidFill>
                  <a:srgbClr val="00B050"/>
                </a:solidFill>
                <a:latin typeface="Courier New"/>
                <a:ea typeface="Calibri"/>
                <a:cs typeface="Times New Roman"/>
              </a:rPr>
              <a:t>&lt;!-- … --&gt;</a:t>
            </a:r>
            <a:endParaRPr lang="en-US" sz="1100" b="1" dirty="0" smtClean="0">
              <a:latin typeface="Calibri"/>
              <a:ea typeface="Calibri"/>
              <a:cs typeface="Times New Roman"/>
            </a:endParaRPr>
          </a:p>
          <a:p>
            <a:r>
              <a:rPr lang="en-US" sz="1100" b="1" dirty="0" smtClean="0">
                <a:solidFill>
                  <a:srgbClr val="0000FF"/>
                </a:solidFill>
                <a:latin typeface="Courier New"/>
                <a:ea typeface="Calibri"/>
                <a:cs typeface="Times New Roman"/>
              </a:rPr>
              <a:t>&lt;/</a:t>
            </a:r>
            <a:r>
              <a:rPr lang="en-US" sz="1100" b="1" dirty="0" err="1" smtClean="0">
                <a:solidFill>
                  <a:srgbClr val="A31515"/>
                </a:solidFill>
                <a:latin typeface="Courier New"/>
                <a:ea typeface="Calibri"/>
                <a:cs typeface="Times New Roman"/>
              </a:rPr>
              <a:t>EntityType</a:t>
            </a:r>
            <a:r>
              <a:rPr lang="en-US" sz="1100" b="1" dirty="0" smtClean="0">
                <a:solidFill>
                  <a:srgbClr val="0000FF"/>
                </a:solidFill>
                <a:latin typeface="Courier New"/>
                <a:ea typeface="Calibri"/>
                <a:cs typeface="Times New Roman"/>
              </a:rPr>
              <a:t>&gt;</a:t>
            </a:r>
            <a:endParaRPr lang="en-US" sz="1100" b="1" dirty="0" smtClean="0">
              <a:latin typeface="Calibri"/>
              <a:ea typeface="Calibri"/>
              <a:cs typeface="Times New Roman"/>
            </a:endParaRPr>
          </a:p>
        </p:txBody>
      </p:sp>
      <p:sp>
        <p:nvSpPr>
          <p:cNvPr id="8" name="TextBox 7"/>
          <p:cNvSpPr txBox="1"/>
          <p:nvPr/>
        </p:nvSpPr>
        <p:spPr>
          <a:xfrm>
            <a:off x="304800" y="2286000"/>
            <a:ext cx="6781800" cy="533400"/>
          </a:xfrm>
          <a:prstGeom prst="rect">
            <a:avLst/>
          </a:prstGeom>
          <a:noFill/>
        </p:spPr>
        <p:txBody>
          <a:bodyPr wrap="square" rtlCol="0">
            <a:noAutofit/>
          </a:bodyPr>
          <a:lstStyle/>
          <a:p>
            <a:pPr marL="396875" lvl="0" indent="-396875">
              <a:lnSpc>
                <a:spcPct val="90000"/>
              </a:lnSpc>
              <a:spcBef>
                <a:spcPct val="20000"/>
              </a:spcBef>
              <a:buClr>
                <a:schemeClr val="tx1"/>
              </a:buClr>
              <a:buSzPct val="80000"/>
              <a:buFont typeface="Wingdings" pitchFamily="2" charset="2"/>
              <a:buChar char=""/>
            </a:pPr>
            <a:r>
              <a:rPr lang="en-US" sz="2400" dirty="0" smtClean="0">
                <a:solidFill>
                  <a:prstClr val="white"/>
                </a:solidFill>
              </a:rPr>
              <a:t>Use your </a:t>
            </a:r>
            <a:r>
              <a:rPr lang="en-US" sz="2400" dirty="0" err="1" smtClean="0">
                <a:solidFill>
                  <a:prstClr val="white"/>
                </a:solidFill>
              </a:rPr>
              <a:t>ComplexType</a:t>
            </a:r>
            <a:r>
              <a:rPr lang="en-US" sz="2400" dirty="0" smtClean="0">
                <a:solidFill>
                  <a:prstClr val="white"/>
                </a:solidFill>
              </a:rPr>
              <a:t> in your Entities</a:t>
            </a:r>
          </a:p>
        </p:txBody>
      </p:sp>
      <p:sp>
        <p:nvSpPr>
          <p:cNvPr id="10" name="TextBox 9"/>
          <p:cNvSpPr txBox="1"/>
          <p:nvPr/>
        </p:nvSpPr>
        <p:spPr>
          <a:xfrm>
            <a:off x="304800" y="4191000"/>
            <a:ext cx="6781800" cy="533400"/>
          </a:xfrm>
          <a:prstGeom prst="rect">
            <a:avLst/>
          </a:prstGeom>
          <a:noFill/>
        </p:spPr>
        <p:txBody>
          <a:bodyPr wrap="square" rtlCol="0">
            <a:noAutofit/>
          </a:bodyPr>
          <a:lstStyle/>
          <a:p>
            <a:pPr marL="396875" lvl="0" indent="-396875">
              <a:lnSpc>
                <a:spcPct val="90000"/>
              </a:lnSpc>
              <a:spcBef>
                <a:spcPct val="20000"/>
              </a:spcBef>
              <a:buClr>
                <a:schemeClr val="tx1"/>
              </a:buClr>
              <a:buSzPct val="80000"/>
              <a:buFont typeface="Wingdings" pitchFamily="2" charset="2"/>
              <a:buChar char=""/>
            </a:pPr>
            <a:r>
              <a:rPr lang="en-US" sz="2400" dirty="0" smtClean="0">
                <a:solidFill>
                  <a:prstClr val="white"/>
                </a:solidFill>
              </a:rPr>
              <a:t>Map the Complex Type in your MSL</a:t>
            </a:r>
          </a:p>
        </p:txBody>
      </p:sp>
      <p:sp>
        <p:nvSpPr>
          <p:cNvPr id="11" name="Rectangle 10"/>
          <p:cNvSpPr/>
          <p:nvPr/>
        </p:nvSpPr>
        <p:spPr bwMode="auto">
          <a:xfrm>
            <a:off x="457200" y="4572000"/>
            <a:ext cx="7772400" cy="18288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nSpc>
                <a:spcPct val="115000"/>
              </a:lnSpc>
            </a:pPr>
            <a:r>
              <a:rPr lang="en-US" sz="1100" b="1" dirty="0" smtClean="0">
                <a:solidFill>
                  <a:srgbClr val="0000FF"/>
                </a:solidFill>
                <a:latin typeface="Courier New"/>
                <a:ea typeface="Calibri"/>
                <a:cs typeface="Times New Roman"/>
              </a:rPr>
              <a:t>&lt;</a:t>
            </a:r>
            <a:r>
              <a:rPr lang="en-US" sz="1100" b="1" dirty="0" err="1" smtClean="0">
                <a:solidFill>
                  <a:srgbClr val="A31515"/>
                </a:solidFill>
                <a:latin typeface="Courier New"/>
                <a:ea typeface="Calibri"/>
                <a:cs typeface="Times New Roman"/>
              </a:rPr>
              <a:t>EntitySetMapping</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Contacts</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TypeName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AdventureWorksModel.Contact</a:t>
            </a:r>
            <a:r>
              <a:rPr lang="en-US" sz="1100" b="1" dirty="0" smtClean="0">
                <a:latin typeface="Courier New"/>
                <a:ea typeface="Calibri"/>
                <a:cs typeface="Times New Roman"/>
              </a:rPr>
              <a:t>"</a:t>
            </a:r>
            <a:endParaRPr lang="en-US" sz="1400" b="1" dirty="0" smtClean="0">
              <a:latin typeface="Calibri"/>
              <a:ea typeface="Calibri"/>
              <a:cs typeface="Times New Roman"/>
            </a:endParaRPr>
          </a:p>
          <a:p>
            <a:pPr indent="457200">
              <a:lnSpc>
                <a:spcPct val="115000"/>
              </a:lnSpc>
            </a:pP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StoreEntitySet</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Contact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&gt;</a:t>
            </a:r>
            <a:endParaRPr lang="en-US" sz="1400" b="1" dirty="0" smtClean="0">
              <a:latin typeface="Calibri"/>
              <a:ea typeface="Calibri"/>
              <a:cs typeface="Times New Roman"/>
            </a:endParaRPr>
          </a:p>
          <a:p>
            <a:pPr>
              <a:lnSpc>
                <a:spcPct val="115000"/>
              </a:lnSpc>
            </a:pPr>
            <a:r>
              <a:rPr lang="en-US" sz="1100" b="1" dirty="0" smtClean="0">
                <a:solidFill>
                  <a:srgbClr val="0000FF"/>
                </a:solidFill>
                <a:latin typeface="Courier New"/>
                <a:ea typeface="Calibri"/>
                <a:cs typeface="Times New Roman"/>
              </a:rPr>
              <a:t>  &lt;</a:t>
            </a:r>
            <a:r>
              <a:rPr lang="en-US" sz="1100" b="1" dirty="0" err="1" smtClean="0">
                <a:solidFill>
                  <a:srgbClr val="A31515"/>
                </a:solidFill>
                <a:latin typeface="Courier New"/>
                <a:ea typeface="Calibri"/>
                <a:cs typeface="Times New Roman"/>
              </a:rPr>
              <a:t>ScalarProperty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ContactID</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ColumnName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ContactID</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/&gt;</a:t>
            </a:r>
            <a:endParaRPr lang="en-US" sz="1400" b="1" dirty="0" smtClean="0">
              <a:latin typeface="Calibri"/>
              <a:ea typeface="Calibri"/>
              <a:cs typeface="Times New Roman"/>
            </a:endParaRPr>
          </a:p>
          <a:p>
            <a:pPr>
              <a:lnSpc>
                <a:spcPct val="115000"/>
              </a:lnSpc>
            </a:pPr>
            <a:r>
              <a:rPr lang="en-US" sz="1100" b="1" dirty="0" smtClean="0">
                <a:solidFill>
                  <a:srgbClr val="0000FF"/>
                </a:solidFill>
                <a:latin typeface="Courier New"/>
                <a:ea typeface="Calibri"/>
                <a:cs typeface="Times New Roman"/>
              </a:rPr>
              <a:t>  &lt;</a:t>
            </a:r>
            <a:r>
              <a:rPr lang="en-US" sz="1100" b="1" dirty="0" err="1" smtClean="0">
                <a:solidFill>
                  <a:srgbClr val="A31515"/>
                </a:solidFill>
                <a:latin typeface="Courier New"/>
                <a:ea typeface="Calibri"/>
                <a:cs typeface="Times New Roman"/>
              </a:rPr>
              <a:t>ComplexProperty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Name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&gt;</a:t>
            </a:r>
            <a:endParaRPr lang="en-US" sz="1400" b="1" dirty="0" smtClean="0">
              <a:latin typeface="Calibri"/>
              <a:ea typeface="Calibri"/>
              <a:cs typeface="Times New Roman"/>
            </a:endParaRPr>
          </a:p>
          <a:p>
            <a:pPr>
              <a:lnSpc>
                <a:spcPct val="115000"/>
              </a:lnSpc>
            </a:pPr>
            <a:r>
              <a:rPr lang="en-US" sz="1100" b="1" dirty="0" smtClean="0">
                <a:solidFill>
                  <a:srgbClr val="0000FF"/>
                </a:solidFill>
                <a:latin typeface="Courier New"/>
                <a:ea typeface="Calibri"/>
                <a:cs typeface="Times New Roman"/>
              </a:rPr>
              <a:t>    &lt;</a:t>
            </a:r>
            <a:r>
              <a:rPr lang="en-US" sz="1100" b="1" dirty="0" err="1" smtClean="0">
                <a:solidFill>
                  <a:srgbClr val="A31515"/>
                </a:solidFill>
                <a:latin typeface="Courier New"/>
                <a:ea typeface="Calibri"/>
                <a:cs typeface="Times New Roman"/>
              </a:rPr>
              <a:t>ScalarProperty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Title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ColumnName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Title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/&gt;</a:t>
            </a:r>
          </a:p>
          <a:p>
            <a:pPr>
              <a:lnSpc>
                <a:spcPct val="115000"/>
              </a:lnSpc>
            </a:pPr>
            <a:r>
              <a:rPr lang="en-US" sz="1100" b="1" dirty="0" smtClean="0">
                <a:solidFill>
                  <a:srgbClr val="0000FF"/>
                </a:solidFill>
                <a:latin typeface="Courier New"/>
                <a:ea typeface="Calibri"/>
                <a:cs typeface="Times New Roman"/>
              </a:rPr>
              <a:t>    &lt;</a:t>
            </a:r>
            <a:r>
              <a:rPr lang="en-US" sz="1100" b="1" dirty="0" err="1" smtClean="0">
                <a:solidFill>
                  <a:srgbClr val="A31515"/>
                </a:solidFill>
                <a:latin typeface="Courier New"/>
                <a:ea typeface="Calibri"/>
                <a:cs typeface="Times New Roman"/>
              </a:rPr>
              <a:t>ScalarProperty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FirstName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ColumnName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FirstName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/&gt;</a:t>
            </a:r>
            <a:endParaRPr lang="en-US" sz="1400" b="1" dirty="0" smtClean="0">
              <a:latin typeface="Calibri"/>
              <a:ea typeface="Calibri"/>
              <a:cs typeface="Times New Roman"/>
            </a:endParaRPr>
          </a:p>
          <a:p>
            <a:pPr>
              <a:lnSpc>
                <a:spcPct val="115000"/>
              </a:lnSpc>
            </a:pPr>
            <a:r>
              <a:rPr lang="en-US" sz="1100" b="1" dirty="0" smtClean="0">
                <a:solidFill>
                  <a:srgbClr val="0000FF"/>
                </a:solidFill>
                <a:latin typeface="Courier New"/>
                <a:ea typeface="Calibri"/>
                <a:cs typeface="Times New Roman"/>
              </a:rPr>
              <a:t>    &lt;</a:t>
            </a:r>
            <a:r>
              <a:rPr lang="en-US" sz="1100" b="1" dirty="0" err="1" smtClean="0">
                <a:solidFill>
                  <a:srgbClr val="A31515"/>
                </a:solidFill>
                <a:latin typeface="Courier New"/>
                <a:ea typeface="Calibri"/>
                <a:cs typeface="Times New Roman"/>
              </a:rPr>
              <a:t>ScalarProperty</a:t>
            </a:r>
            <a:r>
              <a:rPr lang="en-US" sz="1100" b="1" dirty="0" smtClean="0">
                <a:solidFill>
                  <a:srgbClr val="0000FF"/>
                </a:solidFill>
                <a:latin typeface="Courier New"/>
                <a:ea typeface="Calibri"/>
                <a:cs typeface="Times New Roman"/>
              </a:rPr>
              <a:t> </a:t>
            </a:r>
            <a:r>
              <a:rPr lang="en-US" sz="1100" b="1" dirty="0" smtClean="0">
                <a:solidFill>
                  <a:srgbClr val="FF0000"/>
                </a:solidFill>
                <a:latin typeface="Courier New"/>
                <a:ea typeface="Calibri"/>
                <a:cs typeface="Times New Roman"/>
              </a:rPr>
              <a:t>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LastName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a:t>
            </a:r>
            <a:r>
              <a:rPr lang="en-US" sz="1100" b="1" dirty="0" err="1" smtClean="0">
                <a:solidFill>
                  <a:srgbClr val="FF0000"/>
                </a:solidFill>
                <a:latin typeface="Courier New"/>
                <a:ea typeface="Calibri"/>
                <a:cs typeface="Times New Roman"/>
              </a:rPr>
              <a:t>ColumnName</a:t>
            </a:r>
            <a:r>
              <a:rPr lang="en-US" sz="1100" b="1" dirty="0" smtClean="0">
                <a:solidFill>
                  <a:srgbClr val="0000FF"/>
                </a:solidFill>
                <a:latin typeface="Courier New"/>
                <a:ea typeface="Calibri"/>
                <a:cs typeface="Times New Roman"/>
              </a:rPr>
              <a:t>=</a:t>
            </a:r>
            <a:r>
              <a:rPr lang="en-US" sz="1100" b="1" dirty="0" smtClean="0">
                <a:latin typeface="Courier New"/>
                <a:ea typeface="Calibri"/>
                <a:cs typeface="Times New Roman"/>
              </a:rPr>
              <a:t>"</a:t>
            </a:r>
            <a:r>
              <a:rPr lang="en-US" sz="1100" b="1" dirty="0" err="1" smtClean="0">
                <a:solidFill>
                  <a:srgbClr val="0000FF"/>
                </a:solidFill>
                <a:latin typeface="Courier New"/>
                <a:ea typeface="Calibri"/>
                <a:cs typeface="Times New Roman"/>
              </a:rPr>
              <a:t>LastName</a:t>
            </a:r>
            <a:r>
              <a:rPr lang="en-US" sz="1100" b="1" dirty="0" smtClean="0">
                <a:latin typeface="Courier New"/>
                <a:ea typeface="Calibri"/>
                <a:cs typeface="Times New Roman"/>
              </a:rPr>
              <a:t>"</a:t>
            </a:r>
            <a:r>
              <a:rPr lang="en-US" sz="1100" b="1" dirty="0" smtClean="0">
                <a:solidFill>
                  <a:srgbClr val="0000FF"/>
                </a:solidFill>
                <a:latin typeface="Courier New"/>
                <a:ea typeface="Calibri"/>
                <a:cs typeface="Times New Roman"/>
              </a:rPr>
              <a:t> /&gt;</a:t>
            </a:r>
            <a:endParaRPr lang="en-US" sz="1400" b="1" dirty="0" smtClean="0">
              <a:latin typeface="Calibri"/>
              <a:ea typeface="Calibri"/>
              <a:cs typeface="Times New Roman"/>
            </a:endParaRPr>
          </a:p>
          <a:p>
            <a:pPr>
              <a:lnSpc>
                <a:spcPct val="115000"/>
              </a:lnSpc>
            </a:pPr>
            <a:r>
              <a:rPr lang="en-US" sz="1100" b="1" dirty="0" smtClean="0">
                <a:solidFill>
                  <a:srgbClr val="0000FF"/>
                </a:solidFill>
                <a:latin typeface="Courier New"/>
                <a:ea typeface="Calibri"/>
                <a:cs typeface="Times New Roman"/>
              </a:rPr>
              <a:t>&lt;/</a:t>
            </a:r>
            <a:r>
              <a:rPr lang="en-US" sz="1100" b="1" dirty="0" err="1" smtClean="0">
                <a:solidFill>
                  <a:srgbClr val="A31515"/>
                </a:solidFill>
                <a:latin typeface="Courier New"/>
                <a:ea typeface="Calibri"/>
                <a:cs typeface="Times New Roman"/>
              </a:rPr>
              <a:t>ComplexProperty</a:t>
            </a:r>
            <a:r>
              <a:rPr lang="en-US" sz="1100" b="1" dirty="0" smtClean="0">
                <a:solidFill>
                  <a:srgbClr val="0000FF"/>
                </a:solidFill>
                <a:latin typeface="Courier New"/>
                <a:ea typeface="Calibri"/>
                <a:cs typeface="Times New Roman"/>
              </a:rPr>
              <a:t>&gt;</a:t>
            </a:r>
            <a:endParaRPr lang="en-US" sz="1400" b="1" dirty="0" smtClean="0">
              <a:latin typeface="Calibri"/>
              <a:ea typeface="Calibri"/>
              <a:cs typeface="Times New Roman"/>
            </a:endParaRPr>
          </a:p>
          <a:p>
            <a:pPr>
              <a:lnSpc>
                <a:spcPct val="115000"/>
              </a:lnSpc>
            </a:pPr>
            <a:r>
              <a:rPr lang="en-US" sz="1100" b="1" dirty="0" smtClean="0">
                <a:solidFill>
                  <a:srgbClr val="0000FF"/>
                </a:solidFill>
                <a:latin typeface="Courier New"/>
                <a:ea typeface="Calibri"/>
                <a:cs typeface="Times New Roman"/>
              </a:rPr>
              <a:t>&lt;/</a:t>
            </a:r>
            <a:r>
              <a:rPr lang="en-US" sz="1100" b="1" dirty="0" err="1" smtClean="0">
                <a:solidFill>
                  <a:srgbClr val="A31515"/>
                </a:solidFill>
                <a:latin typeface="Courier New"/>
                <a:ea typeface="Calibri"/>
                <a:cs typeface="Times New Roman"/>
              </a:rPr>
              <a:t>EntitySetMapping</a:t>
            </a:r>
            <a:r>
              <a:rPr lang="en-US" sz="1100" b="1" dirty="0" smtClean="0">
                <a:solidFill>
                  <a:srgbClr val="0000FF"/>
                </a:solidFill>
                <a:latin typeface="Courier New"/>
                <a:ea typeface="Calibri"/>
                <a:cs typeface="Times New Roman"/>
              </a:rPr>
              <a:t>&gt;</a:t>
            </a:r>
            <a:endParaRPr lang="en-US" sz="1400" b="1" dirty="0">
              <a:latin typeface="Calibri"/>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30044" y="1411552"/>
            <a:ext cx="7672003" cy="3328027"/>
          </a:xfrm>
        </p:spPr>
        <p:txBody>
          <a:bodyPr/>
          <a:lstStyle/>
          <a:p>
            <a:pPr lvl="0">
              <a:buClr>
                <a:schemeClr val="tx1">
                  <a:lumMod val="65000"/>
                </a:schemeClr>
              </a:buClr>
              <a:buFont typeface="Wingdings" pitchFamily="2" charset="2"/>
              <a:buChar char="þ"/>
            </a:pPr>
            <a:r>
              <a:rPr lang="en-US" b="0" kern="1200" cap="none" spc="-150" dirty="0" smtClean="0">
                <a:ln w="3175">
                  <a:noFill/>
                </a:ln>
                <a:solidFill>
                  <a:schemeClr val="tx1">
                    <a:lumMod val="65000"/>
                  </a:schemeClr>
                </a:solidFill>
                <a:effectLst/>
                <a:latin typeface="+mj-lt"/>
                <a:ea typeface="+mn-ea"/>
                <a:cs typeface="Arial" charset="0"/>
              </a:rPr>
              <a:t>Entity Framework Mapping Scenarios</a:t>
            </a:r>
          </a:p>
          <a:p>
            <a:pPr lvl="0">
              <a:buClr>
                <a:schemeClr val="tx1">
                  <a:lumMod val="65000"/>
                </a:schemeClr>
              </a:buClr>
              <a:buFont typeface="Wingdings" pitchFamily="2" charset="2"/>
              <a:buChar char="þ"/>
            </a:pPr>
            <a:r>
              <a:rPr lang="en-US" b="0" kern="1200" cap="none" spc="-150" dirty="0" smtClean="0">
                <a:ln w="3175">
                  <a:noFill/>
                </a:ln>
                <a:solidFill>
                  <a:schemeClr val="tx1">
                    <a:lumMod val="65000"/>
                  </a:schemeClr>
                </a:solidFill>
                <a:effectLst/>
                <a:latin typeface="+mj-lt"/>
                <a:ea typeface="+mn-ea"/>
                <a:cs typeface="Arial" charset="0"/>
              </a:rPr>
              <a:t>Database Design Considerations</a:t>
            </a:r>
          </a:p>
          <a:p>
            <a:pPr lvl="0">
              <a:buClr>
                <a:schemeClr val="tx1">
                  <a:lumMod val="65000"/>
                </a:schemeClr>
              </a:buClr>
              <a:buFont typeface="Wingdings" pitchFamily="2" charset="2"/>
              <a:buChar char="þ"/>
            </a:pPr>
            <a:r>
              <a:rPr lang="en-US" b="0" kern="1200" cap="none" spc="-150" dirty="0" smtClean="0">
                <a:ln w="3175">
                  <a:noFill/>
                </a:ln>
                <a:solidFill>
                  <a:schemeClr val="tx1">
                    <a:lumMod val="65000"/>
                  </a:schemeClr>
                </a:solidFill>
                <a:effectLst/>
                <a:latin typeface="+mj-lt"/>
                <a:ea typeface="+mn-ea"/>
                <a:cs typeface="Arial" charset="0"/>
              </a:rPr>
              <a:t>Customizing Data Classes</a:t>
            </a:r>
          </a:p>
          <a:p>
            <a:pPr lvl="0">
              <a:buClr>
                <a:schemeClr val="tx1">
                  <a:lumMod val="65000"/>
                </a:schemeClr>
              </a:buClr>
              <a:buFont typeface="Wingdings" pitchFamily="2" charset="2"/>
              <a:buChar char="Ø"/>
            </a:pPr>
            <a:r>
              <a:rPr lang="en-US" b="0" kern="1200" cap="none" spc="-150" dirty="0" smtClean="0">
                <a:ln w="3175">
                  <a:noFill/>
                </a:ln>
                <a:solidFill>
                  <a:schemeClr val="tx1">
                    <a:lumMod val="65000"/>
                  </a:schemeClr>
                </a:solidFill>
                <a:effectLst/>
                <a:latin typeface="+mj-lt"/>
                <a:ea typeface="+mn-ea"/>
                <a:cs typeface="Arial" charset="0"/>
              </a:rPr>
              <a:t>Advanced Mapping Techniques</a:t>
            </a:r>
          </a:p>
          <a:p>
            <a:pPr lvl="1">
              <a:buClr>
                <a:schemeClr val="tx1">
                  <a:lumMod val="65000"/>
                </a:schemeClr>
              </a:buClr>
              <a:buFont typeface="Wingdings" pitchFamily="2" charset="2"/>
              <a:buChar char="þ"/>
            </a:pPr>
            <a:r>
              <a:rPr lang="en-US" sz="2400" dirty="0" smtClean="0">
                <a:solidFill>
                  <a:schemeClr val="tx1">
                    <a:lumMod val="65000"/>
                  </a:schemeClr>
                </a:solidFill>
              </a:rPr>
              <a:t>Anatomy of an .</a:t>
            </a:r>
            <a:r>
              <a:rPr lang="en-US" sz="2400" dirty="0" err="1" smtClean="0">
                <a:solidFill>
                  <a:schemeClr val="tx1">
                    <a:lumMod val="65000"/>
                  </a:schemeClr>
                </a:solidFill>
              </a:rPr>
              <a:t>edmx</a:t>
            </a:r>
            <a:r>
              <a:rPr lang="en-US" sz="2400" dirty="0" smtClean="0">
                <a:solidFill>
                  <a:schemeClr val="tx1">
                    <a:lumMod val="65000"/>
                  </a:schemeClr>
                </a:solidFill>
              </a:rPr>
              <a:t> file</a:t>
            </a:r>
          </a:p>
          <a:p>
            <a:pPr lvl="1">
              <a:buClr>
                <a:schemeClr val="tx1">
                  <a:lumMod val="65000"/>
                </a:schemeClr>
              </a:buClr>
              <a:buFont typeface="Wingdings" pitchFamily="2" charset="2"/>
              <a:buChar char="þ"/>
            </a:pPr>
            <a:r>
              <a:rPr lang="en-US" sz="2400" dirty="0" smtClean="0">
                <a:solidFill>
                  <a:schemeClr val="tx1">
                    <a:lumMod val="65000"/>
                  </a:schemeClr>
                </a:solidFill>
              </a:rPr>
              <a:t>Complex Types</a:t>
            </a:r>
          </a:p>
          <a:p>
            <a:pPr lvl="1">
              <a:buClr>
                <a:schemeClr val="tx1"/>
              </a:buClr>
              <a:buFont typeface="Wingdings" pitchFamily="2" charset="2"/>
              <a:buChar char="Ø"/>
            </a:pPr>
            <a:r>
              <a:rPr lang="en-US" sz="2400" dirty="0" smtClean="0"/>
              <a:t>Custom Mapping</a:t>
            </a:r>
          </a:p>
        </p:txBody>
      </p:sp>
      <p:sp>
        <p:nvSpPr>
          <p:cNvPr id="2" name="Title 1"/>
          <p:cNvSpPr>
            <a:spLocks noGrp="1"/>
          </p:cNvSpPr>
          <p:nvPr>
            <p:ph type="title"/>
          </p:nvPr>
        </p:nvSpPr>
        <p:spPr>
          <a:xfrm>
            <a:off x="387054" y="152400"/>
            <a:ext cx="8375946" cy="886397"/>
          </a:xfrm>
        </p:spPr>
        <p:txBody>
          <a:bodyPr/>
          <a:lstStyle/>
          <a:p>
            <a:pPr rtl="0" eaLnBrk="1" latinLnBrk="0" hangingPunct="1"/>
            <a: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3: </a:t>
            </a:r>
            <a:br>
              <a:rPr lang="en-US" sz="36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br>
            <a:r>
              <a:rPr lang="en-US" sz="2800" b="0" i="1"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Entity Framework Deep Dive</a:t>
            </a:r>
            <a:endParaRPr lang="en-US" sz="2800" i="1" dirty="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539191"/>
          </a:xfrm>
        </p:spPr>
        <p:txBody>
          <a:bodyPr/>
          <a:lstStyle/>
          <a:p>
            <a:pPr>
              <a:lnSpc>
                <a:spcPct val="100000"/>
              </a:lnSpc>
              <a:spcAft>
                <a:spcPts val="0"/>
              </a:spcAft>
            </a:pPr>
            <a:r>
              <a:rPr lang="en-US" dirty="0" smtClean="0"/>
              <a:t>Multiple </a:t>
            </a:r>
            <a:r>
              <a:rPr lang="en-US" dirty="0" err="1" smtClean="0"/>
              <a:t>EntitySets</a:t>
            </a:r>
            <a:r>
              <a:rPr lang="en-US" dirty="0" smtClean="0"/>
              <a:t> of the same </a:t>
            </a:r>
            <a:r>
              <a:rPr lang="en-US" dirty="0" err="1" smtClean="0"/>
              <a:t>EntityType</a:t>
            </a:r>
            <a:endParaRPr lang="en-US" dirty="0" smtClean="0"/>
          </a:p>
          <a:p>
            <a:pPr lvl="1">
              <a:lnSpc>
                <a:spcPct val="100000"/>
              </a:lnSpc>
              <a:buNone/>
            </a:pPr>
            <a:r>
              <a:rPr lang="en-US" i="1" dirty="0" smtClean="0"/>
              <a:t>Specify the same </a:t>
            </a:r>
            <a:r>
              <a:rPr lang="en-US" i="1" dirty="0" err="1" smtClean="0"/>
              <a:t>EntityType</a:t>
            </a:r>
            <a:r>
              <a:rPr lang="en-US" i="1" dirty="0" smtClean="0"/>
              <a:t> in multiple </a:t>
            </a:r>
            <a:r>
              <a:rPr lang="en-US" i="1" dirty="0" err="1" smtClean="0"/>
              <a:t>EntitySet</a:t>
            </a:r>
            <a:r>
              <a:rPr lang="en-US" i="1" dirty="0" smtClean="0"/>
              <a:t> definitions</a:t>
            </a:r>
          </a:p>
          <a:p>
            <a:pPr lvl="1">
              <a:lnSpc>
                <a:spcPct val="100000"/>
              </a:lnSpc>
            </a:pPr>
            <a:r>
              <a:rPr lang="en-US" dirty="0" smtClean="0"/>
              <a:t>Useful for partitioned data</a:t>
            </a:r>
          </a:p>
          <a:p>
            <a:pPr>
              <a:lnSpc>
                <a:spcPct val="100000"/>
              </a:lnSpc>
              <a:spcAft>
                <a:spcPts val="0"/>
              </a:spcAft>
            </a:pPr>
            <a:r>
              <a:rPr lang="en-US" dirty="0" smtClean="0"/>
              <a:t>Split Model Across Files</a:t>
            </a:r>
          </a:p>
          <a:p>
            <a:pPr lvl="1">
              <a:buNone/>
            </a:pPr>
            <a:r>
              <a:rPr lang="en-US" i="1" dirty="0" smtClean="0"/>
              <a:t>Reference other CSDL, MSL using &lt;Using/&gt;</a:t>
            </a:r>
          </a:p>
          <a:p>
            <a:pPr lvl="1"/>
            <a:r>
              <a:rPr lang="en-US" dirty="0" smtClean="0"/>
              <a:t>Common SSDL across Referenced MSL files</a:t>
            </a:r>
          </a:p>
          <a:p>
            <a:pPr lvl="1"/>
            <a:r>
              <a:rPr lang="en-US" dirty="0" smtClean="0"/>
              <a:t>Useful for:</a:t>
            </a:r>
          </a:p>
          <a:p>
            <a:pPr lvl="2"/>
            <a:r>
              <a:rPr lang="en-US" dirty="0" smtClean="0"/>
              <a:t>Dealing with large models</a:t>
            </a:r>
          </a:p>
          <a:p>
            <a:pPr lvl="2"/>
            <a:r>
              <a:rPr lang="en-US" dirty="0" smtClean="0"/>
              <a:t>Partitioning model between users</a:t>
            </a:r>
          </a:p>
        </p:txBody>
      </p:sp>
      <p:sp>
        <p:nvSpPr>
          <p:cNvPr id="3" name="Title 2"/>
          <p:cNvSpPr>
            <a:spLocks noGrp="1"/>
          </p:cNvSpPr>
          <p:nvPr>
            <p:ph type="title"/>
          </p:nvPr>
        </p:nvSpPr>
        <p:spPr>
          <a:xfrm>
            <a:off x="387054" y="152400"/>
            <a:ext cx="8375946" cy="553998"/>
          </a:xfrm>
        </p:spPr>
        <p:txBody>
          <a:bodyPr/>
          <a:lstStyle/>
          <a:p>
            <a:r>
              <a:rPr lang="en-US" b="0" kern="1200" cap="none" spc="-125" dirty="0" smtClean="0">
                <a:ln w="3175">
                  <a:noFill/>
                </a:ln>
                <a:solidFill>
                  <a:srgbClr val="FFFFFF"/>
                </a:solidFill>
                <a:effectLst>
                  <a:outerShdw blurRad="88900" dist="12700" dir="2700000" algn="tl" rotWithShape="0">
                    <a:prstClr val="black"/>
                  </a:outerShdw>
                </a:effectLst>
                <a:latin typeface="Segoe" pitchFamily="34" charset="0"/>
                <a:ea typeface="+mn-ea"/>
                <a:cs typeface="Arial" charset="0"/>
              </a:rPr>
              <a:t>Customize Conceptual Definition</a:t>
            </a:r>
            <a:endParaRPr lang="en-US" dirty="0"/>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3831370"/>
          </a:xfrm>
        </p:spPr>
        <p:txBody>
          <a:bodyPr/>
          <a:lstStyle/>
          <a:p>
            <a:pPr>
              <a:lnSpc>
                <a:spcPct val="100000"/>
              </a:lnSpc>
              <a:spcAft>
                <a:spcPts val="0"/>
              </a:spcAft>
            </a:pPr>
            <a:r>
              <a:rPr lang="en-US" dirty="0" smtClean="0"/>
              <a:t>Specify Custom Mapping to exposed tables</a:t>
            </a:r>
          </a:p>
          <a:p>
            <a:pPr lvl="1">
              <a:buNone/>
            </a:pPr>
            <a:r>
              <a:rPr lang="en-US" i="1" dirty="0" smtClean="0"/>
              <a:t>Specify the </a:t>
            </a:r>
            <a:r>
              <a:rPr lang="en-US" i="1" dirty="0" err="1" smtClean="0"/>
              <a:t>EntitySQL</a:t>
            </a:r>
            <a:r>
              <a:rPr lang="en-US" i="1" dirty="0" smtClean="0"/>
              <a:t> that describes the </a:t>
            </a:r>
            <a:r>
              <a:rPr lang="en-US" i="1" dirty="0" err="1" smtClean="0"/>
              <a:t>EntitySet</a:t>
            </a:r>
            <a:r>
              <a:rPr lang="en-US" i="1" dirty="0" smtClean="0"/>
              <a:t> mapping using &lt;</a:t>
            </a:r>
            <a:r>
              <a:rPr lang="en-US" i="1" dirty="0" err="1" smtClean="0"/>
              <a:t>QueryView</a:t>
            </a:r>
            <a:r>
              <a:rPr lang="en-US" i="1" dirty="0" smtClean="0"/>
              <a:t>/&gt;</a:t>
            </a:r>
          </a:p>
          <a:p>
            <a:pPr lvl="1"/>
            <a:r>
              <a:rPr lang="en-US" dirty="0" smtClean="0"/>
              <a:t>Use </a:t>
            </a:r>
            <a:r>
              <a:rPr lang="en-US" dirty="0" err="1" smtClean="0"/>
              <a:t>ModificationFunctionMappings</a:t>
            </a:r>
            <a:r>
              <a:rPr lang="en-US" dirty="0" smtClean="0"/>
              <a:t> to update</a:t>
            </a:r>
          </a:p>
          <a:p>
            <a:pPr lvl="1"/>
            <a:r>
              <a:rPr lang="en-US" dirty="0" smtClean="0"/>
              <a:t>Useful for:</a:t>
            </a:r>
          </a:p>
          <a:p>
            <a:pPr lvl="2"/>
            <a:r>
              <a:rPr lang="en-US" dirty="0" smtClean="0"/>
              <a:t>Getting around mapping limitations</a:t>
            </a:r>
          </a:p>
          <a:p>
            <a:pPr lvl="3"/>
            <a:r>
              <a:rPr lang="en-US" dirty="0" smtClean="0"/>
              <a:t>Different Keys in Hierarchy</a:t>
            </a:r>
          </a:p>
          <a:p>
            <a:pPr lvl="3"/>
            <a:r>
              <a:rPr lang="en-US" dirty="0" smtClean="0"/>
              <a:t>Relationships on non-Key fields</a:t>
            </a:r>
          </a:p>
          <a:p>
            <a:pPr lvl="3"/>
            <a:r>
              <a:rPr lang="en-US" dirty="0" smtClean="0"/>
              <a:t>Splitting an Entity between tables with different keys</a:t>
            </a:r>
            <a:endParaRPr lang="en-US" dirty="0"/>
          </a:p>
        </p:txBody>
      </p:sp>
      <p:sp>
        <p:nvSpPr>
          <p:cNvPr id="3" name="Title 2"/>
          <p:cNvSpPr>
            <a:spLocks noGrp="1"/>
          </p:cNvSpPr>
          <p:nvPr>
            <p:ph type="title"/>
          </p:nvPr>
        </p:nvSpPr>
        <p:spPr/>
        <p:txBody>
          <a:bodyPr/>
          <a:lstStyle/>
          <a:p>
            <a:r>
              <a:rPr lang="en-US" b="0" kern="1200" cap="none" spc="-125" dirty="0" smtClean="0">
                <a:ln w="3175">
                  <a:noFill/>
                </a:ln>
                <a:solidFill>
                  <a:srgbClr val="FFFFFF"/>
                </a:solidFill>
                <a:effectLst>
                  <a:outerShdw blurRad="88900" dist="12700" dir="2700000" algn="tl" rotWithShape="0">
                    <a:prstClr val="black"/>
                  </a:outerShdw>
                </a:effectLst>
                <a:latin typeface="Segoe" pitchFamily="34" charset="0"/>
                <a:ea typeface="+mn-ea"/>
                <a:cs typeface="Arial" charset="0"/>
              </a:rPr>
              <a:t>Customize Mapping Definition</a:t>
            </a:r>
            <a:endParaRPr lang="en-US" dirty="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157164"/>
          </a:xfrm>
        </p:spPr>
        <p:txBody>
          <a:bodyPr/>
          <a:lstStyle/>
          <a:p>
            <a:pPr>
              <a:lnSpc>
                <a:spcPct val="100000"/>
              </a:lnSpc>
              <a:spcAft>
                <a:spcPts val="0"/>
              </a:spcAft>
            </a:pPr>
            <a:r>
              <a:rPr lang="en-US" dirty="0" smtClean="0"/>
              <a:t>In-Line Function Definitions:</a:t>
            </a:r>
          </a:p>
          <a:p>
            <a:pPr lvl="1">
              <a:buNone/>
            </a:pPr>
            <a:r>
              <a:rPr lang="en-US" i="1" dirty="0" smtClean="0"/>
              <a:t>Expose arbitrary command as a function using &lt;</a:t>
            </a:r>
            <a:r>
              <a:rPr lang="en-US" i="1" dirty="0" err="1" smtClean="0"/>
              <a:t>CommandText</a:t>
            </a:r>
            <a:r>
              <a:rPr lang="en-US" i="1" dirty="0" smtClean="0"/>
              <a:t>/&gt;</a:t>
            </a:r>
          </a:p>
          <a:p>
            <a:pPr lvl="1"/>
            <a:r>
              <a:rPr lang="en-US" dirty="0" smtClean="0"/>
              <a:t>Useful for:</a:t>
            </a:r>
          </a:p>
          <a:p>
            <a:pPr lvl="2"/>
            <a:r>
              <a:rPr lang="en-US" dirty="0" smtClean="0"/>
              <a:t>Defining client side functions</a:t>
            </a:r>
          </a:p>
          <a:p>
            <a:pPr lvl="2"/>
            <a:r>
              <a:rPr lang="en-US" dirty="0" smtClean="0"/>
              <a:t>Defining </a:t>
            </a:r>
            <a:r>
              <a:rPr lang="en-US" dirty="0" err="1" smtClean="0"/>
              <a:t>ModificationFunctionMappings</a:t>
            </a:r>
            <a:endParaRPr lang="en-US" dirty="0" smtClean="0"/>
          </a:p>
          <a:p>
            <a:pPr>
              <a:lnSpc>
                <a:spcPct val="100000"/>
              </a:lnSpc>
              <a:spcAft>
                <a:spcPts val="0"/>
              </a:spcAft>
            </a:pPr>
            <a:r>
              <a:rPr lang="en-US" dirty="0" smtClean="0"/>
              <a:t>Change the columns used as Keys</a:t>
            </a:r>
          </a:p>
          <a:p>
            <a:pPr lvl="1">
              <a:lnSpc>
                <a:spcPct val="100000"/>
              </a:lnSpc>
            </a:pPr>
            <a:r>
              <a:rPr lang="en-US" dirty="0" smtClean="0"/>
              <a:t>Useful for hierarchies without a common key</a:t>
            </a:r>
          </a:p>
          <a:p>
            <a:pPr>
              <a:lnSpc>
                <a:spcPct val="100000"/>
              </a:lnSpc>
              <a:spcAft>
                <a:spcPts val="0"/>
              </a:spcAft>
            </a:pPr>
            <a:r>
              <a:rPr lang="en-US" dirty="0" smtClean="0"/>
              <a:t>Change the underlying table:</a:t>
            </a:r>
          </a:p>
          <a:p>
            <a:pPr lvl="1">
              <a:buNone/>
            </a:pPr>
            <a:r>
              <a:rPr lang="en-US" i="1" dirty="0" smtClean="0"/>
              <a:t>Specify table using the </a:t>
            </a:r>
            <a:r>
              <a:rPr lang="en-US" i="1" dirty="0" err="1" smtClean="0"/>
              <a:t>store:Table</a:t>
            </a:r>
            <a:r>
              <a:rPr lang="en-US" i="1" dirty="0" smtClean="0"/>
              <a:t> attribute</a:t>
            </a:r>
          </a:p>
          <a:p>
            <a:pPr lvl="1"/>
            <a:r>
              <a:rPr lang="en-US" dirty="0" smtClean="0"/>
              <a:t>Useful for exposing the same table as multiple targets in SSDL</a:t>
            </a:r>
          </a:p>
        </p:txBody>
      </p:sp>
      <p:sp>
        <p:nvSpPr>
          <p:cNvPr id="3" name="Title 2"/>
          <p:cNvSpPr>
            <a:spLocks noGrp="1"/>
          </p:cNvSpPr>
          <p:nvPr>
            <p:ph type="title"/>
          </p:nvPr>
        </p:nvSpPr>
        <p:spPr>
          <a:xfrm>
            <a:off x="387054" y="152400"/>
            <a:ext cx="8375946" cy="553998"/>
          </a:xfrm>
        </p:spPr>
        <p:txBody>
          <a:bodyPr/>
          <a:lstStyle/>
          <a:p>
            <a:pPr lvl="0"/>
            <a:r>
              <a:rPr lang="en-US" dirty="0" smtClean="0"/>
              <a:t>Customize the Storage View</a:t>
            </a:r>
            <a:endParaRPr lang="en-US" dirty="0"/>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5444054"/>
          </a:xfrm>
        </p:spPr>
        <p:txBody>
          <a:bodyPr/>
          <a:lstStyle/>
          <a:p>
            <a:pPr>
              <a:lnSpc>
                <a:spcPct val="100000"/>
              </a:lnSpc>
              <a:spcAft>
                <a:spcPts val="0"/>
              </a:spcAft>
            </a:pPr>
            <a:r>
              <a:rPr lang="en-US" dirty="0" smtClean="0"/>
              <a:t>In-Line Table Definitions</a:t>
            </a:r>
          </a:p>
          <a:p>
            <a:pPr lvl="1">
              <a:buNone/>
            </a:pPr>
            <a:r>
              <a:rPr lang="en-US" i="1" dirty="0" smtClean="0"/>
              <a:t>Expose a native SQL command as a virtual table using &lt;</a:t>
            </a:r>
            <a:r>
              <a:rPr lang="en-US" i="1" dirty="0" err="1" smtClean="0"/>
              <a:t>DefiningQuery</a:t>
            </a:r>
            <a:r>
              <a:rPr lang="en-US" i="1" dirty="0" smtClean="0"/>
              <a:t>/&gt;</a:t>
            </a:r>
          </a:p>
          <a:p>
            <a:pPr lvl="1"/>
            <a:r>
              <a:rPr lang="en-US" dirty="0" smtClean="0"/>
              <a:t>Use </a:t>
            </a:r>
            <a:r>
              <a:rPr lang="en-US" dirty="0" err="1" smtClean="0"/>
              <a:t>ModificationFunctionMappings</a:t>
            </a:r>
            <a:r>
              <a:rPr lang="en-US" dirty="0" smtClean="0"/>
              <a:t> to update</a:t>
            </a:r>
          </a:p>
          <a:p>
            <a:pPr lvl="1"/>
            <a:r>
              <a:rPr lang="en-US" dirty="0" smtClean="0"/>
              <a:t>Useful for:</a:t>
            </a:r>
          </a:p>
          <a:p>
            <a:pPr lvl="2"/>
            <a:r>
              <a:rPr lang="en-US" dirty="0" smtClean="0"/>
              <a:t>Ultimate escape hatch for mapping to storage constructs</a:t>
            </a:r>
          </a:p>
          <a:p>
            <a:pPr lvl="2"/>
            <a:r>
              <a:rPr lang="en-US" dirty="0" smtClean="0"/>
              <a:t>Utilizing provider-specific commands</a:t>
            </a:r>
          </a:p>
          <a:p>
            <a:pPr lvl="2"/>
            <a:r>
              <a:rPr lang="en-US" dirty="0" smtClean="0"/>
              <a:t>Composing </a:t>
            </a:r>
            <a:r>
              <a:rPr lang="en-US" dirty="0" err="1" smtClean="0"/>
              <a:t>parameterless</a:t>
            </a:r>
            <a:r>
              <a:rPr lang="en-US" dirty="0" smtClean="0"/>
              <a:t> TVFs</a:t>
            </a:r>
          </a:p>
          <a:p>
            <a:pPr lvl="2"/>
            <a:r>
              <a:rPr lang="en-US" dirty="0" smtClean="0"/>
              <a:t>Adding query hints</a:t>
            </a:r>
          </a:p>
          <a:p>
            <a:pPr lvl="2"/>
            <a:r>
              <a:rPr lang="en-US" dirty="0" smtClean="0"/>
              <a:t>Provider-specific </a:t>
            </a:r>
            <a:r>
              <a:rPr lang="en-US" dirty="0" err="1" smtClean="0"/>
              <a:t>datatypes</a:t>
            </a:r>
            <a:endParaRPr lang="en-US" dirty="0" smtClean="0"/>
          </a:p>
          <a:p>
            <a:pPr>
              <a:buNone/>
            </a:pPr>
            <a:r>
              <a:rPr lang="en-US" i="1" u="sng" dirty="0" smtClean="0"/>
              <a:t>Tip</a:t>
            </a:r>
            <a:r>
              <a:rPr lang="en-US" i="1" dirty="0" smtClean="0"/>
              <a:t>: After modifying SSDL, don’t refresh from Database; instead add to new model and Copy/Paste</a:t>
            </a:r>
          </a:p>
        </p:txBody>
      </p:sp>
      <p:sp>
        <p:nvSpPr>
          <p:cNvPr id="3" name="Title 2"/>
          <p:cNvSpPr>
            <a:spLocks noGrp="1"/>
          </p:cNvSpPr>
          <p:nvPr>
            <p:ph type="title"/>
          </p:nvPr>
        </p:nvSpPr>
        <p:spPr/>
        <p:txBody>
          <a:bodyPr/>
          <a:lstStyle/>
          <a:p>
            <a:pPr lvl="0"/>
            <a:r>
              <a:rPr lang="en-US" dirty="0" smtClean="0"/>
              <a:t>Customize the Storage View</a:t>
            </a:r>
            <a:endParaRPr lang="en-US"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Mapping</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62000" y="2209800"/>
            <a:ext cx="7467600" cy="1371600"/>
          </a:xfrm>
        </p:spPr>
        <p:txBody>
          <a:bodyPr/>
          <a:lstStyle/>
          <a:p>
            <a:r>
              <a:rPr sz="7200" smtClean="0"/>
              <a:t>Questions?</a:t>
            </a:r>
            <a:endParaRPr lang="en-US" sz="7200" dirty="0"/>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556055"/>
          </a:xfrm>
        </p:spPr>
        <p:txBody>
          <a:bodyPr/>
          <a:lstStyle/>
          <a:p>
            <a:r>
              <a:rPr lang="en-US" sz="2800" dirty="0" smtClean="0"/>
              <a:t>Need a managed API for the new .NET Framework</a:t>
            </a:r>
          </a:p>
          <a:p>
            <a:pPr lvl="1"/>
            <a:r>
              <a:rPr lang="en-US" sz="2400" dirty="0" smtClean="0"/>
              <a:t>Consistency across framework</a:t>
            </a:r>
          </a:p>
          <a:p>
            <a:r>
              <a:rPr lang="en-US" sz="2800" dirty="0" smtClean="0"/>
              <a:t>Explicit separation of connected access from disconnected</a:t>
            </a:r>
          </a:p>
          <a:p>
            <a:pPr lvl="1"/>
            <a:r>
              <a:rPr lang="en-US" sz="2400" dirty="0" smtClean="0"/>
              <a:t>Connected Model</a:t>
            </a:r>
          </a:p>
          <a:p>
            <a:pPr lvl="2"/>
            <a:r>
              <a:rPr lang="en-US" sz="2000" dirty="0" smtClean="0"/>
              <a:t>Lower-level, common API for exposing the functionality native to a data store</a:t>
            </a:r>
          </a:p>
          <a:p>
            <a:pPr lvl="2"/>
            <a:r>
              <a:rPr lang="en-US" sz="2000" dirty="0" smtClean="0"/>
              <a:t>Higher level abstractions, common functionality built on top</a:t>
            </a:r>
          </a:p>
          <a:p>
            <a:pPr lvl="1"/>
            <a:r>
              <a:rPr lang="en-US" sz="2400" dirty="0" smtClean="0"/>
              <a:t>Dataset as “in-memory data cache"</a:t>
            </a:r>
          </a:p>
          <a:p>
            <a:pPr lvl="2"/>
            <a:r>
              <a:rPr lang="en-US" sz="2000" dirty="0" smtClean="0"/>
              <a:t>Database independent</a:t>
            </a:r>
          </a:p>
          <a:p>
            <a:pPr lvl="2"/>
            <a:r>
              <a:rPr lang="en-US" sz="2000" dirty="0" smtClean="0"/>
              <a:t>Predictable semantics, latency, error handling,…</a:t>
            </a:r>
          </a:p>
          <a:p>
            <a:pPr lvl="2"/>
            <a:r>
              <a:rPr lang="en-US" sz="2000" dirty="0" smtClean="0"/>
              <a:t>Combine data from multiple sources</a:t>
            </a:r>
          </a:p>
          <a:p>
            <a:r>
              <a:rPr lang="en-US" sz="2800" dirty="0" smtClean="0"/>
              <a:t>Support for XML</a:t>
            </a:r>
            <a:endParaRPr lang="en-US" sz="2800" dirty="0"/>
          </a:p>
        </p:txBody>
      </p:sp>
      <p:sp>
        <p:nvSpPr>
          <p:cNvPr id="3" name="Title 2"/>
          <p:cNvSpPr>
            <a:spLocks noGrp="1"/>
          </p:cNvSpPr>
          <p:nvPr>
            <p:ph type="title"/>
          </p:nvPr>
        </p:nvSpPr>
        <p:spPr>
          <a:xfrm>
            <a:off x="387054" y="152400"/>
            <a:ext cx="8375946" cy="553998"/>
          </a:xfrm>
        </p:spPr>
        <p:txBody>
          <a:bodyPr/>
          <a:lstStyle/>
          <a:p>
            <a:r>
              <a:rPr lang="en-US" dirty="0" smtClean="0"/>
              <a:t>ADO.NET 1.0 – Early 00’s</a:t>
            </a:r>
            <a:endParaRPr lang="en-US" dirty="0"/>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3816301"/>
          </a:xfrm>
        </p:spPr>
        <p:txBody>
          <a:bodyPr/>
          <a:lstStyle/>
          <a:p>
            <a:pPr lvl="0" rtl="0" eaLnBrk="1" latinLnBrk="0" hangingPunct="1">
              <a:buFont typeface="Wingdings" pitchFamily="2" charset="2"/>
              <a:buChar char="Ø"/>
            </a:pPr>
            <a:r>
              <a:rPr lang="en-US" sz="3600" spc="-150" dirty="0" smtClean="0">
                <a:ln w="3175">
                  <a:noFill/>
                </a:ln>
                <a:gradFill flip="none" rotWithShape="1">
                  <a:gsLst>
                    <a:gs pos="0">
                      <a:schemeClr val="tx1"/>
                    </a:gs>
                    <a:gs pos="86000">
                      <a:schemeClr val="tx1"/>
                    </a:gs>
                  </a:gsLst>
                  <a:lin ang="5400000" scaled="0"/>
                  <a:tileRect/>
                </a:gradFill>
                <a:latin typeface="+mj-lt"/>
                <a:cs typeface="Arial" charset="0"/>
              </a:rPr>
              <a:t>Data Access Across Tiers</a:t>
            </a:r>
            <a:endParaRPr lang="en-US" sz="2800" dirty="0" smtClean="0"/>
          </a:p>
          <a:p>
            <a:pPr lvl="1">
              <a:buClr>
                <a:schemeClr val="tx1"/>
              </a:buClr>
              <a:buFont typeface="Wingdings" pitchFamily="2" charset="2"/>
              <a:buChar char="Ø"/>
            </a:pPr>
            <a:r>
              <a:rPr lang="en-US" sz="32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Entity Framework </a:t>
            </a:r>
            <a:r>
              <a:rPr lang="en-US" sz="3200" b="0" kern="1200" cap="none" spc="-150" dirty="0" err="1" smtClean="0">
                <a:ln w="3175">
                  <a:noFill/>
                </a:ln>
                <a:gradFill flip="none" rotWithShape="1">
                  <a:gsLst>
                    <a:gs pos="0">
                      <a:schemeClr val="tx1"/>
                    </a:gs>
                    <a:gs pos="86000">
                      <a:schemeClr val="tx1"/>
                    </a:gs>
                  </a:gsLst>
                  <a:lin ang="5400000" scaled="0"/>
                  <a:tileRect/>
                </a:gradFill>
                <a:effectLst/>
                <a:latin typeface="+mj-lt"/>
                <a:ea typeface="+mn-ea"/>
                <a:cs typeface="Arial" charset="0"/>
              </a:rPr>
              <a:t>Remoting</a:t>
            </a:r>
            <a:endParaRPr lang="en-US" sz="32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endParaRPr>
          </a:p>
          <a:p>
            <a:pPr lvl="1">
              <a:buClr>
                <a:schemeClr val="tx1"/>
              </a:buClr>
              <a:buFont typeface="Wingdings" pitchFamily="2" charset="2"/>
              <a:buChar char="Ø"/>
            </a:pPr>
            <a:r>
              <a:rPr lang="en-US" sz="32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Entity </a:t>
            </a:r>
            <a:r>
              <a:rPr lang="en-US" sz="3200" b="0" kern="1200" cap="none" spc="-150" dirty="0" err="1" smtClean="0">
                <a:ln w="3175">
                  <a:noFill/>
                </a:ln>
                <a:gradFill flip="none" rotWithShape="1">
                  <a:gsLst>
                    <a:gs pos="0">
                      <a:schemeClr val="tx1"/>
                    </a:gs>
                    <a:gs pos="86000">
                      <a:schemeClr val="tx1"/>
                    </a:gs>
                  </a:gsLst>
                  <a:lin ang="5400000" scaled="0"/>
                  <a:tileRect/>
                </a:gradFill>
                <a:effectLst/>
                <a:latin typeface="+mj-lt"/>
                <a:ea typeface="+mn-ea"/>
                <a:cs typeface="Arial" charset="0"/>
              </a:rPr>
              <a:t>DataSourceControl</a:t>
            </a:r>
            <a:endParaRPr lang="en-US" sz="2400" dirty="0" smtClean="0"/>
          </a:p>
          <a:p>
            <a:pPr lvl="1">
              <a:buClr>
                <a:schemeClr val="tx1"/>
              </a:buClr>
              <a:buFont typeface="Wingdings" pitchFamily="2" charset="2"/>
              <a:buChar char="Ø"/>
            </a:pPr>
            <a:r>
              <a:rPr lang="en-US" sz="32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ADO.NET Data Services</a:t>
            </a:r>
            <a:endParaRPr lang="en-US" sz="2400" dirty="0" smtClean="0"/>
          </a:p>
          <a:p>
            <a:pPr lvl="0" rtl="0" eaLnBrk="1" latinLnBrk="0" hangingPunct="1">
              <a:buClr>
                <a:schemeClr val="tx1">
                  <a:lumMod val="65000"/>
                </a:schemeClr>
              </a:buClr>
            </a:pPr>
            <a:r>
              <a:rPr lang="en-US" sz="3600" b="0" kern="1200" cap="none" spc="-150" dirty="0" smtClean="0">
                <a:ln w="3175">
                  <a:noFill/>
                </a:ln>
                <a:solidFill>
                  <a:schemeClr val="tx1">
                    <a:lumMod val="65000"/>
                  </a:schemeClr>
                </a:solidFill>
                <a:effectLst/>
                <a:latin typeface="+mj-lt"/>
                <a:ea typeface="+mn-ea"/>
                <a:cs typeface="Arial" charset="0"/>
              </a:rPr>
              <a:t>ADO.NET and SQL Server</a:t>
            </a:r>
            <a:endParaRPr lang="en-US" sz="2800" dirty="0" smtClean="0">
              <a:solidFill>
                <a:schemeClr val="tx1">
                  <a:lumMod val="65000"/>
                </a:schemeClr>
              </a:solidFill>
            </a:endParaRPr>
          </a:p>
          <a:p>
            <a:pPr lvl="0" rtl="0" eaLnBrk="1" latinLnBrk="0" hangingPunct="1">
              <a:buClr>
                <a:schemeClr val="tx1">
                  <a:lumMod val="65000"/>
                </a:schemeClr>
              </a:buClr>
            </a:pPr>
            <a:r>
              <a:rPr lang="en-US" sz="3600" b="0" kern="1200" cap="none" spc="-150" dirty="0" smtClean="0">
                <a:ln w="3175">
                  <a:noFill/>
                </a:ln>
                <a:solidFill>
                  <a:schemeClr val="tx1">
                    <a:lumMod val="65000"/>
                  </a:schemeClr>
                </a:solidFill>
                <a:effectLst/>
                <a:latin typeface="+mj-lt"/>
                <a:ea typeface="+mn-ea"/>
                <a:cs typeface="Arial" charset="0"/>
              </a:rPr>
              <a:t>Futures</a:t>
            </a:r>
          </a:p>
          <a:p>
            <a:pPr lvl="0" rtl="0" eaLnBrk="1" latinLnBrk="0" hangingPunct="1">
              <a:buClr>
                <a:schemeClr val="tx1">
                  <a:lumMod val="65000"/>
                </a:schemeClr>
              </a:buClr>
            </a:pPr>
            <a:r>
              <a:rPr lang="en-US" sz="3600" spc="-150" dirty="0" smtClean="0">
                <a:ln w="3175">
                  <a:noFill/>
                </a:ln>
                <a:solidFill>
                  <a:schemeClr val="tx1">
                    <a:lumMod val="65000"/>
                  </a:schemeClr>
                </a:solidFill>
                <a:latin typeface="+mj-lt"/>
                <a:cs typeface="Arial" charset="0"/>
              </a:rPr>
              <a:t>Summary: ADO.NET A to Z</a:t>
            </a:r>
            <a:endParaRPr lang="en-US" dirty="0"/>
          </a:p>
        </p:txBody>
      </p:sp>
      <p:sp>
        <p:nvSpPr>
          <p:cNvPr id="3" name="Title 2"/>
          <p:cNvSpPr>
            <a:spLocks noGrp="1"/>
          </p:cNvSpPr>
          <p:nvPr>
            <p:ph type="title"/>
          </p:nvPr>
        </p:nvSpPr>
        <p:spPr>
          <a:xfrm>
            <a:off x="387054" y="152400"/>
            <a:ext cx="8375946" cy="997196"/>
          </a:xfrm>
        </p:spPr>
        <p:txBody>
          <a:bodyPr/>
          <a:lstStyle/>
          <a:p>
            <a:r>
              <a: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4: </a:t>
            </a:r>
            <a:br>
              <a: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br>
            <a:r>
              <a:rPr lang="en-US" sz="3200" b="0" i="1"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Building on ADO.NET</a:t>
            </a:r>
            <a:endParaRPr lang="en-US" i="1" dirty="0"/>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5090176"/>
          </a:xfrm>
        </p:spPr>
        <p:txBody>
          <a:bodyPr/>
          <a:lstStyle/>
          <a:p>
            <a:r>
              <a:rPr lang="en-US" sz="2400" dirty="0" smtClean="0"/>
              <a:t>Generated Entities are </a:t>
            </a:r>
            <a:r>
              <a:rPr lang="en-US" sz="2400" dirty="0" err="1" smtClean="0"/>
              <a:t>DataContract</a:t>
            </a:r>
            <a:r>
              <a:rPr lang="en-US" sz="2400" dirty="0" smtClean="0"/>
              <a:t> </a:t>
            </a:r>
            <a:r>
              <a:rPr lang="en-US" sz="2400" dirty="0" err="1" smtClean="0"/>
              <a:t>Serializable</a:t>
            </a:r>
            <a:endParaRPr lang="en-US" sz="2400" dirty="0" smtClean="0"/>
          </a:p>
          <a:p>
            <a:pPr lvl="1"/>
            <a:r>
              <a:rPr lang="en-US" sz="2000" dirty="0" smtClean="0"/>
              <a:t>Graph Serialization for current values</a:t>
            </a:r>
          </a:p>
          <a:p>
            <a:r>
              <a:rPr lang="en-US" sz="2400" dirty="0" smtClean="0"/>
              <a:t>Track Changes on Client</a:t>
            </a:r>
          </a:p>
          <a:p>
            <a:pPr lvl="1"/>
            <a:r>
              <a:rPr lang="en-US" sz="2000" dirty="0" smtClean="0"/>
              <a:t>For Optimistic Updates Send original and current</a:t>
            </a:r>
          </a:p>
          <a:p>
            <a:pPr lvl="1"/>
            <a:r>
              <a:rPr lang="en-US" sz="2000" dirty="0" smtClean="0"/>
              <a:t>For “Last Writer Wins” just send current</a:t>
            </a:r>
          </a:p>
          <a:p>
            <a:pPr lvl="1"/>
            <a:r>
              <a:rPr lang="en-US" sz="2000" dirty="0" smtClean="0"/>
              <a:t>Use </a:t>
            </a:r>
            <a:r>
              <a:rPr lang="en-US" sz="2000" dirty="0" err="1" smtClean="0"/>
              <a:t>EntityReference</a:t>
            </a:r>
            <a:r>
              <a:rPr lang="en-US" sz="2000" dirty="0" smtClean="0"/>
              <a:t> to set related Key Values</a:t>
            </a:r>
          </a:p>
          <a:p>
            <a:r>
              <a:rPr lang="en-US" sz="2400" dirty="0" smtClean="0"/>
              <a:t>Apply changes on server</a:t>
            </a:r>
          </a:p>
          <a:p>
            <a:pPr lvl="1"/>
            <a:r>
              <a:rPr lang="en-US" sz="2000" dirty="0" smtClean="0"/>
              <a:t>Inserts:</a:t>
            </a:r>
          </a:p>
          <a:p>
            <a:pPr lvl="2"/>
            <a:r>
              <a:rPr lang="en-US" sz="1800" dirty="0" smtClean="0"/>
              <a:t>Call </a:t>
            </a:r>
            <a:r>
              <a:rPr lang="en-US" sz="1800" dirty="0" err="1" smtClean="0"/>
              <a:t>ObjectContext.AddObject</a:t>
            </a:r>
            <a:r>
              <a:rPr lang="en-US" sz="1800" dirty="0" smtClean="0"/>
              <a:t>()</a:t>
            </a:r>
          </a:p>
          <a:p>
            <a:pPr lvl="1"/>
            <a:r>
              <a:rPr lang="en-US" sz="2000" dirty="0" smtClean="0"/>
              <a:t>Updates:</a:t>
            </a:r>
          </a:p>
          <a:p>
            <a:pPr lvl="2"/>
            <a:r>
              <a:rPr lang="en-US" sz="1800" dirty="0" smtClean="0"/>
              <a:t>Attach (or query for) Original Entity</a:t>
            </a:r>
          </a:p>
          <a:p>
            <a:pPr lvl="2"/>
            <a:r>
              <a:rPr lang="en-US" sz="1800" dirty="0" smtClean="0"/>
              <a:t>Call </a:t>
            </a:r>
            <a:r>
              <a:rPr lang="en-US" sz="1800" dirty="0" err="1" smtClean="0"/>
              <a:t>ObjectContext.ApplyPropertyChanges</a:t>
            </a:r>
            <a:r>
              <a:rPr lang="en-US" sz="1800" dirty="0" smtClean="0"/>
              <a:t>()</a:t>
            </a:r>
          </a:p>
          <a:p>
            <a:pPr lvl="1"/>
            <a:r>
              <a:rPr lang="en-US" sz="2000" dirty="0" smtClean="0"/>
              <a:t>Deletes:</a:t>
            </a:r>
          </a:p>
          <a:p>
            <a:pPr lvl="2"/>
            <a:r>
              <a:rPr lang="en-US" sz="1800" dirty="0" smtClean="0"/>
              <a:t>Attach (or query for) Original Entity</a:t>
            </a:r>
          </a:p>
          <a:p>
            <a:pPr lvl="2"/>
            <a:r>
              <a:rPr lang="en-US" sz="1800" dirty="0" smtClean="0"/>
              <a:t>Call </a:t>
            </a:r>
            <a:r>
              <a:rPr lang="en-US" sz="1800" dirty="0" err="1" smtClean="0"/>
              <a:t>ObjectContext.DeleteObject</a:t>
            </a:r>
            <a:r>
              <a:rPr lang="en-US" sz="1800" dirty="0" smtClean="0"/>
              <a:t>()</a:t>
            </a:r>
          </a:p>
          <a:p>
            <a:pPr lvl="1"/>
            <a:r>
              <a:rPr lang="en-US" sz="2000" dirty="0" smtClean="0"/>
              <a:t>Call </a:t>
            </a:r>
            <a:r>
              <a:rPr lang="en-US" sz="2000" dirty="0" err="1" smtClean="0"/>
              <a:t>SaveChanges</a:t>
            </a:r>
            <a:r>
              <a:rPr lang="en-US" sz="2000" dirty="0" smtClean="0"/>
              <a:t>() when done</a:t>
            </a:r>
            <a:endParaRPr lang="en-US" sz="2000" dirty="0"/>
          </a:p>
        </p:txBody>
      </p:sp>
      <p:sp>
        <p:nvSpPr>
          <p:cNvPr id="3" name="Title 2"/>
          <p:cNvSpPr>
            <a:spLocks noGrp="1"/>
          </p:cNvSpPr>
          <p:nvPr>
            <p:ph type="title"/>
          </p:nvPr>
        </p:nvSpPr>
        <p:spPr>
          <a:xfrm>
            <a:off x="387054" y="152400"/>
            <a:ext cx="8375946" cy="553998"/>
          </a:xfrm>
        </p:spPr>
        <p:txBody>
          <a:bodyPr/>
          <a:lstStyle/>
          <a:p>
            <a:pPr lvl="0" rtl="0" eaLnBrk="1" latinLnBrk="0" hangingPunct="1"/>
            <a:r>
              <a: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Entity Framework </a:t>
            </a:r>
            <a:r>
              <a:rPr lang="en-US" sz="4000" b="0" kern="1200" cap="none" spc="-150" dirty="0" err="1" smtClean="0">
                <a:ln w="3175">
                  <a:noFill/>
                </a:ln>
                <a:gradFill flip="none" rotWithShape="1">
                  <a:gsLst>
                    <a:gs pos="0">
                      <a:schemeClr val="tx1"/>
                    </a:gs>
                    <a:gs pos="86000">
                      <a:schemeClr val="tx1"/>
                    </a:gs>
                  </a:gsLst>
                  <a:lin ang="5400000" scaled="0"/>
                  <a:tileRect/>
                </a:gradFill>
                <a:effectLst/>
                <a:latin typeface="+mj-lt"/>
                <a:ea typeface="+mn-ea"/>
                <a:cs typeface="Arial" charset="0"/>
              </a:rPr>
              <a:t>Remoting</a:t>
            </a:r>
            <a:endParaRPr lang="en-US" dirty="0"/>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Entity Framework </a:t>
            </a:r>
            <a:r>
              <a:rPr lang="en-US" sz="3200" dirty="0" err="1" smtClean="0"/>
              <a:t>Remoting</a:t>
            </a:r>
            <a:endParaRPr lang="en-US" sz="3200"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044" y="1411552"/>
            <a:ext cx="7672003" cy="4649671"/>
          </a:xfrm>
        </p:spPr>
        <p:txBody>
          <a:bodyPr/>
          <a:lstStyle/>
          <a:p>
            <a:r>
              <a:rPr lang="en-US" sz="2800" dirty="0" smtClean="0"/>
              <a:t>Create an ASP.NET Web Application</a:t>
            </a:r>
          </a:p>
          <a:p>
            <a:r>
              <a:rPr lang="en-US" sz="2800" dirty="0" smtClean="0"/>
              <a:t>Define or reference your Entity Data Model</a:t>
            </a:r>
          </a:p>
          <a:p>
            <a:r>
              <a:rPr lang="en-US" sz="2800" dirty="0" smtClean="0"/>
              <a:t>Add an </a:t>
            </a:r>
            <a:r>
              <a:rPr lang="en-US" sz="2800" dirty="0" err="1" smtClean="0"/>
              <a:t>EntityDataSource</a:t>
            </a:r>
            <a:r>
              <a:rPr lang="en-US" sz="2800" dirty="0" smtClean="0"/>
              <a:t> Control</a:t>
            </a:r>
          </a:p>
          <a:p>
            <a:r>
              <a:rPr lang="en-US" sz="2800" dirty="0" smtClean="0"/>
              <a:t>Configure the </a:t>
            </a:r>
            <a:r>
              <a:rPr lang="en-US" sz="2800" dirty="0" err="1" smtClean="0"/>
              <a:t>EntityDataSource</a:t>
            </a:r>
            <a:r>
              <a:rPr lang="en-US" sz="2800" dirty="0" smtClean="0"/>
              <a:t> Control</a:t>
            </a:r>
          </a:p>
          <a:p>
            <a:pPr lvl="1"/>
            <a:r>
              <a:rPr lang="en-US" sz="2400" dirty="0" smtClean="0"/>
              <a:t>Set </a:t>
            </a:r>
            <a:r>
              <a:rPr lang="en-US" sz="2400" dirty="0" err="1" smtClean="0"/>
              <a:t>NamedConnection</a:t>
            </a:r>
            <a:r>
              <a:rPr lang="en-US" sz="2400" dirty="0" smtClean="0"/>
              <a:t> and </a:t>
            </a:r>
            <a:r>
              <a:rPr lang="en-US" sz="2400" dirty="0" err="1" smtClean="0"/>
              <a:t>DefaultContainer</a:t>
            </a:r>
            <a:endParaRPr lang="en-US" sz="2400" dirty="0" smtClean="0"/>
          </a:p>
          <a:p>
            <a:pPr lvl="1"/>
            <a:r>
              <a:rPr lang="en-US" sz="2400" dirty="0" smtClean="0"/>
              <a:t>Set </a:t>
            </a:r>
            <a:r>
              <a:rPr lang="en-US" sz="2400" dirty="0" err="1" smtClean="0"/>
              <a:t>EntitySetName</a:t>
            </a:r>
            <a:r>
              <a:rPr lang="en-US" sz="2400" dirty="0" smtClean="0"/>
              <a:t>, select properties to display</a:t>
            </a:r>
          </a:p>
          <a:p>
            <a:pPr lvl="1"/>
            <a:r>
              <a:rPr lang="en-US" sz="2400" dirty="0" smtClean="0"/>
              <a:t>Specify Filter, Ordering, Grouping, Span, </a:t>
            </a:r>
            <a:r>
              <a:rPr lang="en-US" sz="2400" dirty="0" err="1" smtClean="0"/>
              <a:t>TypeFilter</a:t>
            </a:r>
            <a:endParaRPr lang="en-US" sz="2400" dirty="0" smtClean="0"/>
          </a:p>
          <a:p>
            <a:pPr lvl="2"/>
            <a:r>
              <a:rPr lang="en-US" sz="2000" dirty="0" smtClean="0"/>
              <a:t>Include Parameters from:</a:t>
            </a:r>
          </a:p>
          <a:p>
            <a:pPr lvl="3"/>
            <a:r>
              <a:rPr lang="en-US" sz="2000" dirty="0" smtClean="0"/>
              <a:t> Controls, Cookies, </a:t>
            </a:r>
            <a:r>
              <a:rPr lang="en-US" sz="2000" dirty="0" err="1" smtClean="0"/>
              <a:t>QueryString</a:t>
            </a:r>
            <a:r>
              <a:rPr lang="en-US" sz="2000" dirty="0" smtClean="0"/>
              <a:t>, Form, Session</a:t>
            </a:r>
          </a:p>
          <a:p>
            <a:r>
              <a:rPr lang="en-US" sz="2800" dirty="0" smtClean="0"/>
              <a:t>Specify support for Insert, Update, Delete</a:t>
            </a:r>
          </a:p>
          <a:p>
            <a:r>
              <a:rPr lang="en-US" sz="2800" dirty="0" smtClean="0"/>
              <a:t>Bind </a:t>
            </a:r>
            <a:r>
              <a:rPr lang="en-US" sz="2800" dirty="0" err="1" smtClean="0"/>
              <a:t>DataSourceControl</a:t>
            </a:r>
            <a:r>
              <a:rPr lang="en-US" sz="2800" dirty="0" smtClean="0"/>
              <a:t> to grid, dropdown,…</a:t>
            </a:r>
          </a:p>
        </p:txBody>
      </p:sp>
      <p:sp>
        <p:nvSpPr>
          <p:cNvPr id="2" name="Title 1"/>
          <p:cNvSpPr>
            <a:spLocks noGrp="1"/>
          </p:cNvSpPr>
          <p:nvPr>
            <p:ph type="title"/>
          </p:nvPr>
        </p:nvSpPr>
        <p:spPr>
          <a:xfrm>
            <a:off x="387054" y="152400"/>
            <a:ext cx="8375946" cy="553998"/>
          </a:xfrm>
        </p:spPr>
        <p:txBody>
          <a:bodyPr/>
          <a:lstStyle/>
          <a:p>
            <a:r>
              <a:rPr lang="en-US" dirty="0" err="1" smtClean="0"/>
              <a:t>EntityDataSource</a:t>
            </a:r>
            <a:r>
              <a:rPr lang="en-US" dirty="0" smtClean="0"/>
              <a:t> Control</a:t>
            </a:r>
            <a:endParaRPr lang="en-US" dirty="0"/>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Data Source Control</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044" y="1411552"/>
            <a:ext cx="7672003" cy="5065448"/>
          </a:xfrm>
        </p:spPr>
        <p:txBody>
          <a:bodyPr>
            <a:noAutofit/>
          </a:bodyPr>
          <a:lstStyle/>
          <a:p>
            <a:r>
              <a:rPr lang="en-US" sz="2800" dirty="0" smtClean="0"/>
              <a:t>ADO.NET Data Service</a:t>
            </a:r>
          </a:p>
          <a:p>
            <a:pPr lvl="1"/>
            <a:r>
              <a:rPr lang="en-US" sz="2400" dirty="0" smtClean="0"/>
              <a:t>Publish your Data Model as a REST-based Web Service</a:t>
            </a:r>
          </a:p>
          <a:p>
            <a:pPr lvl="1"/>
            <a:r>
              <a:rPr lang="en-US" sz="2400" dirty="0" smtClean="0"/>
              <a:t>Supports pluggable </a:t>
            </a:r>
            <a:r>
              <a:rPr lang="en-US" sz="2400" dirty="0" err="1" smtClean="0"/>
              <a:t>DataServiceProviders</a:t>
            </a:r>
            <a:endParaRPr lang="en-US" sz="2400" dirty="0" smtClean="0"/>
          </a:p>
          <a:p>
            <a:pPr lvl="2"/>
            <a:r>
              <a:rPr lang="en-US" sz="2000" dirty="0" err="1" smtClean="0"/>
              <a:t>EntityFramework</a:t>
            </a:r>
            <a:r>
              <a:rPr lang="en-US" sz="2000" dirty="0" smtClean="0"/>
              <a:t>, LINQ , Custom </a:t>
            </a:r>
            <a:r>
              <a:rPr lang="en-US" sz="2000" dirty="0" err="1" smtClean="0"/>
              <a:t>DataServiceProviders</a:t>
            </a:r>
            <a:endParaRPr lang="en-US" sz="2000" dirty="0" smtClean="0"/>
          </a:p>
          <a:p>
            <a:r>
              <a:rPr lang="en-US" sz="2800" dirty="0" smtClean="0"/>
              <a:t>Protocol</a:t>
            </a:r>
          </a:p>
          <a:p>
            <a:pPr lvl="1"/>
            <a:r>
              <a:rPr lang="en-US" sz="2400" dirty="0" smtClean="0"/>
              <a:t>Model-based Contract</a:t>
            </a:r>
          </a:p>
          <a:p>
            <a:pPr lvl="1"/>
            <a:r>
              <a:rPr lang="en-US" sz="2400" dirty="0" smtClean="0"/>
              <a:t>Uniform Interface</a:t>
            </a:r>
          </a:p>
          <a:p>
            <a:pPr lvl="2"/>
            <a:r>
              <a:rPr lang="en-US" sz="2000" dirty="0" smtClean="0"/>
              <a:t>REST-style URI-based addressing</a:t>
            </a:r>
          </a:p>
          <a:p>
            <a:pPr lvl="2"/>
            <a:r>
              <a:rPr lang="en-US" sz="2000" dirty="0" smtClean="0"/>
              <a:t>CRUD using standard HTTP verbs</a:t>
            </a:r>
          </a:p>
          <a:p>
            <a:pPr lvl="1"/>
            <a:r>
              <a:rPr lang="en-US" sz="2400" dirty="0" smtClean="0"/>
              <a:t>Format Independence: Results as ATOM, JSON</a:t>
            </a:r>
          </a:p>
          <a:p>
            <a:pPr lvl="1"/>
            <a:r>
              <a:rPr lang="en-US" sz="2400" dirty="0" smtClean="0"/>
              <a:t>Shared with SQL Server Data Services, LIVE, …</a:t>
            </a:r>
          </a:p>
          <a:p>
            <a:r>
              <a:rPr lang="en-US" sz="2800" dirty="0" smtClean="0"/>
              <a:t>Extensibility</a:t>
            </a:r>
          </a:p>
          <a:p>
            <a:pPr lvl="1"/>
            <a:r>
              <a:rPr lang="en-US" sz="2400" dirty="0" smtClean="0"/>
              <a:t>Query Interceptors</a:t>
            </a:r>
          </a:p>
          <a:p>
            <a:pPr lvl="1"/>
            <a:r>
              <a:rPr lang="en-US" sz="2400" dirty="0" smtClean="0"/>
              <a:t>Service Operations</a:t>
            </a:r>
          </a:p>
        </p:txBody>
      </p:sp>
      <p:sp>
        <p:nvSpPr>
          <p:cNvPr id="2" name="Title 1"/>
          <p:cNvSpPr>
            <a:spLocks noGrp="1"/>
          </p:cNvSpPr>
          <p:nvPr>
            <p:ph type="title"/>
          </p:nvPr>
        </p:nvSpPr>
        <p:spPr/>
        <p:txBody>
          <a:bodyPr/>
          <a:lstStyle/>
          <a:p>
            <a:r>
              <a:rPr lang="en-US" dirty="0" smtClean="0"/>
              <a:t>ADO.NET Data Services</a:t>
            </a:r>
            <a:endParaRPr lang="en-US" dirty="0"/>
          </a:p>
        </p:txBody>
      </p:sp>
      <p:sp>
        <p:nvSpPr>
          <p:cNvPr id="4" name="Text Placeholder 3"/>
          <p:cNvSpPr>
            <a:spLocks noGrp="1"/>
          </p:cNvSpPr>
          <p:nvPr>
            <p:ph type="body" sz="quarter" idx="4294967295"/>
          </p:nvPr>
        </p:nvSpPr>
        <p:spPr>
          <a:xfrm>
            <a:off x="0" y="685800"/>
            <a:ext cx="6934200" cy="381000"/>
          </a:xfrm>
        </p:spPr>
        <p:txBody>
          <a:bodyPr>
            <a:normAutofit/>
          </a:bodyPr>
          <a:lstStyle/>
          <a:p>
            <a:pPr lvl="1">
              <a:buNone/>
            </a:pPr>
            <a:r>
              <a:rPr lang="en-US" i="1" dirty="0" smtClean="0"/>
              <a:t>Data Services for the Web</a:t>
            </a:r>
            <a:endParaRPr lang="en-US" i="1" dirty="0"/>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044" y="1411552"/>
            <a:ext cx="7672003" cy="4836848"/>
          </a:xfrm>
        </p:spPr>
        <p:txBody>
          <a:bodyPr>
            <a:noAutofit/>
          </a:bodyPr>
          <a:lstStyle/>
          <a:p>
            <a:r>
              <a:rPr lang="en-US" sz="2800" dirty="0" smtClean="0"/>
              <a:t>Consuming Data Services</a:t>
            </a:r>
          </a:p>
          <a:p>
            <a:pPr lvl="1"/>
            <a:r>
              <a:rPr lang="en-US" sz="2400" dirty="0" smtClean="0"/>
              <a:t>Any HTTP client</a:t>
            </a:r>
          </a:p>
          <a:p>
            <a:pPr lvl="2"/>
            <a:r>
              <a:rPr lang="en-US" sz="2000" dirty="0" smtClean="0"/>
              <a:t>From Any Browser</a:t>
            </a:r>
          </a:p>
          <a:p>
            <a:pPr lvl="2"/>
            <a:r>
              <a:rPr lang="en-US" sz="2000" dirty="0" smtClean="0"/>
              <a:t>Specify URLs for query, insert, update, delete</a:t>
            </a:r>
          </a:p>
          <a:p>
            <a:pPr lvl="1"/>
            <a:r>
              <a:rPr lang="en-US" sz="2400" dirty="0" smtClean="0"/>
              <a:t>LINQ Enabled </a:t>
            </a:r>
            <a:r>
              <a:rPr lang="en-US" sz="2400" dirty="0" err="1" smtClean="0"/>
              <a:t>Silverlight</a:t>
            </a:r>
            <a:r>
              <a:rPr lang="en-US" sz="2400" dirty="0" smtClean="0"/>
              <a:t> &amp; .NET Framework Client Library</a:t>
            </a:r>
          </a:p>
          <a:p>
            <a:pPr lvl="2"/>
            <a:r>
              <a:rPr lang="en-US" sz="2000" dirty="0" smtClean="0"/>
              <a:t>Build queries using LINQ</a:t>
            </a:r>
          </a:p>
          <a:p>
            <a:pPr lvl="2"/>
            <a:r>
              <a:rPr lang="en-US" sz="2000" dirty="0" smtClean="0"/>
              <a:t>Results as generated or hand-coded objects</a:t>
            </a:r>
          </a:p>
          <a:p>
            <a:pPr lvl="2"/>
            <a:r>
              <a:rPr lang="en-US" sz="2000" dirty="0" smtClean="0"/>
              <a:t>Save changes back to Service</a:t>
            </a:r>
          </a:p>
          <a:p>
            <a:pPr lvl="1"/>
            <a:r>
              <a:rPr lang="en-US" sz="2400" dirty="0" smtClean="0"/>
              <a:t>Future</a:t>
            </a:r>
          </a:p>
          <a:p>
            <a:pPr lvl="2"/>
            <a:r>
              <a:rPr lang="en-US" sz="2000" dirty="0" smtClean="0"/>
              <a:t>ASP.NET Data Source Control</a:t>
            </a:r>
          </a:p>
          <a:p>
            <a:pPr lvl="2"/>
            <a:r>
              <a:rPr lang="en-US" sz="2000" dirty="0" smtClean="0"/>
              <a:t>AJAX Client Library (</a:t>
            </a:r>
            <a:r>
              <a:rPr lang="en-US" sz="2000" dirty="0" err="1" smtClean="0"/>
              <a:t>CodePlex</a:t>
            </a:r>
            <a:r>
              <a:rPr lang="en-US" sz="2000" dirty="0" smtClean="0"/>
              <a:t>)</a:t>
            </a:r>
          </a:p>
        </p:txBody>
      </p:sp>
      <p:sp>
        <p:nvSpPr>
          <p:cNvPr id="2" name="Title 1"/>
          <p:cNvSpPr>
            <a:spLocks noGrp="1"/>
          </p:cNvSpPr>
          <p:nvPr>
            <p:ph type="title"/>
          </p:nvPr>
        </p:nvSpPr>
        <p:spPr/>
        <p:txBody>
          <a:bodyPr/>
          <a:lstStyle/>
          <a:p>
            <a:r>
              <a:rPr lang="en-US" dirty="0" smtClean="0"/>
              <a:t>ADO.NET Data Services</a:t>
            </a:r>
            <a:endParaRPr lang="en-US" dirty="0"/>
          </a:p>
        </p:txBody>
      </p:sp>
      <p:sp>
        <p:nvSpPr>
          <p:cNvPr id="4" name="Text Placeholder 3"/>
          <p:cNvSpPr>
            <a:spLocks noGrp="1"/>
          </p:cNvSpPr>
          <p:nvPr>
            <p:ph type="body" sz="quarter" idx="4294967295"/>
          </p:nvPr>
        </p:nvSpPr>
        <p:spPr>
          <a:xfrm>
            <a:off x="0" y="685800"/>
            <a:ext cx="6934200" cy="381000"/>
          </a:xfrm>
        </p:spPr>
        <p:txBody>
          <a:bodyPr>
            <a:normAutofit/>
          </a:bodyPr>
          <a:lstStyle/>
          <a:p>
            <a:pPr lvl="1">
              <a:buNone/>
            </a:pPr>
            <a:r>
              <a:rPr lang="en-US" i="1" dirty="0" smtClean="0"/>
              <a:t>Data Services for the Web</a:t>
            </a:r>
            <a:endParaRPr lang="en-US" i="1"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ADO.NET </a:t>
            </a:r>
            <a:br>
              <a:rPr lang="en-US" dirty="0" smtClean="0"/>
            </a:br>
            <a:r>
              <a:rPr lang="en-US" dirty="0" smtClean="0"/>
              <a:t>Data Services</a:t>
            </a:r>
            <a:endParaRPr lang="en-US" dirty="0"/>
          </a:p>
        </p:txBody>
      </p:sp>
      <p:sp>
        <p:nvSpPr>
          <p:cNvPr id="3" name="Subtitle 2"/>
          <p:cNvSpPr>
            <a:spLocks noGrp="1"/>
          </p:cNvSpPr>
          <p:nvPr>
            <p:ph type="subTitle" idx="1"/>
          </p:nvPr>
        </p:nvSpPr>
        <p:spPr/>
        <p:txBody>
          <a:bodyPr/>
          <a:lstStyle/>
          <a:p>
            <a:endParaRPr lang="en-US" sz="24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992970"/>
          </a:xfrm>
        </p:spPr>
        <p:txBody>
          <a:bodyPr/>
          <a:lstStyle/>
          <a:p>
            <a:pPr lvl="0" rtl="0" eaLnBrk="1" latinLnBrk="0" hangingPunct="1">
              <a:buClr>
                <a:schemeClr val="tx1">
                  <a:lumMod val="65000"/>
                </a:schemeClr>
              </a:buClr>
              <a:buFont typeface="Wingdings" pitchFamily="2" charset="2"/>
              <a:buChar char="þ"/>
            </a:pPr>
            <a:r>
              <a:rPr lang="en-US" spc="-150" dirty="0" smtClean="0">
                <a:ln w="3175">
                  <a:noFill/>
                </a:ln>
                <a:solidFill>
                  <a:schemeClr val="tx1">
                    <a:lumMod val="65000"/>
                  </a:schemeClr>
                </a:solidFill>
                <a:latin typeface="+mj-lt"/>
                <a:cs typeface="Arial" charset="0"/>
              </a:rPr>
              <a:t>Data Access Across Tiers</a:t>
            </a:r>
            <a:endParaRPr lang="en-US" sz="2400" dirty="0" smtClean="0">
              <a:solidFill>
                <a:schemeClr val="tx1">
                  <a:lumMod val="65000"/>
                </a:schemeClr>
              </a:solidFill>
            </a:endParaRPr>
          </a:p>
          <a:p>
            <a:pPr lvl="0" rtl="0" eaLnBrk="1" latinLnBrk="0" hangingPunct="1">
              <a:buFont typeface="Wingdings" pitchFamily="2" charset="2"/>
              <a:buChar char="Ø"/>
            </a:pPr>
            <a:r>
              <a:rPr lang="en-US"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ADO.NET and SQL Server</a:t>
            </a:r>
          </a:p>
          <a:p>
            <a:pPr lvl="1"/>
            <a:r>
              <a:rPr lang="en-US" sz="2400" dirty="0" smtClean="0"/>
              <a:t>New data Types</a:t>
            </a:r>
          </a:p>
          <a:p>
            <a:pPr lvl="2"/>
            <a:r>
              <a:rPr lang="en-US" sz="2000" dirty="0" smtClean="0"/>
              <a:t>Table Valued Parameters</a:t>
            </a:r>
          </a:p>
          <a:p>
            <a:pPr lvl="2"/>
            <a:r>
              <a:rPr lang="en-US" sz="2000" dirty="0" smtClean="0"/>
              <a:t>New Date Types</a:t>
            </a:r>
          </a:p>
          <a:p>
            <a:pPr lvl="2"/>
            <a:r>
              <a:rPr lang="en-US" sz="2000" dirty="0" smtClean="0"/>
              <a:t>Spatial: Geography, Geometry</a:t>
            </a:r>
          </a:p>
          <a:p>
            <a:pPr lvl="2"/>
            <a:r>
              <a:rPr lang="en-US" sz="2000" dirty="0" smtClean="0"/>
              <a:t>Hierarchy Id</a:t>
            </a:r>
          </a:p>
          <a:p>
            <a:pPr lvl="1"/>
            <a:r>
              <a:rPr lang="en-US" sz="2400" dirty="0" smtClean="0"/>
              <a:t>Asynchronous Operations</a:t>
            </a:r>
          </a:p>
          <a:p>
            <a:pPr lvl="1"/>
            <a:r>
              <a:rPr lang="en-US" sz="2400" dirty="0" err="1" smtClean="0"/>
              <a:t>MultipleActiveResultSets</a:t>
            </a:r>
            <a:endParaRPr lang="en-US" sz="2400" dirty="0" smtClean="0"/>
          </a:p>
          <a:p>
            <a:pPr lvl="1"/>
            <a:r>
              <a:rPr lang="en-US" sz="2400" dirty="0" err="1" smtClean="0"/>
              <a:t>SqlBulkCopy</a:t>
            </a:r>
            <a:endParaRPr lang="en-US" sz="2400" dirty="0" smtClean="0"/>
          </a:p>
          <a:p>
            <a:pPr lvl="1"/>
            <a:r>
              <a:rPr lang="en-US" sz="2400" dirty="0" err="1" smtClean="0"/>
              <a:t>SqlNotifications</a:t>
            </a:r>
            <a:endParaRPr lang="en-US" sz="2400" dirty="0" smtClean="0"/>
          </a:p>
          <a:p>
            <a:pPr lvl="1"/>
            <a:r>
              <a:rPr lang="en-US" sz="2400" dirty="0" smtClean="0"/>
              <a:t>SQL Server Functions callable from EF</a:t>
            </a:r>
          </a:p>
          <a:p>
            <a:pPr lvl="0" rtl="0" eaLnBrk="1" latinLnBrk="0" hangingPunct="1">
              <a:buClr>
                <a:schemeClr val="tx1">
                  <a:lumMod val="65000"/>
                </a:schemeClr>
              </a:buClr>
            </a:pPr>
            <a:r>
              <a:rPr lang="en-US" b="0" kern="1200" cap="none" spc="-150" dirty="0" smtClean="0">
                <a:ln w="3175">
                  <a:noFill/>
                </a:ln>
                <a:solidFill>
                  <a:schemeClr val="tx1">
                    <a:lumMod val="65000"/>
                  </a:schemeClr>
                </a:solidFill>
                <a:effectLst/>
                <a:latin typeface="+mj-lt"/>
                <a:ea typeface="+mn-ea"/>
                <a:cs typeface="Arial" charset="0"/>
              </a:rPr>
              <a:t>Futures</a:t>
            </a:r>
          </a:p>
        </p:txBody>
      </p:sp>
      <p:sp>
        <p:nvSpPr>
          <p:cNvPr id="3" name="Title 2"/>
          <p:cNvSpPr>
            <a:spLocks noGrp="1"/>
          </p:cNvSpPr>
          <p:nvPr>
            <p:ph type="title"/>
          </p:nvPr>
        </p:nvSpPr>
        <p:spPr/>
        <p:txBody>
          <a:bodyPr/>
          <a:lstStyle/>
          <a:p>
            <a:pPr rtl="0" eaLnBrk="1" latinLnBrk="0" hangingPunct="1"/>
            <a:r>
              <a: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Section 4: Building on ADO.NET</a:t>
            </a:r>
            <a:endParaRPr lang="en-US"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New SQL Server 2008 Data Types</a:t>
            </a:r>
            <a:endParaRPr lang="en-US" dirty="0"/>
          </a:p>
        </p:txBody>
      </p:sp>
      <p:sp>
        <p:nvSpPr>
          <p:cNvPr id="3" name="Content Placeholder 2"/>
          <p:cNvSpPr>
            <a:spLocks noGrp="1"/>
          </p:cNvSpPr>
          <p:nvPr>
            <p:ph idx="1"/>
          </p:nvPr>
        </p:nvSpPr>
        <p:spPr>
          <a:xfrm>
            <a:off x="730044" y="1412875"/>
            <a:ext cx="7681532" cy="3732176"/>
          </a:xfrm>
        </p:spPr>
        <p:txBody>
          <a:bodyPr/>
          <a:lstStyle/>
          <a:p>
            <a:r>
              <a:rPr lang="en-US" dirty="0" smtClean="0"/>
              <a:t>Table-valued Parameters</a:t>
            </a:r>
          </a:p>
          <a:p>
            <a:r>
              <a:rPr lang="en-US" dirty="0" smtClean="0"/>
              <a:t>Date Types</a:t>
            </a:r>
          </a:p>
          <a:p>
            <a:pPr lvl="1"/>
            <a:r>
              <a:rPr lang="en-US" dirty="0" smtClean="0"/>
              <a:t>Date, Time, </a:t>
            </a:r>
            <a:r>
              <a:rPr lang="en-US" dirty="0" err="1" smtClean="0"/>
              <a:t>DateTimeOfsset</a:t>
            </a:r>
            <a:r>
              <a:rPr lang="en-US" dirty="0" smtClean="0"/>
              <a:t>, DateTime2</a:t>
            </a:r>
          </a:p>
          <a:p>
            <a:r>
              <a:rPr lang="en-US" dirty="0" smtClean="0"/>
              <a:t>Spatial: Geometry and Geography</a:t>
            </a:r>
          </a:p>
          <a:p>
            <a:r>
              <a:rPr lang="en-US" dirty="0" err="1" smtClean="0"/>
              <a:t>HierarchyId</a:t>
            </a:r>
            <a:endParaRPr lang="en-US" dirty="0" smtClean="0"/>
          </a:p>
          <a:p>
            <a:r>
              <a:rPr lang="en-US" dirty="0" smtClean="0"/>
              <a:t>Sparse Columns</a:t>
            </a:r>
          </a:p>
          <a:p>
            <a:r>
              <a:rPr lang="en-US" dirty="0" smtClean="0"/>
              <a:t>File Stream</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3358612"/>
          </a:xfrm>
        </p:spPr>
        <p:txBody>
          <a:bodyPr/>
          <a:lstStyle/>
          <a:p>
            <a:pPr>
              <a:buClr>
                <a:schemeClr val="tx1">
                  <a:lumMod val="65000"/>
                </a:schemeClr>
              </a:buClr>
              <a:buFont typeface="Wingdings" pitchFamily="2" charset="2"/>
              <a:buChar char="þ"/>
            </a:pPr>
            <a:r>
              <a:rPr lang="en-US" sz="2800" dirty="0" smtClean="0">
                <a:solidFill>
                  <a:schemeClr val="tx1">
                    <a:lumMod val="65000"/>
                  </a:schemeClr>
                </a:solidFill>
              </a:rPr>
              <a:t>Evolution of Data Access APIs</a:t>
            </a:r>
          </a:p>
          <a:p>
            <a:pPr>
              <a:buFont typeface="Wingdings" pitchFamily="2" charset="2"/>
              <a:buChar char="Ø"/>
            </a:pPr>
            <a:r>
              <a:rPr lang="en-US" sz="2800" dirty="0" smtClean="0"/>
              <a:t>ADO.NET 1.0</a:t>
            </a:r>
          </a:p>
          <a:p>
            <a:pPr lvl="1">
              <a:buClr>
                <a:schemeClr val="tx1"/>
              </a:buClr>
              <a:buFont typeface="Wingdings" pitchFamily="2" charset="2"/>
              <a:buChar char="Ø"/>
            </a:pPr>
            <a:r>
              <a:rPr lang="en-US" sz="2400" dirty="0" smtClean="0"/>
              <a:t>Architecture</a:t>
            </a:r>
          </a:p>
          <a:p>
            <a:pPr lvl="1">
              <a:buClr>
                <a:schemeClr val="tx1"/>
              </a:buClr>
              <a:buFont typeface="Wingdings" pitchFamily="2" charset="2"/>
              <a:buChar char="Ø"/>
            </a:pPr>
            <a:r>
              <a:rPr lang="en-US" sz="2400" dirty="0" smtClean="0">
                <a:solidFill>
                  <a:schemeClr val="tx1"/>
                </a:solidFill>
              </a:rPr>
              <a:t>Getting Data from</a:t>
            </a:r>
            <a:r>
              <a:rPr lang="en-US" sz="2400" baseline="0" dirty="0" smtClean="0">
                <a:solidFill>
                  <a:schemeClr val="tx1"/>
                </a:solidFill>
              </a:rPr>
              <a:t> a SQL Database</a:t>
            </a:r>
            <a:endParaRPr lang="en-US" sz="2400" dirty="0" smtClean="0">
              <a:solidFill>
                <a:schemeClr val="tx1"/>
              </a:solidFill>
            </a:endParaRPr>
          </a:p>
          <a:p>
            <a:pPr lvl="1">
              <a:buClr>
                <a:schemeClr val="tx1"/>
              </a:buClr>
              <a:buFont typeface="Wingdings" pitchFamily="2" charset="2"/>
              <a:buChar char="Ø"/>
            </a:pPr>
            <a:r>
              <a:rPr lang="en-US" sz="2400" dirty="0" smtClean="0">
                <a:solidFill>
                  <a:schemeClr val="tx1"/>
                </a:solidFill>
              </a:rPr>
              <a:t>Working with Data</a:t>
            </a:r>
          </a:p>
          <a:p>
            <a:pPr lvl="1">
              <a:buClr>
                <a:schemeClr val="tx1"/>
              </a:buClr>
              <a:buFont typeface="Wingdings" pitchFamily="2" charset="2"/>
              <a:buChar char="Ø"/>
            </a:pPr>
            <a:r>
              <a:rPr lang="en-US" sz="2400" dirty="0" smtClean="0">
                <a:solidFill>
                  <a:schemeClr val="tx1"/>
                </a:solidFill>
              </a:rPr>
              <a:t>ADO.NET and XML</a:t>
            </a:r>
          </a:p>
          <a:p>
            <a:pPr>
              <a:buClr>
                <a:schemeClr val="tx1">
                  <a:lumMod val="65000"/>
                </a:schemeClr>
              </a:buClr>
            </a:pPr>
            <a:r>
              <a:rPr lang="en-US" sz="2800" dirty="0" smtClean="0">
                <a:solidFill>
                  <a:schemeClr val="tx1">
                    <a:lumMod val="65000"/>
                  </a:schemeClr>
                </a:solidFill>
              </a:rPr>
              <a:t>Building a Data Platform</a:t>
            </a:r>
          </a:p>
          <a:p>
            <a:pPr>
              <a:buClr>
                <a:schemeClr val="tx1">
                  <a:lumMod val="65000"/>
                </a:schemeClr>
              </a:buClr>
            </a:pPr>
            <a:r>
              <a:rPr lang="en-US" sz="2800" dirty="0" smtClean="0">
                <a:solidFill>
                  <a:schemeClr val="tx1">
                    <a:lumMod val="65000"/>
                  </a:schemeClr>
                </a:solidFill>
              </a:rPr>
              <a:t>The ADO.NET Entity Framework</a:t>
            </a:r>
          </a:p>
        </p:txBody>
      </p:sp>
      <p:sp>
        <p:nvSpPr>
          <p:cNvPr id="3" name="Title 2"/>
          <p:cNvSpPr>
            <a:spLocks noGrp="1"/>
          </p:cNvSpPr>
          <p:nvPr>
            <p:ph type="title"/>
          </p:nvPr>
        </p:nvSpPr>
        <p:spPr>
          <a:xfrm>
            <a:off x="387054" y="152400"/>
            <a:ext cx="8375946" cy="997196"/>
          </a:xfrm>
        </p:spPr>
        <p:txBody>
          <a:bodyPr/>
          <a:lstStyle/>
          <a:p>
            <a:r>
              <a:rPr lang="en-US" dirty="0" smtClean="0"/>
              <a:t>Section 1: </a:t>
            </a:r>
            <a:br>
              <a:rPr lang="en-US" dirty="0" smtClean="0"/>
            </a:br>
            <a:r>
              <a:rPr lang="en-US" sz="3200" i="1" dirty="0" smtClean="0"/>
              <a:t>Evolution of ADO.NET</a:t>
            </a:r>
            <a:endParaRPr lang="en-US" sz="3200" i="1"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728156" cy="4639219"/>
          </a:xfrm>
        </p:spPr>
        <p:txBody>
          <a:bodyPr/>
          <a:lstStyle/>
          <a:p>
            <a:pPr marL="382530" indent="-317474" defTabSz="912740">
              <a:defRPr/>
            </a:pPr>
            <a:r>
              <a:rPr lang="en-US" sz="3100" dirty="0" smtClean="0"/>
              <a:t>Input parameters of Table type on SPs/Functions</a:t>
            </a:r>
          </a:p>
          <a:p>
            <a:pPr marL="382530" indent="-317474" defTabSz="912740">
              <a:defRPr/>
            </a:pPr>
            <a:r>
              <a:rPr lang="en-US" dirty="0" smtClean="0"/>
              <a:t>Optimized to scale and perform better for large data</a:t>
            </a:r>
          </a:p>
          <a:p>
            <a:pPr marL="382530" indent="-317474" defTabSz="912740">
              <a:defRPr/>
            </a:pPr>
            <a:r>
              <a:rPr lang="en-US" dirty="0" smtClean="0"/>
              <a:t>Behaves like BCP in server</a:t>
            </a:r>
          </a:p>
          <a:p>
            <a:pPr marL="382530" indent="-317474" defTabSz="912740">
              <a:defRPr/>
            </a:pPr>
            <a:r>
              <a:rPr lang="en-US" dirty="0" smtClean="0">
                <a:solidFill>
                  <a:schemeClr val="tx1"/>
                </a:solidFill>
              </a:rPr>
              <a:t>Simple programming model</a:t>
            </a:r>
          </a:p>
          <a:p>
            <a:pPr marL="382530" lvl="0" indent="-317474" defTabSz="912740">
              <a:defRPr/>
            </a:pPr>
            <a:r>
              <a:rPr lang="en-US" dirty="0" smtClean="0">
                <a:solidFill>
                  <a:schemeClr val="tx1"/>
                </a:solidFill>
              </a:rPr>
              <a:t>Strongly typed</a:t>
            </a:r>
          </a:p>
          <a:p>
            <a:pPr marL="382530" lvl="0" indent="-317474" defTabSz="912740">
              <a:defRPr/>
            </a:pPr>
            <a:r>
              <a:rPr lang="en-US" dirty="0" smtClean="0">
                <a:solidFill>
                  <a:schemeClr val="tx1"/>
                </a:solidFill>
              </a:rPr>
              <a:t>Reduce client/server round trips </a:t>
            </a:r>
          </a:p>
          <a:p>
            <a:pPr marL="382530" indent="-317474" defTabSz="912740">
              <a:defRPr/>
            </a:pPr>
            <a:r>
              <a:rPr lang="en-US" dirty="0" smtClean="0">
                <a:solidFill>
                  <a:schemeClr val="tx1"/>
                </a:solidFill>
              </a:rPr>
              <a:t>Do not cause a statement to recompile</a:t>
            </a:r>
          </a:p>
        </p:txBody>
      </p:sp>
      <p:sp>
        <p:nvSpPr>
          <p:cNvPr id="3" name="Title 2"/>
          <p:cNvSpPr>
            <a:spLocks noGrp="1"/>
          </p:cNvSpPr>
          <p:nvPr>
            <p:ph type="title"/>
          </p:nvPr>
        </p:nvSpPr>
        <p:spPr>
          <a:xfrm>
            <a:off x="387054" y="152400"/>
            <a:ext cx="8375946" cy="553998"/>
          </a:xfrm>
        </p:spPr>
        <p:txBody>
          <a:bodyPr/>
          <a:lstStyle/>
          <a:p>
            <a:r>
              <a:rPr smtClean="0"/>
              <a:t>Table-valued Parameters (TVP)</a:t>
            </a:r>
            <a:endParaRPr lang="en-US" dirty="0"/>
          </a:p>
        </p:txBody>
      </p:sp>
      <p:sp>
        <p:nvSpPr>
          <p:cNvPr id="4" name="TextBox 3"/>
          <p:cNvSpPr txBox="1">
            <a:spLocks noChangeArrowheads="1"/>
          </p:cNvSpPr>
          <p:nvPr/>
        </p:nvSpPr>
        <p:spPr bwMode="auto">
          <a:xfrm>
            <a:off x="5943600" y="2743200"/>
            <a:ext cx="3200400" cy="2308324"/>
          </a:xfrm>
          <a:prstGeom prst="rect">
            <a:avLst/>
          </a:prstGeom>
          <a:solidFill>
            <a:schemeClr val="tx1"/>
          </a:solidFill>
          <a:ln>
            <a:solidFill>
              <a:schemeClr val="tx1"/>
            </a:solidFill>
          </a:ln>
        </p:spPr>
        <p:txBody>
          <a:bodyPr wrap="square" rtlCol="0">
            <a:spAutoFit/>
          </a:bodyPr>
          <a:lstStyle/>
          <a:p>
            <a:r>
              <a:rPr lang="en-US" sz="1200" b="1" dirty="0" smtClean="0">
                <a:solidFill>
                  <a:srgbClr val="C00000"/>
                </a:solidFill>
                <a:latin typeface="Consolas" pitchFamily="49" charset="0"/>
              </a:rPr>
              <a:t>CREATE TYPE </a:t>
            </a:r>
            <a:r>
              <a:rPr lang="en-US" sz="1200" b="1" dirty="0" err="1" smtClean="0">
                <a:solidFill>
                  <a:srgbClr val="C00000"/>
                </a:solidFill>
                <a:latin typeface="Consolas" pitchFamily="49" charset="0"/>
              </a:rPr>
              <a:t>myTableType</a:t>
            </a:r>
            <a:r>
              <a:rPr lang="en-US" sz="1200" b="1" dirty="0" smtClean="0">
                <a:solidFill>
                  <a:srgbClr val="C00000"/>
                </a:solidFill>
                <a:latin typeface="Consolas" pitchFamily="49" charset="0"/>
              </a:rPr>
              <a:t> AS TABLE</a:t>
            </a:r>
            <a:r>
              <a:rPr lang="en-US" sz="1200" b="1" dirty="0" smtClean="0">
                <a:solidFill>
                  <a:schemeClr val="accent2"/>
                </a:solidFill>
                <a:latin typeface="Consolas" pitchFamily="49" charset="0"/>
              </a:rPr>
              <a:t> (id INT, name NVARCHAR(100),qty INT);</a:t>
            </a:r>
          </a:p>
          <a:p>
            <a:endParaRPr lang="en-US" sz="1200" b="1" dirty="0" smtClean="0">
              <a:solidFill>
                <a:schemeClr val="accent2"/>
              </a:solidFill>
              <a:latin typeface="Consolas" pitchFamily="49" charset="0"/>
            </a:endParaRPr>
          </a:p>
          <a:p>
            <a:r>
              <a:rPr lang="en-US" sz="1200" b="1" dirty="0" smtClean="0">
                <a:solidFill>
                  <a:schemeClr val="accent2"/>
                </a:solidFill>
                <a:latin typeface="Consolas" pitchFamily="49" charset="0"/>
              </a:rPr>
              <a:t>CREATE PROCEDURE </a:t>
            </a:r>
            <a:r>
              <a:rPr lang="en-US" sz="1200" b="1" dirty="0" err="1" smtClean="0">
                <a:solidFill>
                  <a:schemeClr val="accent2"/>
                </a:solidFill>
                <a:latin typeface="Consolas" pitchFamily="49" charset="0"/>
              </a:rPr>
              <a:t>myProc</a:t>
            </a:r>
            <a:r>
              <a:rPr lang="en-US" sz="1200" b="1" dirty="0" smtClean="0">
                <a:solidFill>
                  <a:schemeClr val="accent2"/>
                </a:solidFill>
                <a:latin typeface="Consolas" pitchFamily="49" charset="0"/>
              </a:rPr>
              <a:t> </a:t>
            </a:r>
            <a:r>
              <a:rPr lang="en-US" sz="1200" b="1" dirty="0" smtClean="0">
                <a:solidFill>
                  <a:srgbClr val="C00000"/>
                </a:solidFill>
                <a:latin typeface="Consolas" pitchFamily="49" charset="0"/>
              </a:rPr>
              <a:t>(@</a:t>
            </a:r>
            <a:r>
              <a:rPr lang="en-US" sz="1200" b="1" dirty="0" err="1" smtClean="0">
                <a:solidFill>
                  <a:srgbClr val="C00000"/>
                </a:solidFill>
                <a:latin typeface="Consolas" pitchFamily="49" charset="0"/>
              </a:rPr>
              <a:t>tvp</a:t>
            </a:r>
            <a:r>
              <a:rPr lang="en-US" sz="1200" b="1" dirty="0" smtClean="0">
                <a:solidFill>
                  <a:srgbClr val="C00000"/>
                </a:solidFill>
                <a:latin typeface="Consolas" pitchFamily="49" charset="0"/>
              </a:rPr>
              <a:t> </a:t>
            </a:r>
            <a:r>
              <a:rPr lang="en-US" sz="1200" b="1" dirty="0" err="1" smtClean="0">
                <a:solidFill>
                  <a:srgbClr val="C00000"/>
                </a:solidFill>
                <a:latin typeface="Consolas" pitchFamily="49" charset="0"/>
              </a:rPr>
              <a:t>myTableType</a:t>
            </a:r>
            <a:r>
              <a:rPr lang="en-US" sz="1200" b="1" dirty="0" smtClean="0">
                <a:solidFill>
                  <a:srgbClr val="C00000"/>
                </a:solidFill>
                <a:latin typeface="Consolas" pitchFamily="49" charset="0"/>
              </a:rPr>
              <a:t> READONLY</a:t>
            </a:r>
            <a:r>
              <a:rPr lang="en-US" sz="1200" b="1" dirty="0" smtClean="0">
                <a:solidFill>
                  <a:schemeClr val="accent2"/>
                </a:solidFill>
                <a:latin typeface="Consolas" pitchFamily="49" charset="0"/>
              </a:rPr>
              <a:t>) AS</a:t>
            </a:r>
          </a:p>
          <a:p>
            <a:r>
              <a:rPr lang="en-US" sz="1200" b="1" dirty="0" smtClean="0">
                <a:solidFill>
                  <a:schemeClr val="accent2"/>
                </a:solidFill>
                <a:latin typeface="Consolas" pitchFamily="49" charset="0"/>
              </a:rPr>
              <a:t>    UPDATE Inventory SET </a:t>
            </a:r>
          </a:p>
          <a:p>
            <a:r>
              <a:rPr lang="en-US" sz="1200" b="1" dirty="0" smtClean="0">
                <a:solidFill>
                  <a:schemeClr val="accent2"/>
                </a:solidFill>
                <a:latin typeface="Consolas" pitchFamily="49" charset="0"/>
              </a:rPr>
              <a:t>	qty += s.qty</a:t>
            </a:r>
          </a:p>
          <a:p>
            <a:r>
              <a:rPr lang="en-US" sz="1200" b="1" dirty="0" smtClean="0">
                <a:solidFill>
                  <a:schemeClr val="accent2"/>
                </a:solidFill>
                <a:latin typeface="Consolas" pitchFamily="49" charset="0"/>
              </a:rPr>
              <a:t>    FROM Inventory AS </a:t>
            </a:r>
            <a:r>
              <a:rPr lang="en-US" sz="1200" b="1" dirty="0" err="1" smtClean="0">
                <a:solidFill>
                  <a:schemeClr val="accent2"/>
                </a:solidFill>
                <a:latin typeface="Consolas" pitchFamily="49" charset="0"/>
              </a:rPr>
              <a:t>i</a:t>
            </a:r>
            <a:r>
              <a:rPr lang="en-US" sz="1200" b="1" dirty="0" smtClean="0">
                <a:solidFill>
                  <a:schemeClr val="accent2"/>
                </a:solidFill>
                <a:latin typeface="Consolas" pitchFamily="49" charset="0"/>
              </a:rPr>
              <a:t> INNER JOIN 	@</a:t>
            </a:r>
            <a:r>
              <a:rPr lang="en-US" sz="1200" b="1" dirty="0" err="1" smtClean="0">
                <a:solidFill>
                  <a:schemeClr val="accent2"/>
                </a:solidFill>
                <a:latin typeface="Consolas" pitchFamily="49" charset="0"/>
              </a:rPr>
              <a:t>tvp</a:t>
            </a:r>
            <a:r>
              <a:rPr lang="en-US" sz="1200" b="1" dirty="0" smtClean="0">
                <a:solidFill>
                  <a:schemeClr val="accent2"/>
                </a:solidFill>
                <a:latin typeface="Consolas" pitchFamily="49" charset="0"/>
              </a:rPr>
              <a:t> AS </a:t>
            </a:r>
            <a:r>
              <a:rPr lang="en-US" sz="1200" b="1" dirty="0" err="1" smtClean="0">
                <a:solidFill>
                  <a:schemeClr val="accent2"/>
                </a:solidFill>
                <a:latin typeface="Consolas" pitchFamily="49" charset="0"/>
              </a:rPr>
              <a:t>tvp</a:t>
            </a:r>
            <a:r>
              <a:rPr lang="en-US" sz="1200" b="1" dirty="0" smtClean="0">
                <a:solidFill>
                  <a:schemeClr val="accent2"/>
                </a:solidFill>
                <a:latin typeface="Consolas" pitchFamily="49" charset="0"/>
              </a:rPr>
              <a:t> </a:t>
            </a:r>
          </a:p>
          <a:p>
            <a:r>
              <a:rPr lang="en-US" sz="1200" b="1" dirty="0" smtClean="0">
                <a:solidFill>
                  <a:schemeClr val="accent2"/>
                </a:solidFill>
                <a:latin typeface="Consolas" pitchFamily="49" charset="0"/>
              </a:rPr>
              <a:t>    ON i.id = tvp.id</a:t>
            </a:r>
          </a:p>
          <a:p>
            <a:r>
              <a:rPr lang="en-US" sz="1200" b="1" dirty="0" smtClean="0">
                <a:solidFill>
                  <a:schemeClr val="accent2"/>
                </a:solidFill>
                <a:latin typeface="Consolas" pitchFamily="49" charset="0"/>
              </a:rPr>
              <a:t>GO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4">
                                            <p:bg/>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4" grpId="1" build="allAtOnce"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2588" y="228600"/>
            <a:ext cx="8380412" cy="997196"/>
          </a:xfrm>
        </p:spPr>
        <p:txBody>
          <a:bodyPr>
            <a:normAutofit/>
          </a:bodyPr>
          <a:lstStyle/>
          <a:p>
            <a:pPr>
              <a:defRPr/>
            </a:pPr>
            <a:r>
              <a:rPr smtClean="0">
                <a:gradFill flip="none" rotWithShape="1">
                  <a:gsLst>
                    <a:gs pos="0">
                      <a:srgbClr val="FFFFFF"/>
                    </a:gs>
                    <a:gs pos="86000">
                      <a:srgbClr val="FFFFFF"/>
                    </a:gs>
                  </a:gsLst>
                  <a:lin ang="5400000" scaled="0"/>
                  <a:tileRect/>
                </a:gradFill>
              </a:rPr>
              <a:t>Table-valued Parameters (TVP)</a:t>
            </a:r>
            <a:r>
              <a:rPr sz="3600">
                <a:gradFill flip="none" rotWithShape="1">
                  <a:gsLst>
                    <a:gs pos="0">
                      <a:srgbClr val="FFFFFF"/>
                    </a:gs>
                    <a:gs pos="86000">
                      <a:srgbClr val="FFFFFF"/>
                    </a:gs>
                  </a:gsLst>
                  <a:lin ang="5400000" scaled="0"/>
                  <a:tileRect/>
                </a:gradFill>
              </a:rPr>
              <a:t/>
            </a:r>
            <a:br>
              <a:rPr sz="3600">
                <a:gradFill flip="none" rotWithShape="1">
                  <a:gsLst>
                    <a:gs pos="0">
                      <a:srgbClr val="FFFFFF"/>
                    </a:gs>
                    <a:gs pos="86000">
                      <a:srgbClr val="FFFFFF"/>
                    </a:gs>
                  </a:gsLst>
                  <a:lin ang="5400000" scaled="0"/>
                  <a:tileRect/>
                </a:gradFill>
              </a:rPr>
            </a:br>
            <a:r>
              <a:rPr sz="3200">
                <a:solidFill>
                  <a:srgbClr val="C41665"/>
                </a:solidFill>
              </a:rPr>
              <a:t> </a:t>
            </a:r>
            <a:r>
              <a:rPr sz="3200" smtClean="0">
                <a:solidFill>
                  <a:srgbClr val="C41665"/>
                </a:solidFill>
              </a:rPr>
              <a:t>TVP Client Stack Support</a:t>
            </a:r>
            <a:endParaRPr lang="en-US" sz="3200" kern="1200" spc="-125" dirty="0">
              <a:ln w="3175">
                <a:noFill/>
              </a:ln>
            </a:endParaRPr>
          </a:p>
        </p:txBody>
      </p:sp>
      <p:sp>
        <p:nvSpPr>
          <p:cNvPr id="120834" name="Content Placeholder 2"/>
          <p:cNvSpPr>
            <a:spLocks noGrp="1"/>
          </p:cNvSpPr>
          <p:nvPr>
            <p:ph idx="4294967295"/>
          </p:nvPr>
        </p:nvSpPr>
        <p:spPr>
          <a:xfrm>
            <a:off x="382588" y="1414463"/>
            <a:ext cx="8380412" cy="4341317"/>
          </a:xfrm>
        </p:spPr>
        <p:txBody>
          <a:bodyPr>
            <a:normAutofit/>
          </a:bodyPr>
          <a:lstStyle/>
          <a:p>
            <a:r>
              <a:rPr lang="en-US" sz="3200" dirty="0" smtClean="0"/>
              <a:t>Fully supported in </a:t>
            </a:r>
            <a:r>
              <a:rPr lang="en-US" sz="3200" dirty="0" err="1" smtClean="0"/>
              <a:t>ADO.Net</a:t>
            </a:r>
            <a:r>
              <a:rPr lang="en-US" dirty="0" smtClean="0"/>
              <a:t> </a:t>
            </a:r>
            <a:r>
              <a:rPr lang="en-US" sz="3200" dirty="0" smtClean="0"/>
              <a:t>3</a:t>
            </a:r>
          </a:p>
          <a:p>
            <a:pPr lvl="2" eaLnBrk="1" hangingPunct="1"/>
            <a:r>
              <a:rPr lang="en-US" sz="2400" dirty="0" smtClean="0"/>
              <a:t>New Parameter type:  </a:t>
            </a:r>
            <a:r>
              <a:rPr lang="en-US" sz="3200" dirty="0" err="1" smtClean="0">
                <a:solidFill>
                  <a:srgbClr val="FFC000"/>
                </a:solidFill>
              </a:rPr>
              <a:t>SqlDbType.Structured</a:t>
            </a:r>
            <a:endParaRPr lang="en-US" sz="2400" dirty="0" smtClean="0">
              <a:solidFill>
                <a:srgbClr val="FFC000"/>
              </a:solidFill>
            </a:endParaRPr>
          </a:p>
          <a:p>
            <a:pPr lvl="2" eaLnBrk="1" hangingPunct="1"/>
            <a:r>
              <a:rPr lang="en-US" sz="2400" dirty="0" smtClean="0"/>
              <a:t>Parameters can be passed in multiple ways</a:t>
            </a:r>
          </a:p>
          <a:p>
            <a:pPr lvl="3" eaLnBrk="1" hangingPunct="1"/>
            <a:r>
              <a:rPr lang="en-US" sz="2200" dirty="0" err="1" smtClean="0"/>
              <a:t>DataTable</a:t>
            </a:r>
            <a:endParaRPr lang="en-US" sz="2200" dirty="0" smtClean="0"/>
          </a:p>
          <a:p>
            <a:pPr lvl="3" eaLnBrk="1" hangingPunct="1"/>
            <a:r>
              <a:rPr lang="en-US" sz="2200" dirty="0" err="1" smtClean="0"/>
              <a:t>IEnumerable</a:t>
            </a:r>
            <a:r>
              <a:rPr lang="en-US" sz="2200" dirty="0" smtClean="0"/>
              <a:t>&lt;</a:t>
            </a:r>
            <a:r>
              <a:rPr lang="en-US" sz="2200" dirty="0" err="1" smtClean="0"/>
              <a:t>SqlDataRecord</a:t>
            </a:r>
            <a:r>
              <a:rPr lang="en-US" sz="2200" dirty="0" smtClean="0"/>
              <a:t>&gt; (fully streamed)</a:t>
            </a:r>
          </a:p>
          <a:p>
            <a:pPr lvl="3" eaLnBrk="1" hangingPunct="1"/>
            <a:r>
              <a:rPr lang="en-US" sz="2200" dirty="0" err="1" smtClean="0"/>
              <a:t>DbDataReader</a:t>
            </a:r>
            <a:endParaRPr lang="en-US" sz="2200" dirty="0" smtClean="0"/>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382000" cy="1107996"/>
          </a:xfrm>
        </p:spPr>
        <p:txBody>
          <a:bodyPr/>
          <a:lstStyle/>
          <a:p>
            <a:r>
              <a:rPr spc="-125" smtClean="0"/>
              <a:t>Table-valued Parameters</a:t>
            </a:r>
            <a:br>
              <a:rPr spc="-125" smtClean="0"/>
            </a:br>
            <a:r>
              <a:rPr smtClean="0">
                <a:solidFill>
                  <a:srgbClr val="C41665"/>
                </a:solidFill>
              </a:rPr>
              <a:t> </a:t>
            </a:r>
            <a:r>
              <a:rPr sz="3200" smtClean="0">
                <a:solidFill>
                  <a:srgbClr val="C41665"/>
                </a:solidFill>
              </a:rPr>
              <a:t>ADO.NET Example using DataTable</a:t>
            </a:r>
            <a:endParaRPr lang="en-US" sz="3200" dirty="0">
              <a:solidFill>
                <a:srgbClr val="FF0066"/>
              </a:solidFill>
            </a:endParaRPr>
          </a:p>
        </p:txBody>
      </p:sp>
      <p:sp>
        <p:nvSpPr>
          <p:cNvPr id="6" name="Text Placeholder 5"/>
          <p:cNvSpPr>
            <a:spLocks noGrp="1"/>
          </p:cNvSpPr>
          <p:nvPr>
            <p:ph type="body" sz="quarter" idx="10"/>
          </p:nvPr>
        </p:nvSpPr>
        <p:spPr>
          <a:xfrm>
            <a:off x="576072" y="1463040"/>
            <a:ext cx="8001000" cy="4807278"/>
          </a:xfrm>
        </p:spPr>
        <p:txBody>
          <a:bodyPr/>
          <a:lstStyle/>
          <a:p>
            <a:pPr defTabSz="912813" fontAlgn="base">
              <a:spcBef>
                <a:spcPct val="0"/>
              </a:spcBef>
              <a:spcAft>
                <a:spcPct val="0"/>
              </a:spcAft>
            </a:pPr>
            <a:r>
              <a:rPr lang="en-US" sz="2000" dirty="0" smtClean="0"/>
              <a:t>Using (</a:t>
            </a:r>
            <a:r>
              <a:rPr lang="en-US" sz="2000" dirty="0" err="1" smtClean="0"/>
              <a:t>MyConnection</a:t>
            </a:r>
            <a:r>
              <a:rPr lang="en-US" sz="2000" dirty="0" smtClean="0"/>
              <a:t>){</a:t>
            </a:r>
          </a:p>
          <a:p>
            <a:pPr defTabSz="912813" fontAlgn="base">
              <a:spcBef>
                <a:spcPct val="0"/>
              </a:spcBef>
              <a:spcAft>
                <a:spcPct val="0"/>
              </a:spcAft>
            </a:pPr>
            <a:r>
              <a:rPr lang="en-US" sz="2000" dirty="0" smtClean="0"/>
              <a:t>  //</a:t>
            </a:r>
            <a:r>
              <a:rPr lang="en-US" sz="2000" b="1" dirty="0" smtClean="0"/>
              <a:t>Create a data table</a:t>
            </a:r>
          </a:p>
          <a:p>
            <a:pPr defTabSz="912813" fontAlgn="base">
              <a:spcBef>
                <a:spcPct val="0"/>
              </a:spcBef>
              <a:spcAft>
                <a:spcPct val="0"/>
              </a:spcAft>
            </a:pPr>
            <a:r>
              <a:rPr lang="en-US" sz="2000" dirty="0" smtClean="0"/>
              <a:t>  </a:t>
            </a:r>
            <a:r>
              <a:rPr lang="en-US" sz="2000" dirty="0" err="1" smtClean="0"/>
              <a:t>DataTable</a:t>
            </a:r>
            <a:r>
              <a:rPr lang="en-US" sz="2000" dirty="0" smtClean="0"/>
              <a:t> </a:t>
            </a:r>
            <a:r>
              <a:rPr lang="en-US" sz="2000" dirty="0" err="1" smtClean="0"/>
              <a:t>dt</a:t>
            </a:r>
            <a:r>
              <a:rPr lang="en-US" sz="2000" dirty="0" smtClean="0"/>
              <a:t> = new </a:t>
            </a:r>
            <a:r>
              <a:rPr lang="en-US" sz="2000" dirty="0" err="1" smtClean="0"/>
              <a:t>DataTable</a:t>
            </a:r>
            <a:r>
              <a:rPr lang="en-US" sz="2000" dirty="0" smtClean="0"/>
              <a:t>(“</a:t>
            </a:r>
            <a:r>
              <a:rPr lang="en-US" sz="2000" dirty="0" err="1" smtClean="0"/>
              <a:t>TVPOrdersDataTable</a:t>
            </a:r>
            <a:r>
              <a:rPr lang="en-US" sz="2000" dirty="0" smtClean="0"/>
              <a:t>”);</a:t>
            </a:r>
          </a:p>
          <a:p>
            <a:pPr defTabSz="912813" fontAlgn="base">
              <a:spcBef>
                <a:spcPct val="0"/>
              </a:spcBef>
              <a:spcAft>
                <a:spcPct val="0"/>
              </a:spcAft>
            </a:pPr>
            <a:r>
              <a:rPr lang="en-US" sz="2000" dirty="0" smtClean="0"/>
              <a:t>  </a:t>
            </a:r>
            <a:r>
              <a:rPr lang="en-US" sz="2000" dirty="0" err="1" smtClean="0"/>
              <a:t>dt.Columns.Add</a:t>
            </a:r>
            <a:r>
              <a:rPr lang="en-US" sz="2000" dirty="0" smtClean="0"/>
              <a:t>(“</a:t>
            </a:r>
            <a:r>
              <a:rPr lang="en-US" sz="2000" dirty="0" err="1" smtClean="0"/>
              <a:t>ProductType</a:t>
            </a:r>
            <a:r>
              <a:rPr lang="en-US" sz="2000" dirty="0" smtClean="0"/>
              <a:t>”, </a:t>
            </a:r>
            <a:r>
              <a:rPr lang="en-US" sz="2000" dirty="0" err="1" smtClean="0"/>
              <a:t>typeof</a:t>
            </a:r>
            <a:r>
              <a:rPr lang="en-US" sz="2000" dirty="0" smtClean="0"/>
              <a:t>(string));</a:t>
            </a:r>
          </a:p>
          <a:p>
            <a:pPr defTabSz="912813" fontAlgn="base">
              <a:spcBef>
                <a:spcPct val="0"/>
              </a:spcBef>
              <a:spcAft>
                <a:spcPct val="0"/>
              </a:spcAft>
            </a:pPr>
            <a:r>
              <a:rPr lang="en-US" sz="2000" dirty="0" smtClean="0"/>
              <a:t>  </a:t>
            </a:r>
            <a:r>
              <a:rPr lang="en-US" sz="2000" dirty="0" err="1" smtClean="0"/>
              <a:t>dt.Columns.Add</a:t>
            </a:r>
            <a:r>
              <a:rPr lang="en-US" sz="2000" dirty="0" smtClean="0"/>
              <a:t>(“Quantity”, </a:t>
            </a:r>
            <a:r>
              <a:rPr lang="en-US" sz="2000" dirty="0" err="1" smtClean="0"/>
              <a:t>typeof</a:t>
            </a:r>
            <a:r>
              <a:rPr lang="en-US" sz="2000" dirty="0" smtClean="0"/>
              <a:t>(</a:t>
            </a:r>
            <a:r>
              <a:rPr lang="en-US" sz="2000" dirty="0" err="1" smtClean="0"/>
              <a:t>int</a:t>
            </a:r>
            <a:r>
              <a:rPr lang="en-US" sz="2000" dirty="0" smtClean="0"/>
              <a:t>));</a:t>
            </a:r>
          </a:p>
          <a:p>
            <a:pPr defTabSz="912813" fontAlgn="base">
              <a:spcBef>
                <a:spcPct val="0"/>
              </a:spcBef>
              <a:spcAft>
                <a:spcPct val="0"/>
              </a:spcAft>
            </a:pPr>
            <a:r>
              <a:rPr lang="en-US" sz="2000" dirty="0" smtClean="0"/>
              <a:t> </a:t>
            </a:r>
          </a:p>
          <a:p>
            <a:pPr defTabSz="912813" fontAlgn="base">
              <a:spcBef>
                <a:spcPct val="0"/>
              </a:spcBef>
              <a:spcAft>
                <a:spcPct val="0"/>
              </a:spcAft>
            </a:pPr>
            <a:r>
              <a:rPr lang="en-US" sz="2000" dirty="0" smtClean="0"/>
              <a:t>  </a:t>
            </a:r>
            <a:r>
              <a:rPr lang="en-US" sz="2000" b="1" dirty="0" smtClean="0"/>
              <a:t>// Add rows</a:t>
            </a:r>
          </a:p>
          <a:p>
            <a:pPr defTabSz="912813" fontAlgn="base">
              <a:spcBef>
                <a:spcPct val="0"/>
              </a:spcBef>
              <a:spcAft>
                <a:spcPct val="0"/>
              </a:spcAft>
            </a:pPr>
            <a:r>
              <a:rPr lang="en-US" sz="2000" dirty="0" smtClean="0"/>
              <a:t>  </a:t>
            </a:r>
            <a:r>
              <a:rPr lang="en-US" sz="2000" dirty="0" err="1" smtClean="0"/>
              <a:t>dt.Rows.Add</a:t>
            </a:r>
            <a:r>
              <a:rPr lang="en-US" sz="2000" dirty="0" smtClean="0"/>
              <a:t>(“Canon Digital Camera”, 20);</a:t>
            </a:r>
          </a:p>
          <a:p>
            <a:pPr defTabSz="912813" fontAlgn="base">
              <a:spcBef>
                <a:spcPct val="0"/>
              </a:spcBef>
              <a:spcAft>
                <a:spcPct val="0"/>
              </a:spcAft>
            </a:pPr>
            <a:r>
              <a:rPr lang="en-US" sz="2000" dirty="0" smtClean="0"/>
              <a:t>  </a:t>
            </a:r>
            <a:r>
              <a:rPr lang="en-US" sz="2000" dirty="0" err="1" smtClean="0"/>
              <a:t>dt.Rows.Add</a:t>
            </a:r>
            <a:r>
              <a:rPr lang="en-US" sz="2000" dirty="0" smtClean="0"/>
              <a:t>(“June”, 10);</a:t>
            </a:r>
          </a:p>
          <a:p>
            <a:pPr defTabSz="912813" fontAlgn="base">
              <a:spcBef>
                <a:spcPct val="0"/>
              </a:spcBef>
              <a:spcAft>
                <a:spcPct val="0"/>
              </a:spcAft>
            </a:pPr>
            <a:r>
              <a:rPr lang="en-US" sz="2000" dirty="0" smtClean="0"/>
              <a:t>  </a:t>
            </a:r>
            <a:r>
              <a:rPr lang="en-US" sz="2000" dirty="0" err="1" smtClean="0"/>
              <a:t>dt.Rows.Add</a:t>
            </a:r>
            <a:r>
              <a:rPr lang="en-US" sz="2000" dirty="0" smtClean="0"/>
              <a:t>(“Xbox-360”, 8); </a:t>
            </a:r>
          </a:p>
          <a:p>
            <a:pPr defTabSz="912813" fontAlgn="base">
              <a:spcBef>
                <a:spcPct val="0"/>
              </a:spcBef>
              <a:spcAft>
                <a:spcPct val="0"/>
              </a:spcAft>
            </a:pPr>
            <a:endParaRPr lang="en-US" sz="2000" dirty="0" smtClean="0"/>
          </a:p>
          <a:p>
            <a:pPr defTabSz="912813" fontAlgn="base">
              <a:spcBef>
                <a:spcPct val="0"/>
              </a:spcBef>
              <a:spcAft>
                <a:spcPct val="0"/>
              </a:spcAft>
            </a:pPr>
            <a:r>
              <a:rPr lang="en-US" sz="2000" dirty="0" smtClean="0"/>
              <a:t>  </a:t>
            </a:r>
            <a:r>
              <a:rPr lang="en-US" sz="2000" b="1" dirty="0" smtClean="0"/>
              <a:t>// Create a command and bind parameter</a:t>
            </a:r>
          </a:p>
          <a:p>
            <a:pPr defTabSz="912813" fontAlgn="base">
              <a:spcBef>
                <a:spcPct val="0"/>
              </a:spcBef>
              <a:spcAft>
                <a:spcPct val="0"/>
              </a:spcAft>
            </a:pPr>
            <a:r>
              <a:rPr lang="en-US" sz="2000" dirty="0" smtClean="0"/>
              <a:t>  </a:t>
            </a:r>
            <a:r>
              <a:rPr lang="en-US" sz="2000" dirty="0" err="1" smtClean="0"/>
              <a:t>SqlCommand</a:t>
            </a:r>
            <a:r>
              <a:rPr lang="en-US" sz="2000" dirty="0" smtClean="0"/>
              <a:t> </a:t>
            </a:r>
            <a:r>
              <a:rPr lang="en-US" sz="2000" dirty="0" err="1" smtClean="0"/>
              <a:t>tvp_cmd</a:t>
            </a:r>
            <a:r>
              <a:rPr lang="en-US" sz="2000" dirty="0" smtClean="0"/>
              <a:t> = new </a:t>
            </a:r>
            <a:r>
              <a:rPr lang="en-US" sz="2000" dirty="0" err="1" smtClean="0"/>
              <a:t>SqlCommand</a:t>
            </a:r>
            <a:r>
              <a:rPr lang="en-US" sz="2000" dirty="0" smtClean="0"/>
              <a:t>(“</a:t>
            </a:r>
            <a:r>
              <a:rPr lang="en-US" sz="2000" dirty="0" err="1" smtClean="0"/>
              <a:t>sp_UpdataInventory</a:t>
            </a:r>
            <a:r>
              <a:rPr lang="en-US" sz="2000" dirty="0" smtClean="0"/>
              <a:t>”,					     </a:t>
            </a:r>
            <a:r>
              <a:rPr lang="en-US" sz="2000" dirty="0" err="1" smtClean="0"/>
              <a:t>MyConnection</a:t>
            </a:r>
            <a:r>
              <a:rPr lang="en-US" sz="2000" dirty="0" smtClean="0"/>
              <a:t>);</a:t>
            </a:r>
          </a:p>
          <a:p>
            <a:pPr defTabSz="912813" fontAlgn="base">
              <a:spcBef>
                <a:spcPct val="0"/>
              </a:spcBef>
              <a:spcAft>
                <a:spcPct val="0"/>
              </a:spcAft>
            </a:pPr>
            <a:r>
              <a:rPr lang="en-US" sz="2000" dirty="0" smtClean="0"/>
              <a:t>  </a:t>
            </a:r>
            <a:r>
              <a:rPr lang="en-US" sz="2000" dirty="0" err="1" smtClean="0"/>
              <a:t>SqlParameter</a:t>
            </a:r>
            <a:r>
              <a:rPr lang="en-US" sz="2000" dirty="0" smtClean="0"/>
              <a:t> </a:t>
            </a:r>
            <a:r>
              <a:rPr lang="en-US" sz="2000" dirty="0" err="1" smtClean="0"/>
              <a:t>tvpParam</a:t>
            </a:r>
            <a:r>
              <a:rPr lang="en-US" sz="2000" dirty="0" smtClean="0"/>
              <a:t> = </a:t>
            </a:r>
            <a:r>
              <a:rPr lang="en-US" sz="2000" dirty="0" err="1" smtClean="0"/>
              <a:t>tvp_cmd.Parameters.AddWithValue</a:t>
            </a:r>
            <a:r>
              <a:rPr lang="en-US" sz="2000" dirty="0" smtClean="0"/>
              <a:t>(</a:t>
            </a:r>
          </a:p>
          <a:p>
            <a:pPr defTabSz="912813" fontAlgn="base">
              <a:spcBef>
                <a:spcPct val="0"/>
              </a:spcBef>
              <a:spcAft>
                <a:spcPct val="0"/>
              </a:spcAft>
            </a:pPr>
            <a:r>
              <a:rPr lang="en-US" sz="2000" dirty="0" smtClean="0"/>
              <a:t>					@</a:t>
            </a:r>
            <a:r>
              <a:rPr lang="en-US" sz="2000" dirty="0" err="1" smtClean="0"/>
              <a:t>OrdersTvp</a:t>
            </a:r>
            <a:r>
              <a:rPr lang="en-US" sz="2000" dirty="0" smtClean="0"/>
              <a:t>, </a:t>
            </a:r>
            <a:r>
              <a:rPr lang="en-US" sz="2000" dirty="0" err="1" smtClean="0"/>
              <a:t>dt</a:t>
            </a:r>
            <a:r>
              <a:rPr lang="en-US" sz="2000" dirty="0" smtClean="0"/>
              <a:t>);</a:t>
            </a:r>
          </a:p>
          <a:p>
            <a:pPr defTabSz="912813" fontAlgn="base">
              <a:spcBef>
                <a:spcPct val="0"/>
              </a:spcBef>
              <a:spcAft>
                <a:spcPct val="0"/>
              </a:spcAft>
            </a:pPr>
            <a:r>
              <a:rPr lang="en-US" sz="2000" b="1" dirty="0" smtClean="0"/>
              <a:t>  //Execute command</a:t>
            </a:r>
          </a:p>
          <a:p>
            <a:pPr defTabSz="912813" fontAlgn="base">
              <a:spcBef>
                <a:spcPct val="0"/>
              </a:spcBef>
              <a:spcAft>
                <a:spcPct val="0"/>
              </a:spcAft>
            </a:pPr>
            <a:r>
              <a:rPr lang="en-US" sz="2000" dirty="0" smtClean="0"/>
              <a:t>  </a:t>
            </a:r>
            <a:r>
              <a:rPr lang="en-US" sz="2000" dirty="0" err="1" smtClean="0"/>
              <a:t>tvp_cmd.ExecuteNonQuery</a:t>
            </a:r>
            <a:r>
              <a:rPr lang="en-US" sz="2000" dirty="0" smtClean="0"/>
              <a:t>(); </a:t>
            </a:r>
            <a:endParaRPr lang="en-US" sz="1200" dirty="0" smtClean="0"/>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387350" y="152400"/>
            <a:ext cx="8369300" cy="553998"/>
          </a:xfrm>
        </p:spPr>
        <p:txBody>
          <a:bodyPr/>
          <a:lstStyle/>
          <a:p>
            <a:r>
              <a:rPr lang="en-CA" dirty="0"/>
              <a:t>New </a:t>
            </a:r>
            <a:r>
              <a:rPr lang="en-CA" dirty="0" smtClean="0"/>
              <a:t>SQL Server 2008 Date Types</a:t>
            </a:r>
            <a:endParaRPr lang="en-US" dirty="0"/>
          </a:p>
        </p:txBody>
      </p:sp>
      <p:pic>
        <p:nvPicPr>
          <p:cNvPr id="4" name="Content Placeholder 3"/>
          <p:cNvPicPr>
            <a:picLocks noGrp="1" noChangeArrowheads="1"/>
          </p:cNvPicPr>
          <p:nvPr>
            <p:ph idx="4294967295"/>
          </p:nvPr>
        </p:nvPicPr>
        <p:blipFill>
          <a:blip r:embed="rId3">
            <a:lum bright="-24000" contrast="6000"/>
          </a:blip>
          <a:srcRect/>
          <a:stretch>
            <a:fillRect/>
          </a:stretch>
        </p:blipFill>
        <p:spPr>
          <a:xfrm>
            <a:off x="407988" y="1395413"/>
            <a:ext cx="8418512" cy="4749800"/>
          </a:xfrm>
        </p:spPr>
      </p:pic>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382000" cy="553998"/>
          </a:xfrm>
        </p:spPr>
        <p:txBody>
          <a:bodyPr/>
          <a:lstStyle/>
          <a:p>
            <a:r>
              <a:rPr spc="-125" smtClean="0"/>
              <a:t>New DateTimeOffset</a:t>
            </a:r>
            <a:endParaRPr lang="en-US" sz="3200" dirty="0">
              <a:solidFill>
                <a:srgbClr val="FF0066"/>
              </a:solidFill>
            </a:endParaRPr>
          </a:p>
        </p:txBody>
      </p:sp>
      <p:sp>
        <p:nvSpPr>
          <p:cNvPr id="6" name="Text Placeholder 5"/>
          <p:cNvSpPr>
            <a:spLocks noGrp="1"/>
          </p:cNvSpPr>
          <p:nvPr>
            <p:ph type="body" sz="quarter" idx="10"/>
          </p:nvPr>
        </p:nvSpPr>
        <p:spPr>
          <a:xfrm>
            <a:off x="576072" y="1463040"/>
            <a:ext cx="8001000" cy="5182957"/>
          </a:xfrm>
        </p:spPr>
        <p:txBody>
          <a:bodyPr/>
          <a:lstStyle/>
          <a:p>
            <a:r>
              <a:rPr lang="en-US" sz="2000" b="1" dirty="0" err="1" smtClean="0"/>
              <a:t>SqlCommand</a:t>
            </a:r>
            <a:r>
              <a:rPr lang="en-US" sz="2000" b="1" dirty="0" smtClean="0"/>
              <a:t> command = </a:t>
            </a:r>
          </a:p>
          <a:p>
            <a:r>
              <a:rPr lang="en-US" sz="2000" b="1" dirty="0" smtClean="0"/>
              <a:t>	new </a:t>
            </a:r>
            <a:r>
              <a:rPr lang="en-US" sz="2000" b="1" dirty="0" err="1" smtClean="0"/>
              <a:t>SqlCommand</a:t>
            </a:r>
            <a:r>
              <a:rPr lang="en-US" sz="2000" b="1" dirty="0" smtClean="0"/>
              <a:t>(</a:t>
            </a:r>
            <a:r>
              <a:rPr lang="en-US" sz="2000" b="1" dirty="0" err="1" smtClean="0"/>
              <a:t>string.Empty</a:t>
            </a:r>
            <a:r>
              <a:rPr lang="en-US" sz="2000" b="1" dirty="0" smtClean="0"/>
              <a:t>, </a:t>
            </a:r>
            <a:r>
              <a:rPr lang="en-US" sz="2000" b="1" dirty="0" err="1" smtClean="0"/>
              <a:t>sqlConnection</a:t>
            </a:r>
            <a:r>
              <a:rPr lang="en-US" sz="2000" b="1" dirty="0" smtClean="0"/>
              <a:t>);</a:t>
            </a:r>
          </a:p>
          <a:p>
            <a:r>
              <a:rPr lang="en-US" sz="2000" b="1" dirty="0" err="1" smtClean="0"/>
              <a:t>command.CommandText</a:t>
            </a:r>
            <a:r>
              <a:rPr lang="en-US" sz="2000" b="1" dirty="0" smtClean="0"/>
              <a:t> = "insert into </a:t>
            </a:r>
            <a:r>
              <a:rPr lang="en-US" sz="2000" b="1" dirty="0" err="1" smtClean="0"/>
              <a:t>MoviesRented</a:t>
            </a:r>
            <a:r>
              <a:rPr lang="en-US" sz="2000" b="1" dirty="0" smtClean="0"/>
              <a:t> 	values(@</a:t>
            </a:r>
            <a:r>
              <a:rPr lang="en-US" sz="2000" b="1" dirty="0" err="1" smtClean="0"/>
              <a:t>customerId</a:t>
            </a:r>
            <a:r>
              <a:rPr lang="en-US" sz="2000" b="1" dirty="0" smtClean="0"/>
              <a:t>,	@</a:t>
            </a:r>
            <a:r>
              <a:rPr lang="en-US" sz="2000" b="1" dirty="0" err="1" smtClean="0"/>
              <a:t>MovieID</a:t>
            </a:r>
            <a:r>
              <a:rPr lang="en-US" sz="2000" b="1" dirty="0" smtClean="0"/>
              <a:t>, @</a:t>
            </a:r>
            <a:r>
              <a:rPr lang="en-US" sz="2000" b="1" dirty="0" err="1" smtClean="0"/>
              <a:t>RentalDate</a:t>
            </a:r>
            <a:r>
              <a:rPr lang="en-US" sz="2000" b="1" dirty="0" smtClean="0"/>
              <a:t>,</a:t>
            </a:r>
          </a:p>
          <a:p>
            <a:r>
              <a:rPr lang="en-US" sz="2000" b="1" dirty="0" smtClean="0"/>
              <a:t>		 @</a:t>
            </a:r>
            <a:r>
              <a:rPr lang="en-US" sz="2000" b="1" dirty="0" err="1" smtClean="0"/>
              <a:t>DueDate</a:t>
            </a:r>
            <a:r>
              <a:rPr lang="en-US" sz="2000" b="1" dirty="0" smtClean="0"/>
              <a:t>)";</a:t>
            </a:r>
          </a:p>
          <a:p>
            <a:r>
              <a:rPr lang="en-US" sz="2000" b="1" dirty="0" smtClean="0"/>
              <a:t>….</a:t>
            </a:r>
          </a:p>
          <a:p>
            <a:r>
              <a:rPr lang="en-US" sz="2000" b="1" dirty="0" smtClean="0"/>
              <a:t>// create a parameter for </a:t>
            </a:r>
            <a:r>
              <a:rPr lang="en-US" sz="2000" b="1" dirty="0" err="1" smtClean="0"/>
              <a:t>RentalDate</a:t>
            </a:r>
            <a:endParaRPr lang="en-US" sz="2000" b="1" dirty="0" smtClean="0"/>
          </a:p>
          <a:p>
            <a:r>
              <a:rPr lang="en-US" sz="2000" b="1" dirty="0" err="1" smtClean="0"/>
              <a:t>SqlParameter</a:t>
            </a:r>
            <a:r>
              <a:rPr lang="en-US" sz="2000" b="1" dirty="0" smtClean="0"/>
              <a:t> </a:t>
            </a:r>
            <a:r>
              <a:rPr lang="en-US" sz="2000" b="1" dirty="0" err="1" smtClean="0"/>
              <a:t>rentDateParam</a:t>
            </a:r>
            <a:r>
              <a:rPr lang="en-US" sz="2000" b="1" dirty="0" smtClean="0"/>
              <a:t> = new </a:t>
            </a:r>
            <a:r>
              <a:rPr lang="en-US" sz="2000" b="1" dirty="0" err="1" smtClean="0"/>
              <a:t>SqlParameter</a:t>
            </a:r>
            <a:r>
              <a:rPr lang="en-US" sz="2000" b="1" dirty="0" smtClean="0"/>
              <a:t>("</a:t>
            </a:r>
            <a:r>
              <a:rPr lang="en-US" sz="2000" b="1" dirty="0" err="1" smtClean="0"/>
              <a:t>RentDate</a:t>
            </a:r>
            <a:r>
              <a:rPr lang="en-US" sz="2000" b="1" dirty="0" smtClean="0"/>
              <a:t>", 	</a:t>
            </a:r>
            <a:r>
              <a:rPr lang="en-US" sz="2000" b="1" dirty="0" err="1" smtClean="0"/>
              <a:t>System.Data.SqlDbType.DateTimeOffset</a:t>
            </a:r>
            <a:r>
              <a:rPr lang="en-US" sz="2000" b="1" dirty="0" smtClean="0"/>
              <a:t>);</a:t>
            </a:r>
          </a:p>
          <a:p>
            <a:r>
              <a:rPr lang="en-US" sz="2000" b="1" dirty="0" smtClean="0"/>
              <a:t> </a:t>
            </a:r>
            <a:r>
              <a:rPr lang="en-US" sz="2000" b="1" dirty="0" err="1" smtClean="0"/>
              <a:t>rentDateParam.Value</a:t>
            </a:r>
            <a:r>
              <a:rPr lang="en-US" sz="2000" b="1" dirty="0" smtClean="0"/>
              <a:t> = </a:t>
            </a:r>
            <a:r>
              <a:rPr lang="en-US" sz="2000" b="1" dirty="0" err="1" smtClean="0"/>
              <a:t>DateTimeOffset.Now</a:t>
            </a:r>
            <a:r>
              <a:rPr lang="en-US" sz="2000" b="1" dirty="0" smtClean="0"/>
              <a:t>;</a:t>
            </a:r>
          </a:p>
          <a:p>
            <a:r>
              <a:rPr lang="en-US" sz="2000" b="1" dirty="0" smtClean="0"/>
              <a:t> </a:t>
            </a:r>
            <a:r>
              <a:rPr lang="en-US" sz="2000" b="1" dirty="0" err="1" smtClean="0"/>
              <a:t>command.Parameters.Add</a:t>
            </a:r>
            <a:r>
              <a:rPr lang="en-US" sz="2000" b="1" dirty="0" smtClean="0"/>
              <a:t>(</a:t>
            </a:r>
            <a:r>
              <a:rPr lang="en-US" sz="2000" b="1" dirty="0" err="1" smtClean="0"/>
              <a:t>rentDateParam</a:t>
            </a:r>
            <a:r>
              <a:rPr lang="en-US" sz="2000" b="1" dirty="0" smtClean="0"/>
              <a:t>);</a:t>
            </a:r>
          </a:p>
          <a:p>
            <a:endParaRPr lang="en-US" sz="2000" b="1" dirty="0" smtClean="0"/>
          </a:p>
          <a:p>
            <a:r>
              <a:rPr lang="en-US" sz="2000" b="1" dirty="0" smtClean="0"/>
              <a:t> // create a parameter for </a:t>
            </a:r>
            <a:r>
              <a:rPr lang="en-US" sz="2000" b="1" dirty="0" err="1" smtClean="0"/>
              <a:t>DueDate</a:t>
            </a:r>
            <a:endParaRPr lang="en-US" sz="2000" b="1" dirty="0" smtClean="0"/>
          </a:p>
          <a:p>
            <a:r>
              <a:rPr lang="en-US" sz="2000" b="1" dirty="0" err="1" smtClean="0"/>
              <a:t>SqlParameter</a:t>
            </a:r>
            <a:r>
              <a:rPr lang="en-US" sz="2000" b="1" dirty="0" smtClean="0"/>
              <a:t> </a:t>
            </a:r>
            <a:r>
              <a:rPr lang="en-US" sz="2000" b="1" dirty="0" err="1" smtClean="0"/>
              <a:t>dueDateParam</a:t>
            </a:r>
            <a:r>
              <a:rPr lang="en-US" sz="2000" b="1" dirty="0" smtClean="0"/>
              <a:t> = new </a:t>
            </a:r>
            <a:r>
              <a:rPr lang="en-US" sz="2000" b="1" dirty="0" err="1" smtClean="0"/>
              <a:t>SqlParameter</a:t>
            </a:r>
            <a:r>
              <a:rPr lang="en-US" sz="2000" b="1" dirty="0" smtClean="0"/>
              <a:t>("</a:t>
            </a:r>
            <a:r>
              <a:rPr lang="en-US" sz="2000" b="1" dirty="0" err="1" smtClean="0"/>
              <a:t>DueDate</a:t>
            </a:r>
            <a:r>
              <a:rPr lang="en-US" sz="2000" b="1" dirty="0" smtClean="0"/>
              <a:t>", 	</a:t>
            </a:r>
            <a:r>
              <a:rPr lang="en-US" sz="2000" b="1" dirty="0" err="1" smtClean="0"/>
              <a:t>System.Data.SqlDbType.DateTimeOffset</a:t>
            </a:r>
            <a:r>
              <a:rPr lang="en-US" sz="2000" b="1" dirty="0" smtClean="0"/>
              <a:t>);</a:t>
            </a:r>
          </a:p>
          <a:p>
            <a:r>
              <a:rPr lang="en-US" sz="2000" b="1" dirty="0" smtClean="0"/>
              <a:t> </a:t>
            </a:r>
            <a:r>
              <a:rPr lang="en-US" sz="2000" b="1" dirty="0" err="1" smtClean="0"/>
              <a:t>dueDateParam.Value</a:t>
            </a:r>
            <a:r>
              <a:rPr lang="en-US" sz="2000" b="1" dirty="0" smtClean="0"/>
              <a:t> = </a:t>
            </a:r>
            <a:r>
              <a:rPr lang="en-US" sz="2000" b="1" dirty="0" err="1" smtClean="0"/>
              <a:t>DateTimeOffset.Now.AddDays</a:t>
            </a:r>
            <a:r>
              <a:rPr lang="en-US" sz="2000" b="1" dirty="0" smtClean="0"/>
              <a:t>(7);</a:t>
            </a:r>
          </a:p>
          <a:p>
            <a:r>
              <a:rPr lang="en-US" sz="2000" b="1" dirty="0" smtClean="0"/>
              <a:t> </a:t>
            </a:r>
            <a:r>
              <a:rPr lang="en-US" sz="2000" b="1" dirty="0" err="1" smtClean="0"/>
              <a:t>command.Parameters.Add</a:t>
            </a:r>
            <a:r>
              <a:rPr lang="en-US" sz="2000" b="1" dirty="0" smtClean="0"/>
              <a:t>(</a:t>
            </a:r>
            <a:r>
              <a:rPr lang="en-US" sz="2000" b="1" dirty="0" err="1" smtClean="0"/>
              <a:t>dueDateParam</a:t>
            </a:r>
            <a:r>
              <a:rPr lang="en-US" sz="2000" b="1" dirty="0" smtClean="0"/>
              <a:t>);</a:t>
            </a:r>
          </a:p>
          <a:p>
            <a:r>
              <a:rPr lang="en-US" sz="2000" b="1" dirty="0" smtClean="0"/>
              <a:t>….</a:t>
            </a: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382000" cy="553998"/>
          </a:xfrm>
        </p:spPr>
        <p:txBody>
          <a:bodyPr/>
          <a:lstStyle/>
          <a:p>
            <a:r>
              <a:rPr spc="-125" smtClean="0"/>
              <a:t>New DateTimeOffset</a:t>
            </a:r>
            <a:endParaRPr lang="en-US" sz="3200" dirty="0">
              <a:solidFill>
                <a:srgbClr val="FF0066"/>
              </a:solidFill>
            </a:endParaRPr>
          </a:p>
        </p:txBody>
      </p:sp>
      <p:sp>
        <p:nvSpPr>
          <p:cNvPr id="6" name="Text Placeholder 5"/>
          <p:cNvSpPr>
            <a:spLocks noGrp="1"/>
          </p:cNvSpPr>
          <p:nvPr>
            <p:ph type="body" sz="quarter" idx="10"/>
          </p:nvPr>
        </p:nvSpPr>
        <p:spPr>
          <a:xfrm>
            <a:off x="576072" y="1463040"/>
            <a:ext cx="8001000" cy="5379678"/>
          </a:xfrm>
        </p:spPr>
        <p:txBody>
          <a:bodyPr/>
          <a:lstStyle/>
          <a:p>
            <a:r>
              <a:rPr lang="en-US" sz="1800" b="1" dirty="0" smtClean="0"/>
              <a:t>// create a command to get the </a:t>
            </a:r>
            <a:r>
              <a:rPr lang="en-US" sz="1800" b="1" dirty="0" err="1" smtClean="0"/>
              <a:t>DueDate</a:t>
            </a:r>
            <a:endParaRPr lang="en-US" sz="1800" b="1" dirty="0" smtClean="0"/>
          </a:p>
          <a:p>
            <a:r>
              <a:rPr lang="en-US" sz="1800" b="1" dirty="0" smtClean="0"/>
              <a:t> </a:t>
            </a:r>
            <a:r>
              <a:rPr lang="en-US" sz="1800" b="1" dirty="0" err="1" smtClean="0"/>
              <a:t>SqlCommand</a:t>
            </a:r>
            <a:r>
              <a:rPr lang="en-US" sz="1800" b="1" dirty="0" smtClean="0"/>
              <a:t> command = </a:t>
            </a:r>
          </a:p>
          <a:p>
            <a:r>
              <a:rPr lang="en-US" sz="1800" b="1" dirty="0" smtClean="0"/>
              <a:t>	new </a:t>
            </a:r>
            <a:r>
              <a:rPr lang="en-US" sz="1800" b="1" dirty="0" err="1" smtClean="0"/>
              <a:t>SqlCommand</a:t>
            </a:r>
            <a:r>
              <a:rPr lang="en-US" sz="1800" b="1" dirty="0" smtClean="0"/>
              <a:t>(</a:t>
            </a:r>
            <a:r>
              <a:rPr lang="en-US" sz="1800" b="1" dirty="0" err="1" smtClean="0"/>
              <a:t>String.Empty</a:t>
            </a:r>
            <a:r>
              <a:rPr lang="en-US" sz="1800" b="1" dirty="0" smtClean="0"/>
              <a:t>, </a:t>
            </a:r>
            <a:r>
              <a:rPr lang="en-US" sz="1800" b="1" dirty="0" err="1" smtClean="0"/>
              <a:t>sqlConnection</a:t>
            </a:r>
            <a:r>
              <a:rPr lang="en-US" sz="1800" b="1" dirty="0" smtClean="0"/>
              <a:t>);</a:t>
            </a:r>
          </a:p>
          <a:p>
            <a:r>
              <a:rPr lang="en-US" sz="1800" b="1" dirty="0" smtClean="0"/>
              <a:t> </a:t>
            </a:r>
            <a:r>
              <a:rPr lang="en-US" sz="1800" b="1" dirty="0" err="1" smtClean="0"/>
              <a:t>command.CommandText</a:t>
            </a:r>
            <a:r>
              <a:rPr lang="en-US" sz="1800" b="1" dirty="0" smtClean="0"/>
              <a:t> = </a:t>
            </a:r>
          </a:p>
          <a:p>
            <a:r>
              <a:rPr lang="en-US" sz="1800" b="1" dirty="0" smtClean="0"/>
              <a:t>  "select </a:t>
            </a:r>
            <a:r>
              <a:rPr lang="en-US" sz="1800" b="1" dirty="0" err="1" smtClean="0"/>
              <a:t>DueDate</a:t>
            </a:r>
            <a:r>
              <a:rPr lang="en-US" sz="1800" b="1" dirty="0" smtClean="0"/>
              <a:t> from </a:t>
            </a:r>
            <a:r>
              <a:rPr lang="en-US" sz="1800" b="1" dirty="0" err="1" smtClean="0"/>
              <a:t>MoviesRented</a:t>
            </a:r>
            <a:r>
              <a:rPr lang="en-US" sz="1800" b="1" dirty="0" smtClean="0"/>
              <a:t> where </a:t>
            </a:r>
            <a:r>
              <a:rPr lang="en-US" sz="1800" b="1" dirty="0" err="1" smtClean="0"/>
              <a:t>MovieId</a:t>
            </a:r>
            <a:r>
              <a:rPr lang="en-US" sz="1800" b="1" dirty="0" smtClean="0"/>
              <a:t> = @</a:t>
            </a:r>
            <a:r>
              <a:rPr lang="en-US" sz="1800" b="1" dirty="0" err="1" smtClean="0"/>
              <a:t>MovieId</a:t>
            </a:r>
            <a:r>
              <a:rPr lang="en-US" sz="1800" b="1" dirty="0" smtClean="0"/>
              <a:t>";</a:t>
            </a:r>
          </a:p>
          <a:p>
            <a:r>
              <a:rPr lang="en-US" sz="1800" b="1" dirty="0" smtClean="0"/>
              <a:t>…</a:t>
            </a:r>
          </a:p>
          <a:p>
            <a:r>
              <a:rPr lang="en-US" sz="1800" b="1" dirty="0" smtClean="0"/>
              <a:t>  // Execute the </a:t>
            </a:r>
            <a:r>
              <a:rPr lang="en-US" sz="1800" b="1" dirty="0" err="1" smtClean="0"/>
              <a:t>DataReader</a:t>
            </a:r>
            <a:endParaRPr lang="en-US" sz="1800" b="1" dirty="0" smtClean="0"/>
          </a:p>
          <a:p>
            <a:r>
              <a:rPr lang="en-US" sz="1800" b="1" dirty="0" smtClean="0"/>
              <a:t>  //</a:t>
            </a:r>
          </a:p>
          <a:p>
            <a:r>
              <a:rPr lang="en-US" sz="1800" b="1" dirty="0" smtClean="0"/>
              <a:t>  using (</a:t>
            </a:r>
            <a:r>
              <a:rPr lang="en-US" sz="1800" b="1" dirty="0" err="1" smtClean="0"/>
              <a:t>SqlDataReader</a:t>
            </a:r>
            <a:r>
              <a:rPr lang="en-US" sz="1800" b="1" dirty="0" smtClean="0"/>
              <a:t> </a:t>
            </a:r>
            <a:r>
              <a:rPr lang="en-US" sz="1800" b="1" dirty="0" err="1" smtClean="0"/>
              <a:t>dataReader</a:t>
            </a:r>
            <a:r>
              <a:rPr lang="en-US" sz="1800" b="1" dirty="0" smtClean="0"/>
              <a:t> = </a:t>
            </a:r>
            <a:r>
              <a:rPr lang="en-US" sz="1800" b="1" dirty="0" err="1" smtClean="0"/>
              <a:t>command.ExecuteReader</a:t>
            </a:r>
            <a:r>
              <a:rPr lang="en-US" sz="1800" b="1" dirty="0" smtClean="0"/>
              <a:t>())</a:t>
            </a:r>
          </a:p>
          <a:p>
            <a:r>
              <a:rPr lang="en-US" sz="1800" b="1" dirty="0" smtClean="0"/>
              <a:t>  {</a:t>
            </a:r>
          </a:p>
          <a:p>
            <a:r>
              <a:rPr lang="en-US" sz="1800" b="1" dirty="0" smtClean="0"/>
              <a:t>  	if (</a:t>
            </a:r>
            <a:r>
              <a:rPr lang="en-US" sz="1800" b="1" dirty="0" err="1" smtClean="0"/>
              <a:t>dataReader.Read</a:t>
            </a:r>
            <a:r>
              <a:rPr lang="en-US" sz="1800" b="1" dirty="0" smtClean="0"/>
              <a:t>() == false)</a:t>
            </a:r>
          </a:p>
          <a:p>
            <a:r>
              <a:rPr lang="en-US" sz="1800" b="1" dirty="0" smtClean="0"/>
              <a:t>  	{</a:t>
            </a:r>
          </a:p>
          <a:p>
            <a:r>
              <a:rPr lang="en-US" sz="1800" b="1" dirty="0" smtClean="0"/>
              <a:t>		</a:t>
            </a:r>
            <a:r>
              <a:rPr lang="en-US" sz="1800" b="1" dirty="0" err="1" smtClean="0"/>
              <a:t>Console.WriteLine</a:t>
            </a:r>
            <a:r>
              <a:rPr lang="en-US" sz="1800" b="1" dirty="0" smtClean="0"/>
              <a:t>("Movie has not been rented");</a:t>
            </a:r>
          </a:p>
          <a:p>
            <a:r>
              <a:rPr lang="en-US" sz="1800" b="1" dirty="0" smtClean="0"/>
              <a:t>	}</a:t>
            </a:r>
          </a:p>
          <a:p>
            <a:r>
              <a:rPr lang="en-US" sz="1800" b="1" dirty="0" smtClean="0"/>
              <a:t>	</a:t>
            </a:r>
            <a:r>
              <a:rPr lang="en-US" sz="1800" b="1" dirty="0" err="1" smtClean="0"/>
              <a:t>DateTimeOffset</a:t>
            </a:r>
            <a:r>
              <a:rPr lang="en-US" sz="1800" b="1" dirty="0" smtClean="0"/>
              <a:t> </a:t>
            </a:r>
            <a:r>
              <a:rPr lang="en-US" sz="1800" b="1" dirty="0" err="1" smtClean="0"/>
              <a:t>dueDate</a:t>
            </a:r>
            <a:r>
              <a:rPr lang="en-US" sz="1800" b="1" dirty="0" smtClean="0"/>
              <a:t> = </a:t>
            </a:r>
          </a:p>
          <a:p>
            <a:r>
              <a:rPr lang="en-US" sz="1800" b="1" dirty="0" smtClean="0"/>
              <a:t>		</a:t>
            </a:r>
            <a:r>
              <a:rPr lang="en-US" sz="1800" b="1" dirty="0" err="1" smtClean="0"/>
              <a:t>dataReader.GetDateTimeOffset</a:t>
            </a:r>
            <a:r>
              <a:rPr lang="en-US" sz="1800" b="1" dirty="0" smtClean="0"/>
              <a:t> (0);</a:t>
            </a:r>
          </a:p>
          <a:p>
            <a:r>
              <a:rPr lang="en-US" sz="1800" b="1" dirty="0" smtClean="0"/>
              <a:t> 	</a:t>
            </a:r>
            <a:r>
              <a:rPr lang="en-US" sz="1800" b="1" dirty="0" err="1" smtClean="0"/>
              <a:t>Console.WriteLine</a:t>
            </a:r>
            <a:r>
              <a:rPr lang="en-US" sz="1800" b="1" dirty="0" smtClean="0"/>
              <a:t>("Movie due back on : {0}", </a:t>
            </a:r>
            <a:r>
              <a:rPr lang="en-US" sz="1800" b="1" dirty="0" err="1" smtClean="0"/>
              <a:t>dueDate</a:t>
            </a:r>
            <a:r>
              <a:rPr lang="en-US" sz="1800" b="1" dirty="0" smtClean="0"/>
              <a:t>);</a:t>
            </a:r>
          </a:p>
          <a:p>
            <a:r>
              <a:rPr lang="en-US" sz="1800" b="1" dirty="0" smtClean="0"/>
              <a:t>  }</a:t>
            </a:r>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title"/>
          </p:nvPr>
        </p:nvSpPr>
        <p:spPr/>
        <p:txBody>
          <a:bodyPr/>
          <a:lstStyle/>
          <a:p>
            <a:r>
              <a:rPr lang="en-US"/>
              <a:t>Asynchronous Operations </a:t>
            </a:r>
          </a:p>
        </p:txBody>
      </p:sp>
      <p:sp>
        <p:nvSpPr>
          <p:cNvPr id="106501" name="Rectangle 5"/>
          <p:cNvSpPr>
            <a:spLocks noGrp="1" noChangeArrowheads="1"/>
          </p:cNvSpPr>
          <p:nvPr>
            <p:ph type="body" idx="1"/>
          </p:nvPr>
        </p:nvSpPr>
        <p:spPr>
          <a:xfrm>
            <a:off x="381000" y="1416050"/>
            <a:ext cx="8388350" cy="4468596"/>
          </a:xfrm>
        </p:spPr>
        <p:txBody>
          <a:bodyPr/>
          <a:lstStyle/>
          <a:p>
            <a:pPr marL="457200" indent="-457200">
              <a:spcBef>
                <a:spcPct val="20000"/>
              </a:spcBef>
            </a:pPr>
            <a:r>
              <a:rPr lang="en-US" sz="2800" dirty="0" err="1"/>
              <a:t>SqlClient</a:t>
            </a:r>
            <a:r>
              <a:rPr lang="en-US" sz="2800" dirty="0"/>
              <a:t> </a:t>
            </a:r>
            <a:r>
              <a:rPr lang="en-US" sz="2800" dirty="0" smtClean="0"/>
              <a:t>provides </a:t>
            </a:r>
            <a:r>
              <a:rPr lang="en-US" sz="2800" dirty="0"/>
              <a:t>true </a:t>
            </a:r>
            <a:r>
              <a:rPr lang="en-US" sz="2800" dirty="0" err="1"/>
              <a:t>async</a:t>
            </a:r>
            <a:r>
              <a:rPr lang="en-US" sz="2800" dirty="0"/>
              <a:t> I/O</a:t>
            </a:r>
          </a:p>
          <a:p>
            <a:pPr marL="841375" lvl="1" indent="-382588">
              <a:spcBef>
                <a:spcPct val="20000"/>
              </a:spcBef>
            </a:pPr>
            <a:r>
              <a:rPr lang="en-US" sz="2400" dirty="0"/>
              <a:t>Opening connections</a:t>
            </a:r>
          </a:p>
          <a:p>
            <a:pPr marL="841375" lvl="1" indent="-382588">
              <a:spcBef>
                <a:spcPct val="20000"/>
              </a:spcBef>
            </a:pPr>
            <a:r>
              <a:rPr lang="en-US" sz="2400" dirty="0"/>
              <a:t>Executing commands</a:t>
            </a:r>
          </a:p>
          <a:p>
            <a:pPr marL="457200" indent="-457200">
              <a:spcBef>
                <a:spcPct val="20000"/>
              </a:spcBef>
            </a:pPr>
            <a:r>
              <a:rPr lang="en-US" sz="2800" dirty="0"/>
              <a:t>Client applications don’t block UI</a:t>
            </a:r>
          </a:p>
          <a:p>
            <a:pPr marL="457200" indent="-457200">
              <a:spcBef>
                <a:spcPct val="20000"/>
              </a:spcBef>
            </a:pPr>
            <a:r>
              <a:rPr lang="en-US" sz="2800" dirty="0"/>
              <a:t>Server applications execute multiple requests without blocking threads</a:t>
            </a:r>
          </a:p>
          <a:p>
            <a:pPr marL="457200" indent="-457200">
              <a:spcBef>
                <a:spcPct val="20000"/>
              </a:spcBef>
            </a:pPr>
            <a:r>
              <a:rPr lang="en-US" sz="2800" dirty="0"/>
              <a:t>Consistent with .NET </a:t>
            </a:r>
            <a:r>
              <a:rPr lang="en-US" sz="2800" dirty="0" err="1"/>
              <a:t>async</a:t>
            </a:r>
            <a:r>
              <a:rPr lang="en-US" sz="2800" dirty="0"/>
              <a:t> pattern</a:t>
            </a:r>
          </a:p>
          <a:p>
            <a:pPr marL="841375" lvl="1" indent="-382588">
              <a:spcBef>
                <a:spcPct val="20000"/>
              </a:spcBef>
            </a:pPr>
            <a:r>
              <a:rPr lang="en-US" sz="2400" dirty="0" err="1"/>
              <a:t>BeginXXX</a:t>
            </a:r>
            <a:r>
              <a:rPr lang="en-US" sz="2400" dirty="0"/>
              <a:t> and </a:t>
            </a:r>
            <a:r>
              <a:rPr lang="en-US" sz="2400" dirty="0" err="1"/>
              <a:t>EndXXX</a:t>
            </a:r>
            <a:r>
              <a:rPr lang="en-US" sz="2400" dirty="0"/>
              <a:t> methods</a:t>
            </a:r>
          </a:p>
          <a:p>
            <a:pPr marL="841375" lvl="1" indent="-382588">
              <a:spcBef>
                <a:spcPct val="20000"/>
              </a:spcBef>
            </a:pPr>
            <a:r>
              <a:rPr lang="en-US" sz="2400" dirty="0"/>
              <a:t>Use </a:t>
            </a:r>
            <a:r>
              <a:rPr lang="en-US" sz="2400" dirty="0" err="1"/>
              <a:t>IAsyncResult</a:t>
            </a:r>
            <a:r>
              <a:rPr lang="en-US" sz="2400" dirty="0"/>
              <a:t> to poll or block</a:t>
            </a:r>
          </a:p>
          <a:p>
            <a:pPr marL="841375" lvl="1" indent="-382588">
              <a:spcBef>
                <a:spcPct val="20000"/>
              </a:spcBef>
            </a:pPr>
            <a:r>
              <a:rPr lang="en-US" sz="2400" dirty="0"/>
              <a:t>…Or use a callback</a:t>
            </a:r>
          </a:p>
          <a:p>
            <a:pPr marL="1254125" lvl="2" indent="-411163">
              <a:spcBef>
                <a:spcPct val="20000"/>
              </a:spcBef>
            </a:pPr>
            <a:r>
              <a:rPr lang="en-US" sz="2000" dirty="0"/>
              <a:t>Callback is called in a different </a:t>
            </a:r>
            <a:r>
              <a:rPr lang="en-US" sz="2000" dirty="0" smtClean="0"/>
              <a:t>thread</a:t>
            </a:r>
            <a:endParaRPr lang="en-US" sz="2000" dirty="0"/>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382000" cy="553998"/>
          </a:xfrm>
        </p:spPr>
        <p:txBody>
          <a:bodyPr/>
          <a:lstStyle/>
          <a:p>
            <a:r>
              <a:rPr smtClean="0"/>
              <a:t>Asynchronous Example</a:t>
            </a:r>
            <a:endParaRPr lang="en-US" sz="3200" dirty="0">
              <a:solidFill>
                <a:srgbClr val="FF0066"/>
              </a:solidFill>
            </a:endParaRPr>
          </a:p>
        </p:txBody>
      </p:sp>
      <p:sp>
        <p:nvSpPr>
          <p:cNvPr id="8" name="Rectangle 7"/>
          <p:cNvSpPr/>
          <p:nvPr/>
        </p:nvSpPr>
        <p:spPr>
          <a:xfrm>
            <a:off x="457200" y="1447800"/>
            <a:ext cx="8077200" cy="4967514"/>
          </a:xfrm>
          <a:prstGeom prst="rect">
            <a:avLst/>
          </a:prstGeom>
        </p:spPr>
        <p:txBody>
          <a:bodyPr wrap="square">
            <a:spAutoFit/>
          </a:bodyPr>
          <a:lstStyle/>
          <a:p>
            <a:pPr marL="342900" indent="-342900">
              <a:lnSpc>
                <a:spcPct val="90000"/>
              </a:lnSpc>
              <a:buClr>
                <a:schemeClr val="tx2"/>
              </a:buClr>
              <a:buSzPct val="75000"/>
              <a:buFont typeface="Wingdings" pitchFamily="2" charset="2"/>
              <a:buNone/>
            </a:pPr>
            <a:r>
              <a:rPr lang="en-US" b="1" dirty="0" smtClean="0">
                <a:latin typeface="Consolas" pitchFamily="49" charset="0"/>
              </a:rPr>
              <a:t>// Poll for completion</a:t>
            </a:r>
          </a:p>
          <a:p>
            <a:pPr marL="342900" indent="-342900">
              <a:lnSpc>
                <a:spcPct val="90000"/>
              </a:lnSpc>
              <a:buClr>
                <a:schemeClr val="tx2"/>
              </a:buClr>
              <a:buSzPct val="75000"/>
              <a:buFont typeface="Wingdings" pitchFamily="2" charset="2"/>
              <a:buNone/>
            </a:pPr>
            <a:r>
              <a:rPr lang="en-US" b="1" dirty="0" err="1" smtClean="0">
                <a:latin typeface="Consolas" pitchFamily="49" charset="0"/>
              </a:rPr>
              <a:t>IAsyncResult</a:t>
            </a:r>
            <a:r>
              <a:rPr lang="en-US" b="1" dirty="0" smtClean="0">
                <a:latin typeface="Consolas" pitchFamily="49" charset="0"/>
              </a:rPr>
              <a:t> result = </a:t>
            </a:r>
            <a:r>
              <a:rPr lang="en-US" b="1" dirty="0" err="1" smtClean="0">
                <a:latin typeface="Consolas" pitchFamily="49" charset="0"/>
              </a:rPr>
              <a:t>cmd.BeginExecuteReader</a:t>
            </a:r>
            <a:r>
              <a:rPr lang="en-US" b="1" dirty="0" smtClean="0">
                <a:latin typeface="Consolas" pitchFamily="49" charset="0"/>
              </a:rPr>
              <a:t>();</a:t>
            </a:r>
          </a:p>
          <a:p>
            <a:pPr marL="342900" indent="-342900">
              <a:lnSpc>
                <a:spcPct val="90000"/>
              </a:lnSpc>
              <a:buClr>
                <a:schemeClr val="tx2"/>
              </a:buClr>
              <a:buSzPct val="75000"/>
              <a:buFont typeface="Wingdings" pitchFamily="2" charset="2"/>
              <a:buNone/>
            </a:pPr>
            <a:r>
              <a:rPr lang="en-US" b="1" dirty="0" smtClean="0">
                <a:latin typeface="Consolas" pitchFamily="49" charset="0"/>
              </a:rPr>
              <a:t>while(!</a:t>
            </a:r>
            <a:r>
              <a:rPr lang="en-US" b="1" dirty="0" err="1" smtClean="0">
                <a:latin typeface="Consolas" pitchFamily="49" charset="0"/>
              </a:rPr>
              <a:t>result.IsCompleted</a:t>
            </a:r>
            <a:r>
              <a:rPr lang="en-US" b="1" dirty="0" smtClean="0">
                <a:latin typeface="Consolas" pitchFamily="49" charset="0"/>
              </a:rPr>
              <a:t>) {</a:t>
            </a:r>
          </a:p>
          <a:p>
            <a:pPr marL="342900" indent="-342900">
              <a:lnSpc>
                <a:spcPct val="90000"/>
              </a:lnSpc>
              <a:buClr>
                <a:schemeClr val="tx2"/>
              </a:buClr>
              <a:buSzPct val="75000"/>
              <a:buFont typeface="Wingdings" pitchFamily="2" charset="2"/>
              <a:buNone/>
            </a:pPr>
            <a:r>
              <a:rPr lang="en-US" b="1" dirty="0" smtClean="0">
                <a:latin typeface="Consolas" pitchFamily="49" charset="0"/>
              </a:rPr>
              <a:t>	// do some work</a:t>
            </a:r>
          </a:p>
          <a:p>
            <a:pPr marL="342900" indent="-342900">
              <a:lnSpc>
                <a:spcPct val="90000"/>
              </a:lnSpc>
              <a:buClr>
                <a:schemeClr val="tx2"/>
              </a:buClr>
              <a:buSzPct val="75000"/>
              <a:buFont typeface="Wingdings" pitchFamily="2" charset="2"/>
              <a:buNone/>
            </a:pPr>
            <a:r>
              <a:rPr lang="en-US" b="1" dirty="0" smtClean="0">
                <a:latin typeface="Consolas" pitchFamily="49" charset="0"/>
              </a:rPr>
              <a:t>}</a:t>
            </a:r>
          </a:p>
          <a:p>
            <a:pPr marL="342900" indent="-342900">
              <a:lnSpc>
                <a:spcPct val="90000"/>
              </a:lnSpc>
              <a:buClr>
                <a:schemeClr val="tx2"/>
              </a:buClr>
              <a:buSzPct val="75000"/>
              <a:buFont typeface="Wingdings" pitchFamily="2" charset="2"/>
              <a:buNone/>
            </a:pPr>
            <a:r>
              <a:rPr lang="en-US" b="1" dirty="0" err="1" smtClean="0">
                <a:latin typeface="Consolas" pitchFamily="49" charset="0"/>
              </a:rPr>
              <a:t>SqlDataReader</a:t>
            </a:r>
            <a:r>
              <a:rPr lang="en-US" b="1" dirty="0" smtClean="0">
                <a:latin typeface="Consolas" pitchFamily="49" charset="0"/>
              </a:rPr>
              <a:t> reader = </a:t>
            </a:r>
            <a:r>
              <a:rPr lang="en-US" b="1" dirty="0" err="1" smtClean="0">
                <a:latin typeface="Consolas" pitchFamily="49" charset="0"/>
              </a:rPr>
              <a:t>cmd.EndExecuteReader</a:t>
            </a:r>
            <a:r>
              <a:rPr lang="en-US" b="1" dirty="0" smtClean="0">
                <a:latin typeface="Consolas" pitchFamily="49" charset="0"/>
              </a:rPr>
              <a:t>(result);</a:t>
            </a:r>
          </a:p>
          <a:p>
            <a:pPr marL="342900" indent="-342900">
              <a:lnSpc>
                <a:spcPct val="90000"/>
              </a:lnSpc>
              <a:buClr>
                <a:schemeClr val="tx2"/>
              </a:buClr>
              <a:buSzPct val="75000"/>
              <a:buFont typeface="Wingdings" pitchFamily="2" charset="2"/>
              <a:buNone/>
            </a:pPr>
            <a:endParaRPr lang="en-US" b="1" dirty="0" smtClean="0">
              <a:latin typeface="Consolas" pitchFamily="49" charset="0"/>
            </a:endParaRPr>
          </a:p>
          <a:p>
            <a:pPr marL="342900" indent="-342900">
              <a:lnSpc>
                <a:spcPct val="90000"/>
              </a:lnSpc>
              <a:buClr>
                <a:schemeClr val="tx2"/>
              </a:buClr>
              <a:buSzPct val="75000"/>
              <a:buFont typeface="Wingdings" pitchFamily="2" charset="2"/>
              <a:buNone/>
            </a:pPr>
            <a:r>
              <a:rPr lang="en-US" b="1" dirty="0" smtClean="0">
                <a:latin typeface="Consolas" pitchFamily="49" charset="0"/>
              </a:rPr>
              <a:t>// Use a Callback</a:t>
            </a:r>
          </a:p>
          <a:p>
            <a:pPr marL="342900" indent="-342900">
              <a:lnSpc>
                <a:spcPct val="90000"/>
              </a:lnSpc>
              <a:buClr>
                <a:schemeClr val="tx2"/>
              </a:buClr>
              <a:buSzPct val="75000"/>
              <a:buFont typeface="Wingdings" pitchFamily="2" charset="2"/>
              <a:buNone/>
            </a:pPr>
            <a:r>
              <a:rPr lang="en-US" b="1" dirty="0" err="1" smtClean="0">
                <a:latin typeface="Consolas" pitchFamily="49" charset="0"/>
              </a:rPr>
              <a:t>IAsyncResult</a:t>
            </a:r>
            <a:r>
              <a:rPr lang="en-US" b="1" dirty="0" smtClean="0">
                <a:latin typeface="Consolas" pitchFamily="49" charset="0"/>
              </a:rPr>
              <a:t> result = </a:t>
            </a:r>
            <a:r>
              <a:rPr lang="en-US" b="1" dirty="0" err="1" smtClean="0">
                <a:latin typeface="Consolas" pitchFamily="49" charset="0"/>
              </a:rPr>
              <a:t>cmd.ExecuteReader</a:t>
            </a:r>
            <a:r>
              <a:rPr lang="en-US" b="1" dirty="0" smtClean="0">
                <a:latin typeface="Consolas" pitchFamily="49" charset="0"/>
              </a:rPr>
              <a:t>( </a:t>
            </a:r>
          </a:p>
          <a:p>
            <a:pPr marL="342900" indent="-342900">
              <a:lnSpc>
                <a:spcPct val="90000"/>
              </a:lnSpc>
              <a:buClr>
                <a:schemeClr val="tx2"/>
              </a:buClr>
              <a:buSzPct val="75000"/>
              <a:buFont typeface="Wingdings" pitchFamily="2" charset="2"/>
              <a:buNone/>
            </a:pPr>
            <a:r>
              <a:rPr lang="en-US" b="1" dirty="0" smtClean="0">
                <a:latin typeface="Consolas" pitchFamily="49" charset="0"/>
              </a:rPr>
              <a:t>		new </a:t>
            </a:r>
            <a:r>
              <a:rPr lang="en-US" b="1" dirty="0" err="1" smtClean="0">
                <a:latin typeface="Consolas" pitchFamily="49" charset="0"/>
              </a:rPr>
              <a:t>AsyncCallback</a:t>
            </a:r>
            <a:r>
              <a:rPr lang="en-US" b="1" dirty="0" smtClean="0">
                <a:latin typeface="Consolas" pitchFamily="49" charset="0"/>
              </a:rPr>
              <a:t>( </a:t>
            </a:r>
            <a:r>
              <a:rPr lang="en-US" b="1" dirty="0" err="1" smtClean="0">
                <a:latin typeface="Consolas" pitchFamily="49" charset="0"/>
              </a:rPr>
              <a:t>myDataCallback</a:t>
            </a:r>
            <a:r>
              <a:rPr lang="en-US" b="1" dirty="0" smtClean="0">
                <a:latin typeface="Consolas" pitchFamily="49" charset="0"/>
              </a:rPr>
              <a:t> ));</a:t>
            </a:r>
          </a:p>
          <a:p>
            <a:pPr marL="342900" indent="-342900">
              <a:lnSpc>
                <a:spcPct val="90000"/>
              </a:lnSpc>
              <a:buClr>
                <a:schemeClr val="tx2"/>
              </a:buClr>
              <a:buSzPct val="75000"/>
              <a:buFont typeface="Wingdings" pitchFamily="2" charset="2"/>
              <a:buNone/>
            </a:pPr>
            <a:endParaRPr lang="en-US" sz="1200" b="1" dirty="0" smtClean="0">
              <a:latin typeface="Consolas" pitchFamily="49" charset="0"/>
            </a:endParaRPr>
          </a:p>
          <a:p>
            <a:pPr marL="342900" indent="-342900">
              <a:lnSpc>
                <a:spcPct val="90000"/>
              </a:lnSpc>
              <a:buClr>
                <a:schemeClr val="tx2"/>
              </a:buClr>
              <a:buSzPct val="75000"/>
              <a:buFont typeface="Wingdings" pitchFamily="2" charset="2"/>
              <a:buNone/>
            </a:pPr>
            <a:r>
              <a:rPr lang="en-US" b="1" dirty="0" smtClean="0">
                <a:latin typeface="Consolas" pitchFamily="49" charset="0"/>
              </a:rPr>
              <a:t>// do other work…</a:t>
            </a:r>
          </a:p>
          <a:p>
            <a:pPr marL="342900" indent="-342900">
              <a:lnSpc>
                <a:spcPct val="90000"/>
              </a:lnSpc>
              <a:buClr>
                <a:schemeClr val="tx2"/>
              </a:buClr>
              <a:buSzPct val="75000"/>
              <a:buFont typeface="Wingdings" pitchFamily="2" charset="2"/>
              <a:buNone/>
            </a:pPr>
            <a:endParaRPr lang="en-US" sz="1200" b="1" dirty="0" smtClean="0">
              <a:latin typeface="Consolas" pitchFamily="49" charset="0"/>
            </a:endParaRPr>
          </a:p>
          <a:p>
            <a:pPr marL="342900" indent="-342900">
              <a:lnSpc>
                <a:spcPct val="90000"/>
              </a:lnSpc>
              <a:buClr>
                <a:schemeClr val="tx2"/>
              </a:buClr>
              <a:buSzPct val="75000"/>
              <a:buFont typeface="Wingdings" pitchFamily="2" charset="2"/>
              <a:buNone/>
            </a:pPr>
            <a:r>
              <a:rPr lang="en-US" b="1" dirty="0" smtClean="0">
                <a:latin typeface="Consolas" pitchFamily="49" charset="0"/>
              </a:rPr>
              <a:t>// optionally wait using sync object</a:t>
            </a:r>
          </a:p>
          <a:p>
            <a:pPr marL="342900" indent="-342900">
              <a:lnSpc>
                <a:spcPct val="90000"/>
              </a:lnSpc>
              <a:buClr>
                <a:schemeClr val="tx2"/>
              </a:buClr>
              <a:buSzPct val="75000"/>
              <a:buFont typeface="Wingdings" pitchFamily="2" charset="2"/>
              <a:buNone/>
            </a:pPr>
            <a:r>
              <a:rPr lang="en-US" b="1" dirty="0" err="1" smtClean="0">
                <a:latin typeface="Consolas" pitchFamily="49" charset="0"/>
              </a:rPr>
              <a:t>result.WaitHandle.WaitOne</a:t>
            </a:r>
            <a:r>
              <a:rPr lang="en-US" b="1" dirty="0" smtClean="0">
                <a:latin typeface="Consolas" pitchFamily="49" charset="0"/>
              </a:rPr>
              <a:t>();</a:t>
            </a:r>
          </a:p>
          <a:p>
            <a:pPr marL="342900" indent="-342900">
              <a:lnSpc>
                <a:spcPct val="90000"/>
              </a:lnSpc>
              <a:buClr>
                <a:schemeClr val="tx2"/>
              </a:buClr>
              <a:buSzPct val="75000"/>
              <a:buFont typeface="Wingdings" pitchFamily="2" charset="2"/>
              <a:buNone/>
            </a:pPr>
            <a:endParaRPr lang="en-US" sz="1400" b="1" dirty="0" smtClean="0">
              <a:latin typeface="Consolas" pitchFamily="49" charset="0"/>
            </a:endParaRPr>
          </a:p>
          <a:p>
            <a:pPr marL="342900" indent="-342900">
              <a:lnSpc>
                <a:spcPct val="90000"/>
              </a:lnSpc>
              <a:buClr>
                <a:schemeClr val="tx2"/>
              </a:buClr>
              <a:buSzPct val="75000"/>
              <a:buFont typeface="Wingdings" pitchFamily="2" charset="2"/>
              <a:buNone/>
            </a:pPr>
            <a:r>
              <a:rPr lang="en-US" b="1" dirty="0" smtClean="0">
                <a:latin typeface="Consolas" pitchFamily="49" charset="0"/>
              </a:rPr>
              <a:t>public void </a:t>
            </a:r>
            <a:r>
              <a:rPr lang="en-US" b="1" dirty="0" err="1" smtClean="0">
                <a:latin typeface="Consolas" pitchFamily="49" charset="0"/>
              </a:rPr>
              <a:t>myDataCallback</a:t>
            </a:r>
            <a:r>
              <a:rPr lang="en-US" b="1" dirty="0" smtClean="0">
                <a:latin typeface="Consolas" pitchFamily="49" charset="0"/>
              </a:rPr>
              <a:t>( </a:t>
            </a:r>
            <a:r>
              <a:rPr lang="en-US" b="1" dirty="0" err="1" smtClean="0">
                <a:latin typeface="Consolas" pitchFamily="49" charset="0"/>
              </a:rPr>
              <a:t>IAsyncResult</a:t>
            </a:r>
            <a:r>
              <a:rPr lang="en-US" b="1" dirty="0" smtClean="0">
                <a:latin typeface="Consolas" pitchFamily="49" charset="0"/>
              </a:rPr>
              <a:t> result ) {</a:t>
            </a:r>
          </a:p>
          <a:p>
            <a:pPr marL="342900" indent="-342900">
              <a:lnSpc>
                <a:spcPct val="90000"/>
              </a:lnSpc>
              <a:buClr>
                <a:schemeClr val="tx2"/>
              </a:buClr>
              <a:buSzPct val="75000"/>
              <a:buFont typeface="Wingdings" pitchFamily="2" charset="2"/>
              <a:buNone/>
            </a:pPr>
            <a:r>
              <a:rPr lang="en-US" b="1" dirty="0" smtClean="0">
                <a:latin typeface="Consolas" pitchFamily="49" charset="0"/>
              </a:rPr>
              <a:t>	</a:t>
            </a:r>
            <a:r>
              <a:rPr lang="en-US" b="1" dirty="0" err="1" smtClean="0">
                <a:latin typeface="Consolas" pitchFamily="49" charset="0"/>
              </a:rPr>
              <a:t>SqlDataReader</a:t>
            </a:r>
            <a:r>
              <a:rPr lang="en-US" b="1" dirty="0" smtClean="0">
                <a:latin typeface="Consolas" pitchFamily="49" charset="0"/>
              </a:rPr>
              <a:t> reader = </a:t>
            </a:r>
            <a:r>
              <a:rPr lang="en-US" b="1" dirty="0" err="1" smtClean="0">
                <a:latin typeface="Consolas" pitchFamily="49" charset="0"/>
              </a:rPr>
              <a:t>cmd.EndExecuteReader</a:t>
            </a:r>
            <a:r>
              <a:rPr lang="en-US" b="1" dirty="0" smtClean="0">
                <a:latin typeface="Consolas" pitchFamily="49" charset="0"/>
              </a:rPr>
              <a:t>(result);</a:t>
            </a:r>
          </a:p>
          <a:p>
            <a:pPr marL="342900" indent="-342900">
              <a:lnSpc>
                <a:spcPct val="90000"/>
              </a:lnSpc>
              <a:buClr>
                <a:schemeClr val="tx2"/>
              </a:buClr>
              <a:buSzPct val="75000"/>
              <a:buFont typeface="Wingdings" pitchFamily="2" charset="2"/>
              <a:buNone/>
            </a:pPr>
            <a:r>
              <a:rPr lang="en-US" b="1" dirty="0" smtClean="0">
                <a:latin typeface="Consolas" pitchFamily="49" charset="0"/>
              </a:rPr>
              <a:t>}</a:t>
            </a:r>
          </a:p>
          <a:p>
            <a:pPr marL="342900" indent="-342900">
              <a:lnSpc>
                <a:spcPct val="90000"/>
              </a:lnSpc>
              <a:buClr>
                <a:schemeClr val="tx2"/>
              </a:buClr>
              <a:buSzPct val="75000"/>
              <a:buFont typeface="Wingdings" pitchFamily="2" charset="2"/>
              <a:buNone/>
            </a:pPr>
            <a:endParaRPr lang="en-US" b="1"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US"/>
              <a:t>Multiple Active ResultSets</a:t>
            </a:r>
          </a:p>
        </p:txBody>
      </p:sp>
      <p:sp>
        <p:nvSpPr>
          <p:cNvPr id="108549" name="Rectangle 5"/>
          <p:cNvSpPr>
            <a:spLocks noGrp="1" noChangeArrowheads="1"/>
          </p:cNvSpPr>
          <p:nvPr>
            <p:ph type="body" idx="1"/>
          </p:nvPr>
        </p:nvSpPr>
        <p:spPr>
          <a:xfrm>
            <a:off x="381000" y="1416050"/>
            <a:ext cx="8388350" cy="4408386"/>
          </a:xfrm>
        </p:spPr>
        <p:txBody>
          <a:bodyPr/>
          <a:lstStyle/>
          <a:p>
            <a:pPr marL="457200" indent="-457200">
              <a:spcBef>
                <a:spcPct val="20000"/>
              </a:spcBef>
            </a:pPr>
            <a:r>
              <a:rPr lang="en-US" sz="2800" dirty="0" smtClean="0"/>
              <a:t>Connection String attribute:</a:t>
            </a:r>
          </a:p>
          <a:p>
            <a:pPr marL="865188" lvl="1" indent="-457200">
              <a:buNone/>
            </a:pPr>
            <a:r>
              <a:rPr lang="en-US" sz="2400" dirty="0" smtClean="0"/>
              <a:t>	</a:t>
            </a:r>
            <a:r>
              <a:rPr lang="en-US" sz="2000" dirty="0" err="1" smtClean="0"/>
              <a:t>MultipleActiveResultSets</a:t>
            </a:r>
            <a:r>
              <a:rPr lang="en-US" sz="2000" dirty="0" smtClean="0"/>
              <a:t>=True</a:t>
            </a:r>
            <a:endParaRPr lang="en-US" sz="2400" dirty="0" smtClean="0"/>
          </a:p>
          <a:p>
            <a:pPr marL="457200" indent="-457200">
              <a:spcBef>
                <a:spcPct val="20000"/>
              </a:spcBef>
            </a:pPr>
            <a:r>
              <a:rPr lang="en-US" sz="2800" dirty="0" smtClean="0"/>
              <a:t>Enables </a:t>
            </a:r>
            <a:r>
              <a:rPr lang="en-US" sz="2800" dirty="0"/>
              <a:t>multiple results per </a:t>
            </a:r>
            <a:r>
              <a:rPr lang="en-US" sz="2800" dirty="0" smtClean="0"/>
              <a:t>connection</a:t>
            </a:r>
            <a:endParaRPr lang="en-US" sz="2800" dirty="0"/>
          </a:p>
          <a:p>
            <a:pPr marL="457200" indent="-457200">
              <a:spcBef>
                <a:spcPct val="20000"/>
              </a:spcBef>
            </a:pPr>
            <a:r>
              <a:rPr lang="en-US" sz="2800" dirty="0" smtClean="0"/>
              <a:t>Performance </a:t>
            </a:r>
            <a:r>
              <a:rPr lang="en-US" sz="2800" dirty="0"/>
              <a:t>and scalability gain</a:t>
            </a:r>
          </a:p>
          <a:p>
            <a:pPr marL="855663" lvl="1" indent="-396875">
              <a:spcBef>
                <a:spcPct val="20000"/>
              </a:spcBef>
            </a:pPr>
            <a:r>
              <a:rPr lang="en-US" sz="2400" dirty="0"/>
              <a:t>Multiple sessions per physical connection</a:t>
            </a:r>
          </a:p>
          <a:p>
            <a:pPr marL="855663" lvl="1" indent="-396875">
              <a:spcBef>
                <a:spcPct val="20000"/>
              </a:spcBef>
            </a:pPr>
            <a:r>
              <a:rPr lang="en-US" sz="2400" dirty="0"/>
              <a:t>Reduction in client and server resources usage</a:t>
            </a:r>
          </a:p>
          <a:p>
            <a:pPr marL="855663" lvl="1" indent="-396875">
              <a:spcBef>
                <a:spcPct val="20000"/>
              </a:spcBef>
            </a:pPr>
            <a:r>
              <a:rPr lang="en-US" sz="2400" dirty="0"/>
              <a:t>Avoids pooling/connection initialization logic</a:t>
            </a:r>
          </a:p>
          <a:p>
            <a:pPr marL="855663" lvl="1" indent="-396875">
              <a:spcBef>
                <a:spcPct val="20000"/>
              </a:spcBef>
            </a:pPr>
            <a:r>
              <a:rPr lang="en-US" sz="2400" dirty="0"/>
              <a:t>Combine with </a:t>
            </a:r>
            <a:r>
              <a:rPr lang="en-US" sz="2400" dirty="0" err="1"/>
              <a:t>async</a:t>
            </a:r>
            <a:r>
              <a:rPr lang="en-US" sz="2400" dirty="0"/>
              <a:t> for maximum </a:t>
            </a:r>
            <a:r>
              <a:rPr lang="en-US" sz="2400" dirty="0" err="1"/>
              <a:t>perf</a:t>
            </a:r>
            <a:endParaRPr lang="en-US" sz="2400" dirty="0"/>
          </a:p>
          <a:p>
            <a:pPr marL="457200" indent="-457200">
              <a:spcBef>
                <a:spcPct val="20000"/>
              </a:spcBef>
            </a:pPr>
            <a:r>
              <a:rPr lang="en-US" sz="2800" dirty="0"/>
              <a:t>Single result per command</a:t>
            </a:r>
          </a:p>
          <a:p>
            <a:pPr marL="457200" indent="-457200">
              <a:spcBef>
                <a:spcPct val="20000"/>
              </a:spcBef>
            </a:pPr>
            <a:r>
              <a:rPr lang="en-US" sz="2800" dirty="0" smtClean="0"/>
              <a:t>Available against SQL 2005 and newer</a:t>
            </a:r>
            <a:endParaRPr lang="en-US" sz="2800" dirty="0"/>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3" name="Rectangle 5"/>
          <p:cNvSpPr>
            <a:spLocks noGrp="1" noChangeArrowheads="1"/>
          </p:cNvSpPr>
          <p:nvPr>
            <p:ph type="body" sz="quarter" idx="10"/>
          </p:nvPr>
        </p:nvSpPr>
        <p:spPr>
          <a:xfrm>
            <a:off x="730044" y="1411552"/>
            <a:ext cx="7672003" cy="4435060"/>
          </a:xfrm>
        </p:spPr>
        <p:txBody>
          <a:bodyPr/>
          <a:lstStyle/>
          <a:p>
            <a:r>
              <a:rPr lang="en-US" sz="2800" dirty="0"/>
              <a:t>Deliver a message to a queue when a change occurs that would affect results</a:t>
            </a:r>
          </a:p>
          <a:p>
            <a:pPr lvl="1"/>
            <a:r>
              <a:rPr lang="en-US" sz="2400" dirty="0"/>
              <a:t>Rows in the result changed/deleted</a:t>
            </a:r>
          </a:p>
          <a:p>
            <a:pPr lvl="1"/>
            <a:r>
              <a:rPr lang="en-US" sz="2400" dirty="0"/>
              <a:t>New rows added that would have been in the result</a:t>
            </a:r>
          </a:p>
          <a:p>
            <a:r>
              <a:rPr lang="en-US" sz="2800" dirty="0"/>
              <a:t>Client specifies </a:t>
            </a:r>
            <a:r>
              <a:rPr lang="en-US" sz="2800" dirty="0" smtClean="0"/>
              <a:t>message </a:t>
            </a:r>
            <a:r>
              <a:rPr lang="en-US" sz="2800" dirty="0"/>
              <a:t>body and delivery queue</a:t>
            </a:r>
          </a:p>
          <a:p>
            <a:pPr lvl="1"/>
            <a:r>
              <a:rPr lang="en-US" sz="2400" dirty="0" smtClean="0"/>
              <a:t>Any authorized client </a:t>
            </a:r>
            <a:r>
              <a:rPr lang="en-US" sz="2400" dirty="0"/>
              <a:t>can check for notifications</a:t>
            </a:r>
          </a:p>
          <a:p>
            <a:pPr lvl="2"/>
            <a:r>
              <a:rPr lang="en-US" sz="2000" dirty="0"/>
              <a:t>Poll or blocking </a:t>
            </a:r>
            <a:r>
              <a:rPr lang="en-US" sz="2000" dirty="0" smtClean="0"/>
              <a:t>query</a:t>
            </a:r>
          </a:p>
          <a:p>
            <a:r>
              <a:rPr lang="en-US" sz="2800" dirty="0" smtClean="0"/>
              <a:t>Use </a:t>
            </a:r>
            <a:r>
              <a:rPr lang="en-US" sz="2800" dirty="0" err="1" smtClean="0"/>
              <a:t>SqlDependency</a:t>
            </a:r>
            <a:r>
              <a:rPr lang="en-US" sz="2800" dirty="0" smtClean="0"/>
              <a:t> for ease of use</a:t>
            </a:r>
          </a:p>
          <a:p>
            <a:r>
              <a:rPr lang="en-US" sz="2800" dirty="0" smtClean="0"/>
              <a:t>Use </a:t>
            </a:r>
            <a:r>
              <a:rPr lang="en-US" sz="2800" dirty="0" err="1" smtClean="0"/>
              <a:t>NotificationContext</a:t>
            </a:r>
            <a:r>
              <a:rPr lang="en-US" sz="2800" dirty="0" smtClean="0"/>
              <a:t> to automatically enlist any commands w/in context</a:t>
            </a:r>
          </a:p>
          <a:p>
            <a:pPr lvl="1"/>
            <a:r>
              <a:rPr lang="en-US" sz="2400" dirty="0" smtClean="0"/>
              <a:t>Enables notification w/LINQ to SQL and LINQ to Entities</a:t>
            </a:r>
            <a:endParaRPr lang="en-US" sz="2400" dirty="0"/>
          </a:p>
        </p:txBody>
      </p:sp>
      <p:sp>
        <p:nvSpPr>
          <p:cNvPr id="165892" name="Rectangle 4"/>
          <p:cNvSpPr>
            <a:spLocks noGrp="1" noChangeArrowheads="1"/>
          </p:cNvSpPr>
          <p:nvPr>
            <p:ph type="title"/>
          </p:nvPr>
        </p:nvSpPr>
        <p:spPr/>
        <p:txBody>
          <a:bodyPr/>
          <a:lstStyle/>
          <a:p>
            <a:r>
              <a:rPr lang="en-US"/>
              <a:t>Notifications</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 2008 BREAKOUT template 4-3_GRAY_FINAL</Template>
  <TotalTime>1112</TotalTime>
  <Words>5947</Words>
  <Application>Microsoft Office PowerPoint</Application>
  <PresentationFormat>On-screen Show (4:3)</PresentationFormat>
  <Paragraphs>1431</Paragraphs>
  <Slides>114</Slides>
  <Notes>114</Notes>
  <HiddenSlides>0</HiddenSlides>
  <MMClips>0</MMClips>
  <ScaleCrop>false</ScaleCrop>
  <HeadingPairs>
    <vt:vector size="4" baseType="variant">
      <vt:variant>
        <vt:lpstr>Theme</vt:lpstr>
      </vt:variant>
      <vt:variant>
        <vt:i4>2</vt:i4>
      </vt:variant>
      <vt:variant>
        <vt:lpstr>Slide Titles</vt:lpstr>
      </vt:variant>
      <vt:variant>
        <vt:i4>114</vt:i4>
      </vt:variant>
    </vt:vector>
  </HeadingPairs>
  <TitlesOfParts>
    <vt:vector size="116" baseType="lpstr">
      <vt:lpstr>PDC 2008 BREAKOUT template 4-3_GRAY_FINAL</vt:lpstr>
      <vt:lpstr>White with Consolas font for code slides</vt:lpstr>
      <vt:lpstr>ADO.NET Entity Framework</vt:lpstr>
      <vt:lpstr>ADO.NET A to Z:  Agenda</vt:lpstr>
      <vt:lpstr>Section 1:  Evolution of ADO.NET</vt:lpstr>
      <vt:lpstr>Proprietary APIs – 70’s &amp; early 80’s</vt:lpstr>
      <vt:lpstr>SQL APIs – Late 80’s &amp; early 90’s</vt:lpstr>
      <vt:lpstr>Object Databases – Mid 90’s</vt:lpstr>
      <vt:lpstr>Component Data Access – Late 90’s</vt:lpstr>
      <vt:lpstr>ADO.NET 1.0 – Early 00’s</vt:lpstr>
      <vt:lpstr>Section 1:  Evolution of ADO.NET</vt:lpstr>
      <vt:lpstr>ADO.NET 1.0 Architecture</vt:lpstr>
      <vt:lpstr>Getting Data From a SQL Database ADO.NET Data Provider</vt:lpstr>
      <vt:lpstr>Working with Data DataSet</vt:lpstr>
      <vt:lpstr>DataSet Scenarios</vt:lpstr>
      <vt:lpstr>DataAdapter</vt:lpstr>
      <vt:lpstr>ADO.NET and XML</vt:lpstr>
      <vt:lpstr>ADO.NET 1.0</vt:lpstr>
      <vt:lpstr>Section 1:  Evolution of ADO.NET</vt:lpstr>
      <vt:lpstr>The Problem Programming Data is Hard</vt:lpstr>
      <vt:lpstr>The Opportunity Increase Developer Productivity</vt:lpstr>
      <vt:lpstr>Where’s Your Data Model?</vt:lpstr>
      <vt:lpstr>Where’s Your Data Model?</vt:lpstr>
      <vt:lpstr>The Microsoft Entity Data Model</vt:lpstr>
      <vt:lpstr>EntitySQL</vt:lpstr>
      <vt:lpstr>Section 1:  Evolution of ADO.NET</vt:lpstr>
      <vt:lpstr>ADO.NET Entity Framework</vt:lpstr>
      <vt:lpstr>Section 1:  Evolution of ADO.NET</vt:lpstr>
      <vt:lpstr>Entity Designer</vt:lpstr>
      <vt:lpstr>Entity Designer V1 Limitations</vt:lpstr>
      <vt:lpstr>Entity Designer</vt:lpstr>
      <vt:lpstr>Section 1:  Evolution of ADO.NET</vt:lpstr>
      <vt:lpstr>EntityClient</vt:lpstr>
      <vt:lpstr>EntityClient</vt:lpstr>
      <vt:lpstr>Section 1:  Evolution of ADO.NET</vt:lpstr>
      <vt:lpstr>Object Services</vt:lpstr>
      <vt:lpstr>Object Services</vt:lpstr>
      <vt:lpstr>Questions?</vt:lpstr>
      <vt:lpstr>Slide 37</vt:lpstr>
      <vt:lpstr>Section 2:  ADO.NET and LINQ</vt:lpstr>
      <vt:lpstr>Introduction to LINQ</vt:lpstr>
      <vt:lpstr>Introduction to LINQ</vt:lpstr>
      <vt:lpstr>Section 2: ADO.NET and LINQ</vt:lpstr>
      <vt:lpstr>LINQ to SQL Direct Mapping</vt:lpstr>
      <vt:lpstr>LINQ to SQL Strongly typed SQL Database</vt:lpstr>
      <vt:lpstr>LINQ to SQL Features</vt:lpstr>
      <vt:lpstr>LINQ to SQL</vt:lpstr>
      <vt:lpstr>Section 2:  ADO.NET and LINQ</vt:lpstr>
      <vt:lpstr>LINQ to Entities Flexible Mapping to Relational Data</vt:lpstr>
      <vt:lpstr>LINQ to Entities Features</vt:lpstr>
      <vt:lpstr>LINQ to Entities</vt:lpstr>
      <vt:lpstr>Section 2:  ADO.NET and LINQ</vt:lpstr>
      <vt:lpstr>LINQ to DataSet LINQ over Disconnected Cache with Change Tracking</vt:lpstr>
      <vt:lpstr>LINQ to DataSet Typed and UnTyped</vt:lpstr>
      <vt:lpstr>LINQ to DataSet</vt:lpstr>
      <vt:lpstr>Summary:  ADO.NET and LINQ</vt:lpstr>
      <vt:lpstr>Questions?</vt:lpstr>
      <vt:lpstr>Slide 56</vt:lpstr>
      <vt:lpstr>Section 3:  ADO.NET Entity Framework Deep Dive</vt:lpstr>
      <vt:lpstr>Customizing Data Classes</vt:lpstr>
      <vt:lpstr>Customizing Data Classes</vt:lpstr>
      <vt:lpstr>Section 3:  Entity Framework Deep Dive</vt:lpstr>
      <vt:lpstr>Core Mapping Scenarios</vt:lpstr>
      <vt:lpstr>Function Mapping</vt:lpstr>
      <vt:lpstr>Core Mapping Limitations</vt:lpstr>
      <vt:lpstr>Database Design Considerations</vt:lpstr>
      <vt:lpstr>Section 3:  Entity Framework Deep Dive</vt:lpstr>
      <vt:lpstr>Anatomy of an .edmx File</vt:lpstr>
      <vt:lpstr>Conceptual Schema Definition (CSDL)</vt:lpstr>
      <vt:lpstr>Storage Schema Definition (SSDL)</vt:lpstr>
      <vt:lpstr>Mapping Definition (MSL)</vt:lpstr>
      <vt:lpstr>Section 3:  Entity Framework Deep Dive</vt:lpstr>
      <vt:lpstr>Complex Types</vt:lpstr>
      <vt:lpstr>Section 3:  Entity Framework Deep Dive</vt:lpstr>
      <vt:lpstr>Customize Conceptual Definition</vt:lpstr>
      <vt:lpstr>Customize Mapping Definition</vt:lpstr>
      <vt:lpstr>Customize the Storage View</vt:lpstr>
      <vt:lpstr>Customize the Storage View</vt:lpstr>
      <vt:lpstr>Custom Mapping</vt:lpstr>
      <vt:lpstr>Questions?</vt:lpstr>
      <vt:lpstr>Slide 79</vt:lpstr>
      <vt:lpstr>Section 4:  Building on ADO.NET</vt:lpstr>
      <vt:lpstr>Entity Framework Remoting</vt:lpstr>
      <vt:lpstr>Entity Framework Remoting</vt:lpstr>
      <vt:lpstr>EntityDataSource Control</vt:lpstr>
      <vt:lpstr>Entity Data Source Control</vt:lpstr>
      <vt:lpstr>ADO.NET Data Services</vt:lpstr>
      <vt:lpstr>ADO.NET Data Services</vt:lpstr>
      <vt:lpstr>ADO.NET  Data Services</vt:lpstr>
      <vt:lpstr>Section 4: Building on ADO.NET</vt:lpstr>
      <vt:lpstr>New SQL Server 2008 Data Types</vt:lpstr>
      <vt:lpstr>Table-valued Parameters (TVP)</vt:lpstr>
      <vt:lpstr>Table-valued Parameters (TVP)  TVP Client Stack Support</vt:lpstr>
      <vt:lpstr>Table-valued Parameters  ADO.NET Example using DataTable</vt:lpstr>
      <vt:lpstr>New SQL Server 2008 Date Types</vt:lpstr>
      <vt:lpstr>New DateTimeOffset</vt:lpstr>
      <vt:lpstr>New DateTimeOffset</vt:lpstr>
      <vt:lpstr>Asynchronous Operations </vt:lpstr>
      <vt:lpstr>Asynchronous Example</vt:lpstr>
      <vt:lpstr>Multiple Active ResultSets</vt:lpstr>
      <vt:lpstr>Notifications</vt:lpstr>
      <vt:lpstr>Notification Example</vt:lpstr>
      <vt:lpstr>Bulk-Copy</vt:lpstr>
      <vt:lpstr>User-Defined Types</vt:lpstr>
      <vt:lpstr>UDT Example</vt:lpstr>
      <vt:lpstr>SQL Server Functions in EntiySQL</vt:lpstr>
      <vt:lpstr>ADO.NET and SQL Server</vt:lpstr>
      <vt:lpstr>Section 4: Building on ADO.NET</vt:lpstr>
      <vt:lpstr>ADO.NET Entity Framework Futures</vt:lpstr>
      <vt:lpstr>Summary:  ADO.NET Data Access Components</vt:lpstr>
      <vt:lpstr>Summary ADO.NET Data Access Components</vt:lpstr>
      <vt:lpstr>Summary:  ADO.NET Entity Framework</vt:lpstr>
      <vt:lpstr>Summary: For More Information…</vt:lpstr>
      <vt:lpstr>Questions?</vt:lpstr>
      <vt:lpstr>Slide 113</vt:lpstr>
      <vt:lpstr>Slide 114</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PRE01: ADO.NET Entity Framework</dc:title>
  <dc:subject>PDC 2008</dc:subject>
  <dc:creator>José A. Blakeley, Michael Pizzo</dc:creator>
  <dc:description>Template: David Shadle
Formatting: Lynnette Spear
Event Date: October 27, 2008
Event Location: Los Angeles
Audience: developers, TDMs, IT pros, professionals, devs</dc:description>
  <cp:lastModifiedBy>Shows</cp:lastModifiedBy>
  <cp:revision>119</cp:revision>
  <dcterms:created xsi:type="dcterms:W3CDTF">2008-10-05T19:48:50Z</dcterms:created>
  <dcterms:modified xsi:type="dcterms:W3CDTF">2008-10-26T21:38:43Z</dcterms:modified>
</cp:coreProperties>
</file>