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345" r:id="rId2"/>
    <p:sldId id="346" r:id="rId3"/>
    <p:sldId id="313" r:id="rId4"/>
    <p:sldId id="310" r:id="rId5"/>
    <p:sldId id="316" r:id="rId6"/>
    <p:sldId id="281" r:id="rId7"/>
    <p:sldId id="319" r:id="rId8"/>
    <p:sldId id="347" r:id="rId9"/>
    <p:sldId id="348" r:id="rId10"/>
    <p:sldId id="349" r:id="rId11"/>
    <p:sldId id="336" r:id="rId12"/>
    <p:sldId id="328" r:id="rId13"/>
    <p:sldId id="325" r:id="rId14"/>
    <p:sldId id="331" r:id="rId15"/>
    <p:sldId id="329" r:id="rId16"/>
    <p:sldId id="332" r:id="rId17"/>
    <p:sldId id="335" r:id="rId18"/>
    <p:sldId id="296" r:id="rId19"/>
    <p:sldId id="338" r:id="rId20"/>
    <p:sldId id="342" r:id="rId21"/>
    <p:sldId id="340" r:id="rId22"/>
    <p:sldId id="283" r:id="rId23"/>
    <p:sldId id="284" r:id="rId24"/>
    <p:sldId id="300" r:id="rId25"/>
    <p:sldId id="301" r:id="rId26"/>
    <p:sldId id="344" r:id="rId27"/>
    <p:sldId id="299" r:id="rId28"/>
  </p:sldIdLst>
  <p:sldSz cx="9144000" cy="6858000" type="screen4x3"/>
  <p:notesSz cx="7089775" cy="10218738"/>
  <p:embeddedFontLst>
    <p:embeddedFont>
      <p:font typeface="AcadMtavr" pitchFamily="2" charset="0"/>
      <p:regular r:id="rId31"/>
    </p:embeddedFont>
    <p:embeddedFont>
      <p:font typeface="AcadNusx" pitchFamily="2" charset="0"/>
      <p:regular r:id="rId32"/>
    </p:embeddedFont>
    <p:embeddedFont>
      <p:font typeface="Arial Black" panose="020B0A04020102020204" pitchFamily="34" charset="0"/>
      <p:bold r:id="rId33"/>
    </p:embeddedFont>
    <p:embeddedFont>
      <p:font typeface="Lucida Sans Typewriter" panose="020B0509030504030204" pitchFamily="49" charset="0"/>
      <p:regular r:id="rId34"/>
      <p:bold r:id="rId35"/>
      <p:italic r:id="rId36"/>
      <p:boldItalic r:id="rId37"/>
    </p:embeddedFont>
    <p:embeddedFont>
      <p:font typeface="Monotype Sorts" panose="020B0604020202020204"/>
      <p:regular r:id="rId38"/>
    </p:embeddedFont>
    <p:embeddedFont>
      <p:font typeface="Tahoma" panose="020B0604030504040204" pitchFamily="34" charset="0"/>
      <p:regular r:id="rId39"/>
      <p:bold r:id="rId40"/>
    </p:embeddedFont>
  </p:embeddedFontLst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7585" autoAdjust="0"/>
  </p:normalViewPr>
  <p:slideViewPr>
    <p:cSldViewPr snapToGrid="0">
      <p:cViewPr varScale="1">
        <p:scale>
          <a:sx n="69" d="100"/>
          <a:sy n="69" d="100"/>
        </p:scale>
        <p:origin x="17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8C6952BA-B0B3-4B2C-9FEB-0064DEF60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419813-28C4-42E2-81FF-EF3FBEAF8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D2A2D-41E7-499D-AF29-A3D824A89D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2AEAC-15A4-4718-A434-C8BB2A7C9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69771-A3E8-43F8-9767-71776D721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4F5BA-EF9E-4951-BB34-791839ACC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FCF8-1F21-43AF-9395-8E0A420C6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0EA4-1C83-4E23-BE19-BC89FA7EC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3F833-41AC-4053-96BC-14F6E1CCB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8F29C-4017-4A33-BBE4-B24FCA756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D8B2C-EEFA-4F69-8005-41EB1FB4A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648E2-798D-4F31-86C0-07741879D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65BFD-FDE9-48A7-B01B-3FEF8DA70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5B55B30-A29C-40A6-8180-FF955674B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7FE9FD-E505-4F10-A523-5E4AE69FF01E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cadMtavr" pitchFamily="2" charset="0"/>
              </a:rPr>
              <a:t>daprogrameba </a:t>
            </a: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HASKELL </a:t>
            </a:r>
            <a:r>
              <a:rPr lang="en-US" sz="3600" b="1">
                <a:solidFill>
                  <a:schemeClr val="tx2"/>
                </a:solidFill>
                <a:latin typeface="AcadMtavr" pitchFamily="2" charset="0"/>
              </a:rPr>
              <a:t>enaze</a:t>
            </a:r>
            <a:endParaRPr lang="en-US" sz="3600" b="1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en-US" sz="3200">
                <a:latin typeface="AcadNusx" pitchFamily="2" charset="0"/>
              </a:rPr>
              <a:t>Tavi 10 _ maRali rigis funqciebi</a:t>
            </a:r>
            <a:endParaRPr kumimoji="1" lang="en-US" sz="3200"/>
          </a:p>
        </p:txBody>
      </p:sp>
      <p:pic>
        <p:nvPicPr>
          <p:cNvPr id="3077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36728"/>
            <a:ext cx="8178800" cy="6040272"/>
          </a:xfrm>
        </p:spPr>
        <p:txBody>
          <a:bodyPr/>
          <a:lstStyle/>
          <a:p>
            <a:r>
              <a:rPr lang="en-US" sz="2600" i="1"/>
              <a:t>any - </a:t>
            </a:r>
            <a:r>
              <a:rPr lang="en-US" sz="2600">
                <a:latin typeface="AcadNusx" pitchFamily="2" charset="0"/>
              </a:rPr>
              <a:t>askvnis, Tu akmayofilebs predikats siis romelime elementi:</a:t>
            </a:r>
          </a:p>
          <a:p>
            <a:pPr>
              <a:buNone/>
            </a:pPr>
            <a:r>
              <a:rPr lang="en-US" sz="2600" i="1"/>
              <a:t>&gt; any odd </a:t>
            </a:r>
            <a:r>
              <a:rPr lang="en-US" sz="2600"/>
              <a:t>[2</a:t>
            </a:r>
            <a:r>
              <a:rPr lang="en-US" sz="2600" i="1"/>
              <a:t>, </a:t>
            </a:r>
            <a:r>
              <a:rPr lang="en-US" sz="2600"/>
              <a:t>4</a:t>
            </a:r>
            <a:r>
              <a:rPr lang="en-US" sz="2600" i="1"/>
              <a:t>, </a:t>
            </a:r>
            <a:r>
              <a:rPr lang="en-US" sz="2600"/>
              <a:t>6</a:t>
            </a:r>
            <a:r>
              <a:rPr lang="en-US" sz="2600" i="1"/>
              <a:t>, </a:t>
            </a:r>
            <a:r>
              <a:rPr lang="en-US" sz="2600"/>
              <a:t>8]</a:t>
            </a:r>
          </a:p>
          <a:p>
            <a:pPr>
              <a:buNone/>
            </a:pPr>
            <a:r>
              <a:rPr lang="en-US" sz="2600" i="1"/>
              <a:t>False</a:t>
            </a:r>
            <a:endParaRPr lang="en-US" sz="2600"/>
          </a:p>
          <a:p>
            <a:r>
              <a:rPr lang="en-US" sz="2600" i="1"/>
              <a:t>takeWhile </a:t>
            </a:r>
            <a:r>
              <a:rPr lang="en-US" sz="2600">
                <a:latin typeface="AcadNusx" pitchFamily="2" charset="0"/>
              </a:rPr>
              <a:t>axorcielebs elementebis SerCevas siidan manam, sanam isini akmayofilebs predikats: </a:t>
            </a:r>
          </a:p>
          <a:p>
            <a:pPr>
              <a:buNone/>
            </a:pPr>
            <a:r>
              <a:rPr lang="en-US" sz="2600" i="1"/>
              <a:t>&gt; takeWhile isLower </a:t>
            </a:r>
            <a:r>
              <a:rPr lang="en-US" sz="2600"/>
              <a:t>"abc˽def"</a:t>
            </a:r>
          </a:p>
          <a:p>
            <a:pPr>
              <a:buNone/>
            </a:pPr>
            <a:r>
              <a:rPr lang="en-US" sz="2600"/>
              <a:t>"abc"</a:t>
            </a:r>
          </a:p>
          <a:p>
            <a:r>
              <a:rPr lang="en-US" sz="2600" i="1"/>
              <a:t>dropWhile </a:t>
            </a:r>
            <a:r>
              <a:rPr lang="en-US" sz="2600">
                <a:latin typeface="AcadNusx" pitchFamily="2" charset="0"/>
              </a:rPr>
              <a:t>axorcielebs elementebis ganadgurebas siaSi manam, vidre isini akmayofilebs predikats:</a:t>
            </a:r>
          </a:p>
          <a:p>
            <a:r>
              <a:rPr lang="en-US" sz="2600" i="1"/>
              <a:t>&gt; dropWhile isLower </a:t>
            </a:r>
            <a:r>
              <a:rPr lang="en-US" sz="2600"/>
              <a:t>"abc˽def"</a:t>
            </a:r>
          </a:p>
          <a:p>
            <a:r>
              <a:rPr lang="en-US" sz="2600"/>
              <a:t>"˽def"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4F5BA-EF9E-4951-BB34-791839ACC1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60A505-0CE9-4621-BD9F-BDC37492BF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Foldr </a:t>
            </a:r>
            <a:r>
              <a:rPr lang="en-US" b="1">
                <a:latin typeface="AcadNusx" pitchFamily="2" charset="0"/>
              </a:rPr>
              <a:t>funqcia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39738" y="1403350"/>
            <a:ext cx="8377237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b="1">
                <a:latin typeface="AcadNusx" pitchFamily="2" charset="0"/>
              </a:rPr>
              <a:t>rigi funqciisa siaze SeiZleba iyos gansa-zRvruli rekursiis Semdegi martivi mode-liT: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489075" y="3157538"/>
            <a:ext cx="3732213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f (x:xs) =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 </a:t>
            </a:r>
            <a:r>
              <a:rPr lang="en-US" sz="2400">
                <a:latin typeface="Lucida Sans Typewriter" pitchFamily="49" charset="0"/>
              </a:rPr>
              <a:t>f xs</a:t>
            </a:r>
          </a:p>
        </p:txBody>
      </p:sp>
      <p:sp>
        <p:nvSpPr>
          <p:cNvPr id="10246" name="AutoShape 5"/>
          <p:cNvSpPr>
            <a:spLocks noChangeArrowheads="1"/>
          </p:cNvSpPr>
          <p:nvPr/>
        </p:nvSpPr>
        <p:spPr bwMode="auto">
          <a:xfrm>
            <a:off x="842963" y="4627563"/>
            <a:ext cx="7108825" cy="2144712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>
                <a:latin typeface="+mn-lt"/>
              </a:rPr>
              <a:t>f</a:t>
            </a:r>
            <a:r>
              <a:rPr lang="en-US" sz="2400">
                <a:latin typeface="AcadNusx" pitchFamily="2" charset="0"/>
              </a:rPr>
              <a:t> asaxavs cariel sias raRac </a:t>
            </a:r>
            <a:r>
              <a:rPr lang="en-US" sz="2400" b="1">
                <a:latin typeface="+mn-lt"/>
              </a:rPr>
              <a:t>v</a:t>
            </a:r>
            <a:r>
              <a:rPr lang="en-US" sz="2400">
                <a:latin typeface="AcadNusx" pitchFamily="2" charset="0"/>
              </a:rPr>
              <a:t> mniSvnelobad, xolo nebismier aracariel sias garkveul </a:t>
            </a:r>
            <a:r>
              <a:rPr lang="en-US" sz="2400" b="1">
                <a:latin typeface="+mn-lt"/>
                <a:sym typeface="Symbol"/>
              </a:rPr>
              <a:t></a:t>
            </a:r>
            <a:r>
              <a:rPr lang="en-US" sz="2400">
                <a:latin typeface="AcadNusx" pitchFamily="2" charset="0"/>
              </a:rPr>
              <a:t> operaciad, romelic or operandad Seicavs siis Tavs da siis kudze ganxorcielebul </a:t>
            </a:r>
            <a:r>
              <a:rPr lang="en-US" sz="2400" b="1">
                <a:latin typeface="+mn-lt"/>
              </a:rPr>
              <a:t>f</a:t>
            </a:r>
            <a:r>
              <a:rPr lang="en-US" sz="2400">
                <a:latin typeface="AcadNusx" pitchFamily="2" charset="0"/>
              </a:rPr>
              <a:t> funqcias.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74D4B4-4498-4FDD-8E95-70DA98916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AcadNusx" pitchFamily="2" charset="0"/>
              </a:rPr>
              <a:t>magaliTad: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28959" y="1117151"/>
            <a:ext cx="441960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sum (x:xs) = x + sum xs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and (x:xs) = x &amp;&amp; and xs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42356" y="2349240"/>
            <a:ext cx="589280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product (x:xs) = x * product xs</a:t>
            </a:r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5792196" y="976218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6974006" y="2202596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pitchFamily="49" charset="0"/>
              </a:rPr>
              <a:t>*</a:t>
            </a: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6594594" y="3627205"/>
            <a:ext cx="1757835" cy="1055608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/>
              <a:t> = False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/>
              <a:t> = ∨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848" y="3766780"/>
            <a:ext cx="5629702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or []		=	False</a:t>
            </a:r>
          </a:p>
          <a:p>
            <a:r>
              <a:rPr lang="en-US" sz="2400">
                <a:latin typeface="Lucida Sans Typewriter" pitchFamily="49" charset="0"/>
              </a:rPr>
              <a:t>or (x : xs)	=	x ∨ or xs</a:t>
            </a:r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818946" y="5116892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pitchFamily="49" charset="0"/>
                <a:sym typeface="Symbol" pitchFamily="18" charset="2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pitchFamily="49" charset="0"/>
                <a:sym typeface="Symbol" pitchFamily="18" charset="2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600948-B927-4E38-9976-7D87B64F4E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52425" y="101600"/>
            <a:ext cx="8324850" cy="3108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>
                <a:latin typeface="AcadNusx" pitchFamily="2" charset="0"/>
              </a:rPr>
              <a:t>maRali rigis </a:t>
            </a:r>
            <a:r>
              <a:rPr lang="en-US" sz="2400" u="sng"/>
              <a:t>foldr</a:t>
            </a:r>
            <a:r>
              <a:rPr lang="en-US" sz="2400"/>
              <a:t> (fold right)  </a:t>
            </a:r>
            <a:r>
              <a:rPr lang="en-US" sz="2400">
                <a:latin typeface="AcadNusx" pitchFamily="2" charset="0"/>
              </a:rPr>
              <a:t>sabiblioTeko funq-cia rekursiis am martivi Sablonis inkafsulire-bas axdens </a:t>
            </a:r>
            <a:r>
              <a:rPr lang="en-US" sz="2400">
                <a:sym typeface="Symbol"/>
              </a:rPr>
              <a:t></a:t>
            </a:r>
            <a:r>
              <a:rPr lang="en-US" sz="2400"/>
              <a:t> </a:t>
            </a:r>
            <a:r>
              <a:rPr lang="en-US" sz="2400">
                <a:latin typeface="AcadNusx" pitchFamily="2" charset="0"/>
              </a:rPr>
              <a:t>funqciasTan da </a:t>
            </a:r>
            <a:r>
              <a:rPr lang="en-US" sz="2400"/>
              <a:t>v </a:t>
            </a:r>
            <a:r>
              <a:rPr lang="en-US" sz="2400">
                <a:latin typeface="AcadNusx" pitchFamily="2" charset="0"/>
              </a:rPr>
              <a:t>mniSvnelobasTan erTad rogorc argumentebTan.</a:t>
            </a:r>
          </a:p>
          <a:p>
            <a:pPr algn="just">
              <a:defRPr/>
            </a:pPr>
            <a:r>
              <a:rPr lang="en-US" sz="2400" i="1">
                <a:solidFill>
                  <a:srgbClr val="FF0000"/>
                </a:solidFill>
                <a:latin typeface="AcadNusx" pitchFamily="2" charset="0"/>
              </a:rPr>
              <a:t>inkafsulacia</a:t>
            </a:r>
            <a:r>
              <a:rPr lang="en-US" sz="2400">
                <a:latin typeface="AcadNusx" pitchFamily="2" charset="0"/>
              </a:rPr>
              <a:t> (laT.</a:t>
            </a:r>
            <a:r>
              <a:rPr lang="en-US" sz="2400">
                <a:latin typeface="+mn-lt"/>
              </a:rPr>
              <a:t>  </a:t>
            </a:r>
            <a:r>
              <a:rPr lang="la-Latn" sz="2400" i="1">
                <a:latin typeface="+mn-lt"/>
              </a:rPr>
              <a:t>in capsula</a:t>
            </a:r>
            <a:r>
              <a:rPr lang="la-Latn" sz="2400">
                <a:latin typeface="+mn-lt"/>
              </a:rPr>
              <a:t> </a:t>
            </a:r>
            <a:r>
              <a:rPr lang="en-US" sz="2400">
                <a:latin typeface="AcadNusx" pitchFamily="2" charset="0"/>
              </a:rPr>
              <a:t>- kolofSi) – mona-cemebisa da moqmedebebis abstraqcia da gadamalva garemosagan.</a:t>
            </a:r>
          </a:p>
          <a:p>
            <a:pPr>
              <a:defRPr/>
            </a:pPr>
            <a:r>
              <a:rPr lang="en-US" sz="2400">
                <a:latin typeface="AcadNusx" pitchFamily="2" charset="0"/>
              </a:rPr>
              <a:t>magali</a:t>
            </a:r>
            <a:r>
              <a:rPr lang="en-US">
                <a:latin typeface="AcadNusx" pitchFamily="2" charset="0"/>
              </a:rPr>
              <a:t>Tad: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598613" y="3449638"/>
            <a:ext cx="5156200" cy="29368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sum    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or     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and     = foldr (&amp;&amp;) True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7A0716-C9CB-4A94-9BC3-9BC877B442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33350" y="481013"/>
            <a:ext cx="8886825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foldr</a:t>
            </a:r>
            <a:r>
              <a:rPr lang="en-US">
                <a:latin typeface="AcadNusx" pitchFamily="2" charset="0"/>
              </a:rPr>
              <a:t> Tavad SeiZeleba ganisazRvros rekursiiT: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bIns="182880" anchor="ctr"/>
          <a:lstStyle/>
          <a:p>
            <a:pPr>
              <a:lnSpc>
                <a:spcPct val="160000"/>
              </a:lnSpc>
            </a:pPr>
            <a:r>
              <a:rPr lang="en-US" sz="2400">
                <a:latin typeface="Lucida Sans Typewriter" pitchFamily="49" charset="0"/>
              </a:rPr>
              <a:t>foldr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pitchFamily="49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pitchFamily="49" charset="0"/>
              </a:rPr>
              <a:t>foldr f v (x:xs) = f x (foldr f v xs)</a:t>
            </a:r>
            <a:endParaRPr lang="en-US" sz="2400">
              <a:latin typeface="Lucida Sans Typewriter" pitchFamily="49" charset="0"/>
              <a:sym typeface="Symbol" pitchFamily="18" charset="2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79413" y="4427538"/>
            <a:ext cx="8313737" cy="18145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magram ukeTesia ganvixiloT</a:t>
            </a:r>
            <a:r>
              <a:rPr lang="en-US">
                <a:latin typeface="+mn-lt"/>
              </a:rPr>
              <a:t> foldr</a:t>
            </a:r>
            <a:r>
              <a:rPr lang="en-US">
                <a:latin typeface="AcadNusx" pitchFamily="2" charset="0"/>
              </a:rPr>
              <a:t> ararekur-siulad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risTvisac erTdroulad Sevcva-loT yoveli </a:t>
            </a:r>
            <a:r>
              <a:rPr lang="ru-RU"/>
              <a:t>(:) </a:t>
            </a:r>
            <a:r>
              <a:rPr lang="en-US">
                <a:latin typeface="AcadNusx" pitchFamily="2" charset="0"/>
              </a:rPr>
              <a:t>siaSi mocemuli funqciiT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xolo </a:t>
            </a:r>
            <a:r>
              <a:rPr lang="ru-RU"/>
              <a:t>[] – </a:t>
            </a:r>
            <a:r>
              <a:rPr lang="en-US">
                <a:latin typeface="AcadNusx" pitchFamily="2" charset="0"/>
              </a:rPr>
              <a:t>mocemuli mniSvnelobiT</a:t>
            </a:r>
            <a:r>
              <a:rPr lang="ru-RU"/>
              <a:t>.</a:t>
            </a:r>
            <a:endParaRPr lang="en-US">
              <a:latin typeface="AcadNusx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971BC7-1BCD-47FB-8282-BB3204AD83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14352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foldr (+) 0 [1,2,3]</a:t>
              </a:r>
            </a:p>
          </p:txBody>
        </p:sp>
        <p:sp>
          <p:nvSpPr>
            <p:cNvPr id="14353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2724150"/>
            <a:ext cx="5745163" cy="900113"/>
            <a:chOff x="665" y="2454"/>
            <a:chExt cx="3619" cy="567"/>
          </a:xfrm>
        </p:grpSpPr>
        <p:sp>
          <p:nvSpPr>
            <p:cNvPr id="14350" name="Text Box 9"/>
            <p:cNvSpPr txBox="1">
              <a:spLocks noChangeArrowheads="1"/>
            </p:cNvSpPr>
            <p:nvPr/>
          </p:nvSpPr>
          <p:spPr bwMode="auto">
            <a:xfrm>
              <a:off x="1005" y="2753"/>
              <a:ext cx="3279" cy="26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foldr (+) 0 (1:(:2:(3:[])))</a:t>
              </a:r>
            </a:p>
          </p:txBody>
        </p:sp>
        <p:sp>
          <p:nvSpPr>
            <p:cNvPr id="14351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1+(2+(3+0))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14346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6</a:t>
              </a:r>
            </a:p>
          </p:txBody>
        </p:sp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14344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AcadNusx" pitchFamily="2" charset="0"/>
              </a:rPr>
              <a:t>magaliTad: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4549775"/>
            <a:ext cx="3556000" cy="2009775"/>
          </a:xfrm>
          <a:prstGeom prst="wedgeRoundRectCallout">
            <a:avLst>
              <a:gd name="adj1" fmla="val -47458"/>
              <a:gd name="adj2" fmla="val -7859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AcadNusx" pitchFamily="2" charset="0"/>
              </a:rPr>
              <a:t>yoveli (:)-is Canacvleba (+)-iT da []-is Canacvleba 0-iT.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223548-49BB-4BA2-BDB0-25424A997E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15376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foldr (*) 1 [1,2,3]</a:t>
              </a:r>
            </a:p>
          </p:txBody>
        </p:sp>
        <p:sp>
          <p:nvSpPr>
            <p:cNvPr id="15377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15374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foldr (*) 1 (1:(2:(3:[])))</a:t>
              </a:r>
            </a:p>
          </p:txBody>
        </p:sp>
        <p:sp>
          <p:nvSpPr>
            <p:cNvPr id="15375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1*(2*(3*1))</a:t>
              </a:r>
            </a:p>
          </p:txBody>
        </p:sp>
        <p:sp>
          <p:nvSpPr>
            <p:cNvPr id="15373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6</a:t>
              </a:r>
            </a:p>
          </p:txBody>
        </p:sp>
        <p:sp>
          <p:nvSpPr>
            <p:cNvPr id="15371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latin typeface="AcadNusx" pitchFamily="2" charset="0"/>
              </a:rPr>
              <a:t>magaliTad: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4549775"/>
            <a:ext cx="3556000" cy="2009775"/>
          </a:xfrm>
          <a:prstGeom prst="wedgeRoundRectCallout">
            <a:avLst>
              <a:gd name="adj1" fmla="val -53616"/>
              <a:gd name="adj2" fmla="val -8096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AcadNusx" pitchFamily="2" charset="0"/>
              </a:rPr>
              <a:t>yoveli (:)-is Canacvleba (*)-iT da []-is Canacvleba 1-iT.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43F568-F512-4415-98ED-77FC2FFA86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381000"/>
            <a:ext cx="8829675" cy="685800"/>
          </a:xfrm>
        </p:spPr>
        <p:txBody>
          <a:bodyPr/>
          <a:lstStyle/>
          <a:p>
            <a:pPr algn="ctr"/>
            <a:r>
              <a:rPr lang="en-US" sz="3400" b="1"/>
              <a:t>Foldr</a:t>
            </a:r>
            <a:r>
              <a:rPr lang="en-US" sz="3400" b="1">
                <a:latin typeface="AcadNusx" pitchFamily="2" charset="0"/>
              </a:rPr>
              <a:t>-is gamoyenebis sxva magaliTebi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30213" y="1231900"/>
            <a:ext cx="8099425" cy="31099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miuxedavad imisa, rom</a:t>
            </a:r>
            <a:r>
              <a:rPr lang="en-US">
                <a:latin typeface="+mn-lt"/>
              </a:rPr>
              <a:t> foldr</a:t>
            </a:r>
            <a:r>
              <a:rPr lang="en-US">
                <a:latin typeface="AcadNusx" pitchFamily="2" charset="0"/>
              </a:rPr>
              <a:t>-i</a:t>
            </a:r>
            <a:r>
              <a:rPr lang="en-US">
                <a:latin typeface="+mn-lt"/>
              </a:rPr>
              <a:t> </a:t>
            </a:r>
            <a:r>
              <a:rPr lang="en-US">
                <a:latin typeface="AcadNusx" pitchFamily="2" charset="0"/>
              </a:rPr>
              <a:t>rekursiis mar-tivi Sablonis inkafsulirebas axdens, Se-saZlebelia misi gamoyeneba gacilebiT ufro meti funqciisaTvis, vidre es mosa-lodneli iyo.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latin typeface="AcadNusx" pitchFamily="2" charset="0"/>
              </a:rPr>
              <a:t>gavixsenoT sigrZis </a:t>
            </a:r>
            <a:r>
              <a:rPr lang="en-US"/>
              <a:t>length</a:t>
            </a:r>
            <a:r>
              <a:rPr lang="en-US">
                <a:latin typeface="AcadNusx" pitchFamily="2" charset="0"/>
              </a:rPr>
              <a:t> funqcia: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736725" y="4589463"/>
            <a:ext cx="5524500" cy="15160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length       ::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length (_:xs) = 1 + length xs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4FB95F-0551-4E34-AC66-3AD7A6D5FD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668463" y="1449388"/>
            <a:ext cx="2762250" cy="4206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length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8713" y="1770063"/>
            <a:ext cx="4591050" cy="898525"/>
            <a:chOff x="665" y="1949"/>
            <a:chExt cx="2892" cy="566"/>
          </a:xfrm>
        </p:grpSpPr>
        <p:sp>
          <p:nvSpPr>
            <p:cNvPr id="17424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length (1:(2:(3:[])))</a:t>
              </a:r>
            </a:p>
          </p:txBody>
        </p:sp>
        <p:sp>
          <p:nvSpPr>
            <p:cNvPr id="17425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28713" y="2571750"/>
            <a:ext cx="2749550" cy="896938"/>
            <a:chOff x="665" y="2454"/>
            <a:chExt cx="1732" cy="565"/>
          </a:xfrm>
        </p:grpSpPr>
        <p:sp>
          <p:nvSpPr>
            <p:cNvPr id="17422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1+(1+(1+0))</a:t>
              </a:r>
            </a:p>
          </p:txBody>
        </p:sp>
        <p:sp>
          <p:nvSpPr>
            <p:cNvPr id="17423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28713" y="3375025"/>
            <a:ext cx="908050" cy="892175"/>
            <a:chOff x="665" y="2960"/>
            <a:chExt cx="572" cy="562"/>
          </a:xfrm>
        </p:grpSpPr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3</a:t>
              </a:r>
            </a:p>
          </p:txBody>
        </p:sp>
        <p:sp>
          <p:nvSpPr>
            <p:cNvPr id="17421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7825" y="4792663"/>
            <a:ext cx="6921500" cy="1471612"/>
            <a:chOff x="238" y="3019"/>
            <a:chExt cx="4360" cy="927"/>
          </a:xfrm>
        </p:grpSpPr>
        <p:sp>
          <p:nvSpPr>
            <p:cNvPr id="17418" name="Text Box 16"/>
            <p:cNvSpPr txBox="1">
              <a:spLocks noChangeArrowheads="1"/>
            </p:cNvSpPr>
            <p:nvPr/>
          </p:nvSpPr>
          <p:spPr bwMode="auto">
            <a:xfrm>
              <a:off x="238" y="3019"/>
              <a:ext cx="1853" cy="3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AcadNusx" pitchFamily="2" charset="0"/>
                </a:rPr>
                <a:t>amrigad, gvaqvs:</a:t>
              </a:r>
            </a:p>
          </p:txBody>
        </p:sp>
        <p:sp>
          <p:nvSpPr>
            <p:cNvPr id="17419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400">
                  <a:latin typeface="Lucida Sans Typewriter" pitchFamily="49" charset="0"/>
                </a:rPr>
                <a:t>length = foldr (</a:t>
              </a:r>
              <a:r>
                <a:rPr lang="en-US" sz="2400">
                  <a:latin typeface="Lucida Sans Typewriter" pitchFamily="49" charset="0"/>
                  <a:sym typeface="Symbol" pitchFamily="18" charset="2"/>
                </a:rPr>
                <a:t></a:t>
              </a:r>
              <a:r>
                <a:rPr lang="en-US" sz="2400">
                  <a:latin typeface="Lucida Sans Typewriter" pitchFamily="49" charset="0"/>
                </a:rPr>
                <a:t>_ n </a:t>
              </a:r>
              <a:r>
                <a:rPr lang="en-US" sz="2400">
                  <a:latin typeface="Lucida Sans Typewriter" pitchFamily="49" charset="0"/>
                  <a:sym typeface="Symbol" pitchFamily="18" charset="2"/>
                </a:rPr>
                <a:t></a:t>
              </a:r>
              <a:r>
                <a:rPr lang="en-US" sz="2400">
                  <a:latin typeface="Lucida Sans Typewriter" pitchFamily="49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3571875" y="3659188"/>
            <a:ext cx="4819650" cy="1531937"/>
          </a:xfrm>
          <a:prstGeom prst="wedgeRoundRectCallout">
            <a:avLst>
              <a:gd name="adj1" fmla="val -34714"/>
              <a:gd name="adj2" fmla="val -1127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AcadNusx" pitchFamily="2" charset="0"/>
              </a:rPr>
              <a:t>yoveli (:)-is Canacvleba </a:t>
            </a:r>
            <a:r>
              <a:rPr lang="en-US">
                <a:latin typeface="+mn-lt"/>
              </a:rPr>
              <a:t>(</a:t>
            </a:r>
            <a:r>
              <a:rPr lang="en-US">
                <a:latin typeface="+mn-lt"/>
                <a:sym typeface="Symbol"/>
              </a:rPr>
              <a:t></a:t>
            </a:r>
            <a:r>
              <a:rPr lang="en-US">
                <a:latin typeface="+mn-lt"/>
              </a:rPr>
              <a:t>_ n </a:t>
            </a:r>
            <a:r>
              <a:rPr lang="en-US">
                <a:latin typeface="+mn-lt"/>
                <a:sym typeface="Symbol"/>
              </a:rPr>
              <a:t></a:t>
            </a:r>
            <a:r>
              <a:rPr lang="en-US">
                <a:latin typeface="+mn-lt"/>
              </a:rPr>
              <a:t> 1+n)</a:t>
            </a:r>
            <a:r>
              <a:rPr lang="en-US">
                <a:latin typeface="AcadNusx" pitchFamily="2" charset="0"/>
              </a:rPr>
              <a:t>-iT da []-is Canacvleba 0-iT.</a:t>
            </a:r>
          </a:p>
        </p:txBody>
      </p: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377825" y="357188"/>
            <a:ext cx="2214563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4676FFF-C04D-4B9C-8980-8B29E633974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03213" y="349250"/>
            <a:ext cx="8197850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axla gavixsenoT </a:t>
            </a:r>
            <a:r>
              <a:rPr lang="en-US" b="1"/>
              <a:t>reverse</a:t>
            </a:r>
            <a:r>
              <a:rPr lang="en-US">
                <a:latin typeface="AcadNusx" pitchFamily="2" charset="0"/>
              </a:rPr>
              <a:t> funqcia: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1206500" y="1260475"/>
            <a:ext cx="6445250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reverse (x:xs) = reverse xs ++ [x]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reverse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reverse (1:(2:(3:[])))</a:t>
              </a:r>
            </a:p>
          </p:txBody>
        </p:sp>
        <p:sp>
          <p:nvSpPr>
            <p:cNvPr id="18448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(([] ++ [3]) ++ [2]) ++ [1]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pitchFamily="49" charset="0"/>
                </a:rPr>
                <a:t>[3,2,1]</a:t>
              </a:r>
            </a:p>
          </p:txBody>
        </p:sp>
        <p:sp>
          <p:nvSpPr>
            <p:cNvPr id="18444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303213" y="2617788"/>
            <a:ext cx="2214562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4572000" y="2657475"/>
            <a:ext cx="4210050" cy="1327150"/>
          </a:xfrm>
          <a:prstGeom prst="wedgeRoundRectCallout">
            <a:avLst>
              <a:gd name="adj1" fmla="val -56852"/>
              <a:gd name="adj2" fmla="val 7245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AcadNusx" pitchFamily="2" charset="0"/>
              </a:rPr>
              <a:t>yoveli</a:t>
            </a:r>
            <a:r>
              <a:rPr lang="en-US" sz="2400"/>
              <a:t> (:)</a:t>
            </a:r>
            <a:r>
              <a:rPr lang="en-US" sz="2400">
                <a:latin typeface="AcadNusx" pitchFamily="2" charset="0"/>
              </a:rPr>
              <a:t>-is Canacvleba</a:t>
            </a:r>
            <a:r>
              <a:rPr lang="en-US" sz="2400"/>
              <a:t> (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/>
              <a:t>x xs </a:t>
            </a:r>
            <a:r>
              <a:rPr lang="en-US" sz="2400">
                <a:sym typeface="Symbol" pitchFamily="18" charset="2"/>
              </a:rPr>
              <a:t></a:t>
            </a:r>
            <a:r>
              <a:rPr lang="en-US" sz="2400"/>
              <a:t> xs ++ [x])</a:t>
            </a:r>
            <a:r>
              <a:rPr lang="en-US" sz="2400">
                <a:latin typeface="AcadNusx" pitchFamily="2" charset="0"/>
              </a:rPr>
              <a:t>-iT da</a:t>
            </a:r>
            <a:r>
              <a:rPr lang="en-US" sz="2400"/>
              <a:t> []</a:t>
            </a:r>
            <a:r>
              <a:rPr lang="en-US" sz="2400">
                <a:latin typeface="AcadNusx" pitchFamily="2" charset="0"/>
              </a:rPr>
              <a:t>-is Canacvleba </a:t>
            </a:r>
            <a:r>
              <a:rPr lang="en-US" sz="2400"/>
              <a:t>[]</a:t>
            </a:r>
            <a:r>
              <a:rPr lang="en-US" sz="2400">
                <a:latin typeface="AcadNusx" pitchFamily="2" charset="0"/>
              </a:rPr>
              <a:t>-iT.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/>
              <a:t>კარირება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78173"/>
            <a:ext cx="8178800" cy="5398827"/>
          </a:xfrm>
        </p:spPr>
        <p:txBody>
          <a:bodyPr/>
          <a:lstStyle/>
          <a:p>
            <a:pPr marL="0" indent="0">
              <a:buNone/>
            </a:pPr>
            <a:r>
              <a:rPr lang="ka-GE"/>
              <a:t>კარირების დროს არგუმენტები ერთდროულად მიიღება, ხოლო ფუნქციას შედეგის სახით საშუალება აქვს დაგვიბრუნოს ფუნქცია. მაგ.,</a:t>
            </a:r>
          </a:p>
          <a:p>
            <a:r>
              <a:rPr lang="ka-GE"/>
              <a:t> </a:t>
            </a:r>
            <a:r>
              <a:rPr lang="en-US" i="1"/>
              <a:t>add :: Int → Int → Int </a:t>
            </a:r>
          </a:p>
          <a:p>
            <a:r>
              <a:rPr lang="es-ES" i="1"/>
              <a:t>add x y = x + y </a:t>
            </a:r>
            <a:r>
              <a:rPr lang="ka-GE" i="1"/>
              <a:t> განსაზღვრება</a:t>
            </a:r>
            <a:endParaRPr lang="es-ES" i="1"/>
          </a:p>
          <a:p>
            <a:r>
              <a:rPr lang="en-US" i="1"/>
              <a:t>add :: Int → (Int → Int) </a:t>
            </a:r>
          </a:p>
          <a:p>
            <a:r>
              <a:rPr lang="es-ES" i="1"/>
              <a:t>add = λx → (λy → x + y) </a:t>
            </a:r>
          </a:p>
          <a:p>
            <a:pPr marL="0" indent="0">
              <a:buNone/>
            </a:pPr>
            <a:r>
              <a:rPr lang="ka-GE"/>
              <a:t>ჩანაწერის ტოლია.</a:t>
            </a:r>
            <a:r>
              <a:rPr lang="en-US"/>
              <a:t> </a:t>
            </a:r>
            <a:r>
              <a:rPr lang="en-US" i="1"/>
              <a:t>add </a:t>
            </a:r>
            <a:r>
              <a:rPr lang="ka-GE" i="1"/>
              <a:t>ფუნქცია იღებს მთელ </a:t>
            </a:r>
            <a:r>
              <a:rPr lang="en-US" i="1"/>
              <a:t>x </a:t>
            </a:r>
            <a:r>
              <a:rPr lang="ka-GE" i="1"/>
              <a:t>რიცხვს და გვიბრუნებს ფუნქციას, რომელიც თავის მხრივ იღებს სხვა </a:t>
            </a:r>
            <a:r>
              <a:rPr lang="en-US" i="1"/>
              <a:t>y </a:t>
            </a:r>
            <a:r>
              <a:rPr lang="ka-GE" i="1"/>
              <a:t>მთელ რიცხვს და გვიბრუნებს ამ ორი რიცხვის </a:t>
            </a:r>
            <a:r>
              <a:rPr lang="en-US" i="1"/>
              <a:t>x + y </a:t>
            </a:r>
            <a:r>
              <a:rPr lang="ka-GE" i="1"/>
              <a:t>ჯამს.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8F29C-4017-4A33-BBE4-B24FCA756CA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D6E6D9-7B1F-4CDB-AC3A-4D56774CA32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363538" y="430213"/>
            <a:ext cx="2941637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amrigad, gvaqvs:</a:t>
            </a:r>
            <a:endParaRPr lang="en-US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144588" y="1703388"/>
            <a:ext cx="5991225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reverse =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foldr (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sz="2400">
                <a:latin typeface="Lucida Sans Typewriter" pitchFamily="49" charset="0"/>
              </a:rPr>
              <a:t>x xs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xs ++ [x]) []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63538" y="3133725"/>
            <a:ext cx="847407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dabolos, aRsaniSnavia, rom damatebis (++) funqcias aqvs gansakuTrebulad kompaqturi gansazRvreba </a:t>
            </a:r>
            <a:r>
              <a:rPr lang="en-US">
                <a:latin typeface="+mn-lt"/>
              </a:rPr>
              <a:t>foldr</a:t>
            </a:r>
            <a:r>
              <a:rPr lang="en-US">
                <a:latin typeface="AcadNusx" pitchFamily="2" charset="0"/>
              </a:rPr>
              <a:t>-is gamoyenebiT: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04825" y="5053013"/>
            <a:ext cx="429577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(++ ys) = foldr (:) ys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5191125" y="4454525"/>
            <a:ext cx="3543300" cy="2009775"/>
          </a:xfrm>
          <a:prstGeom prst="wedgeRoundRectCallout">
            <a:avLst>
              <a:gd name="adj1" fmla="val -112250"/>
              <a:gd name="adj2" fmla="val 1181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>
                <a:latin typeface="AcadNusx" pitchFamily="2" charset="0"/>
              </a:rPr>
              <a:t>yoveli (:)-is Canacvleba (:)-iT da []-is Canacvleba </a:t>
            </a:r>
            <a:r>
              <a:rPr lang="en-US">
                <a:latin typeface="+mn-lt"/>
              </a:rPr>
              <a:t>ys</a:t>
            </a:r>
            <a:r>
              <a:rPr lang="en-US">
                <a:latin typeface="AcadNusx" pitchFamily="2" charset="0"/>
              </a:rPr>
              <a:t>-iT.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C5700F-4EEB-4C07-826B-A13742A1D9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>
                <a:latin typeface="AcadNusx" pitchFamily="2" charset="0"/>
              </a:rPr>
              <a:t>ratomaa sasargeblo</a:t>
            </a:r>
            <a:r>
              <a:rPr lang="en-US" b="1">
                <a:latin typeface="+mn-lt"/>
              </a:rPr>
              <a:t> Foldr</a:t>
            </a:r>
            <a:r>
              <a:rPr lang="en-US" b="1">
                <a:latin typeface="AcadNusx" pitchFamily="2" charset="0"/>
              </a:rPr>
              <a:t>-i?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47675" y="1228725"/>
            <a:ext cx="820261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 sz="2400">
                <a:latin typeface="AcadNusx" pitchFamily="2" charset="0"/>
              </a:rPr>
              <a:t>zogierTi rekursiuli funqcia siaze, magali-Tad</a:t>
            </a:r>
            <a:r>
              <a:rPr lang="en-US" sz="2400">
                <a:latin typeface="+mn-lt"/>
              </a:rPr>
              <a:t> sum</a:t>
            </a:r>
            <a:r>
              <a:rPr lang="en-US" sz="2400">
                <a:latin typeface="AcadNusx" pitchFamily="2" charset="0"/>
              </a:rPr>
              <a:t> funqcia, ufro martivad ganisazRvreba </a:t>
            </a:r>
            <a:r>
              <a:rPr lang="en-US" sz="2400">
                <a:latin typeface="+mn-lt"/>
              </a:rPr>
              <a:t>foldr</a:t>
            </a:r>
            <a:r>
              <a:rPr lang="en-US" sz="2400">
                <a:latin typeface="AcadNusx" pitchFamily="2" charset="0"/>
              </a:rPr>
              <a:t>-iT.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sz="2400">
              <a:latin typeface="AcadNusx" pitchFamily="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 sz="2400">
                <a:latin typeface="+mn-lt"/>
              </a:rPr>
              <a:t>foldr</a:t>
            </a:r>
            <a:r>
              <a:rPr lang="en-US" sz="2400">
                <a:latin typeface="AcadNusx" pitchFamily="2" charset="0"/>
              </a:rPr>
              <a:t>-iT gansazRvrul funqciaTa Tvisebebi Sei-Zleba iyos damtkicebuli </a:t>
            </a:r>
            <a:r>
              <a:rPr lang="en-US" sz="2400">
                <a:latin typeface="+mn-lt"/>
              </a:rPr>
              <a:t>foldr</a:t>
            </a:r>
            <a:r>
              <a:rPr lang="en-US" sz="2400">
                <a:latin typeface="AcadNusx" pitchFamily="2" charset="0"/>
              </a:rPr>
              <a:t>-is algebruli Tvisebebis gamoyenebiT, rogoricaa Serwyma da «naxevarbananis»-is («nayiniani bananis») wesi.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sz="240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 sz="2400">
                <a:latin typeface="AcadNusx" pitchFamily="2" charset="0"/>
              </a:rPr>
              <a:t>optimizaciis gaumjobesebuli programa Sei-Zleba ufro martivi aRmoCndes, Tu cxadi re-kursiis nacvlad gamoiyeneba</a:t>
            </a:r>
            <a:r>
              <a:rPr lang="en-US" sz="2400">
                <a:latin typeface="+mn-lt"/>
              </a:rPr>
              <a:t> foldr </a:t>
            </a:r>
            <a:r>
              <a:rPr lang="en-US" sz="2400">
                <a:latin typeface="AcadNusx" pitchFamily="2" charset="0"/>
              </a:rPr>
              <a:t>funqcia.</a:t>
            </a:r>
            <a:endParaRPr kumimoji="1" lang="en-US" sz="2400">
              <a:latin typeface="AcadNusx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AAD3BE-FCB0-42A8-85E7-86670EDB184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cadNusx" pitchFamily="2" charset="0"/>
              </a:rPr>
              <a:t>sxva sabiblioTeko funqciebi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2438" y="1377950"/>
            <a:ext cx="83486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sabiblioTeko (.) funqcia gvibrunebs ori funqciis kompozicias rogorc erT funq-cias: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192213" y="2990850"/>
            <a:ext cx="7392987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(.)   :: (b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c)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f . g  =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</a:t>
            </a:r>
            <a:r>
              <a:rPr lang="en-US" sz="2400">
                <a:latin typeface="Lucida Sans Typewriter" pitchFamily="49" charset="0"/>
              </a:rPr>
              <a:t>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f (g x)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452438" y="4408488"/>
            <a:ext cx="8139112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1192213" y="5376863"/>
            <a:ext cx="3430587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odd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odd  = not . even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FF7CDD-04F4-486A-B996-F3616F634D8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77825" y="277813"/>
            <a:ext cx="8247063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sabiblioTeko</a:t>
            </a:r>
            <a:r>
              <a:rPr lang="en-US">
                <a:latin typeface="+mn-lt"/>
              </a:rPr>
              <a:t> all </a:t>
            </a:r>
            <a:r>
              <a:rPr lang="en-US">
                <a:latin typeface="AcadNusx" pitchFamily="2" charset="0"/>
              </a:rPr>
              <a:t>funqcia arkvevs, Tu akma-yofilebs mocemul predikats siis yoveli elementi.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98600" y="2122488"/>
            <a:ext cx="6792913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all    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all p xs = and [p 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xs]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98600" y="4968875"/>
            <a:ext cx="44196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all even [2,4,6,8,10]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4882D5-D108-44D0-BD31-5200DF8EE47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7025" y="228600"/>
            <a:ext cx="856932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amis dualurad, sabiblioTeko</a:t>
            </a:r>
            <a:r>
              <a:rPr lang="en-US">
                <a:latin typeface="+mn-lt"/>
              </a:rPr>
              <a:t> any </a:t>
            </a:r>
            <a:r>
              <a:rPr lang="en-US">
                <a:latin typeface="AcadNusx" pitchFamily="2" charset="0"/>
              </a:rPr>
              <a:t>funqcia arkvevs, Tu akmayofilebs predikats siis er-Ti elementi mainc.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27163" y="2076450"/>
            <a:ext cx="6792912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any    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any p xs = or [p 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xs]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7025" y="3778250"/>
            <a:ext cx="830897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427163" y="4957763"/>
            <a:ext cx="44196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any isSpace "abc def"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True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2439B9-843A-4ECD-B158-90DBE43CC4E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15913" y="254000"/>
            <a:ext cx="8470900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sabiblioTeko</a:t>
            </a:r>
            <a:r>
              <a:rPr lang="en-US">
                <a:latin typeface="+mn-lt"/>
              </a:rPr>
              <a:t> takeWhile </a:t>
            </a:r>
            <a:r>
              <a:rPr lang="en-US">
                <a:latin typeface="AcadNusx" pitchFamily="2" charset="0"/>
              </a:rPr>
              <a:t>funqcia gamoyofs elementebs siidan, vidre predikati samar-Tliani rCeba.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185863" y="1833563"/>
            <a:ext cx="7366000" cy="210026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takeWhile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takeWhile p []    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| p x           = x : takeWhile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| otherwise     = []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5913" y="4348163"/>
            <a:ext cx="830897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209675" y="5281613"/>
            <a:ext cx="5524500" cy="10779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&gt; takeWhile isAlpha "abc def"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"abc"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37951B-34E9-4B54-BF21-37355924ED1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15913" y="228600"/>
            <a:ext cx="830897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amis dualurad, </a:t>
            </a:r>
            <a:r>
              <a:rPr lang="en-US"/>
              <a:t>dropWhile </a:t>
            </a:r>
            <a:r>
              <a:rPr lang="en-US">
                <a:latin typeface="AcadNusx" pitchFamily="2" charset="0"/>
              </a:rPr>
              <a:t>funqcia anadgu-rebs elementebs siaSi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vidre predikati sa-marTliani rCeba</a:t>
            </a:r>
            <a:r>
              <a:rPr lang="ru-RU"/>
              <a:t>.</a:t>
            </a:r>
            <a:endParaRPr lang="en-US">
              <a:latin typeface="AcadNusx" pitchFamily="2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11263" y="1816100"/>
            <a:ext cx="6977062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dropWhile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dropWhile p []    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dropWhile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| p x           = dropWhile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   | otherwise     = x:xs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54013" y="4338638"/>
            <a:ext cx="830897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209675" y="5281613"/>
            <a:ext cx="5340350" cy="10779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&gt; dropWhile isSpace "   abc"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"abc"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8BAC10-3C2A-4338-9378-86CA5A4EFC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AcadNusx" pitchFamily="2" charset="0"/>
              </a:rPr>
              <a:t>savarjiSoebi</a:t>
            </a:r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363538" y="4849813"/>
            <a:ext cx="8189912" cy="954087"/>
            <a:chOff x="263" y="3327"/>
            <a:chExt cx="5159" cy="601"/>
          </a:xfrm>
        </p:grpSpPr>
        <p:sp>
          <p:nvSpPr>
            <p:cNvPr id="26635" name="Text Box 3"/>
            <p:cNvSpPr txBox="1">
              <a:spLocks noChangeArrowheads="1"/>
            </p:cNvSpPr>
            <p:nvPr/>
          </p:nvSpPr>
          <p:spPr bwMode="auto">
            <a:xfrm>
              <a:off x="263" y="3464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688" y="3327"/>
              <a:ext cx="4734" cy="60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US" b="1"/>
                <a:t>foldr </a:t>
              </a:r>
              <a:r>
                <a:rPr lang="fr-FR">
                  <a:latin typeface="AcadNusx" pitchFamily="2" charset="0"/>
                </a:rPr>
                <a:t>funqciis gamoyenebiT xelaxla gansazRvreT </a:t>
              </a:r>
              <a:r>
                <a:rPr lang="en-US" b="1"/>
                <a:t>map f</a:t>
              </a:r>
              <a:r>
                <a:rPr lang="en-US"/>
                <a:t> </a:t>
              </a:r>
              <a:r>
                <a:rPr lang="fr-FR">
                  <a:latin typeface="AcadNusx" pitchFamily="2" charset="0"/>
                </a:rPr>
                <a:t>da</a:t>
              </a:r>
              <a:r>
                <a:rPr lang="fr-FR"/>
                <a:t> </a:t>
              </a:r>
              <a:r>
                <a:rPr lang="en-US" b="1"/>
                <a:t>filter p</a:t>
              </a:r>
              <a:r>
                <a:rPr lang="en-US"/>
                <a:t> </a:t>
              </a:r>
              <a:r>
                <a:rPr lang="en-US">
                  <a:latin typeface="AcadNusx" pitchFamily="2" charset="0"/>
                </a:rPr>
                <a:t>funqciebi.</a:t>
              </a:r>
            </a:p>
          </p:txBody>
        </p:sp>
      </p:grp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363538" y="3184525"/>
            <a:ext cx="8245475" cy="1384300"/>
            <a:chOff x="228" y="2142"/>
            <a:chExt cx="5194" cy="872"/>
          </a:xfrm>
        </p:grpSpPr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28" y="2280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688" y="2142"/>
              <a:ext cx="4734" cy="87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US">
                  <a:latin typeface="AcadNusx" pitchFamily="2" charset="0"/>
                </a:rPr>
                <a:t>gamosaxeT </a:t>
              </a:r>
              <a:r>
                <a:rPr lang="en-US" b="1"/>
                <a:t>[f x | x </a:t>
              </a:r>
              <a:r>
                <a:rPr lang="en-US" b="1">
                  <a:sym typeface="Symbol" pitchFamily="18" charset="2"/>
                </a:rPr>
                <a:t></a:t>
              </a:r>
              <a:r>
                <a:rPr lang="en-US" b="1"/>
                <a:t> xs, p x] </a:t>
              </a:r>
              <a:r>
                <a:rPr lang="en-US">
                  <a:latin typeface="AcadNusx" pitchFamily="2" charset="0"/>
                </a:rPr>
                <a:t>konstruq-tori, romelic iyenebs </a:t>
              </a:r>
              <a:r>
                <a:rPr lang="en-US" b="1"/>
                <a:t>map</a:t>
              </a:r>
              <a:r>
                <a:rPr lang="en-US"/>
                <a:t> </a:t>
              </a:r>
              <a:r>
                <a:rPr lang="en-US">
                  <a:latin typeface="AcadNusx" pitchFamily="2" charset="0"/>
                </a:rPr>
                <a:t>da</a:t>
              </a:r>
              <a:r>
                <a:rPr lang="en-US"/>
                <a:t> </a:t>
              </a:r>
              <a:r>
                <a:rPr lang="en-US" b="1"/>
                <a:t>filter</a:t>
              </a:r>
              <a:r>
                <a:rPr lang="en-US">
                  <a:latin typeface="AcadNusx" pitchFamily="2" charset="0"/>
                </a:rPr>
                <a:t>  funqciebs.</a:t>
              </a:r>
            </a:p>
          </p:txBody>
        </p:sp>
      </p:grpSp>
      <p:grpSp>
        <p:nvGrpSpPr>
          <p:cNvPr id="26630" name="Group 13"/>
          <p:cNvGrpSpPr>
            <a:grpSpLocks/>
          </p:cNvGrpSpPr>
          <p:nvPr/>
        </p:nvGrpSpPr>
        <p:grpSpPr bwMode="auto">
          <a:xfrm>
            <a:off x="363538" y="1522413"/>
            <a:ext cx="8243887" cy="1384300"/>
            <a:chOff x="229" y="959"/>
            <a:chExt cx="5193" cy="872"/>
          </a:xfrm>
        </p:grpSpPr>
        <p:sp>
          <p:nvSpPr>
            <p:cNvPr id="26631" name="Text Box 11"/>
            <p:cNvSpPr txBox="1">
              <a:spLocks noChangeArrowheads="1"/>
            </p:cNvSpPr>
            <p:nvPr/>
          </p:nvSpPr>
          <p:spPr bwMode="auto">
            <a:xfrm>
              <a:off x="229" y="1097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26632" name="Text Box 12"/>
            <p:cNvSpPr txBox="1">
              <a:spLocks noChangeArrowheads="1"/>
            </p:cNvSpPr>
            <p:nvPr/>
          </p:nvSpPr>
          <p:spPr bwMode="auto">
            <a:xfrm>
              <a:off x="688" y="959"/>
              <a:ext cx="4734" cy="87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US">
                  <a:latin typeface="AcadNusx" pitchFamily="2" charset="0"/>
                </a:rPr>
                <a:t>ra saxeliT ufro aris cnobili maRa-li rigis funqcia</a:t>
              </a:r>
              <a:r>
                <a:rPr lang="ru-RU"/>
                <a:t>, </a:t>
              </a:r>
              <a:r>
                <a:rPr lang="en-US">
                  <a:latin typeface="AcadNusx" pitchFamily="2" charset="0"/>
                </a:rPr>
                <a:t>romelic Sedegis formiT kvlav funqcias gvibrunebs</a:t>
              </a:r>
              <a:r>
                <a:rPr lang="ru-RU"/>
                <a:t>?</a:t>
              </a:r>
              <a:endParaRPr lang="en-US">
                <a:latin typeface="AcadNusx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CEE19-116B-4613-AAB8-0D5D964F59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/>
          <a:lstStyle/>
          <a:p>
            <a:pPr algn="ctr"/>
            <a:r>
              <a:rPr lang="ka-GE" sz="3200" b="1">
                <a:latin typeface="AcadNusx" pitchFamily="2" charset="0"/>
              </a:rPr>
              <a:t>ფუნქციონალი-მაღალი რიგის ფუნქცია</a:t>
            </a:r>
            <a:endParaRPr lang="en-US" sz="3200" b="1">
              <a:latin typeface="AcadNusx" pitchFamily="2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01638" y="1393825"/>
            <a:ext cx="8447087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funqcias, romelic iRebs funqcias argumen-tad an gvibrunebs funqcias Sedegis saxiT, </a:t>
            </a:r>
            <a:r>
              <a:rPr lang="en-US" i="1">
                <a:solidFill>
                  <a:srgbClr val="FF0000"/>
                </a:solidFill>
                <a:latin typeface="AcadNusx" pitchFamily="2" charset="0"/>
              </a:rPr>
              <a:t>maRali rigis funqcia</a:t>
            </a:r>
            <a:r>
              <a:rPr lang="en-US">
                <a:solidFill>
                  <a:srgbClr val="FF0000"/>
                </a:solidFill>
                <a:latin typeface="AcadNusx" pitchFamily="2" charset="0"/>
              </a:rPr>
              <a:t> </a:t>
            </a:r>
            <a:r>
              <a:rPr lang="en-US">
                <a:latin typeface="AcadNusx" pitchFamily="2" charset="0"/>
              </a:rPr>
              <a:t>ewodeba.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573213" y="3176588"/>
            <a:ext cx="5503862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twice   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pitchFamily="49" charset="0"/>
              </a:rPr>
              <a:t>twice f x = f (f x)</a:t>
            </a:r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1012825" y="4995863"/>
            <a:ext cx="6575425" cy="1533525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twice </a:t>
            </a:r>
            <a:r>
              <a:rPr lang="en-US">
                <a:latin typeface="AcadNusx" pitchFamily="2" charset="0"/>
              </a:rPr>
              <a:t>maRali rigis fun</a:t>
            </a:r>
            <a:r>
              <a:rPr lang="ka-GE">
                <a:latin typeface="AcadNusx" pitchFamily="2" charset="0"/>
              </a:rPr>
              <a:t>ქ</a:t>
            </a:r>
            <a:r>
              <a:rPr lang="en-US">
                <a:latin typeface="AcadNusx" pitchFamily="2" charset="0"/>
              </a:rPr>
              <a:t>ciaa, imitom rom igi iRebs funqcias rogorc Tavis pirvel arguments.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874B0C-2C97-43CD-84A3-8AAEEC31C6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17090" cy="685800"/>
          </a:xfrm>
        </p:spPr>
        <p:txBody>
          <a:bodyPr/>
          <a:lstStyle/>
          <a:p>
            <a:pPr algn="ctr"/>
            <a:r>
              <a:rPr lang="ka-GE"/>
              <a:t>სიების დამუშავება - </a:t>
            </a:r>
            <a:r>
              <a:rPr lang="en-US"/>
              <a:t>Map </a:t>
            </a:r>
            <a:r>
              <a:rPr lang="en-US" b="1">
                <a:latin typeface="AcadNusx" pitchFamily="2" charset="0"/>
              </a:rPr>
              <a:t>fun</a:t>
            </a:r>
            <a:r>
              <a:rPr lang="ka-GE" b="1">
                <a:latin typeface="AcadNusx" pitchFamily="2" charset="0"/>
              </a:rPr>
              <a:t>ქ</a:t>
            </a:r>
            <a:r>
              <a:rPr lang="en-US" b="1">
                <a:latin typeface="AcadNusx" pitchFamily="2" charset="0"/>
              </a:rPr>
              <a:t>cia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03225" y="1452563"/>
            <a:ext cx="834707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u="sng"/>
              <a:t>map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saxelwodebis maRali rigis sabiblio-Teko funqcia axorcielebs miTiTebul funqcias siis yovel elementze.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map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[b]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1589087" y="3827777"/>
            <a:ext cx="5398567" cy="2831544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>
                <a:latin typeface="Lucida Sans Typewriter" pitchFamily="49" charset="0"/>
              </a:rPr>
              <a:t>map (+1) [1,3,5,7]</a:t>
            </a:r>
          </a:p>
          <a:p>
            <a:pPr>
              <a:spcAft>
                <a:spcPts val="600"/>
              </a:spcAft>
            </a:pPr>
            <a:r>
              <a:rPr lang="en-US" sz="2400">
                <a:latin typeface="Lucida Sans Typewriter" pitchFamily="49" charset="0"/>
              </a:rPr>
              <a:t>[2,4,6,8]</a:t>
            </a:r>
            <a:r>
              <a:rPr lang="nl-NL" sz="2400"/>
              <a:t> </a:t>
            </a:r>
            <a:endParaRPr lang="ka-GE" sz="2400"/>
          </a:p>
          <a:p>
            <a:pPr>
              <a:buFont typeface="Wingdings" pitchFamily="2" charset="2"/>
              <a:buChar char="Ø"/>
            </a:pPr>
            <a:r>
              <a:rPr lang="nl-NL" sz="2400"/>
              <a:t> map isDigit ['a', '1', 'b', '2’] </a:t>
            </a:r>
            <a:endParaRPr lang="ka-GE" sz="2400"/>
          </a:p>
          <a:p>
            <a:pPr>
              <a:buFont typeface="Wingdings" pitchFamily="2" charset="2"/>
              <a:buChar char="Ø"/>
            </a:pPr>
            <a:r>
              <a:rPr lang="nl-NL" sz="2400"/>
              <a:t>isDigit</a:t>
            </a:r>
            <a:r>
              <a:rPr lang="ka-GE" sz="2400"/>
              <a:t> </a:t>
            </a:r>
            <a:r>
              <a:rPr lang="en-US" sz="2400"/>
              <a:t>ch=ch&gt;=</a:t>
            </a:r>
            <a:r>
              <a:rPr lang="nl-NL" sz="2400"/>
              <a:t>'</a:t>
            </a:r>
            <a:r>
              <a:rPr lang="en-US" sz="2400"/>
              <a:t>0</a:t>
            </a:r>
            <a:r>
              <a:rPr lang="nl-NL" sz="2400"/>
              <a:t>'</a:t>
            </a:r>
            <a:r>
              <a:rPr lang="en-US" sz="2400"/>
              <a:t>&amp;&amp;ch&lt;=</a:t>
            </a:r>
            <a:r>
              <a:rPr lang="nl-NL" sz="2400"/>
              <a:t>'</a:t>
            </a:r>
            <a:r>
              <a:rPr lang="en-US" sz="2400"/>
              <a:t>9</a:t>
            </a:r>
            <a:r>
              <a:rPr lang="nl-NL" sz="2400"/>
              <a:t>’ 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[False, True, False, True ] </a:t>
            </a:r>
          </a:p>
          <a:p>
            <a:pPr>
              <a:buFont typeface="Wingdings" pitchFamily="2" charset="2"/>
              <a:buChar char="Ø"/>
            </a:pPr>
            <a:r>
              <a:rPr lang="it-IT" sz="2400"/>
              <a:t> map reverse ["abc", "def", "ghi"] </a:t>
            </a:r>
          </a:p>
          <a:p>
            <a:r>
              <a:rPr lang="en-US" sz="2400"/>
              <a:t>["cba", "fed", "ihg“]</a:t>
            </a:r>
            <a:endParaRPr lang="en-US" sz="240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DF576-04C5-4152-AAE6-7A3E1CC5FD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79413" y="3187700"/>
            <a:ext cx="840422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garda amisa, mtkicebaTa Catarebis mizniT, </a:t>
            </a:r>
            <a:r>
              <a:rPr lang="en-US" i="1"/>
              <a:t>map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 SeiZleba ganisazRvros rekur-siis saSualebiTac: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379413" y="246063"/>
            <a:ext cx="8496300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map </a:t>
            </a:r>
            <a:r>
              <a:rPr lang="en-US">
                <a:latin typeface="AcadNusx" pitchFamily="2" charset="0"/>
              </a:rPr>
              <a:t>funqcia SeiZleba ganisazRvros gansaku-Trebulad martivi formiT siis konstruq-toris gamoyenebisas:</a:t>
            </a:r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map f xs = [f 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xs]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512888" y="5121275"/>
            <a:ext cx="5524500" cy="11144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>
                <a:latin typeface="Lucida Sans Typewriter" pitchFamily="49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pitchFamily="49" charset="0"/>
              </a:rPr>
              <a:t>map f (x:xs) = f x : map f xs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D78037-074A-4798-81DA-68A4CCAE5A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Filter </a:t>
            </a:r>
            <a:r>
              <a:rPr lang="en-US" b="1">
                <a:latin typeface="AcadNusx" pitchFamily="2" charset="0"/>
              </a:rPr>
              <a:t>funqcia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15925" y="1416050"/>
            <a:ext cx="841692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maRali rigis sabiblioTeko </a:t>
            </a:r>
            <a:r>
              <a:rPr lang="en-US" u="sng"/>
              <a:t>filter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 irCevs siidan yovel elements, romelic predikats akmayofilebs.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506538" y="3099743"/>
            <a:ext cx="6424612" cy="46166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filter :: (a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[a]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15925" y="4078288"/>
            <a:ext cx="2214563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1517650" y="5121275"/>
            <a:ext cx="4051300" cy="11874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&gt; filter even [1..10]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[2,4,6,8,10]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A36450-5274-45FD-940E-BEFD822BF4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66713" y="2678656"/>
            <a:ext cx="7773987" cy="353943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i="1"/>
          </a:p>
          <a:p>
            <a:r>
              <a:rPr lang="en-US" i="1"/>
              <a:t>&gt; filter even [1..10] </a:t>
            </a:r>
          </a:p>
          <a:p>
            <a:r>
              <a:rPr lang="en-US"/>
              <a:t>[2</a:t>
            </a:r>
            <a:r>
              <a:rPr lang="en-US" i="1"/>
              <a:t>, 4, 6, 8, 10] </a:t>
            </a:r>
          </a:p>
          <a:p>
            <a:r>
              <a:rPr lang="en-US" i="1"/>
              <a:t>&gt; filter (&gt;5) [1..10] </a:t>
            </a:r>
          </a:p>
          <a:p>
            <a:r>
              <a:rPr lang="en-US"/>
              <a:t>[6</a:t>
            </a:r>
            <a:r>
              <a:rPr lang="en-US" i="1"/>
              <a:t>, 7, 8, 9, 10] </a:t>
            </a:r>
          </a:p>
          <a:p>
            <a:pPr>
              <a:buFont typeface="Wingdings" pitchFamily="2" charset="2"/>
              <a:buChar char="Ø"/>
            </a:pPr>
            <a:r>
              <a:rPr lang="en-US" i="1"/>
              <a:t>filter (≠ '˽') "abc˽def˽ghi“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"abcdefghi"</a:t>
            </a:r>
          </a:p>
          <a:p>
            <a:pPr>
              <a:buFont typeface="Wingdings" pitchFamily="2" charset="2"/>
              <a:buChar char="Ø"/>
            </a:pPr>
            <a:endParaRPr lang="en-US">
              <a:latin typeface="AcadNusx" pitchFamily="2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57531" y="341929"/>
            <a:ext cx="8447087" cy="181588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Filter </a:t>
            </a:r>
            <a:r>
              <a:rPr lang="en-US">
                <a:latin typeface="AcadNusx" pitchFamily="2" charset="0"/>
              </a:rPr>
              <a:t>funqcia</a:t>
            </a:r>
            <a:r>
              <a:rPr lang="en-US"/>
              <a:t> </a:t>
            </a:r>
            <a:r>
              <a:rPr lang="ka-GE"/>
              <a:t>ირჩევს სიის ყველა ელემენტს, რომელიც პრედიკატს აკმაყოფილებს.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SeiZleba ganisazRvros siis konstruqtoris saSu</a:t>
            </a:r>
            <a:r>
              <a:rPr lang="ka-GE">
                <a:latin typeface="AcadNusx" pitchFamily="2" charset="0"/>
              </a:rPr>
              <a:t>-</a:t>
            </a:r>
            <a:r>
              <a:rPr lang="en-US">
                <a:latin typeface="AcadNusx" pitchFamily="2" charset="0"/>
              </a:rPr>
              <a:t>alebiT: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108295" y="2189968"/>
            <a:ext cx="6008688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filter p xs = [x | x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</a:t>
            </a:r>
            <a:r>
              <a:rPr lang="en-US" sz="2400">
                <a:latin typeface="Lucida Sans Typewriter" pitchFamily="49" charset="0"/>
              </a:rPr>
              <a:t> xs, p x]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3275" y="813179"/>
            <a:ext cx="8178800" cy="4953000"/>
          </a:xfrm>
        </p:spPr>
        <p:txBody>
          <a:bodyPr/>
          <a:lstStyle/>
          <a:p>
            <a:r>
              <a:rPr lang="en-US">
                <a:latin typeface="AcadNusx" pitchFamily="2" charset="0"/>
              </a:rPr>
              <a:t>garda amisa </a:t>
            </a:r>
            <a:r>
              <a:rPr lang="en-US"/>
              <a:t>filter</a:t>
            </a:r>
            <a:r>
              <a:rPr lang="ka-GE"/>
              <a:t> ფუნქცია</a:t>
            </a:r>
            <a:r>
              <a:rPr lang="en-US">
                <a:latin typeface="AcadNusx" pitchFamily="2" charset="0"/>
              </a:rPr>
              <a:t> SeiZleba ganisazRvros rekursiiTac: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BD8B2C-EEFA-4F69-8005-41EB1FB4A8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75781" y="2497423"/>
            <a:ext cx="6261100" cy="19907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filter p []    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   | p x 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pitchFamily="49" charset="0"/>
              </a:rPr>
              <a:t>   | otherwise  = filter p xs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4F5BA-EF9E-4951-BB34-791839ACC14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533399" y="177800"/>
            <a:ext cx="8310349" cy="6299200"/>
          </a:xfrm>
        </p:spPr>
        <p:txBody>
          <a:bodyPr/>
          <a:lstStyle/>
          <a:p>
            <a:r>
              <a:rPr lang="en-US" i="1"/>
              <a:t>map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da</a:t>
            </a:r>
            <a:r>
              <a:rPr lang="en-US"/>
              <a:t> </a:t>
            </a:r>
            <a:r>
              <a:rPr lang="en-US" i="1"/>
              <a:t>filter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funqciebi xSirad erTad gamoiyeneba: </a:t>
            </a:r>
            <a:r>
              <a:rPr lang="en-US" i="1"/>
              <a:t>filter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funqcias mimarTaven siidan garkveuli elementebis asarCevad, xolo Semdeg yoveli maTgani gardaiqmne</a:t>
            </a:r>
            <a:r>
              <a:rPr lang="ka-GE">
                <a:latin typeface="AcadNusx" pitchFamily="2" charset="0"/>
              </a:rPr>
              <a:t>-</a:t>
            </a:r>
            <a:r>
              <a:rPr lang="en-US">
                <a:latin typeface="AcadNusx" pitchFamily="2" charset="0"/>
              </a:rPr>
              <a:t>ba</a:t>
            </a:r>
            <a:r>
              <a:rPr lang="en-US"/>
              <a:t> </a:t>
            </a:r>
            <a:r>
              <a:rPr lang="en-US" i="1"/>
              <a:t>map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funqciis saSualebiT.</a:t>
            </a:r>
            <a:r>
              <a:rPr lang="en-US"/>
              <a:t> </a:t>
            </a:r>
          </a:p>
          <a:p>
            <a:r>
              <a:rPr lang="en-US">
                <a:latin typeface="AcadNusx" pitchFamily="2" charset="0"/>
              </a:rPr>
              <a:t>funqcia, romelic gvibrunebs siidan luwi mTeli ricxvebis kvadratebis jams:</a:t>
            </a:r>
          </a:p>
          <a:p>
            <a:pPr>
              <a:buNone/>
            </a:pPr>
            <a:r>
              <a:rPr lang="en-US" i="1"/>
              <a:t>sumsqreven	</a:t>
            </a:r>
            <a:r>
              <a:rPr lang="en-US"/>
              <a:t>::	[</a:t>
            </a:r>
            <a:r>
              <a:rPr lang="en-US" i="1"/>
              <a:t>Int</a:t>
            </a:r>
            <a:r>
              <a:rPr lang="en-US"/>
              <a:t>] </a:t>
            </a:r>
            <a:r>
              <a:rPr lang="en-US" i="1"/>
              <a:t>→ Int</a:t>
            </a:r>
            <a:endParaRPr lang="en-US"/>
          </a:p>
          <a:p>
            <a:pPr>
              <a:buNone/>
            </a:pPr>
            <a:r>
              <a:rPr lang="en-US" i="1"/>
              <a:t>sumsqreven ns	</a:t>
            </a:r>
            <a:r>
              <a:rPr lang="en-US"/>
              <a:t>=</a:t>
            </a:r>
            <a:r>
              <a:rPr lang="ka-GE"/>
              <a:t> </a:t>
            </a:r>
            <a:r>
              <a:rPr lang="en-US" i="1"/>
              <a:t>sum </a:t>
            </a:r>
            <a:r>
              <a:rPr lang="en-US"/>
              <a:t>(</a:t>
            </a:r>
            <a:r>
              <a:rPr lang="en-US" i="1"/>
              <a:t>map </a:t>
            </a:r>
            <a:r>
              <a:rPr lang="en-US"/>
              <a:t>(</a:t>
            </a:r>
            <a:r>
              <a:rPr lang="en-US" i="1"/>
              <a:t>↑</a:t>
            </a:r>
            <a:r>
              <a:rPr lang="en-US"/>
              <a:t>2) (</a:t>
            </a:r>
            <a:r>
              <a:rPr lang="en-US" i="1"/>
              <a:t>filter even ns</a:t>
            </a:r>
            <a:r>
              <a:rPr lang="en-US"/>
              <a:t>))</a:t>
            </a:r>
          </a:p>
          <a:p>
            <a:r>
              <a:rPr lang="en-US" i="1"/>
              <a:t>all</a:t>
            </a:r>
            <a:r>
              <a:rPr lang="ka-GE" i="1"/>
              <a:t> </a:t>
            </a:r>
            <a:r>
              <a:rPr lang="en-US" i="1"/>
              <a:t>- </a:t>
            </a:r>
            <a:r>
              <a:rPr lang="en-US">
                <a:latin typeface="AcadNusx" pitchFamily="2" charset="0"/>
              </a:rPr>
              <a:t>askvnis, Tu akmayofilebs siis yvela elementi predikats:</a:t>
            </a:r>
          </a:p>
          <a:p>
            <a:r>
              <a:rPr lang="en-US" i="1"/>
              <a:t>&gt; all even </a:t>
            </a:r>
            <a:r>
              <a:rPr lang="en-US"/>
              <a:t>[2</a:t>
            </a:r>
            <a:r>
              <a:rPr lang="en-US" i="1"/>
              <a:t>, </a:t>
            </a:r>
            <a:r>
              <a:rPr lang="en-US"/>
              <a:t>4</a:t>
            </a:r>
            <a:r>
              <a:rPr lang="en-US" i="1"/>
              <a:t>, </a:t>
            </a:r>
            <a:r>
              <a:rPr lang="en-US"/>
              <a:t>6</a:t>
            </a:r>
            <a:r>
              <a:rPr lang="en-US" i="1"/>
              <a:t>, </a:t>
            </a:r>
            <a:r>
              <a:rPr lang="en-US"/>
              <a:t>8]</a:t>
            </a:r>
          </a:p>
          <a:p>
            <a:r>
              <a:rPr lang="en-US" i="1"/>
              <a:t>True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45&quot;/&gt;&lt;/object&gt;&lt;object type=&quot;3&quot; unique_id=&quot;10005&quot;&gt;&lt;property id=&quot;20148&quot; value=&quot;5&quot;/&gt;&lt;property id=&quot;20300&quot; value=&quot;Slide 2 - &amp;quot;Sesavali&amp;quot;&quot;/&gt;&lt;property id=&quot;20307&quot; value=&quot;313&quot;/&gt;&lt;/object&gt;&lt;object type=&quot;3&quot; unique_id=&quot;10006&quot;&gt;&lt;property id=&quot;20148&quot; value=&quot;5&quot;/&gt;&lt;property id=&quot;20300&quot; value=&quot;Slide 3 - &amp;quot;ratomaa isini sasargeblo?&amp;quot;&quot;/&gt;&lt;property id=&quot;20307&quot; value=&quot;322&quot;/&gt;&lt;/object&gt;&lt;object type=&quot;3&quot; unique_id=&quot;10007&quot;&gt;&lt;property id=&quot;20148&quot; value=&quot;5&quot;/&gt;&lt;property id=&quot;20300&quot; value=&quot;Slide 4 - &amp;quot;Map funacia&amp;quot;&quot;/&gt;&lt;property id=&quot;20307&quot; value=&quot;310&quot;/&gt;&lt;/object&gt;&lt;object type=&quot;3&quot; unique_id=&quot;10008&quot;&gt;&lt;property id=&quot;20148&quot; value=&quot;5&quot;/&gt;&lt;property id=&quot;20300&quot; value=&quot;Slide 5&quot;/&gt;&lt;property id=&quot;20307&quot; value=&quot;316&quot;/&gt;&lt;/object&gt;&lt;object type=&quot;3&quot; unique_id=&quot;10009&quot;&gt;&lt;property id=&quot;20148&quot; value=&quot;5&quot;/&gt;&lt;property id=&quot;20300&quot; value=&quot;Slide 6 - &amp;quot;Filter funqcia&amp;quot;&quot;/&gt;&lt;property id=&quot;20307&quot; value=&quot;281&quot;/&gt;&lt;/object&gt;&lt;object type=&quot;3&quot; unique_id=&quot;10010&quot;&gt;&lt;property id=&quot;20148&quot; value=&quot;5&quot;/&gt;&lt;property id=&quot;20300&quot; value=&quot;Slide 7&quot;/&gt;&lt;property id=&quot;20307&quot; value=&quot;319&quot;/&gt;&lt;/object&gt;&lt;object type=&quot;3&quot; unique_id=&quot;10011&quot;&gt;&lt;property id=&quot;20148&quot; value=&quot;5&quot;/&gt;&lt;property id=&quot;20300&quot; value=&quot;Slide 8 - &amp;quot;Foldr funqcia&amp;quot;&quot;/&gt;&lt;property id=&quot;20307&quot; value=&quot;336&quot;/&gt;&lt;/object&gt;&lt;object type=&quot;3&quot; unique_id=&quot;10012&quot;&gt;&lt;property id=&quot;20148&quot; value=&quot;5&quot;/&gt;&lt;property id=&quot;20300&quot; value=&quot;Slide 9&quot;/&gt;&lt;property id=&quot;20307&quot; value=&quot;328&quot;/&gt;&lt;/object&gt;&lt;object type=&quot;3&quot; unique_id=&quot;10013&quot;&gt;&lt;property id=&quot;20148&quot; value=&quot;5&quot;/&gt;&lt;property id=&quot;20300&quot; value=&quot;Slide 10&quot;/&gt;&lt;property id=&quot;20307&quot; value=&quot;325&quot;/&gt;&lt;/object&gt;&lt;object type=&quot;3&quot; unique_id=&quot;10014&quot;&gt;&lt;property id=&quot;20148&quot; value=&quot;5&quot;/&gt;&lt;property id=&quot;20300&quot; value=&quot;Slide 11&quot;/&gt;&lt;property id=&quot;20307&quot; value=&quot;331&quot;/&gt;&lt;/object&gt;&lt;object type=&quot;3&quot; unique_id=&quot;10015&quot;&gt;&lt;property id=&quot;20148&quot; value=&quot;5&quot;/&gt;&lt;property id=&quot;20300&quot; value=&quot;Slide 12&quot;/&gt;&lt;property id=&quot;20307&quot; value=&quot;329&quot;/&gt;&lt;/object&gt;&lt;object type=&quot;3&quot; unique_id=&quot;10016&quot;&gt;&lt;property id=&quot;20148&quot; value=&quot;5&quot;/&gt;&lt;property id=&quot;20300&quot; value=&quot;Slide 13&quot;/&gt;&lt;property id=&quot;20307&quot; value=&quot;332&quot;/&gt;&lt;/object&gt;&lt;object type=&quot;3&quot; unique_id=&quot;10017&quot;&gt;&lt;property id=&quot;20148&quot; value=&quot;5&quot;/&gt;&lt;property id=&quot;20300&quot; value=&quot;Slide 14 - &amp;quot;Foldr-is gamoyenebis sxva magaliTebi&amp;quot;&quot;/&gt;&lt;property id=&quot;20307&quot; value=&quot;335&quot;/&gt;&lt;/object&gt;&lt;object type=&quot;3&quot; unique_id=&quot;10018&quot;&gt;&lt;property id=&quot;20148&quot; value=&quot;5&quot;/&gt;&lt;property id=&quot;20300&quot; value=&quot;Slide 15&quot;/&gt;&lt;property id=&quot;20307&quot; value=&quot;296&quot;/&gt;&lt;/object&gt;&lt;object type=&quot;3&quot; unique_id=&quot;10019&quot;&gt;&lt;property id=&quot;20148&quot; value=&quot;5&quot;/&gt;&lt;property id=&quot;20300&quot; value=&quot;Slide 16&quot;/&gt;&lt;property id=&quot;20307&quot; value=&quot;338&quot;/&gt;&lt;/object&gt;&lt;object type=&quot;3&quot; unique_id=&quot;10020&quot;&gt;&lt;property id=&quot;20148&quot; value=&quot;5&quot;/&gt;&lt;property id=&quot;20300&quot; value=&quot;Slide 17&quot;/&gt;&lt;property id=&quot;20307&quot; value=&quot;342&quot;/&gt;&lt;/object&gt;&lt;object type=&quot;3&quot; unique_id=&quot;10021&quot;&gt;&lt;property id=&quot;20148&quot; value=&quot;5&quot;/&gt;&lt;property id=&quot;20300&quot; value=&quot;Slide 18 - &amp;quot;ratomaa sasargeblo Foldr-i?&amp;quot;&quot;/&gt;&lt;property id=&quot;20307&quot; value=&quot;340&quot;/&gt;&lt;/object&gt;&lt;object type=&quot;3&quot; unique_id=&quot;10022&quot;&gt;&lt;property id=&quot;20148&quot; value=&quot;5&quot;/&gt;&lt;property id=&quot;20300&quot; value=&quot;Slide 19 - &amp;quot;sxva sabiblioTeko funqciebi&amp;quot;&quot;/&gt;&lt;property id=&quot;20307&quot; value=&quot;283&quot;/&gt;&lt;/object&gt;&lt;object type=&quot;3&quot; unique_id=&quot;10023&quot;&gt;&lt;property id=&quot;20148&quot; value=&quot;5&quot;/&gt;&lt;property id=&quot;20300&quot; value=&quot;Slide 20&quot;/&gt;&lt;property id=&quot;20307&quot; value=&quot;284&quot;/&gt;&lt;/object&gt;&lt;object type=&quot;3&quot; unique_id=&quot;10024&quot;&gt;&lt;property id=&quot;20148&quot; value=&quot;5&quot;/&gt;&lt;property id=&quot;20300&quot; value=&quot;Slide 21&quot;/&gt;&lt;property id=&quot;20307&quot; value=&quot;300&quot;/&gt;&lt;/object&gt;&lt;object type=&quot;3&quot; unique_id=&quot;10025&quot;&gt;&lt;property id=&quot;20148&quot; value=&quot;5&quot;/&gt;&lt;property id=&quot;20300&quot; value=&quot;Slide 22&quot;/&gt;&lt;property id=&quot;20307&quot; value=&quot;301&quot;/&gt;&lt;/object&gt;&lt;object type=&quot;3&quot; unique_id=&quot;10026&quot;&gt;&lt;property id=&quot;20148&quot; value=&quot;5&quot;/&gt;&lt;property id=&quot;20300&quot; value=&quot;Slide 23&quot;/&gt;&lt;property id=&quot;20307&quot; value=&quot;344&quot;/&gt;&lt;/object&gt;&lt;object type=&quot;3&quot; unique_id=&quot;10027&quot;&gt;&lt;property id=&quot;20148&quot; value=&quot;5&quot;/&gt;&lt;property id=&quot;20300&quot; value=&quot;Slide 24 - &amp;quot;savarjiSoebi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8206</TotalTime>
  <Words>1685</Words>
  <Application>Microsoft Office PowerPoint</Application>
  <PresentationFormat>On-screen Show (4:3)</PresentationFormat>
  <Paragraphs>243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Monotype Sorts</vt:lpstr>
      <vt:lpstr>Tahoma</vt:lpstr>
      <vt:lpstr>Wingdings</vt:lpstr>
      <vt:lpstr>AcadMtavr</vt:lpstr>
      <vt:lpstr>Arial Black</vt:lpstr>
      <vt:lpstr>AcadNusx</vt:lpstr>
      <vt:lpstr>Times New Roman</vt:lpstr>
      <vt:lpstr>Lucida Sans Typewriter</vt:lpstr>
      <vt:lpstr>FUN Template</vt:lpstr>
      <vt:lpstr>PowerPoint Presentation</vt:lpstr>
      <vt:lpstr>კარირება</vt:lpstr>
      <vt:lpstr>ფუნქციონალი-მაღალი რიგის ფუნქცია</vt:lpstr>
      <vt:lpstr>სიების დამუშავება - Map funქcia</vt:lpstr>
      <vt:lpstr>PowerPoint Presentation</vt:lpstr>
      <vt:lpstr>Filter funqcia</vt:lpstr>
      <vt:lpstr>PowerPoint Presentation</vt:lpstr>
      <vt:lpstr>PowerPoint Presentation</vt:lpstr>
      <vt:lpstr>PowerPoint Presentation</vt:lpstr>
      <vt:lpstr>PowerPoint Presentation</vt:lpstr>
      <vt:lpstr>Foldr funqcia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Foldr-is gamoyenebis sxva magaliTebi</vt:lpstr>
      <vt:lpstr>PowerPoint Presentation</vt:lpstr>
      <vt:lpstr>PowerPoint Presentation</vt:lpstr>
      <vt:lpstr>PowerPoint Presentation</vt:lpstr>
      <vt:lpstr>ratomaa sasargeblo Foldr-i?</vt:lpstr>
      <vt:lpstr>sxva sabiblioTeko funqciebi</vt:lpstr>
      <vt:lpstr>PowerPoint Presentation</vt:lpstr>
      <vt:lpstr>PowerPoint Presentation</vt:lpstr>
      <vt:lpstr>PowerPoint Presentation</vt:lpstr>
      <vt:lpstr>PowerPoint Presentation</vt:lpstr>
      <vt:lpstr>savarjiSoebi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User</cp:lastModifiedBy>
  <cp:revision>585</cp:revision>
  <cp:lastPrinted>2001-01-23T09:38:59Z</cp:lastPrinted>
  <dcterms:created xsi:type="dcterms:W3CDTF">2000-11-20T11:40:19Z</dcterms:created>
  <dcterms:modified xsi:type="dcterms:W3CDTF">2021-12-18T08:27:30Z</dcterms:modified>
</cp:coreProperties>
</file>