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317" r:id="rId2"/>
    <p:sldId id="280" r:id="rId3"/>
    <p:sldId id="285" r:id="rId4"/>
    <p:sldId id="330" r:id="rId5"/>
    <p:sldId id="331" r:id="rId6"/>
    <p:sldId id="286" r:id="rId7"/>
    <p:sldId id="289" r:id="rId8"/>
    <p:sldId id="316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300" r:id="rId17"/>
    <p:sldId id="302" r:id="rId18"/>
    <p:sldId id="301" r:id="rId19"/>
    <p:sldId id="304" r:id="rId20"/>
    <p:sldId id="305" r:id="rId21"/>
    <p:sldId id="306" r:id="rId22"/>
    <p:sldId id="309" r:id="rId23"/>
    <p:sldId id="310" r:id="rId24"/>
    <p:sldId id="311" r:id="rId25"/>
    <p:sldId id="312" r:id="rId26"/>
    <p:sldId id="313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14" r:id="rId40"/>
    <p:sldId id="308" r:id="rId41"/>
    <p:sldId id="315" r:id="rId42"/>
  </p:sldIdLst>
  <p:sldSz cx="9144000" cy="6858000" type="screen4x3"/>
  <p:notesSz cx="7089775" cy="10218738"/>
  <p:embeddedFontLst>
    <p:embeddedFont>
      <p:font typeface="Lucida Sans Typewriter" panose="020B0602040502020304" pitchFamily="33" charset="0"/>
      <p:regular r:id="rId45"/>
      <p:bold r:id="rId46"/>
    </p:embeddedFont>
    <p:embeddedFont>
      <p:font typeface="Monotype Sorts" panose="020B0604020202020204"/>
      <p:regular r:id="rId47"/>
    </p:embeddedFont>
    <p:embeddedFont>
      <p:font typeface="AcadNusx" pitchFamily="2" charset="0"/>
      <p:regular r:id="rId48"/>
    </p:embeddedFont>
    <p:embeddedFont>
      <p:font typeface="Tahoma" panose="020B0604030504040204" pitchFamily="34" charset="0"/>
      <p:regular r:id="rId49"/>
      <p:bold r:id="rId50"/>
    </p:embeddedFont>
    <p:embeddedFont>
      <p:font typeface="AcadMtavr" pitchFamily="2" charset="0"/>
      <p:regular r:id="rId51"/>
    </p:embeddedFont>
    <p:embeddedFont>
      <p:font typeface="Arial Black" panose="020B0A04020102020204" pitchFamily="34" charset="0"/>
      <p:bold r:id="rId52"/>
    </p:embeddedFont>
  </p:embeddedFontLst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8">
          <p15:clr>
            <a:srgbClr val="A4A3A4"/>
          </p15:clr>
        </p15:guide>
        <p15:guide id="2" pos="22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8" autoAdjust="0"/>
    <p:restoredTop sz="90860" autoAdjust="0"/>
  </p:normalViewPr>
  <p:slideViewPr>
    <p:cSldViewPr snapToGrid="0">
      <p:cViewPr varScale="1">
        <p:scale>
          <a:sx n="84" d="100"/>
          <a:sy n="84" d="100"/>
        </p:scale>
        <p:origin x="13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EBFC529B-72A0-40B5-A5EC-8987205E8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AE0E1D-409D-48C1-B8E1-285A9B96E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/>
              <a:t>Chapter 4 - Types and Classes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C2638-8E82-4FC0-9465-2BCF6043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66FC-B524-4EA7-84F4-DC4CBE046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9C82D-BA69-4FA1-9CB7-6D51B3260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3CF2F-169E-4C39-9378-F48A508FF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1DDC7-BFF2-4C0F-8611-FC537722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8012A-C9F2-4855-BF11-AAB22D3EE1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32538-B29C-43F0-9DAF-E9A695E1F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B3A0-B231-4658-96F4-BE3828999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63CB1-3B60-486F-83CA-57A7029E1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F0022-2557-4B3F-9EE8-C1EC3F79B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BB10AC0-5D99-499A-A6B7-FDCE396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7F794D-3BF8-4588-8225-A91B5BE16425}" type="slidenum">
              <a:rPr lang="en-US" smtClean="0"/>
              <a:pPr/>
              <a:t>0</a:t>
            </a:fld>
            <a:endParaRPr lang="en-US" smtClean="0"/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  <a:latin typeface="AcadMtavr" pitchFamily="2" charset="0"/>
              </a:rPr>
              <a:t>D</a:t>
            </a:r>
            <a:r>
              <a:rPr lang="ka-GE" sz="3600" b="1" smtClean="0">
                <a:solidFill>
                  <a:schemeClr val="tx2"/>
                </a:solidFill>
                <a:latin typeface="AcadMtavr" pitchFamily="2" charset="0"/>
              </a:rPr>
              <a:t>დაპროგრამება</a:t>
            </a:r>
            <a:r>
              <a:rPr lang="en-US" sz="3600" b="1" smtClean="0">
                <a:solidFill>
                  <a:schemeClr val="tx2"/>
                </a:solidFill>
                <a:latin typeface="AcadMtavr" pitchFamily="2" charset="0"/>
              </a:rPr>
              <a:t> </a:t>
            </a:r>
            <a:r>
              <a:rPr lang="en-US" sz="3600" b="1">
                <a:solidFill>
                  <a:schemeClr val="tx2"/>
                </a:solidFill>
                <a:latin typeface="Arial Black" pitchFamily="34" charset="0"/>
              </a:rPr>
              <a:t>HASKELL </a:t>
            </a:r>
            <a:r>
              <a:rPr lang="ka-GE" sz="3600" b="1" smtClean="0">
                <a:solidFill>
                  <a:schemeClr val="tx2"/>
                </a:solidFill>
                <a:latin typeface="AcadMtavr" pitchFamily="2" charset="0"/>
              </a:rPr>
              <a:t>ენაზე</a:t>
            </a:r>
            <a:endParaRPr lang="en-US" sz="3600" b="1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kumimoji="1" lang="ka-GE" sz="3200" smtClean="0">
                <a:latin typeface="AcadNusx" pitchFamily="2" charset="0"/>
              </a:rPr>
              <a:t>ტიპები და ძირითადი კლასები</a:t>
            </a:r>
            <a:endParaRPr kumimoji="1" lang="en-US" sz="3200"/>
          </a:p>
        </p:txBody>
      </p:sp>
      <p:pic>
        <p:nvPicPr>
          <p:cNvPr id="3077" name="Picture 4" descr="C:\Documents and Settings\gmh.POLIHALE\Desktop\HaskellLogo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7250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6CBB4C-5465-4A7D-9C36-13730EA2B56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39713" y="1111250"/>
            <a:ext cx="8609012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siis tipi arafers gveubneba mis sigrZeze</a:t>
            </a:r>
            <a:r>
              <a:rPr kumimoji="1" lang="en-US"/>
              <a:t>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82725" y="2408238"/>
            <a:ext cx="5340350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[</a:t>
            </a:r>
            <a:r>
              <a:rPr lang="en-US" sz="2400" dirty="0" err="1">
                <a:latin typeface="Lucida Sans Typewriter" pitchFamily="49" charset="0"/>
              </a:rPr>
              <a:t>False,True</a:t>
            </a:r>
            <a:r>
              <a:rPr lang="en-US" sz="2400" dirty="0">
                <a:latin typeface="Lucida Sans Typewriter" pitchFamily="49" charset="0"/>
              </a:rPr>
              <a:t>]       :: [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[</a:t>
            </a:r>
            <a:r>
              <a:rPr lang="en-US" sz="2400" dirty="0" err="1">
                <a:latin typeface="Lucida Sans Typewriter" pitchFamily="49" charset="0"/>
              </a:rPr>
              <a:t>False,True,False</a:t>
            </a:r>
            <a:r>
              <a:rPr lang="en-US" sz="2400" dirty="0">
                <a:latin typeface="Lucida Sans Typewriter" pitchFamily="49" charset="0"/>
              </a:rPr>
              <a:t>] :: [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01675" y="4054475"/>
            <a:ext cx="817880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GB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482725" y="5556250"/>
            <a:ext cx="5530850" cy="49371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[[’a’],[’</a:t>
            </a:r>
            <a:r>
              <a:rPr lang="en-US" sz="2400" dirty="0" err="1">
                <a:latin typeface="Lucida Sans Typewriter" pitchFamily="49" charset="0"/>
              </a:rPr>
              <a:t>b’,’c</a:t>
            </a:r>
            <a:r>
              <a:rPr lang="en-US" sz="2400" dirty="0">
                <a:latin typeface="Lucida Sans Typewriter" pitchFamily="49" charset="0"/>
              </a:rPr>
              <a:t>’]] :: [[Char]]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393700" y="457200"/>
            <a:ext cx="1816100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528638" y="4084638"/>
            <a:ext cx="818991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elementTa tipebi ar izRudeba. magali-Tad, dasaSvebia siaTa siebic ki</a:t>
            </a:r>
            <a:r>
              <a:rPr kumimoji="1" lang="en-US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C8DE47-F385-411E-92D1-382A073DBB4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KkorteJis tipebi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27038" y="1416050"/>
            <a:ext cx="8266112" cy="9540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korteJi _ sxvadasxva tipis sidideTa mim-devrobaa</a:t>
            </a:r>
            <a:r>
              <a:rPr lang="en-US"/>
              <a:t>: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1146175" y="2590800"/>
            <a:ext cx="68135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(False,True)    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(False,’a’,True) :: (Bool,Char,Bool)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427038" y="4325938"/>
            <a:ext cx="822642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sazogadod</a:t>
            </a:r>
            <a:r>
              <a:rPr lang="en-US"/>
              <a:t>: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1146175" y="5064125"/>
            <a:ext cx="7385050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(t1,t2,…,tn) </a:t>
            </a:r>
            <a:r>
              <a:rPr lang="en-US">
                <a:latin typeface="AcadNusx" pitchFamily="2" charset="0"/>
              </a:rPr>
              <a:t>_</a:t>
            </a:r>
            <a:r>
              <a:rPr lang="en-US"/>
              <a:t> n-</a:t>
            </a:r>
            <a:r>
              <a:rPr lang="en-US">
                <a:latin typeface="AcadNusx" pitchFamily="2" charset="0"/>
              </a:rPr>
              <a:t>korteJTa tipia, romel-Ta komponentebs aqvs</a:t>
            </a:r>
            <a:r>
              <a:rPr lang="en-US"/>
              <a:t> ti </a:t>
            </a:r>
            <a:r>
              <a:rPr lang="en-US">
                <a:latin typeface="AcadNusx" pitchFamily="2" charset="0"/>
              </a:rPr>
              <a:t>tipi, sadac</a:t>
            </a:r>
            <a:r>
              <a:rPr lang="en-US"/>
              <a:t> i </a:t>
            </a:r>
            <a:r>
              <a:rPr lang="en-US">
                <a:latin typeface="AcadNusx" pitchFamily="2" charset="0"/>
              </a:rPr>
              <a:t>iRebs mniSvnelobebs</a:t>
            </a:r>
            <a:r>
              <a:rPr lang="en-US"/>
              <a:t> 1…n.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2AB9A58-8552-47B9-A1DF-C6FE2AC794D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528638" y="1328738"/>
            <a:ext cx="818991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korteJis tipi gansazRvravs mis zomas</a:t>
            </a:r>
            <a:r>
              <a:rPr kumimoji="1" lang="en-US"/>
              <a:t>: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198563" y="2352675"/>
            <a:ext cx="71818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(False,True)       :: (Bool,Bool)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(False,True,False) :: (Bool,Bool,Bool)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98563" y="4987925"/>
            <a:ext cx="7418387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(’a’,(False,’b’)) :: (Char,(Bool,Char))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(True,[’a’,’b’])  :: (Bool,[Char])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93700" y="457200"/>
            <a:ext cx="1816100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8638" y="4002088"/>
            <a:ext cx="818991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komponentTa tipebi ar izRudeba</a:t>
            </a:r>
            <a:r>
              <a:rPr kumimoji="1" lang="en-US"/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F4D5BB-A7D5-440B-BEA1-4546D79B943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Ffunqciis tipebi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46175" y="2833688"/>
            <a:ext cx="4351338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not     :: Bool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isDigit :: Char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Bool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74663" y="4446588"/>
            <a:ext cx="8226425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sazogadod: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74663" y="1566863"/>
            <a:ext cx="7916862" cy="955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funqcia aris erTi tipis sidideTa Sepi-rispireba meore tipis sidideebTan: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1146175" y="5064125"/>
            <a:ext cx="7385050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t1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/>
              <a:t> t2 </a:t>
            </a:r>
            <a:r>
              <a:rPr lang="en-US">
                <a:latin typeface="AcadNusx" pitchFamily="2" charset="0"/>
              </a:rPr>
              <a:t>funqciebis tipia, romlebic asaxaven</a:t>
            </a:r>
            <a:r>
              <a:rPr lang="en-US"/>
              <a:t> t1</a:t>
            </a:r>
            <a:r>
              <a:rPr lang="en-US">
                <a:latin typeface="AcadNusx" pitchFamily="2" charset="0"/>
              </a:rPr>
              <a:t> tipis sidideebs</a:t>
            </a:r>
            <a:r>
              <a:rPr lang="en-US"/>
              <a:t> t2</a:t>
            </a:r>
            <a:r>
              <a:rPr lang="en-US">
                <a:latin typeface="AcadNusx" pitchFamily="2" charset="0"/>
              </a:rPr>
              <a:t> tipis sidideebad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904F20-AB11-4CB8-9647-C04FABA4465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41338" y="942975"/>
            <a:ext cx="8189912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dirty="0" err="1">
                <a:latin typeface="AcadNusx" pitchFamily="2" charset="0"/>
                <a:sym typeface="Symbol" pitchFamily="18" charset="2"/>
              </a:rPr>
              <a:t>isari</a:t>
            </a:r>
            <a:r>
              <a:rPr kumimoji="1" lang="en-US" dirty="0">
                <a:latin typeface="AcadNusx" pitchFamily="2" charset="0"/>
                <a:sym typeface="Symbol" pitchFamily="18" charset="2"/>
              </a:rPr>
              <a:t> </a:t>
            </a:r>
            <a:r>
              <a:rPr kumimoji="1" lang="en-US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kumimoji="1" lang="en-US" dirty="0"/>
              <a:t> </a:t>
            </a:r>
            <a:r>
              <a:rPr kumimoji="1" lang="en-US" dirty="0" err="1">
                <a:latin typeface="AcadNusx" pitchFamily="2" charset="0"/>
              </a:rPr>
              <a:t>Sedis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klaviaturidan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ase</a:t>
            </a:r>
            <a:r>
              <a:rPr kumimoji="1" lang="en-US" dirty="0">
                <a:latin typeface="AcadNusx" pitchFamily="2" charset="0"/>
              </a:rPr>
              <a:t>: </a:t>
            </a:r>
            <a:r>
              <a:rPr kumimoji="1" lang="en-US" dirty="0"/>
              <a:t>-&gt;.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dirty="0" err="1">
                <a:latin typeface="AcadNusx" pitchFamily="2" charset="0"/>
              </a:rPr>
              <a:t>argumentisa</a:t>
            </a:r>
            <a:r>
              <a:rPr kumimoji="1" lang="en-US" dirty="0">
                <a:latin typeface="AcadNusx" pitchFamily="2" charset="0"/>
              </a:rPr>
              <a:t> da </a:t>
            </a:r>
            <a:r>
              <a:rPr kumimoji="1" lang="en-US" dirty="0" err="1">
                <a:latin typeface="AcadNusx" pitchFamily="2" charset="0"/>
              </a:rPr>
              <a:t>Sedegis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tipebi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ar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izRu-deba</a:t>
            </a:r>
            <a:r>
              <a:rPr kumimoji="1" lang="en-US" dirty="0">
                <a:latin typeface="AcadNusx" pitchFamily="2" charset="0"/>
              </a:rPr>
              <a:t>. </a:t>
            </a:r>
            <a:r>
              <a:rPr lang="en-US" dirty="0" err="1">
                <a:latin typeface="AcadNusx" pitchFamily="2" charset="0"/>
              </a:rPr>
              <a:t>magaliTad</a:t>
            </a:r>
            <a:r>
              <a:rPr lang="en-US" dirty="0">
                <a:latin typeface="AcadNusx" pitchFamily="2" charset="0"/>
              </a:rPr>
              <a:t>, </a:t>
            </a:r>
            <a:r>
              <a:rPr lang="en-US" dirty="0" err="1">
                <a:latin typeface="AcadNusx" pitchFamily="2" charset="0"/>
              </a:rPr>
              <a:t>funqciebi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ramdenime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ar-gumentiT</a:t>
            </a:r>
            <a:r>
              <a:rPr lang="en-US" dirty="0">
                <a:latin typeface="AcadNusx" pitchFamily="2" charset="0"/>
              </a:rPr>
              <a:t> an </a:t>
            </a:r>
            <a:r>
              <a:rPr lang="en-US" dirty="0" err="1">
                <a:latin typeface="AcadNusx" pitchFamily="2" charset="0"/>
              </a:rPr>
              <a:t>SedegiT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SesaZlebelia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siebs</a:t>
            </a:r>
            <a:r>
              <a:rPr lang="en-US" dirty="0">
                <a:latin typeface="AcadNusx" pitchFamily="2" charset="0"/>
              </a:rPr>
              <a:t> an </a:t>
            </a:r>
            <a:r>
              <a:rPr lang="en-US" dirty="0" err="1">
                <a:latin typeface="AcadNusx" pitchFamily="2" charset="0"/>
              </a:rPr>
              <a:t>korteJebs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exebodes</a:t>
            </a:r>
            <a:r>
              <a:rPr kumimoji="1" lang="en-US" dirty="0">
                <a:latin typeface="AcadNusx" pitchFamily="2" charset="0"/>
              </a:rPr>
              <a:t>: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393700" y="457200"/>
            <a:ext cx="1816100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1593850" y="4216400"/>
            <a:ext cx="5456238" cy="202723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add       :: (</a:t>
            </a:r>
            <a:r>
              <a:rPr lang="en-US" sz="2400" dirty="0" err="1">
                <a:latin typeface="Lucida Sans Typewriter" pitchFamily="49" charset="0"/>
              </a:rPr>
              <a:t>Int,Int</a:t>
            </a:r>
            <a:r>
              <a:rPr lang="en-US" sz="2400" dirty="0">
                <a:latin typeface="Lucida Sans Typewriter" pitchFamily="49" charset="0"/>
              </a:rPr>
              <a:t>)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add (</a:t>
            </a:r>
            <a:r>
              <a:rPr lang="en-US" sz="2400" dirty="0" err="1">
                <a:latin typeface="Lucida Sans Typewriter" pitchFamily="49" charset="0"/>
              </a:rPr>
              <a:t>x,y</a:t>
            </a:r>
            <a:r>
              <a:rPr lang="en-US" sz="2400" dirty="0">
                <a:latin typeface="Lucida Sans Typewriter" pitchFamily="49" charset="0"/>
              </a:rPr>
              <a:t>)  = </a:t>
            </a:r>
            <a:r>
              <a:rPr lang="en-US" sz="2400" dirty="0" err="1">
                <a:latin typeface="Lucida Sans Typewriter" pitchFamily="49" charset="0"/>
              </a:rPr>
              <a:t>x+y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r>
              <a:rPr lang="en-US" sz="2400" dirty="0" err="1">
                <a:latin typeface="Lucida Sans Typewriter" pitchFamily="49" charset="0"/>
              </a:rPr>
              <a:t>zeroto</a:t>
            </a:r>
            <a:r>
              <a:rPr lang="en-US" sz="2400" dirty="0">
                <a:latin typeface="Lucida Sans Typewriter" pitchFamily="49" charset="0"/>
              </a:rPr>
              <a:t>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>
                <a:latin typeface="Lucida Sans Typewriter" pitchFamily="49" charset="0"/>
              </a:rPr>
              <a:t>[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r>
              <a:rPr lang="en-US" sz="2400" dirty="0" err="1">
                <a:latin typeface="Lucida Sans Typewriter" pitchFamily="49" charset="0"/>
              </a:rPr>
              <a:t>zeroto</a:t>
            </a:r>
            <a:r>
              <a:rPr lang="en-US" sz="2400" dirty="0">
                <a:latin typeface="Lucida Sans Typewriter" pitchFamily="49" charset="0"/>
              </a:rPr>
              <a:t> n   = [0..n]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8247947-2BF4-4430-BAAB-E685D1B72E6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74663" y="1354138"/>
            <a:ext cx="83359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mravalargumentiani funqciebi aseve Sesa-Zlebelia CavweroT Sedegebad dabrunebuli funqciebis saxiT</a:t>
            </a:r>
            <a:r>
              <a:rPr lang="en-US"/>
              <a:t>: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60500" y="2976563"/>
            <a:ext cx="5572125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pitchFamily="49" charset="0"/>
              </a:rPr>
              <a:t>add’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 err="1">
                <a:latin typeface="Lucida Sans Typewriter" pitchFamily="49" charset="0"/>
                <a:sym typeface="Symbol" pitchFamily="18" charset="2"/>
              </a:rPr>
              <a:t>Int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)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Lucida Sans Typewriter" pitchFamily="49" charset="0"/>
              </a:rPr>
              <a:t>add’ x y = </a:t>
            </a:r>
            <a:r>
              <a:rPr lang="en-US" sz="2400" dirty="0" err="1">
                <a:latin typeface="Lucida Sans Typewriter" pitchFamily="49" charset="0"/>
              </a:rPr>
              <a:t>x+y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766763" y="4629150"/>
            <a:ext cx="7716837" cy="2008188"/>
          </a:xfrm>
          <a:prstGeom prst="wedgeRoundRectCallout">
            <a:avLst>
              <a:gd name="adj1" fmla="val -28583"/>
              <a:gd name="adj2" fmla="val -8906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iRebs </a:t>
            </a:r>
            <a:r>
              <a:rPr lang="en-US" b="1">
                <a:latin typeface="+mn-lt"/>
              </a:rPr>
              <a:t>x</a:t>
            </a:r>
            <a:r>
              <a:rPr lang="en-US">
                <a:latin typeface="AcadNusx" pitchFamily="2" charset="0"/>
              </a:rPr>
              <a:t> mTel ricxvs da gvibrunebs </a:t>
            </a:r>
            <a:r>
              <a:rPr lang="en-US" b="1" u="sng">
                <a:latin typeface="+mn-lt"/>
              </a:rPr>
              <a:t>add’ x</a:t>
            </a:r>
            <a:r>
              <a:rPr lang="en-US" b="1">
                <a:latin typeface="+mn-lt"/>
              </a:rPr>
              <a:t> </a:t>
            </a:r>
            <a:r>
              <a:rPr lang="en-US">
                <a:latin typeface="AcadNusx" pitchFamily="2" charset="0"/>
              </a:rPr>
              <a:t>funqcias. Tavis mxriv, es funqcia iRebs </a:t>
            </a:r>
            <a:r>
              <a:rPr lang="en-US" b="1">
                <a:latin typeface="+mn-lt"/>
              </a:rPr>
              <a:t>y</a:t>
            </a:r>
            <a:r>
              <a:rPr lang="en-US" b="1">
                <a:latin typeface="AcadNusx" pitchFamily="2" charset="0"/>
              </a:rPr>
              <a:t> </a:t>
            </a:r>
            <a:r>
              <a:rPr lang="en-US">
                <a:latin typeface="AcadNusx" pitchFamily="2" charset="0"/>
              </a:rPr>
              <a:t>mTel ricxvs da gvibrunebs </a:t>
            </a:r>
            <a:r>
              <a:rPr lang="en-US" b="1">
                <a:latin typeface="+mn-lt"/>
              </a:rPr>
              <a:t>x+y</a:t>
            </a:r>
            <a:r>
              <a:rPr lang="en-US">
                <a:latin typeface="AcadNusx" pitchFamily="2" charset="0"/>
              </a:rPr>
              <a:t> Sedegs.</a:t>
            </a:r>
          </a:p>
        </p:txBody>
      </p:sp>
      <p:sp>
        <p:nvSpPr>
          <p:cNvPr id="1536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Kkarirebuli funqciebi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24D7C03-56C3-4143-9478-A90325D7C2FE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541338" y="1111250"/>
            <a:ext cx="8239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>
                <a:latin typeface="+mn-lt"/>
              </a:rPr>
              <a:t>add</a:t>
            </a:r>
            <a:r>
              <a:rPr lang="en-US">
                <a:latin typeface="AcadNusx" pitchFamily="2" charset="0"/>
              </a:rPr>
              <a:t> da </a:t>
            </a:r>
            <a:r>
              <a:rPr lang="en-US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erTsa da imave saboloo Se-degs iZleva, magram </a:t>
            </a:r>
            <a:r>
              <a:rPr lang="en-US">
                <a:latin typeface="+mn-lt"/>
              </a:rPr>
              <a:t>add</a:t>
            </a:r>
            <a:r>
              <a:rPr lang="en-US">
                <a:latin typeface="AcadNusx" pitchFamily="2" charset="0"/>
              </a:rPr>
              <a:t> iRebs or argu-ments erTdoulad, maSin roca </a:t>
            </a:r>
            <a:r>
              <a:rPr lang="en-US">
                <a:latin typeface="+mn-lt"/>
              </a:rPr>
              <a:t>add’</a:t>
            </a:r>
            <a:r>
              <a:rPr lang="en-US">
                <a:latin typeface="AcadNusx" pitchFamily="2" charset="0"/>
              </a:rPr>
              <a:t> iRebs maT rigrigobiT: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393700" y="457200"/>
            <a:ext cx="2181225" cy="5222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AcadNusx" pitchFamily="2" charset="0"/>
              </a:rPr>
              <a:t>SeniSvnebi</a:t>
            </a:r>
            <a:r>
              <a:rPr lang="en-US"/>
              <a:t>: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541338" y="4614863"/>
            <a:ext cx="8012112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funqciebs, romlebic iRebs TavianT ar-gumentebs rigrigobiT, </a:t>
            </a:r>
            <a:r>
              <a:rPr kumimoji="1" lang="en-US" i="1">
                <a:latin typeface="AcadNusx" pitchFamily="2" charset="0"/>
              </a:rPr>
              <a:t>karirebuls</a:t>
            </a:r>
            <a:r>
              <a:rPr kumimoji="1" lang="en-US">
                <a:latin typeface="AcadNusx" pitchFamily="2" charset="0"/>
              </a:rPr>
              <a:t> uwo-deben _ haskel karis pativiscemis niS-nad (igi muSaobda aseT funqciebTan).</a:t>
            </a:r>
          </a:p>
        </p:txBody>
      </p:sp>
      <p:sp>
        <p:nvSpPr>
          <p:cNvPr id="16390" name="Text Box 8"/>
          <p:cNvSpPr txBox="1">
            <a:spLocks noChangeArrowheads="1"/>
          </p:cNvSpPr>
          <p:nvPr/>
        </p:nvSpPr>
        <p:spPr bwMode="auto">
          <a:xfrm>
            <a:off x="1522413" y="3211513"/>
            <a:ext cx="5019675" cy="1296987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  :: (Int,Int)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</a:t>
            </a:r>
          </a:p>
          <a:p>
            <a:pPr>
              <a:lnSpc>
                <a:spcPct val="11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add’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(Int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 Int)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E86BDAE-604B-47FF-A90A-827E9B097CB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1026"/>
          <p:cNvSpPr>
            <a:spLocks noChangeArrowheads="1"/>
          </p:cNvSpPr>
          <p:nvPr/>
        </p:nvSpPr>
        <p:spPr bwMode="auto">
          <a:xfrm>
            <a:off x="492125" y="554038"/>
            <a:ext cx="8239125" cy="134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orze meti agumentis mqone funqciebi Se-iZleba iyos </a:t>
            </a:r>
            <a:r>
              <a:rPr lang="en-US" i="1">
                <a:latin typeface="AcadNusx" pitchFamily="2" charset="0"/>
              </a:rPr>
              <a:t>karirebuli</a:t>
            </a:r>
            <a:r>
              <a:rPr lang="en-US">
                <a:latin typeface="AcadNusx" pitchFamily="2" charset="0"/>
              </a:rPr>
              <a:t> erTmaneTSi Ca-lagebuli funqciebis dabrunebiT: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/>
              <a:t>:</a:t>
            </a:r>
          </a:p>
        </p:txBody>
      </p:sp>
      <p:sp>
        <p:nvSpPr>
          <p:cNvPr id="17412" name="Text Box 1030"/>
          <p:cNvSpPr txBox="1">
            <a:spLocks noChangeArrowheads="1"/>
          </p:cNvSpPr>
          <p:nvPr/>
        </p:nvSpPr>
        <p:spPr bwMode="auto">
          <a:xfrm>
            <a:off x="917575" y="2184400"/>
            <a:ext cx="7529513" cy="968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pitchFamily="49" charset="0"/>
              </a:rPr>
              <a:t>mult</a:t>
            </a:r>
            <a:r>
              <a:rPr lang="en-US" sz="2400" dirty="0">
                <a:latin typeface="Lucida Sans Typewriter" pitchFamily="49" charset="0"/>
              </a:rPr>
              <a:t>     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(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 </a:t>
            </a:r>
            <a:r>
              <a:rPr lang="en-US" sz="2400" dirty="0" err="1">
                <a:latin typeface="Lucida Sans Typewriter" pitchFamily="49" charset="0"/>
                <a:sym typeface="Symbol" pitchFamily="18" charset="2"/>
              </a:rPr>
              <a:t>Int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))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latin typeface="Lucida Sans Typewriter" pitchFamily="49" charset="0"/>
              </a:rPr>
              <a:t>mult</a:t>
            </a:r>
            <a:r>
              <a:rPr lang="en-US" sz="2400" dirty="0">
                <a:latin typeface="Lucida Sans Typewriter" pitchFamily="49" charset="0"/>
              </a:rPr>
              <a:t> x y z = x*y*z</a:t>
            </a:r>
          </a:p>
        </p:txBody>
      </p:sp>
      <p:sp>
        <p:nvSpPr>
          <p:cNvPr id="17413" name="AutoShape 1040"/>
          <p:cNvSpPr>
            <a:spLocks noChangeArrowheads="1"/>
          </p:cNvSpPr>
          <p:nvPr/>
        </p:nvSpPr>
        <p:spPr bwMode="auto">
          <a:xfrm>
            <a:off x="493713" y="4371975"/>
            <a:ext cx="8077200" cy="2486025"/>
          </a:xfrm>
          <a:prstGeom prst="wedgeRoundRectCallout">
            <a:avLst>
              <a:gd name="adj1" fmla="val -28162"/>
              <a:gd name="adj2" fmla="val -9562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/>
              <a:t>mult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iRebs </a:t>
            </a:r>
            <a:r>
              <a:rPr lang="en-US" b="1">
                <a:latin typeface="+mn-lt"/>
              </a:rPr>
              <a:t>x</a:t>
            </a:r>
            <a:r>
              <a:rPr lang="en-US" b="1">
                <a:latin typeface="AcadNusx" pitchFamily="2" charset="0"/>
              </a:rPr>
              <a:t> </a:t>
            </a:r>
            <a:r>
              <a:rPr lang="en-US">
                <a:latin typeface="AcadNusx" pitchFamily="2" charset="0"/>
              </a:rPr>
              <a:t>mTels da gvibrunebs </a:t>
            </a:r>
            <a:r>
              <a:rPr lang="en-US" b="1"/>
              <a:t>mult x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funqcias, romelic Tavis mxriv iRebs </a:t>
            </a:r>
            <a:r>
              <a:rPr lang="en-US" b="1"/>
              <a:t>y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mTels da gvibrunebs </a:t>
            </a:r>
            <a:r>
              <a:rPr lang="en-US" b="1"/>
              <a:t>mult x y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funqcias, ukanaskneli iRebs </a:t>
            </a:r>
            <a:r>
              <a:rPr lang="en-US" b="1"/>
              <a:t>z </a:t>
            </a:r>
            <a:r>
              <a:rPr lang="en-US">
                <a:latin typeface="AcadNusx" pitchFamily="2" charset="0"/>
              </a:rPr>
              <a:t>mTels da gvibru-nebs </a:t>
            </a:r>
            <a:r>
              <a:rPr lang="en-US" b="1"/>
              <a:t>x*y*z</a:t>
            </a:r>
            <a:r>
              <a:rPr lang="en-US"/>
              <a:t> </a:t>
            </a:r>
            <a:r>
              <a:rPr lang="en-US">
                <a:latin typeface="AcadNusx" pitchFamily="2" charset="0"/>
              </a:rPr>
              <a:t>Sedegs.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318A35B-28F4-4DA4-8DB5-DC8AAE24905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400" b="1" smtClean="0">
                <a:latin typeface="AcadNusx" pitchFamily="2" charset="0"/>
              </a:rPr>
              <a:t>riT aris sasargeblo karireba?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33388" y="1090613"/>
            <a:ext cx="8205787" cy="31099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karirebuli funqciebi ufro moxerxebu-lia gamosayeneblad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vidre funqciebi kor-teJebze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radgan praqtikuli funqcia xSi-rad SeiZleba iyos xelovnurad gada-qceuli karirebul funqciad nawilobrivi gamoyenebiT</a:t>
            </a:r>
            <a:r>
              <a:rPr lang="ru-RU"/>
              <a:t>.</a:t>
            </a:r>
            <a:endParaRPr lang="en-US">
              <a:latin typeface="AcadNusx" pitchFamily="2" charset="0"/>
            </a:endParaRPr>
          </a:p>
          <a:p>
            <a:r>
              <a:rPr lang="en-US">
                <a:latin typeface="AcadNusx" pitchFamily="2" charset="0"/>
              </a:rPr>
              <a:t>magaliTad: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446213" y="4478338"/>
            <a:ext cx="4575175" cy="193992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add’ 1 :: Int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Int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take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drop 5 :: [Int] </a:t>
            </a:r>
            <a:r>
              <a:rPr lang="en-US" sz="240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>
                <a:latin typeface="Lucida Sans Typewriter" pitchFamily="49" charset="0"/>
              </a:rPr>
              <a:t> [Int]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25E586-F8F6-4130-823E-6E97D3CB8A2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SeTanxmebebi karirebisaTvis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2943225"/>
            <a:ext cx="7388225" cy="636588"/>
          </a:xfrm>
        </p:spPr>
        <p:txBody>
          <a:bodyPr/>
          <a:lstStyle/>
          <a:p>
            <a:r>
              <a:rPr lang="en-US" smtClean="0">
                <a:latin typeface="AcadNusx" pitchFamily="2" charset="0"/>
              </a:rPr>
              <a:t>isari</a:t>
            </a:r>
            <a:r>
              <a:rPr lang="en-US" smtClean="0"/>
              <a:t> </a:t>
            </a:r>
            <a:r>
              <a:rPr lang="en-US" smtClean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mtClean="0"/>
              <a:t> </a:t>
            </a:r>
            <a:r>
              <a:rPr lang="en-US" smtClean="0">
                <a:latin typeface="AcadNusx" pitchFamily="2" charset="0"/>
              </a:rPr>
              <a:t>asociaciuria marjvniv.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590675" y="4130675"/>
            <a:ext cx="4583113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463550" y="1239838"/>
            <a:ext cx="8386763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zedmeti frCxilebis Tavidan asacileblad karirebuli funqciebis gamoyenebisas, miRe-bulia ori martivi SeTanxmeba:</a:t>
            </a:r>
          </a:p>
        </p:txBody>
      </p:sp>
      <p:sp>
        <p:nvSpPr>
          <p:cNvPr id="19463" name="AutoShape 14"/>
          <p:cNvSpPr>
            <a:spLocks noChangeArrowheads="1"/>
          </p:cNvSpPr>
          <p:nvPr/>
        </p:nvSpPr>
        <p:spPr bwMode="auto">
          <a:xfrm>
            <a:off x="1358900" y="5726113"/>
            <a:ext cx="5824538" cy="579437"/>
          </a:xfrm>
          <a:prstGeom prst="wedgeRoundRectCallout">
            <a:avLst>
              <a:gd name="adj1" fmla="val -25634"/>
              <a:gd name="adj2" fmla="val -18361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err="1">
                <a:latin typeface="AcadNusx" pitchFamily="2" charset="0"/>
              </a:rPr>
              <a:t>azri</a:t>
            </a:r>
            <a:r>
              <a:rPr lang="en-US" dirty="0">
                <a:latin typeface="AcadNusx" pitchFamily="2" charset="0"/>
              </a:rPr>
              <a:t>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)).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0235895-805B-4351-BD2D-3F37A949507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b="1" smtClean="0">
                <a:latin typeface="AcadNusx" pitchFamily="2" charset="0"/>
              </a:rPr>
              <a:t>რა არის ტიპი?</a:t>
            </a:r>
            <a:endParaRPr lang="en-US" b="1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68313" y="1368425"/>
            <a:ext cx="8213725" cy="138499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ka-GE" dirty="0" smtClean="0">
                <a:latin typeface="AcadNusx" pitchFamily="2" charset="0"/>
              </a:rPr>
              <a:t>ტიპი არის დაკავშირებულ მნიშვნელობათა ერთობლიობის სახელი.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ka-GE" dirty="0" smtClean="0">
                <a:latin typeface="AcadNusx" pitchFamily="2" charset="0"/>
              </a:rPr>
              <a:t>მაგალითად,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Haskell</a:t>
            </a:r>
            <a:r>
              <a:rPr lang="en-US" dirty="0" smtClean="0">
                <a:latin typeface="AcadNusx" pitchFamily="2" charset="0"/>
              </a:rPr>
              <a:t>-</a:t>
            </a:r>
            <a:r>
              <a:rPr lang="ka-GE" dirty="0" smtClean="0">
                <a:latin typeface="AcadNusx" pitchFamily="2" charset="0"/>
              </a:rPr>
              <a:t>ის საბაზო ტიპი</a:t>
            </a:r>
            <a:endParaRPr lang="en-US" dirty="0">
              <a:latin typeface="AcadNusx" pitchFamily="2" charset="0"/>
            </a:endParaRPr>
          </a:p>
        </p:txBody>
      </p:sp>
      <p:grpSp>
        <p:nvGrpSpPr>
          <p:cNvPr id="4101" name="Group 52"/>
          <p:cNvGrpSpPr>
            <a:grpSpLocks/>
          </p:cNvGrpSpPr>
          <p:nvPr/>
        </p:nvGrpSpPr>
        <p:grpSpPr bwMode="auto">
          <a:xfrm>
            <a:off x="1616075" y="5614988"/>
            <a:ext cx="3195638" cy="457200"/>
            <a:chOff x="1018" y="3537"/>
            <a:chExt cx="2013" cy="288"/>
          </a:xfrm>
        </p:grpSpPr>
        <p:sp>
          <p:nvSpPr>
            <p:cNvPr id="4104" name="Text Box 37"/>
            <p:cNvSpPr txBox="1">
              <a:spLocks noChangeArrowheads="1"/>
            </p:cNvSpPr>
            <p:nvPr/>
          </p:nvSpPr>
          <p:spPr bwMode="auto">
            <a:xfrm>
              <a:off x="2451" y="3537"/>
              <a:ext cx="580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True</a:t>
              </a:r>
            </a:p>
          </p:txBody>
        </p:sp>
        <p:sp>
          <p:nvSpPr>
            <p:cNvPr id="4105" name="Text Box 39"/>
            <p:cNvSpPr txBox="1">
              <a:spLocks noChangeArrowheads="1"/>
            </p:cNvSpPr>
            <p:nvPr/>
          </p:nvSpPr>
          <p:spPr bwMode="auto">
            <a:xfrm>
              <a:off x="1018" y="3537"/>
              <a:ext cx="696" cy="288"/>
            </a:xfrm>
            <a:prstGeom prst="rect">
              <a:avLst/>
            </a:prstGeom>
            <a:solidFill>
              <a:schemeClr val="accent1"/>
            </a:solidFill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400">
                  <a:latin typeface="Lucida Sans Typewriter" pitchFamily="49" charset="0"/>
                </a:rPr>
                <a:t>False</a:t>
              </a:r>
            </a:p>
          </p:txBody>
        </p:sp>
      </p:grpSp>
      <p:sp>
        <p:nvSpPr>
          <p:cNvPr id="4102" name="Text Box 44"/>
          <p:cNvSpPr txBox="1">
            <a:spLocks noChangeArrowheads="1"/>
          </p:cNvSpPr>
          <p:nvPr/>
        </p:nvSpPr>
        <p:spPr bwMode="auto">
          <a:xfrm>
            <a:off x="1616075" y="3235325"/>
            <a:ext cx="9207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Lucida Sans Typewriter" pitchFamily="49" charset="0"/>
              </a:rPr>
              <a:t>Bool</a:t>
            </a:r>
          </a:p>
        </p:txBody>
      </p:sp>
      <p:sp>
        <p:nvSpPr>
          <p:cNvPr id="4103" name="Text Box 50"/>
          <p:cNvSpPr txBox="1">
            <a:spLocks noChangeArrowheads="1"/>
          </p:cNvSpPr>
          <p:nvPr/>
        </p:nvSpPr>
        <p:spPr bwMode="auto">
          <a:xfrm>
            <a:off x="468313" y="4392613"/>
            <a:ext cx="7780337" cy="52322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mtClean="0">
                <a:latin typeface="AcadNusx" pitchFamily="2" charset="0"/>
              </a:rPr>
              <a:t>O</a:t>
            </a:r>
            <a:r>
              <a:rPr lang="ka-GE" smtClean="0">
                <a:latin typeface="AcadNusx" pitchFamily="2" charset="0"/>
              </a:rPr>
              <a:t>შეიცავს ორ ლოგიკურ მნიშვნელობას: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B115BC-51EF-4B38-88FE-BB1ADD836C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549275" y="519113"/>
            <a:ext cx="8178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Sedegad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bunebrivia funqciisaTvis marc-xnidan dakavSirebis gamoyeneba.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681163" y="2179638"/>
            <a:ext cx="20256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mult x y z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1409700" y="3797300"/>
            <a:ext cx="6362700" cy="579438"/>
          </a:xfrm>
          <a:prstGeom prst="wedgeRoundRectCallout">
            <a:avLst>
              <a:gd name="adj1" fmla="val -25495"/>
              <a:gd name="adj2" fmla="val -24698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err="1">
                <a:latin typeface="AcadNusx" pitchFamily="2" charset="0"/>
              </a:rPr>
              <a:t>tolfasia</a:t>
            </a:r>
            <a:r>
              <a:rPr lang="en-US" dirty="0"/>
              <a:t> ((</a:t>
            </a:r>
            <a:r>
              <a:rPr lang="en-US" dirty="0" err="1"/>
              <a:t>mult</a:t>
            </a:r>
            <a:r>
              <a:rPr lang="en-US" dirty="0"/>
              <a:t> x) y) z </a:t>
            </a:r>
            <a:r>
              <a:rPr lang="en-US" dirty="0" err="1">
                <a:latin typeface="AcadNusx" pitchFamily="2" charset="0"/>
              </a:rPr>
              <a:t>Canaweris</a:t>
            </a:r>
            <a:r>
              <a:rPr lang="en-US" dirty="0">
                <a:latin typeface="AcadNusx" pitchFamily="2" charset="0"/>
              </a:rPr>
              <a:t>.</a:t>
            </a:r>
            <a:endParaRPr lang="en-US" dirty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95300" y="5105400"/>
            <a:ext cx="8302625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Tu korteJireba cxadad ar moiTxoveba, yve-la funqcia </a:t>
            </a:r>
            <a:r>
              <a:rPr lang="en-US"/>
              <a:t>Haskell</a:t>
            </a:r>
            <a:r>
              <a:rPr lang="en-US">
                <a:latin typeface="AcadNusx" pitchFamily="2" charset="0"/>
              </a:rPr>
              <a:t>-Si, Cveulebriv, karirebu-li formiT ganisazRvreba.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4C4602-922F-4D20-8123-0310BA538BE9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polimorfuli funqciebi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14338" y="1254125"/>
            <a:ext cx="81454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funqcias </a:t>
            </a:r>
            <a:r>
              <a:rPr lang="en-US" b="1" i="1">
                <a:latin typeface="AcadNusx" pitchFamily="2" charset="0"/>
              </a:rPr>
              <a:t>polimorfuli</a:t>
            </a:r>
            <a:r>
              <a:rPr lang="en-US">
                <a:latin typeface="AcadNusx" pitchFamily="2" charset="0"/>
              </a:rPr>
              <a:t> (mravalformiani) ewodeba, Tu misi tipi Seicavs cvladis erT an ramdenime tips.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471613" y="3208338"/>
            <a:ext cx="3798887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pitchFamily="49" charset="0"/>
              </a:rPr>
              <a:t>length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21510" name="AutoShape 5"/>
          <p:cNvSpPr>
            <a:spLocks noChangeArrowheads="1"/>
          </p:cNvSpPr>
          <p:nvPr/>
        </p:nvSpPr>
        <p:spPr bwMode="auto">
          <a:xfrm>
            <a:off x="1103313" y="4846638"/>
            <a:ext cx="6938962" cy="1531937"/>
          </a:xfrm>
          <a:prstGeom prst="wedgeRoundRectCallout">
            <a:avLst>
              <a:gd name="adj1" fmla="val -26660"/>
              <a:gd name="adj2" fmla="val -1260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nebismieri </a:t>
            </a:r>
            <a:r>
              <a:rPr lang="en-US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tipisaTvis </a:t>
            </a:r>
            <a:r>
              <a:rPr lang="en-US">
                <a:latin typeface="+mn-lt"/>
              </a:rPr>
              <a:t>length </a:t>
            </a:r>
            <a:r>
              <a:rPr lang="en-US">
                <a:latin typeface="AcadNusx" pitchFamily="2" charset="0"/>
              </a:rPr>
              <a:t>iRebs tipis mniSvnelobaTa sias da gvibrunebs mTel ricxvs.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399672-CBD4-48A9-A606-20449849C031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541338" y="903288"/>
            <a:ext cx="82391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cvladebis tipi SeiZleba damuSavdes sxvadasxva tipisaTvis sxvadasxva viTare-baSi:</a:t>
            </a:r>
            <a:r>
              <a:rPr kumimoji="1" lang="en-US">
                <a:latin typeface="AcadNusx" pitchFamily="2" charset="0"/>
              </a:rPr>
              <a:t>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69888" y="420688"/>
            <a:ext cx="1816100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41338" y="4964113"/>
            <a:ext cx="8239125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 dirty="0" err="1">
                <a:latin typeface="AcadNusx" pitchFamily="2" charset="0"/>
              </a:rPr>
              <a:t>cvladebis</a:t>
            </a:r>
            <a:r>
              <a:rPr lang="en-US" dirty="0">
                <a:latin typeface="AcadNusx" pitchFamily="2" charset="0"/>
              </a:rPr>
              <a:t> tipi </a:t>
            </a:r>
            <a:r>
              <a:rPr lang="en-US" dirty="0" err="1">
                <a:latin typeface="AcadNusx" pitchFamily="2" charset="0"/>
              </a:rPr>
              <a:t>unda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iwyebodes</a:t>
            </a:r>
            <a:r>
              <a:rPr lang="en-US" dirty="0">
                <a:latin typeface="AcadNusx" pitchFamily="2" charset="0"/>
              </a:rPr>
              <a:t> </a:t>
            </a:r>
            <a:r>
              <a:rPr lang="ka-GE" dirty="0" smtClean="0">
                <a:latin typeface="AcadNusx" pitchFamily="2" charset="0"/>
              </a:rPr>
              <a:t>მთავრული </a:t>
            </a:r>
            <a:r>
              <a:rPr lang="en-US" dirty="0" err="1" smtClean="0">
                <a:latin typeface="AcadNusx" pitchFamily="2" charset="0"/>
              </a:rPr>
              <a:t>asoTi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>
                <a:latin typeface="AcadNusx" pitchFamily="2" charset="0"/>
              </a:rPr>
              <a:t>da, </a:t>
            </a:r>
            <a:r>
              <a:rPr lang="en-US" dirty="0" err="1">
                <a:latin typeface="AcadNusx" pitchFamily="2" charset="0"/>
              </a:rPr>
              <a:t>Cveulebriv</a:t>
            </a:r>
            <a:r>
              <a:rPr lang="en-US" dirty="0">
                <a:latin typeface="AcadNusx" pitchFamily="2" charset="0"/>
              </a:rPr>
              <a:t>, mas </a:t>
            </a:r>
            <a:r>
              <a:rPr lang="en-US" dirty="0" err="1">
                <a:latin typeface="AcadNusx" pitchFamily="2" charset="0"/>
              </a:rPr>
              <a:t>aqvs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>
                <a:latin typeface="+mn-lt"/>
              </a:rPr>
              <a:t>a</a:t>
            </a:r>
            <a:r>
              <a:rPr lang="en-US" dirty="0">
                <a:latin typeface="AcadNusx" pitchFamily="2" charset="0"/>
              </a:rPr>
              <a:t>,</a:t>
            </a:r>
            <a:r>
              <a:rPr lang="en-US" dirty="0">
                <a:latin typeface="+mn-lt"/>
              </a:rPr>
              <a:t> b</a:t>
            </a:r>
            <a:r>
              <a:rPr lang="en-US" dirty="0">
                <a:latin typeface="AcadNusx" pitchFamily="2" charset="0"/>
              </a:rPr>
              <a:t>,</a:t>
            </a:r>
            <a:r>
              <a:rPr lang="en-US" dirty="0">
                <a:latin typeface="+mn-lt"/>
              </a:rPr>
              <a:t> c </a:t>
            </a:r>
            <a:r>
              <a:rPr lang="en-US" dirty="0">
                <a:latin typeface="AcadNusx" pitchFamily="2" charset="0"/>
              </a:rPr>
              <a:t>da </a:t>
            </a:r>
            <a:r>
              <a:rPr lang="en-US" dirty="0" err="1">
                <a:latin typeface="AcadNusx" pitchFamily="2" charset="0"/>
              </a:rPr>
              <a:t>a.S</a:t>
            </a:r>
            <a:r>
              <a:rPr lang="en-US" dirty="0">
                <a:latin typeface="AcadNusx" pitchFamily="2" charset="0"/>
              </a:rPr>
              <a:t>. </a:t>
            </a:r>
            <a:r>
              <a:rPr lang="en-US" dirty="0" err="1">
                <a:latin typeface="AcadNusx" pitchFamily="2" charset="0"/>
              </a:rPr>
              <a:t>saxeli</a:t>
            </a:r>
            <a:r>
              <a:rPr lang="en-US" dirty="0">
                <a:latin typeface="AcadNusx" pitchFamily="2" charset="0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dirty="0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671638" y="2771775"/>
            <a:ext cx="40513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length [</a:t>
            </a:r>
            <a:r>
              <a:rPr lang="en-US" sz="2400" dirty="0" err="1">
                <a:latin typeface="Lucida Sans Typewriter" pitchFamily="49" charset="0"/>
              </a:rPr>
              <a:t>False,True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2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length [1,2,3,4]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4</a:t>
            </a:r>
            <a:endParaRPr lang="en-US" sz="2400" dirty="0">
              <a:latin typeface="Lucida Sans Typewriter" pitchFamily="49" charset="0"/>
              <a:sym typeface="Symbol" pitchFamily="18" charset="2"/>
            </a:endParaRPr>
          </a:p>
        </p:txBody>
      </p:sp>
      <p:sp>
        <p:nvSpPr>
          <p:cNvPr id="22535" name="AutoShape 6"/>
          <p:cNvSpPr>
            <a:spLocks noChangeArrowheads="1"/>
          </p:cNvSpPr>
          <p:nvPr/>
        </p:nvSpPr>
        <p:spPr bwMode="auto">
          <a:xfrm>
            <a:off x="6632575" y="2879725"/>
            <a:ext cx="1774825" cy="566738"/>
          </a:xfrm>
          <a:prstGeom prst="wedgeRoundRectCallout">
            <a:avLst>
              <a:gd name="adj1" fmla="val -82468"/>
              <a:gd name="adj2" fmla="val 1330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Bool</a:t>
            </a:r>
            <a:endParaRPr lang="en-US" dirty="0"/>
          </a:p>
        </p:txBody>
      </p:sp>
      <p:sp>
        <p:nvSpPr>
          <p:cNvPr id="22536" name="AutoShape 7"/>
          <p:cNvSpPr>
            <a:spLocks noChangeArrowheads="1"/>
          </p:cNvSpPr>
          <p:nvPr/>
        </p:nvSpPr>
        <p:spPr bwMode="auto">
          <a:xfrm>
            <a:off x="6632575" y="4256088"/>
            <a:ext cx="1774825" cy="566737"/>
          </a:xfrm>
          <a:prstGeom prst="wedgeRoundRectCallout">
            <a:avLst>
              <a:gd name="adj1" fmla="val -83454"/>
              <a:gd name="adj2" fmla="val -239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/>
              <a:t>a = </a:t>
            </a:r>
            <a:r>
              <a:rPr lang="en-US" dirty="0" err="1"/>
              <a:t>Int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488D99E-D819-4370-AE17-46722881F0C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050"/>
          <p:cNvSpPr>
            <a:spLocks noChangeArrowheads="1"/>
          </p:cNvSpPr>
          <p:nvPr/>
        </p:nvSpPr>
        <p:spPr bwMode="auto">
          <a:xfrm>
            <a:off x="430213" y="557213"/>
            <a:ext cx="8428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r>
              <a:rPr lang="en-US">
                <a:latin typeface="AcadNusx" pitchFamily="2" charset="0"/>
              </a:rPr>
              <a:t>standartul </a:t>
            </a:r>
            <a:r>
              <a:rPr lang="en-US">
                <a:latin typeface="+mn-lt"/>
              </a:rPr>
              <a:t>prelude </a:t>
            </a:r>
            <a:r>
              <a:rPr lang="en-US">
                <a:latin typeface="AcadNusx" pitchFamily="2" charset="0"/>
              </a:rPr>
              <a:t>failSi gansazRvrul funqciaTa Soris mravali polimorfu-lia. magaliTad:</a:t>
            </a:r>
            <a:r>
              <a:rPr kumimoji="1" lang="en-US">
                <a:latin typeface="AcadNusx" pitchFamily="2" charset="0"/>
              </a:rPr>
              <a:t> </a:t>
            </a:r>
          </a:p>
        </p:txBody>
      </p:sp>
      <p:sp>
        <p:nvSpPr>
          <p:cNvPr id="23556" name="Text Box 2051"/>
          <p:cNvSpPr txBox="1">
            <a:spLocks noChangeArrowheads="1"/>
          </p:cNvSpPr>
          <p:nvPr/>
        </p:nvSpPr>
        <p:spPr bwMode="auto">
          <a:xfrm>
            <a:off x="1655763" y="2155825"/>
            <a:ext cx="5470525" cy="38893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>
                <a:latin typeface="Lucida Sans Typewriter" pitchFamily="49" charset="0"/>
              </a:rPr>
              <a:t>fst</a:t>
            </a:r>
            <a:r>
              <a:rPr lang="en-US" sz="2400" dirty="0">
                <a:latin typeface="Lucida Sans Typewriter" pitchFamily="49" charset="0"/>
              </a:rPr>
              <a:t>  :: (</a:t>
            </a:r>
            <a:r>
              <a:rPr lang="en-US" sz="2400" dirty="0" err="1">
                <a:latin typeface="Lucida Sans Typewriter" pitchFamily="49" charset="0"/>
              </a:rPr>
              <a:t>a,b</a:t>
            </a:r>
            <a:r>
              <a:rPr lang="en-US" sz="2400" dirty="0">
                <a:latin typeface="Lucida Sans Typewriter" pitchFamily="49" charset="0"/>
              </a:rPr>
              <a:t>)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head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take :: </a:t>
            </a:r>
            <a:r>
              <a:rPr lang="en-US" sz="2400" dirty="0" err="1">
                <a:latin typeface="Lucida Sans Typewriter" pitchFamily="49" charset="0"/>
              </a:rPr>
              <a:t>Int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[a]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zip  ::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[b]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[(</a:t>
            </a:r>
            <a:r>
              <a:rPr lang="en-US" sz="2400" dirty="0" err="1">
                <a:latin typeface="Lucida Sans Typewriter" pitchFamily="49" charset="0"/>
              </a:rPr>
              <a:t>a,b</a:t>
            </a:r>
            <a:r>
              <a:rPr lang="en-US" sz="2400" dirty="0">
                <a:latin typeface="Lucida Sans Typewriter" pitchFamily="49" charset="0"/>
              </a:rPr>
              <a:t>)]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id   ::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7BA284-35AA-4E46-8327-9780E85B2A4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latin typeface="AcadNusx" pitchFamily="2" charset="0"/>
              </a:rPr>
              <a:t>gadatvirTuli</a:t>
            </a:r>
            <a:r>
              <a:rPr lang="en-US" b="1" dirty="0" smtClean="0">
                <a:latin typeface="AcadNusx" pitchFamily="2" charset="0"/>
              </a:rPr>
              <a:t> </a:t>
            </a:r>
            <a:r>
              <a:rPr lang="en-US" b="1" dirty="0" err="1" smtClean="0">
                <a:latin typeface="AcadNusx" pitchFamily="2" charset="0"/>
              </a:rPr>
              <a:t>funqciebi</a:t>
            </a:r>
            <a:endParaRPr lang="en-US" b="1" dirty="0" smtClean="0">
              <a:latin typeface="AcadNusx" pitchFamily="2" charset="0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14338" y="1316038"/>
            <a:ext cx="8145462" cy="13843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polimorful funqcias </a:t>
            </a:r>
            <a:r>
              <a:rPr lang="en-US" i="1">
                <a:latin typeface="AcadNusx" pitchFamily="2" charset="0"/>
              </a:rPr>
              <a:t>gadatvirTuli</a:t>
            </a:r>
            <a:r>
              <a:rPr lang="en-US">
                <a:latin typeface="AcadNusx" pitchFamily="2" charset="0"/>
              </a:rPr>
              <a:t> ewodeba, Tu misi tipi Seicavs klasis erT an ramdenime SezRudvas.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458913" y="3251200"/>
            <a:ext cx="4467225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pitchFamily="49" charset="0"/>
              </a:rPr>
              <a:t>sum :: </a:t>
            </a:r>
            <a:r>
              <a:rPr lang="en-US" sz="2400" dirty="0" err="1">
                <a:latin typeface="Lucida Sans Typewriter" pitchFamily="49" charset="0"/>
              </a:rPr>
              <a:t>Num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[a]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</p:txBody>
      </p:sp>
      <p:sp>
        <p:nvSpPr>
          <p:cNvPr id="24582" name="AutoShape 5"/>
          <p:cNvSpPr>
            <a:spLocks noChangeArrowheads="1"/>
          </p:cNvSpPr>
          <p:nvPr/>
        </p:nvSpPr>
        <p:spPr bwMode="auto">
          <a:xfrm>
            <a:off x="320675" y="4438650"/>
            <a:ext cx="8015288" cy="1531938"/>
          </a:xfrm>
          <a:prstGeom prst="wedgeRoundRectCallout">
            <a:avLst>
              <a:gd name="adj1" fmla="val -20833"/>
              <a:gd name="adj2" fmla="val -95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AcadNusx" pitchFamily="2" charset="0"/>
              </a:rPr>
              <a:t>nebismieri ricxviTi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tipisaTvis </a:t>
            </a:r>
            <a:r>
              <a:rPr lang="en-US" b="1">
                <a:latin typeface="+mn-lt"/>
              </a:rPr>
              <a:t>sum</a:t>
            </a:r>
            <a:r>
              <a:rPr lang="en-US">
                <a:latin typeface="AcadNusx" pitchFamily="2" charset="0"/>
              </a:rPr>
              <a:t> iRebs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 mniSvnelobaTa sias da gvibrunebs </a:t>
            </a:r>
            <a:r>
              <a:rPr lang="en-US" b="1">
                <a:latin typeface="+mn-lt"/>
              </a:rPr>
              <a:t>a</a:t>
            </a:r>
            <a:r>
              <a:rPr lang="en-US">
                <a:latin typeface="AcadNusx" pitchFamily="2" charset="0"/>
              </a:rPr>
              <a:t> tipis mniSvnelobas.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750794-4322-47F5-BD59-F02B37A26A7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541338" y="855663"/>
            <a:ext cx="823912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>
                <a:latin typeface="AcadNusx" pitchFamily="2" charset="0"/>
              </a:rPr>
              <a:t>pirobebiT SezRuduli cvladebis tipi SeiZleba damuSavdes nebismieri tipisa-Tvis</a:t>
            </a:r>
            <a:r>
              <a:rPr lang="ru-RU"/>
              <a:t>, </a:t>
            </a:r>
            <a:r>
              <a:rPr lang="en-US">
                <a:latin typeface="AcadNusx" pitchFamily="2" charset="0"/>
              </a:rPr>
              <a:t>romlebic SezRudvebs akmayofi-lebs</a:t>
            </a:r>
            <a:r>
              <a:rPr lang="ru-RU"/>
              <a:t>:</a:t>
            </a:r>
            <a:endParaRPr kumimoji="1" lang="en-US">
              <a:latin typeface="AcadNusx" pitchFamily="2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69888" y="420688"/>
            <a:ext cx="1816100" cy="5222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b="1">
                <a:latin typeface="AcadNusx" pitchFamily="2" charset="0"/>
              </a:rPr>
              <a:t>SeniSvna</a:t>
            </a:r>
            <a:r>
              <a:rPr lang="en-US"/>
              <a:t>: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549400" y="2913063"/>
            <a:ext cx="3683000" cy="33051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[1,2,3]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6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[1.1,2.2,3.3]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6.6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sum [’</a:t>
            </a:r>
            <a:r>
              <a:rPr lang="en-US" sz="2400" dirty="0" err="1">
                <a:latin typeface="Lucida Sans Typewriter" pitchFamily="49" charset="0"/>
              </a:rPr>
              <a:t>a’,’b’,’c</a:t>
            </a:r>
            <a:r>
              <a:rPr lang="en-US" sz="2400" dirty="0">
                <a:latin typeface="Lucida Sans Typewriter" pitchFamily="49" charset="0"/>
              </a:rPr>
              <a:t>’]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ERROR</a:t>
            </a: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830888" y="5146675"/>
            <a:ext cx="3063875" cy="1054100"/>
          </a:xfrm>
          <a:prstGeom prst="wedgeRoundRectCallout">
            <a:avLst>
              <a:gd name="adj1" fmla="val -68194"/>
              <a:gd name="adj2" fmla="val 10032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dirty="0"/>
              <a:t>Char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aris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ricxviTi</a:t>
            </a:r>
            <a:r>
              <a:rPr lang="en-US" dirty="0">
                <a:latin typeface="AcadNusx" pitchFamily="2" charset="0"/>
              </a:rPr>
              <a:t> tipi</a:t>
            </a:r>
            <a:endParaRPr lang="en-US" dirty="0"/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6407150" y="2952750"/>
            <a:ext cx="1774825" cy="566738"/>
          </a:xfrm>
          <a:prstGeom prst="wedgeRoundRectCallout">
            <a:avLst>
              <a:gd name="adj1" fmla="val -100718"/>
              <a:gd name="adj2" fmla="val -630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 = Int</a:t>
            </a: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6407150" y="4056063"/>
            <a:ext cx="1774825" cy="566737"/>
          </a:xfrm>
          <a:prstGeom prst="wedgeRoundRectCallout">
            <a:avLst>
              <a:gd name="adj1" fmla="val -100894"/>
              <a:gd name="adj2" fmla="val -1526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/>
              <a:t>a = Float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B3106CF-B010-4252-BF71-BB3A058BD7D5}" type="slidenum">
              <a:rPr lang="en-US" smtClean="0"/>
              <a:pPr/>
              <a:t>25</a:t>
            </a:fld>
            <a:endParaRPr lang="en-US" smtClean="0"/>
          </a:p>
        </p:txBody>
      </p:sp>
      <p:grpSp>
        <p:nvGrpSpPr>
          <p:cNvPr id="26627" name="Group 21"/>
          <p:cNvGrpSpPr>
            <a:grpSpLocks/>
          </p:cNvGrpSpPr>
          <p:nvPr/>
        </p:nvGrpSpPr>
        <p:grpSpPr bwMode="auto">
          <a:xfrm>
            <a:off x="1503363" y="1539875"/>
            <a:ext cx="5486400" cy="1954213"/>
            <a:chOff x="958" y="1022"/>
            <a:chExt cx="3456" cy="1231"/>
          </a:xfrm>
        </p:grpSpPr>
        <p:grpSp>
          <p:nvGrpSpPr>
            <p:cNvPr id="26631" name="Group 18"/>
            <p:cNvGrpSpPr>
              <a:grpSpLocks/>
            </p:cNvGrpSpPr>
            <p:nvPr/>
          </p:nvGrpSpPr>
          <p:grpSpPr bwMode="auto">
            <a:xfrm>
              <a:off x="958" y="1022"/>
              <a:ext cx="2843" cy="330"/>
              <a:chOff x="958" y="983"/>
              <a:chExt cx="2843" cy="330"/>
            </a:xfrm>
          </p:grpSpPr>
          <p:sp>
            <p:nvSpPr>
              <p:cNvPr id="26638" name="Text Box 8"/>
              <p:cNvSpPr txBox="1">
                <a:spLocks noChangeArrowheads="1"/>
              </p:cNvSpPr>
              <p:nvPr/>
            </p:nvSpPr>
            <p:spPr bwMode="auto">
              <a:xfrm>
                <a:off x="958" y="1007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Num</a:t>
                </a:r>
              </a:p>
            </p:txBody>
          </p:sp>
          <p:sp>
            <p:nvSpPr>
              <p:cNvPr id="26639" name="Text Box 9"/>
              <p:cNvSpPr txBox="1">
                <a:spLocks noChangeArrowheads="1"/>
              </p:cNvSpPr>
              <p:nvPr/>
            </p:nvSpPr>
            <p:spPr bwMode="auto">
              <a:xfrm>
                <a:off x="1539" y="983"/>
                <a:ext cx="2262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 </a:t>
                </a:r>
                <a:r>
                  <a:rPr lang="en-US" dirty="0" err="1">
                    <a:latin typeface="AcadNusx" pitchFamily="2" charset="0"/>
                  </a:rPr>
                  <a:t>ricxviTi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>
                  <a:latin typeface="AcadNusx" pitchFamily="2" charset="0"/>
                </a:endParaRPr>
              </a:p>
            </p:txBody>
          </p:sp>
        </p:grpSp>
        <p:grpSp>
          <p:nvGrpSpPr>
            <p:cNvPr id="26632" name="Group 19"/>
            <p:cNvGrpSpPr>
              <a:grpSpLocks/>
            </p:cNvGrpSpPr>
            <p:nvPr/>
          </p:nvGrpSpPr>
          <p:grpSpPr bwMode="auto">
            <a:xfrm>
              <a:off x="958" y="1472"/>
              <a:ext cx="2771" cy="330"/>
              <a:chOff x="958" y="1488"/>
              <a:chExt cx="2771" cy="330"/>
            </a:xfrm>
          </p:grpSpPr>
          <p:sp>
            <p:nvSpPr>
              <p:cNvPr id="26636" name="Text Box 4"/>
              <p:cNvSpPr txBox="1">
                <a:spLocks noChangeArrowheads="1"/>
              </p:cNvSpPr>
              <p:nvPr/>
            </p:nvSpPr>
            <p:spPr bwMode="auto">
              <a:xfrm>
                <a:off x="958" y="1496"/>
                <a:ext cx="34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Eq</a:t>
                </a:r>
              </a:p>
            </p:txBody>
          </p:sp>
          <p:sp>
            <p:nvSpPr>
              <p:cNvPr id="26637" name="Text Box 10"/>
              <p:cNvSpPr txBox="1">
                <a:spLocks noChangeArrowheads="1"/>
              </p:cNvSpPr>
              <p:nvPr/>
            </p:nvSpPr>
            <p:spPr bwMode="auto">
              <a:xfrm>
                <a:off x="1539" y="1488"/>
                <a:ext cx="2190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>
                    <a:latin typeface="AcadNusx" pitchFamily="2" charset="0"/>
                  </a:rPr>
                  <a:t>tolobis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/>
              </a:p>
            </p:txBody>
          </p:sp>
        </p:grpSp>
        <p:grpSp>
          <p:nvGrpSpPr>
            <p:cNvPr id="26633" name="Group 20"/>
            <p:cNvGrpSpPr>
              <a:grpSpLocks/>
            </p:cNvGrpSpPr>
            <p:nvPr/>
          </p:nvGrpSpPr>
          <p:grpSpPr bwMode="auto">
            <a:xfrm>
              <a:off x="958" y="1923"/>
              <a:ext cx="3456" cy="330"/>
              <a:chOff x="958" y="1962"/>
              <a:chExt cx="3456" cy="330"/>
            </a:xfrm>
          </p:grpSpPr>
          <p:sp>
            <p:nvSpPr>
              <p:cNvPr id="26634" name="Text Box 5"/>
              <p:cNvSpPr txBox="1">
                <a:spLocks noChangeArrowheads="1"/>
              </p:cNvSpPr>
              <p:nvPr/>
            </p:nvSpPr>
            <p:spPr bwMode="auto">
              <a:xfrm>
                <a:off x="958" y="1986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Ord</a:t>
                </a:r>
              </a:p>
            </p:txBody>
          </p:sp>
          <p:sp>
            <p:nvSpPr>
              <p:cNvPr id="26635" name="Text Box 11"/>
              <p:cNvSpPr txBox="1">
                <a:spLocks noChangeArrowheads="1"/>
              </p:cNvSpPr>
              <p:nvPr/>
            </p:nvSpPr>
            <p:spPr bwMode="auto">
              <a:xfrm>
                <a:off x="1539" y="1962"/>
                <a:ext cx="287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dirty="0"/>
                  <a:t>- </a:t>
                </a:r>
                <a:r>
                  <a:rPr lang="en-US" dirty="0" err="1">
                    <a:latin typeface="AcadNusx" pitchFamily="2" charset="0"/>
                  </a:rPr>
                  <a:t>mowesrigebuli</a:t>
                </a:r>
                <a:r>
                  <a:rPr lang="en-US" dirty="0">
                    <a:latin typeface="AcadNusx" pitchFamily="2" charset="0"/>
                  </a:rPr>
                  <a:t> </a:t>
                </a:r>
                <a:r>
                  <a:rPr lang="en-US" dirty="0" err="1">
                    <a:latin typeface="AcadNusx" pitchFamily="2" charset="0"/>
                  </a:rPr>
                  <a:t>tipebi</a:t>
                </a:r>
                <a:endParaRPr lang="en-US" dirty="0"/>
              </a:p>
            </p:txBody>
          </p:sp>
        </p:grpSp>
      </p:grpSp>
      <p:sp>
        <p:nvSpPr>
          <p:cNvPr id="26628" name="Rectangle 14"/>
          <p:cNvSpPr>
            <a:spLocks noChangeArrowheads="1"/>
          </p:cNvSpPr>
          <p:nvPr/>
        </p:nvSpPr>
        <p:spPr bwMode="auto">
          <a:xfrm>
            <a:off x="0" y="221673"/>
            <a:ext cx="9143999" cy="135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ka-GE" sz="2200" dirty="0" smtClean="0"/>
              <a:t>ტიპი წარმოადგენს დაკავშირებულ მნიშვნელობების ნაკრებს. კლასი არის მეთოდებად წოდებული გარკვეული გადატვირთული  ოპერაციების მხარდამჭერი ტიპების კოლექცია.  </a:t>
            </a:r>
            <a:r>
              <a:rPr kumimoji="1" lang="en-US" sz="2200" dirty="0" smtClean="0"/>
              <a:t>Haskell</a:t>
            </a:r>
            <a:r>
              <a:rPr kumimoji="1" lang="en-US" sz="2200" dirty="0" smtClean="0">
                <a:latin typeface="AcadNusx" pitchFamily="2" charset="0"/>
              </a:rPr>
              <a:t>-s </a:t>
            </a:r>
            <a:r>
              <a:rPr kumimoji="1" lang="en-US" sz="2200" dirty="0" err="1">
                <a:latin typeface="AcadNusx" pitchFamily="2" charset="0"/>
              </a:rPr>
              <a:t>tipTa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rigi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klasi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>
                <a:latin typeface="AcadNusx" pitchFamily="2" charset="0"/>
              </a:rPr>
              <a:t>aqvs</a:t>
            </a:r>
            <a:r>
              <a:rPr kumimoji="1" lang="en-US" sz="2200" dirty="0">
                <a:latin typeface="AcadNusx" pitchFamily="2" charset="0"/>
              </a:rPr>
              <a:t>, </a:t>
            </a:r>
            <a:r>
              <a:rPr kumimoji="1" lang="en-US" sz="2200" dirty="0" err="1">
                <a:latin typeface="AcadNusx" pitchFamily="2" charset="0"/>
              </a:rPr>
              <a:t>maT</a:t>
            </a:r>
            <a:r>
              <a:rPr kumimoji="1" lang="en-US" sz="2200" dirty="0">
                <a:latin typeface="AcadNusx" pitchFamily="2" charset="0"/>
              </a:rPr>
              <a:t> </a:t>
            </a:r>
            <a:r>
              <a:rPr kumimoji="1" lang="en-US" sz="2200" dirty="0" err="1" smtClean="0">
                <a:latin typeface="AcadNusx" pitchFamily="2" charset="0"/>
              </a:rPr>
              <a:t>Soris</a:t>
            </a:r>
            <a:r>
              <a:rPr kumimoji="1" lang="ka-GE" sz="2200" dirty="0" smtClean="0">
                <a:latin typeface="AcadNusx" pitchFamily="2" charset="0"/>
              </a:rPr>
              <a:t>:</a:t>
            </a:r>
            <a:endParaRPr kumimoji="1" lang="en-US" sz="2200" dirty="0"/>
          </a:p>
        </p:txBody>
      </p:sp>
      <p:sp>
        <p:nvSpPr>
          <p:cNvPr id="26629" name="Rectangle 16"/>
          <p:cNvSpPr>
            <a:spLocks noChangeArrowheads="1"/>
          </p:cNvSpPr>
          <p:nvPr/>
        </p:nvSpPr>
        <p:spPr bwMode="auto">
          <a:xfrm>
            <a:off x="430213" y="3879850"/>
            <a:ext cx="85105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>
                <a:latin typeface="AcadNusx" pitchFamily="2" charset="0"/>
              </a:rPr>
              <a:t>magaliTad</a:t>
            </a:r>
            <a:r>
              <a:rPr kumimoji="1" lang="en-US"/>
              <a:t>:</a:t>
            </a:r>
          </a:p>
        </p:txBody>
      </p:sp>
      <p:sp>
        <p:nvSpPr>
          <p:cNvPr id="26630" name="Text Box 17"/>
          <p:cNvSpPr txBox="1">
            <a:spLocks noChangeArrowheads="1"/>
          </p:cNvSpPr>
          <p:nvPr/>
        </p:nvSpPr>
        <p:spPr bwMode="auto">
          <a:xfrm>
            <a:off x="1503363" y="4789488"/>
            <a:ext cx="6399212" cy="1552575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(+)  :: </a:t>
            </a:r>
            <a:r>
              <a:rPr lang="en-US" sz="2400" dirty="0" err="1">
                <a:latin typeface="Lucida Sans Typewriter" pitchFamily="49" charset="0"/>
              </a:rPr>
              <a:t>Num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(==) :: </a:t>
            </a:r>
            <a:r>
              <a:rPr lang="en-US" sz="2400" dirty="0" err="1">
                <a:latin typeface="Lucida Sans Typewriter" pitchFamily="49" charset="0"/>
              </a:rPr>
              <a:t>Eq</a:t>
            </a:r>
            <a:r>
              <a:rPr lang="en-US" sz="2400" dirty="0">
                <a:latin typeface="Lucida Sans Typewriter" pitchFamily="49" charset="0"/>
              </a:rPr>
              <a:t> a 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Lucida Sans Typewriter" pitchFamily="49" charset="0"/>
              </a:rPr>
              <a:t>(&lt;)  :: </a:t>
            </a:r>
            <a:r>
              <a:rPr lang="en-US" sz="2400" dirty="0" err="1">
                <a:latin typeface="Lucida Sans Typewriter" pitchFamily="49" charset="0"/>
              </a:rPr>
              <a:t>Ord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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a </a:t>
            </a:r>
            <a:r>
              <a:rPr lang="en-US" sz="2400" dirty="0">
                <a:latin typeface="Lucida Sans Typewriter" pitchFamily="49" charset="0"/>
                <a:sym typeface="Symbol" pitchFamily="18" charset="2"/>
              </a:rPr>
              <a:t></a:t>
            </a:r>
            <a:r>
              <a:rPr lang="en-US" sz="2400" dirty="0">
                <a:latin typeface="Lucida Sans Typewriter" pitchFamily="49" charset="0"/>
              </a:rPr>
              <a:t> 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endParaRPr lang="en-US" sz="2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757" y="599661"/>
            <a:ext cx="7772400" cy="685800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Eq </a:t>
            </a:r>
            <a:r>
              <a:rPr lang="en-US" b="1" smtClean="0"/>
              <a:t>-</a:t>
            </a:r>
            <a:r>
              <a:rPr lang="ka-GE" b="1" smtClean="0"/>
              <a:t>ტოლობის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შეიცავს ტიპებს, რომელთა მნიშვნელობების შედარება შეიძლება ორი მეთოდის გამოყენებით: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==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>
                <a:sym typeface="Symbol"/>
              </a:rPr>
              <a:t>/=</a:t>
            </a:r>
            <a:r>
              <a:rPr lang="en-US" dirty="0" smtClean="0"/>
              <a:t>)</a:t>
            </a:r>
            <a:r>
              <a:rPr lang="en-US" dirty="0" smtClean="0"/>
              <a:t>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ka-GE" dirty="0" smtClean="0"/>
              <a:t>ყველა ძირითადი ტიპი: 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ka-GE" dirty="0" smtClean="0"/>
              <a:t> არის </a:t>
            </a:r>
            <a:r>
              <a:rPr lang="en-US" dirty="0" err="1" smtClean="0"/>
              <a:t>Eq</a:t>
            </a:r>
            <a:r>
              <a:rPr lang="ka-GE" dirty="0" smtClean="0"/>
              <a:t> 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, როგორც სიისა და კორტეჟის ტიპი.</a:t>
            </a:r>
          </a:p>
          <a:p>
            <a:r>
              <a:rPr lang="ka-GE" dirty="0" smtClean="0"/>
              <a:t>ფუნქციათა ტიპი არ არის </a:t>
            </a:r>
            <a:r>
              <a:rPr lang="en-US" dirty="0" err="1" smtClean="0"/>
              <a:t>Eq</a:t>
            </a:r>
            <a:r>
              <a:rPr lang="ka-GE" dirty="0" smtClean="0"/>
              <a:t> 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&gt; False ==</a:t>
            </a:r>
            <a:r>
              <a:rPr lang="en-US" dirty="0" smtClean="0"/>
              <a:t> </a:t>
            </a:r>
            <a:r>
              <a:rPr lang="en-US" i="1" dirty="0" smtClean="0"/>
              <a:t>False</a:t>
            </a:r>
            <a:endParaRPr lang="en-US" dirty="0" smtClean="0"/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'a' </a:t>
            </a:r>
            <a:r>
              <a:rPr lang="en-US" i="1" dirty="0" smtClean="0"/>
              <a:t>==</a:t>
            </a:r>
            <a:r>
              <a:rPr lang="en-US" dirty="0" smtClean="0"/>
              <a:t> 'b'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  <a:r>
              <a:rPr lang="en-US" i="1" dirty="0" smtClean="0"/>
              <a:t>==</a:t>
            </a:r>
            <a:r>
              <a:rPr lang="en-US" dirty="0" smtClean="0"/>
              <a:t> "</a:t>
            </a:r>
            <a:r>
              <a:rPr lang="en-US" dirty="0" err="1" smtClean="0"/>
              <a:t>abc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2] </a:t>
            </a:r>
            <a:r>
              <a:rPr lang="en-US" i="1" dirty="0" smtClean="0"/>
              <a:t>==</a:t>
            </a:r>
            <a:r>
              <a:rPr lang="en-US" dirty="0" smtClean="0"/>
              <a:t> 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ka-GE" i="1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 </a:t>
            </a:r>
            <a:r>
              <a:rPr lang="en-US" i="1" dirty="0" smtClean="0"/>
              <a:t>==</a:t>
            </a:r>
            <a:r>
              <a:rPr lang="en-US" dirty="0" smtClean="0"/>
              <a:t> 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Ord</a:t>
            </a:r>
            <a:r>
              <a:rPr lang="ka-GE" i="1" smtClean="0"/>
              <a:t> - მოწესრიგებული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610600" cy="4953000"/>
          </a:xfrm>
        </p:spPr>
        <p:txBody>
          <a:bodyPr/>
          <a:lstStyle/>
          <a:p>
            <a:pPr>
              <a:buNone/>
            </a:pPr>
            <a:r>
              <a:rPr lang="ka-GE" i="1" dirty="0" smtClean="0"/>
              <a:t>შეიცავს ტიპებს, რომლებიც </a:t>
            </a:r>
            <a:r>
              <a:rPr lang="en-US" i="1" dirty="0" err="1" smtClean="0"/>
              <a:t>Eq</a:t>
            </a:r>
            <a:r>
              <a:rPr lang="ka-GE" i="1" dirty="0" smtClean="0"/>
              <a:t> ტოლობის კლასის ეგზემპლარებია და მათი მნიშვნელობები მო-</a:t>
            </a:r>
          </a:p>
          <a:p>
            <a:pPr>
              <a:buNone/>
            </a:pPr>
            <a:r>
              <a:rPr lang="ka-GE" i="1" dirty="0" smtClean="0"/>
              <a:t>წესრიგებულია 6 მეთოდით: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&lt;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&lt;=</a:t>
            </a:r>
            <a:r>
              <a:rPr lang="en-US" dirty="0" smtClean="0"/>
              <a:t>)</a:t>
            </a:r>
            <a:r>
              <a:rPr lang="en-US" dirty="0" smtClean="0"/>
              <a:t>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&gt;</a:t>
            </a:r>
            <a:r>
              <a:rPr lang="en-US" dirty="0" smtClean="0"/>
              <a:t>)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&gt;=</a:t>
            </a:r>
            <a:r>
              <a:rPr lang="en-US" dirty="0" smtClean="0"/>
              <a:t>)</a:t>
            </a:r>
            <a:r>
              <a:rPr lang="en-US" dirty="0" smtClean="0"/>
              <a:t>	::	</a:t>
            </a:r>
            <a:r>
              <a:rPr lang="en-US" i="1" dirty="0" smtClean="0"/>
              <a:t>a → a → </a:t>
            </a:r>
            <a:r>
              <a:rPr lang="en-US" i="1" dirty="0" err="1" smtClean="0"/>
              <a:t>Bool</a:t>
            </a:r>
            <a:endParaRPr lang="en-US" dirty="0" smtClean="0"/>
          </a:p>
          <a:p>
            <a:r>
              <a:rPr lang="en-US" i="1" dirty="0" smtClean="0"/>
              <a:t>min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smtClean="0"/>
              <a:t>max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88C2E4-A253-49FC-B837-B05240834FE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b="1" smtClean="0">
                <a:latin typeface="AcadNusx" pitchFamily="2" charset="0"/>
              </a:rPr>
              <a:t>ტიპის შეცდომები</a:t>
            </a:r>
            <a:endParaRPr lang="en-US" b="1" smtClean="0">
              <a:latin typeface="AcadNusx" pitchFamily="2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66725" y="1350963"/>
            <a:ext cx="8378825" cy="138499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ka-GE" smtClean="0">
                <a:latin typeface="AcadNusx" pitchFamily="2" charset="0"/>
              </a:rPr>
              <a:t>ფუნქციაში ერთი ან რამდენიმე არასწორი ტიპის არგუმენტების გამოყენებას </a:t>
            </a:r>
            <a:r>
              <a:rPr lang="ka-GE" i="1" smtClean="0">
                <a:latin typeface="AcadNusx" pitchFamily="2" charset="0"/>
              </a:rPr>
              <a:t>ტიპის შეცდომა</a:t>
            </a:r>
            <a:r>
              <a:rPr lang="ka-GE" smtClean="0">
                <a:latin typeface="AcadNusx" pitchFamily="2" charset="0"/>
              </a:rPr>
              <a:t> ეწოდება.</a:t>
            </a:r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490663" y="3265488"/>
            <a:ext cx="2209800" cy="89535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&gt; 1 + False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pitchFamily="49" charset="0"/>
              </a:rPr>
              <a:t>Error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14375" y="5141913"/>
            <a:ext cx="6273800" cy="1532334"/>
          </a:xfrm>
          <a:prstGeom prst="wedgeRoundRectCallout">
            <a:avLst>
              <a:gd name="adj1" fmla="val -19736"/>
              <a:gd name="adj2" fmla="val -115278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>
                <a:latin typeface="+mn-lt"/>
              </a:rPr>
              <a:t>1</a:t>
            </a:r>
            <a:r>
              <a:rPr lang="en-US">
                <a:latin typeface="AcadNusx" pitchFamily="2" charset="0"/>
              </a:rPr>
              <a:t> </a:t>
            </a:r>
            <a:r>
              <a:rPr lang="ka-GE" smtClean="0">
                <a:latin typeface="AcadNusx" pitchFamily="2" charset="0"/>
              </a:rPr>
              <a:t>რიცხვია, ხოლო</a:t>
            </a:r>
            <a:r>
              <a:rPr lang="en-US" smtClean="0">
                <a:latin typeface="AcadNusx" pitchFamily="2" charset="0"/>
              </a:rPr>
              <a:t> </a:t>
            </a:r>
            <a:r>
              <a:rPr lang="en-US"/>
              <a:t>False </a:t>
            </a:r>
            <a:r>
              <a:rPr lang="ka-GE" smtClean="0"/>
              <a:t>ლოგიკური მნიშვნელობაა, მაგრამ </a:t>
            </a:r>
            <a:r>
              <a:rPr lang="en-US" smtClean="0">
                <a:latin typeface="AcadNusx" pitchFamily="2" charset="0"/>
              </a:rPr>
              <a:t>+ </a:t>
            </a:r>
            <a:r>
              <a:rPr lang="ka-GE" smtClean="0">
                <a:latin typeface="AcadNusx" pitchFamily="2" charset="0"/>
              </a:rPr>
              <a:t>მოითხოვს ორ რიცხვს.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7772400" cy="950843"/>
          </a:xfrm>
        </p:spPr>
        <p:txBody>
          <a:bodyPr/>
          <a:lstStyle/>
          <a:p>
            <a:r>
              <a:rPr lang="ka-GE" sz="2400" smtClean="0"/>
              <a:t>ყველა ძირითადი ტიპი: </a:t>
            </a:r>
            <a:r>
              <a:rPr lang="en-US" sz="2400" i="1" smtClean="0"/>
              <a:t>Bool</a:t>
            </a:r>
            <a:r>
              <a:rPr lang="en-US" sz="2400" smtClean="0"/>
              <a:t>, </a:t>
            </a:r>
            <a:r>
              <a:rPr lang="en-US" sz="2400" i="1" smtClean="0"/>
              <a:t>Char</a:t>
            </a:r>
            <a:r>
              <a:rPr lang="en-US" sz="2400" smtClean="0"/>
              <a:t>, </a:t>
            </a:r>
            <a:r>
              <a:rPr lang="en-US" sz="2400" i="1" smtClean="0"/>
              <a:t>String</a:t>
            </a:r>
            <a:r>
              <a:rPr lang="en-US" sz="2400" smtClean="0"/>
              <a:t>, </a:t>
            </a:r>
            <a:r>
              <a:rPr lang="en-US" sz="2400" i="1" smtClean="0"/>
              <a:t>Int</a:t>
            </a:r>
            <a:r>
              <a:rPr lang="en-US" sz="2400" smtClean="0"/>
              <a:t>, </a:t>
            </a:r>
            <a:r>
              <a:rPr lang="en-US" sz="2400" i="1" smtClean="0"/>
              <a:t>Integer</a:t>
            </a:r>
            <a:r>
              <a:rPr lang="en-US" sz="2400" smtClean="0"/>
              <a:t> </a:t>
            </a:r>
            <a:r>
              <a:rPr lang="ka-GE" sz="2400" smtClean="0"/>
              <a:t>,</a:t>
            </a:r>
            <a:r>
              <a:rPr lang="en-US" sz="2400" smtClean="0"/>
              <a:t> </a:t>
            </a:r>
            <a:r>
              <a:rPr lang="en-US" sz="2400" i="1" smtClean="0"/>
              <a:t>Float</a:t>
            </a:r>
            <a:r>
              <a:rPr lang="ka-GE" sz="2400" smtClean="0"/>
              <a:t> არის </a:t>
            </a:r>
            <a:r>
              <a:rPr lang="en-US" sz="2400" smtClean="0"/>
              <a:t>Ord </a:t>
            </a:r>
            <a:r>
              <a:rPr lang="ka-GE" sz="2400" smtClean="0"/>
              <a:t> კლასის ეგზემპლარი</a:t>
            </a:r>
            <a:r>
              <a:rPr lang="en-US" sz="2400" smtClean="0"/>
              <a:t> </a:t>
            </a:r>
            <a:r>
              <a:rPr lang="ka-GE" sz="2400" smtClean="0"/>
              <a:t>, როგორც სიისა და კორტეჟის ტიპი.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&gt; False &lt; True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i="1" dirty="0" smtClean="0"/>
              <a:t>	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min </a:t>
            </a:r>
            <a:r>
              <a:rPr lang="en-US" sz="2400" dirty="0" smtClean="0"/>
              <a:t>'a' 'b'</a:t>
            </a:r>
          </a:p>
          <a:p>
            <a:pPr>
              <a:buNone/>
            </a:pPr>
            <a:r>
              <a:rPr lang="en-US" sz="2400" dirty="0" smtClean="0"/>
              <a:t>	'a'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"elegant" </a:t>
            </a:r>
            <a:r>
              <a:rPr lang="en-US" sz="2400" i="1" dirty="0" smtClean="0"/>
              <a:t>&lt; </a:t>
            </a:r>
            <a:r>
              <a:rPr lang="en-US" sz="2400" dirty="0" smtClean="0"/>
              <a:t>"elephant"</a:t>
            </a:r>
          </a:p>
          <a:p>
            <a:pPr>
              <a:buNone/>
            </a:pPr>
            <a:r>
              <a:rPr lang="en-US" sz="2400" i="1" dirty="0" smtClean="0"/>
              <a:t>	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[1</a:t>
            </a:r>
            <a:r>
              <a:rPr lang="en-US" sz="2400" i="1" dirty="0" smtClean="0"/>
              <a:t>, </a:t>
            </a:r>
            <a:r>
              <a:rPr lang="en-US" sz="2400" dirty="0" smtClean="0"/>
              <a:t>2</a:t>
            </a:r>
            <a:r>
              <a:rPr lang="en-US" sz="2400" i="1" dirty="0" smtClean="0"/>
              <a:t>, </a:t>
            </a:r>
            <a:r>
              <a:rPr lang="en-US" sz="2400" dirty="0" smtClean="0"/>
              <a:t>3] </a:t>
            </a:r>
            <a:r>
              <a:rPr lang="en-US" sz="2400" i="1" dirty="0" smtClean="0"/>
              <a:t>&lt; </a:t>
            </a:r>
            <a:r>
              <a:rPr lang="en-US" sz="2400" dirty="0" smtClean="0"/>
              <a:t>[1</a:t>
            </a:r>
            <a:r>
              <a:rPr lang="en-US" sz="2400" i="1" dirty="0" smtClean="0"/>
              <a:t>, </a:t>
            </a:r>
            <a:r>
              <a:rPr lang="en-US" sz="2400" dirty="0" smtClean="0"/>
              <a:t>2]</a:t>
            </a:r>
          </a:p>
          <a:p>
            <a:pPr>
              <a:buNone/>
            </a:pPr>
            <a:r>
              <a:rPr lang="en-US" sz="2400" i="1" dirty="0" smtClean="0"/>
              <a:t>   False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2) </a:t>
            </a:r>
            <a:r>
              <a:rPr lang="en-US" sz="2400" i="1" dirty="0" smtClean="0"/>
              <a:t>&lt; </a:t>
            </a:r>
            <a:r>
              <a:rPr lang="en-US" sz="2400" dirty="0" smtClean="0"/>
              <a:t>('b'</a:t>
            </a:r>
            <a:r>
              <a:rPr lang="en-US" sz="2400" i="1" dirty="0" smtClean="0"/>
              <a:t>, </a:t>
            </a:r>
            <a:r>
              <a:rPr lang="en-US" sz="2400" dirty="0" smtClean="0"/>
              <a:t>1)</a:t>
            </a:r>
          </a:p>
          <a:p>
            <a:pPr>
              <a:buNone/>
            </a:pPr>
            <a:r>
              <a:rPr lang="en-US" sz="2400" i="1" dirty="0" smtClean="0"/>
              <a:t>  True</a:t>
            </a:r>
            <a:r>
              <a:rPr lang="en-US" sz="2400" dirty="0" smtClean="0"/>
              <a:t> </a:t>
            </a:r>
          </a:p>
          <a:p>
            <a:r>
              <a:rPr lang="en-US" sz="2400" i="1" dirty="0" smtClean="0"/>
              <a:t>&gt;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2) </a:t>
            </a:r>
            <a:r>
              <a:rPr lang="en-US" sz="2400" i="1" dirty="0" smtClean="0"/>
              <a:t>&lt; </a:t>
            </a:r>
            <a:r>
              <a:rPr lang="en-US" sz="2400" dirty="0" smtClean="0"/>
              <a:t>('a'</a:t>
            </a:r>
            <a:r>
              <a:rPr lang="en-US" sz="2400" i="1" dirty="0" smtClean="0"/>
              <a:t>, </a:t>
            </a:r>
            <a:r>
              <a:rPr lang="en-US" sz="2400" dirty="0" smtClean="0"/>
              <a:t>1)</a:t>
            </a:r>
          </a:p>
          <a:p>
            <a:pPr>
              <a:buNone/>
            </a:pPr>
            <a:r>
              <a:rPr lang="en-US" sz="2400" i="1" dirty="0" smtClean="0"/>
              <a:t>  False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6" y="381000"/>
            <a:ext cx="7772400" cy="685800"/>
          </a:xfrm>
        </p:spPr>
        <p:txBody>
          <a:bodyPr/>
          <a:lstStyle/>
          <a:p>
            <a:r>
              <a:rPr lang="en-US" smtClean="0"/>
              <a:t>Show</a:t>
            </a:r>
            <a:r>
              <a:rPr lang="ka-GE" smtClean="0"/>
              <a:t> - სანახაობრივი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შეიცავს ტიპებს, რომელთა მნიშვნელობები შეიძლება გარდავქმნათ სიმბოლოების სტრიქონად შემდეგი მეთოდით:</a:t>
            </a:r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show	</a:t>
            </a:r>
            <a:r>
              <a:rPr lang="en-US" dirty="0" smtClean="0"/>
              <a:t>::	</a:t>
            </a:r>
            <a:r>
              <a:rPr lang="en-US" i="1" dirty="0" smtClean="0"/>
              <a:t>a → String</a:t>
            </a:r>
            <a:endParaRPr lang="ka-GE" i="1" dirty="0" smtClean="0"/>
          </a:p>
          <a:p>
            <a:pPr>
              <a:buNone/>
            </a:pPr>
            <a:endParaRPr lang="ka-GE" i="1" dirty="0" smtClean="0"/>
          </a:p>
          <a:p>
            <a:r>
              <a:rPr lang="ka-GE" dirty="0" smtClean="0"/>
              <a:t>ყველა ძირითადი ტიპი: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და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  <a:r>
              <a:rPr lang="ka-GE" dirty="0" smtClean="0"/>
              <a:t> არის </a:t>
            </a:r>
            <a:r>
              <a:rPr lang="en-US" dirty="0" smtClean="0"/>
              <a:t>Show </a:t>
            </a:r>
            <a:r>
              <a:rPr lang="ka-GE" dirty="0" smtClean="0"/>
              <a:t>კლასის ეგზემპლარი.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33055"/>
            <a:ext cx="8178800" cy="5243945"/>
          </a:xfrm>
        </p:spPr>
        <p:txBody>
          <a:bodyPr/>
          <a:lstStyle/>
          <a:p>
            <a:r>
              <a:rPr lang="en-US" i="1" dirty="0" smtClean="0"/>
              <a:t>&gt; show False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"False"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'a'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 'a' 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123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"123"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"[1,2,3]"</a:t>
            </a:r>
          </a:p>
          <a:p>
            <a:r>
              <a:rPr lang="en-US" i="1" dirty="0" smtClean="0"/>
              <a:t>&gt; show 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"('</a:t>
            </a:r>
            <a:r>
              <a:rPr lang="en-US" dirty="0" err="1" smtClean="0"/>
              <a:t>a',False</a:t>
            </a:r>
            <a:r>
              <a:rPr lang="en-US" dirty="0" smtClean="0"/>
              <a:t>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Read</a:t>
            </a:r>
            <a:r>
              <a:rPr lang="ka-GE" i="1" smtClean="0"/>
              <a:t> - ადვილწასაკითხი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524000"/>
            <a:ext cx="8548254" cy="4953000"/>
          </a:xfrm>
        </p:spPr>
        <p:txBody>
          <a:bodyPr/>
          <a:lstStyle/>
          <a:p>
            <a:r>
              <a:rPr lang="ka-GE" dirty="0" smtClean="0"/>
              <a:t>ეს კლასი დუალურია </a:t>
            </a:r>
            <a:r>
              <a:rPr lang="en-US" dirty="0" smtClean="0"/>
              <a:t>Show-</a:t>
            </a:r>
            <a:r>
              <a:rPr lang="ka-GE" dirty="0" smtClean="0"/>
              <a:t>ი მიმართ და შეიცავს ტიპებს, რომელთა მნიშვნელონელობების სიმბოლური სტრიქონების კონვერტირება შეიძლება მეთოდით:</a:t>
            </a:r>
          </a:p>
          <a:p>
            <a:r>
              <a:rPr lang="en-US" i="1" dirty="0" smtClean="0"/>
              <a:t>read	</a:t>
            </a:r>
            <a:r>
              <a:rPr lang="en-US" dirty="0" smtClean="0"/>
              <a:t>::	</a:t>
            </a:r>
            <a:r>
              <a:rPr lang="en-US" i="1" dirty="0" smtClean="0"/>
              <a:t>String → a</a:t>
            </a:r>
            <a:endParaRPr lang="ka-GE" i="1" dirty="0" smtClean="0"/>
          </a:p>
          <a:p>
            <a:r>
              <a:rPr lang="ka-GE" dirty="0" smtClean="0"/>
              <a:t>ყველა ძირითადი ტიპი: </a:t>
            </a:r>
            <a:r>
              <a:rPr lang="en-US" i="1" dirty="0" err="1" smtClean="0"/>
              <a:t>Bool</a:t>
            </a:r>
            <a:r>
              <a:rPr lang="en-US" dirty="0" smtClean="0"/>
              <a:t>, </a:t>
            </a:r>
            <a:r>
              <a:rPr lang="en-US" i="1" dirty="0" smtClean="0"/>
              <a:t>Char</a:t>
            </a:r>
            <a:r>
              <a:rPr lang="en-US" dirty="0" smtClean="0"/>
              <a:t>,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i="1" dirty="0" err="1" smtClean="0"/>
              <a:t>Int</a:t>
            </a:r>
            <a:r>
              <a:rPr lang="en-US" dirty="0" smtClean="0"/>
              <a:t>, </a:t>
            </a:r>
            <a:r>
              <a:rPr lang="en-US" i="1" dirty="0" smtClean="0"/>
              <a:t>Integer</a:t>
            </a:r>
            <a:r>
              <a:rPr lang="en-US" dirty="0" smtClean="0"/>
              <a:t> </a:t>
            </a:r>
            <a:r>
              <a:rPr lang="ka-GE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Float</a:t>
            </a:r>
            <a:r>
              <a:rPr lang="ka-GE" dirty="0" smtClean="0"/>
              <a:t> არის </a:t>
            </a:r>
            <a:r>
              <a:rPr lang="en-US" dirty="0" smtClean="0"/>
              <a:t>Read </a:t>
            </a:r>
            <a:r>
              <a:rPr lang="ka-GE" dirty="0" smtClean="0"/>
              <a:t>კლასის ეგზემპლარი</a:t>
            </a:r>
            <a:r>
              <a:rPr lang="en-US" dirty="0" smtClean="0"/>
              <a:t> </a:t>
            </a:r>
            <a:r>
              <a:rPr lang="ka-GE" dirty="0" smtClean="0"/>
              <a:t>, როგორც სიისა და კორტეჟის ტიპი.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5345"/>
            <a:ext cx="8178800" cy="5271655"/>
          </a:xfrm>
        </p:spPr>
        <p:txBody>
          <a:bodyPr/>
          <a:lstStyle/>
          <a:p>
            <a:r>
              <a:rPr lang="en-US" i="1" dirty="0" smtClean="0"/>
              <a:t>&gt; read </a:t>
            </a:r>
            <a:r>
              <a:rPr lang="en-US" dirty="0" smtClean="0"/>
              <a:t>"False" :: </a:t>
            </a:r>
            <a:r>
              <a:rPr lang="en-US" i="1" dirty="0" err="1" smtClean="0"/>
              <a:t>Bool</a:t>
            </a:r>
            <a:endParaRPr lang="en-US" dirty="0" smtClean="0"/>
          </a:p>
          <a:p>
            <a:pPr>
              <a:buNone/>
            </a:pPr>
            <a:r>
              <a:rPr lang="ka-GE" i="1" dirty="0" smtClean="0"/>
              <a:t>	</a:t>
            </a:r>
            <a:r>
              <a:rPr lang="en-US" i="1" dirty="0" smtClean="0"/>
              <a:t>False</a:t>
            </a:r>
            <a:endParaRPr lang="en-US" dirty="0" smtClean="0"/>
          </a:p>
          <a:p>
            <a:r>
              <a:rPr lang="en-US" i="1" dirty="0" smtClean="0"/>
              <a:t>&gt; read </a:t>
            </a:r>
            <a:r>
              <a:rPr lang="en-US" dirty="0" smtClean="0"/>
              <a:t>" 'a' " :: </a:t>
            </a:r>
            <a:r>
              <a:rPr lang="en-US" i="1" dirty="0" smtClean="0"/>
              <a:t>Char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'a'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"123" :: </a:t>
            </a:r>
            <a:r>
              <a:rPr lang="en-US" i="1" dirty="0" err="1" smtClean="0"/>
              <a:t>Int</a:t>
            </a:r>
            <a:endParaRPr lang="en-US" dirty="0" smtClean="0"/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123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"[1,2,3]" :: [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[1</a:t>
            </a:r>
            <a:r>
              <a:rPr lang="en-US" i="1" dirty="0" smtClean="0"/>
              <a:t>, </a:t>
            </a:r>
            <a:r>
              <a:rPr lang="en-US" dirty="0" smtClean="0"/>
              <a:t>2</a:t>
            </a:r>
            <a:r>
              <a:rPr lang="en-US" i="1" dirty="0" smtClean="0"/>
              <a:t>, </a:t>
            </a:r>
            <a:r>
              <a:rPr lang="en-US" dirty="0" smtClean="0"/>
              <a:t>3]</a:t>
            </a:r>
          </a:p>
          <a:p>
            <a:r>
              <a:rPr lang="en-US" i="1" dirty="0" smtClean="0"/>
              <a:t>&gt; read </a:t>
            </a:r>
            <a:r>
              <a:rPr lang="en-US" dirty="0" smtClean="0"/>
              <a:t>"('</a:t>
            </a:r>
            <a:r>
              <a:rPr lang="en-US" dirty="0" err="1" smtClean="0"/>
              <a:t>a',False</a:t>
            </a:r>
            <a:r>
              <a:rPr lang="en-US" dirty="0" smtClean="0"/>
              <a:t>)" :: (</a:t>
            </a:r>
            <a:r>
              <a:rPr lang="en-US" i="1" dirty="0" smtClean="0"/>
              <a:t>Char, </a:t>
            </a:r>
            <a:r>
              <a:rPr lang="en-US" i="1" dirty="0" err="1" smtClean="0"/>
              <a:t>Bool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('a'</a:t>
            </a:r>
            <a:r>
              <a:rPr lang="en-US" i="1" dirty="0" smtClean="0"/>
              <a:t>, False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</a:t>
            </a:r>
            <a:r>
              <a:rPr lang="ka-GE" smtClean="0"/>
              <a:t> </a:t>
            </a:r>
            <a:r>
              <a:rPr lang="en-US" smtClean="0"/>
              <a:t>-</a:t>
            </a:r>
            <a:r>
              <a:rPr lang="ka-GE" smtClean="0"/>
              <a:t> რიცხვითი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a-GE" smtClean="0"/>
              <a:t>ეს კლასი შეიცავს ტიპებს, რომლებიც </a:t>
            </a:r>
            <a:r>
              <a:rPr lang="en-US" smtClean="0"/>
              <a:t>Eq </a:t>
            </a:r>
            <a:r>
              <a:rPr lang="ka-GE" smtClean="0"/>
              <a:t>და</a:t>
            </a:r>
            <a:r>
              <a:rPr lang="en-US" smtClean="0"/>
              <a:t> Show</a:t>
            </a:r>
            <a:r>
              <a:rPr lang="ka-GE" smtClean="0"/>
              <a:t> კლასის ეგზემპლარებია . ამ მნიშვნელობათა დამუშავება შეიძლება 6 მეთოდით:</a:t>
            </a:r>
          </a:p>
          <a:p>
            <a:r>
              <a:rPr lang="en-US" smtClean="0"/>
              <a:t>(+)         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)	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smtClean="0"/>
              <a:t>(∗)	::	</a:t>
            </a:r>
            <a:r>
              <a:rPr lang="en-US" i="1" smtClean="0"/>
              <a:t>a → a → a</a:t>
            </a:r>
            <a:endParaRPr lang="en-US" smtClean="0"/>
          </a:p>
          <a:p>
            <a:r>
              <a:rPr lang="en-US" i="1" smtClean="0"/>
              <a:t>negate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r>
              <a:rPr lang="en-US" i="1" smtClean="0"/>
              <a:t>abs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r>
              <a:rPr lang="en-US" i="1" smtClean="0"/>
              <a:t>signum	</a:t>
            </a:r>
            <a:r>
              <a:rPr lang="en-US" smtClean="0"/>
              <a:t>::	</a:t>
            </a:r>
            <a:r>
              <a:rPr lang="en-US" i="1" smtClean="0"/>
              <a:t>a → a</a:t>
            </a:r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მაგალითები: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78800" cy="5105400"/>
          </a:xfrm>
        </p:spPr>
        <p:txBody>
          <a:bodyPr/>
          <a:lstStyle/>
          <a:p>
            <a:r>
              <a:rPr lang="en-US" i="1" smtClean="0"/>
              <a:t>&gt; </a:t>
            </a:r>
            <a:r>
              <a:rPr lang="en-US" smtClean="0"/>
              <a:t>1 + 2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</a:p>
          <a:p>
            <a:r>
              <a:rPr lang="en-US" i="1" smtClean="0"/>
              <a:t>&gt; </a:t>
            </a:r>
            <a:r>
              <a:rPr lang="en-US" smtClean="0"/>
              <a:t>1</a:t>
            </a:r>
            <a:r>
              <a:rPr lang="en-US" i="1" smtClean="0"/>
              <a:t>.</a:t>
            </a:r>
            <a:r>
              <a:rPr lang="en-US" smtClean="0"/>
              <a:t>1 + 2</a:t>
            </a:r>
            <a:r>
              <a:rPr lang="en-US" i="1" smtClean="0"/>
              <a:t>.</a:t>
            </a:r>
            <a:r>
              <a:rPr lang="en-US" smtClean="0"/>
              <a:t>2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r>
              <a:rPr lang="en-US" i="1" smtClean="0"/>
              <a:t>&gt; negate 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pPr>
              <a:buNone/>
            </a:pPr>
            <a:r>
              <a:rPr lang="ka-GE" i="1" smtClean="0"/>
              <a:t>	</a:t>
            </a:r>
            <a:r>
              <a:rPr lang="en-US" i="1" smtClean="0"/>
              <a:t>−</a:t>
            </a:r>
            <a:r>
              <a:rPr lang="en-US" smtClean="0"/>
              <a:t>3</a:t>
            </a:r>
            <a:r>
              <a:rPr lang="en-US" i="1" smtClean="0"/>
              <a:t>.</a:t>
            </a:r>
            <a:r>
              <a:rPr lang="en-US" smtClean="0"/>
              <a:t>3</a:t>
            </a:r>
          </a:p>
          <a:p>
            <a:r>
              <a:rPr lang="en-US" i="1" smtClean="0"/>
              <a:t>&gt; abs </a:t>
            </a:r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3)</a:t>
            </a:r>
          </a:p>
          <a:p>
            <a:pPr>
              <a:buNone/>
            </a:pPr>
            <a:r>
              <a:rPr lang="ka-GE" smtClean="0"/>
              <a:t>	</a:t>
            </a:r>
            <a:r>
              <a:rPr lang="en-US" smtClean="0"/>
              <a:t>3</a:t>
            </a:r>
          </a:p>
          <a:p>
            <a:r>
              <a:rPr lang="en-US" i="1" smtClean="0"/>
              <a:t>&gt; signum </a:t>
            </a:r>
            <a:r>
              <a:rPr lang="en-US" smtClean="0"/>
              <a:t>(</a:t>
            </a:r>
            <a:r>
              <a:rPr lang="en-US" i="1" smtClean="0"/>
              <a:t>−</a:t>
            </a:r>
            <a:r>
              <a:rPr lang="en-US" smtClean="0"/>
              <a:t>3)</a:t>
            </a:r>
          </a:p>
          <a:p>
            <a:pPr>
              <a:buNone/>
            </a:pPr>
            <a:r>
              <a:rPr lang="ka-GE" i="1" smtClean="0"/>
              <a:t>	</a:t>
            </a:r>
            <a:r>
              <a:rPr lang="en-US" i="1" smtClean="0"/>
              <a:t>−</a:t>
            </a:r>
            <a:r>
              <a:rPr lang="en-US" smtClean="0"/>
              <a:t>1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Integral </a:t>
            </a:r>
            <a:r>
              <a:rPr lang="ka-GE" i="1" smtClean="0"/>
              <a:t>- მთელრიცხვთა ტიპები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8473"/>
            <a:ext cx="8178800" cy="5188527"/>
          </a:xfrm>
        </p:spPr>
        <p:txBody>
          <a:bodyPr/>
          <a:lstStyle/>
          <a:p>
            <a:pPr>
              <a:buNone/>
            </a:pPr>
            <a:r>
              <a:rPr lang="ka-GE" dirty="0" smtClean="0"/>
              <a:t>ეს კლასი შეიცავს ტიპებს, რომლებიც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ka-GE" dirty="0" smtClean="0"/>
              <a:t>რიცხვითი  კლასის ეგზემპლარებია და მათი მნიშვნელობები მთელი რიცხვებია. მხარდაჭერილია ორი მეთოდი:</a:t>
            </a:r>
          </a:p>
          <a:p>
            <a:r>
              <a:rPr lang="en-US" i="1" dirty="0" smtClean="0"/>
              <a:t>div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smtClean="0"/>
              <a:t>mod	</a:t>
            </a:r>
            <a:r>
              <a:rPr lang="en-US" dirty="0" smtClean="0"/>
              <a:t>::	</a:t>
            </a:r>
            <a:r>
              <a:rPr lang="en-US" i="1" dirty="0" smtClean="0"/>
              <a:t>a → a → a</a:t>
            </a:r>
            <a:endParaRPr lang="ka-GE" i="1" dirty="0" smtClean="0"/>
          </a:p>
          <a:p>
            <a:pPr>
              <a:buNone/>
            </a:pPr>
            <a:r>
              <a:rPr lang="ka-GE" i="1" dirty="0" smtClean="0"/>
              <a:t>მაგალითები:</a:t>
            </a:r>
            <a:endParaRPr lang="en-US" dirty="0" smtClean="0"/>
          </a:p>
          <a:p>
            <a:r>
              <a:rPr lang="en-US" i="1" dirty="0" smtClean="0"/>
              <a:t>&gt; </a:t>
            </a:r>
            <a:r>
              <a:rPr lang="en-US" dirty="0" smtClean="0"/>
              <a:t>7 `</a:t>
            </a:r>
            <a:r>
              <a:rPr lang="en-US" i="1" dirty="0" smtClean="0"/>
              <a:t>div</a:t>
            </a:r>
            <a:r>
              <a:rPr lang="en-US" dirty="0" smtClean="0"/>
              <a:t>` 2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3</a:t>
            </a:r>
          </a:p>
          <a:p>
            <a:r>
              <a:rPr lang="en-US" i="1" dirty="0" smtClean="0"/>
              <a:t>&gt; </a:t>
            </a:r>
            <a:r>
              <a:rPr lang="en-US" dirty="0" smtClean="0"/>
              <a:t>7 `</a:t>
            </a:r>
            <a:r>
              <a:rPr lang="en-US" i="1" dirty="0" smtClean="0"/>
              <a:t>mod</a:t>
            </a:r>
            <a:r>
              <a:rPr lang="en-US" dirty="0" smtClean="0"/>
              <a:t>` 2</a:t>
            </a:r>
          </a:p>
          <a:p>
            <a:pPr>
              <a:buNone/>
            </a:pPr>
            <a:r>
              <a:rPr lang="ka-GE" dirty="0" smtClean="0"/>
              <a:t>	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Fractional </a:t>
            </a:r>
            <a:r>
              <a:rPr lang="ka-GE" b="1" i="1" dirty="0" smtClean="0"/>
              <a:t>-წილადური ტიპები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1524000"/>
            <a:ext cx="8905462" cy="5334000"/>
          </a:xfrm>
        </p:spPr>
        <p:txBody>
          <a:bodyPr/>
          <a:lstStyle/>
          <a:p>
            <a:pPr>
              <a:buNone/>
            </a:pPr>
            <a:r>
              <a:rPr lang="ka-GE" dirty="0" smtClean="0"/>
              <a:t>ეს კლასი შეიცავს ტიპებს, რომლებიც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ka-GE" dirty="0" smtClean="0"/>
              <a:t>  კლასის ეგზემპლარებია და მათი მნიშვნელობები მთელი  რიცხვები არ არის. მხარდაჭერილია ორი მეთოდი-წილად რიცხვთა გაყოფა და შექცევის (შებრუნების) მეთოდები: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/</a:t>
            </a:r>
            <a:r>
              <a:rPr lang="en-US" dirty="0" smtClean="0"/>
              <a:t>)	::	</a:t>
            </a:r>
            <a:r>
              <a:rPr lang="en-US" i="1" dirty="0" smtClean="0"/>
              <a:t>a → a → a</a:t>
            </a:r>
            <a:endParaRPr lang="en-US" dirty="0" smtClean="0"/>
          </a:p>
          <a:p>
            <a:r>
              <a:rPr lang="en-US" i="1" dirty="0" err="1" smtClean="0"/>
              <a:t>recip</a:t>
            </a:r>
            <a:r>
              <a:rPr lang="en-US" i="1" dirty="0" smtClean="0"/>
              <a:t>	</a:t>
            </a:r>
            <a:r>
              <a:rPr lang="en-US" dirty="0" smtClean="0"/>
              <a:t>::	</a:t>
            </a:r>
            <a:r>
              <a:rPr lang="en-US" i="1" dirty="0" smtClean="0"/>
              <a:t>a → a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Float </a:t>
            </a:r>
            <a:r>
              <a:rPr lang="ka-GE" sz="2400" dirty="0" smtClean="0"/>
              <a:t> ძირითადი ტიპი წარმოადგენს </a:t>
            </a:r>
            <a:r>
              <a:rPr lang="en-US" sz="2400" dirty="0" smtClean="0"/>
              <a:t>Fractional</a:t>
            </a:r>
            <a:r>
              <a:rPr lang="ka-GE" sz="2400" dirty="0" smtClean="0"/>
              <a:t> კლასის ეგზემპლარს. მაგალითები:</a:t>
            </a:r>
            <a:endParaRPr lang="en-US" sz="2400" dirty="0" smtClean="0"/>
          </a:p>
          <a:p>
            <a:pPr>
              <a:buNone/>
            </a:pPr>
            <a:r>
              <a:rPr lang="ka-GE" sz="2400" dirty="0" smtClean="0"/>
              <a:t>&gt;</a:t>
            </a:r>
            <a:r>
              <a:rPr lang="en-US" sz="2400" dirty="0" smtClean="0"/>
              <a:t>7</a:t>
            </a:r>
            <a:r>
              <a:rPr lang="en-US" sz="2400" i="1" dirty="0" smtClean="0"/>
              <a:t>.</a:t>
            </a:r>
            <a:r>
              <a:rPr lang="en-US" sz="2400" dirty="0" smtClean="0"/>
              <a:t>0 </a:t>
            </a:r>
            <a:r>
              <a:rPr lang="en-US" sz="2400" i="1" dirty="0" smtClean="0"/>
              <a:t>/ </a:t>
            </a:r>
            <a:r>
              <a:rPr lang="en-US" sz="2400" dirty="0" smtClean="0"/>
              <a:t>2</a:t>
            </a:r>
            <a:r>
              <a:rPr lang="en-US" sz="2400" i="1" dirty="0" smtClean="0"/>
              <a:t>.</a:t>
            </a:r>
            <a:r>
              <a:rPr lang="en-US" sz="2400" dirty="0" smtClean="0"/>
              <a:t>0</a:t>
            </a:r>
            <a:r>
              <a:rPr lang="ka-GE" sz="2400" dirty="0" smtClean="0"/>
              <a:t>                               </a:t>
            </a:r>
            <a:r>
              <a:rPr lang="en-US" sz="2400" i="1" dirty="0" smtClean="0"/>
              <a:t>&gt; </a:t>
            </a:r>
            <a:r>
              <a:rPr lang="en-US" sz="2400" i="1" dirty="0" err="1" smtClean="0"/>
              <a:t>recip</a:t>
            </a:r>
            <a:r>
              <a:rPr lang="en-US" sz="2400" i="1" dirty="0" smtClean="0"/>
              <a:t> </a:t>
            </a:r>
            <a:r>
              <a:rPr lang="en-US" sz="2400" dirty="0" smtClean="0"/>
              <a:t>2</a:t>
            </a:r>
            <a:r>
              <a:rPr lang="en-US" sz="2400" i="1" dirty="0" smtClean="0"/>
              <a:t>.</a:t>
            </a:r>
            <a:r>
              <a:rPr lang="en-US" sz="2400" dirty="0" smtClean="0"/>
              <a:t>0</a:t>
            </a:r>
          </a:p>
          <a:p>
            <a:pPr>
              <a:buNone/>
            </a:pPr>
            <a:r>
              <a:rPr lang="en-US" sz="2400" dirty="0" smtClean="0"/>
              <a:t>3</a:t>
            </a:r>
            <a:r>
              <a:rPr lang="en-US" sz="2400" i="1" dirty="0" smtClean="0"/>
              <a:t>.</a:t>
            </a:r>
            <a:r>
              <a:rPr lang="en-US" sz="2400" dirty="0" smtClean="0"/>
              <a:t>5</a:t>
            </a:r>
            <a:r>
              <a:rPr lang="ka-GE" sz="2400" dirty="0" smtClean="0"/>
              <a:t>                                          </a:t>
            </a:r>
            <a:r>
              <a:rPr lang="en-US" sz="2400" dirty="0" smtClean="0"/>
              <a:t>0</a:t>
            </a:r>
            <a:r>
              <a:rPr lang="en-US" sz="2400" i="1" dirty="0" smtClean="0"/>
              <a:t>.</a:t>
            </a:r>
            <a:r>
              <a:rPr lang="en-US" sz="2400" dirty="0" smtClean="0"/>
              <a:t>5</a:t>
            </a:r>
          </a:p>
          <a:p>
            <a:endParaRPr lang="ka-G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69C82D-BA69-4FA1-9CB7-6D51B32607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DADF33-0C8A-44C0-9CB6-EEE28E814E4B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rCevebi da darigebebi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009650"/>
            <a:ext cx="8178800" cy="5664200"/>
          </a:xfrm>
        </p:spPr>
        <p:txBody>
          <a:bodyPr/>
          <a:lstStyle/>
          <a:p>
            <a:pPr algn="just"/>
            <a:r>
              <a:rPr lang="en-US" sz="2700" smtClean="0"/>
              <a:t>Haskell</a:t>
            </a:r>
            <a:r>
              <a:rPr lang="ru-RU" sz="2700" smtClean="0"/>
              <a:t>-</a:t>
            </a:r>
            <a:r>
              <a:rPr lang="en-US" sz="2700" smtClean="0">
                <a:latin typeface="AcadNusx" pitchFamily="2" charset="0"/>
              </a:rPr>
              <a:t>Si axali funqciis gansazRvra mi-zanSewonilia daiwyoT misi tipis Cawe-riT;</a:t>
            </a:r>
          </a:p>
          <a:p>
            <a:endParaRPr lang="en-US" sz="2700" smtClean="0"/>
          </a:p>
          <a:p>
            <a:pPr algn="just"/>
            <a:r>
              <a:rPr lang="en-US" sz="2700" smtClean="0">
                <a:latin typeface="AcadNusx" pitchFamily="2" charset="0"/>
              </a:rPr>
              <a:t>kargi praqtikaa skriptis farglebSi yo-veli axali aRwerili funqciis tipis miTiTeba;</a:t>
            </a:r>
          </a:p>
          <a:p>
            <a:endParaRPr lang="en-US" sz="2700" smtClean="0"/>
          </a:p>
          <a:p>
            <a:pPr algn="just"/>
            <a:r>
              <a:rPr lang="en-US" sz="2700" smtClean="0">
                <a:latin typeface="AcadNusx" pitchFamily="2" charset="0"/>
              </a:rPr>
              <a:t>im polimorful funqciaTa tipebis for-mulirebisas, romlebic iyenebs ricxvebs, tolobebs an mowesrigebas, izruneT Sez-RudvaTa aucilebeli klasis CarTvaze.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mtClean="0"/>
              <a:t>Bool → Bool</a:t>
            </a:r>
            <a:r>
              <a:rPr lang="en-US" smtClean="0"/>
              <a:t> 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v </a:t>
            </a:r>
            <a:r>
              <a:rPr lang="en-US" smtClean="0"/>
              <a:t>:: </a:t>
            </a:r>
            <a:r>
              <a:rPr lang="en-US" i="1" smtClean="0"/>
              <a:t>T</a:t>
            </a:r>
            <a:r>
              <a:rPr lang="ka-GE" i="1" smtClean="0"/>
              <a:t>  </a:t>
            </a:r>
            <a:r>
              <a:rPr lang="en-US" i="1" smtClean="0"/>
              <a:t>v</a:t>
            </a:r>
            <a:r>
              <a:rPr lang="ka-GE" i="1" smtClean="0"/>
              <a:t>-ს აქვს</a:t>
            </a: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ka-GE" i="1" smtClean="0"/>
              <a:t> ტიპი. </a:t>
            </a:r>
            <a:endParaRPr lang="en-US" smtClean="0"/>
          </a:p>
          <a:p>
            <a:pPr>
              <a:buNone/>
            </a:pPr>
            <a:r>
              <a:rPr lang="en-US" smtClean="0"/>
              <a:t>False	::	Bool</a:t>
            </a:r>
          </a:p>
          <a:p>
            <a:pPr>
              <a:buNone/>
            </a:pPr>
            <a:r>
              <a:rPr lang="en-US" smtClean="0"/>
              <a:t>True	::	Bool</a:t>
            </a:r>
          </a:p>
          <a:p>
            <a:pPr>
              <a:buNone/>
            </a:pPr>
            <a:r>
              <a:rPr lang="en-US" smtClean="0"/>
              <a:t>not 	::	Bool → Bool</a:t>
            </a:r>
          </a:p>
          <a:p>
            <a:r>
              <a:rPr lang="en-US" i="1" smtClean="0"/>
              <a:t>e </a:t>
            </a:r>
            <a:r>
              <a:rPr lang="en-US" smtClean="0"/>
              <a:t>:: </a:t>
            </a:r>
            <a:r>
              <a:rPr lang="en-US" i="1" smtClean="0"/>
              <a:t>T</a:t>
            </a:r>
            <a:r>
              <a:rPr lang="en-US" smtClean="0"/>
              <a:t> </a:t>
            </a:r>
            <a:r>
              <a:rPr lang="ka-GE" smtClean="0"/>
              <a:t>ჩანაწერი ნიშნავს, რომ </a:t>
            </a:r>
            <a:r>
              <a:rPr lang="en-US" i="1" smtClean="0"/>
              <a:t>e</a:t>
            </a:r>
            <a:r>
              <a:rPr lang="en-US" smtClean="0"/>
              <a:t> </a:t>
            </a:r>
            <a:r>
              <a:rPr lang="ka-GE" smtClean="0"/>
              <a:t>გამოსახულების შეფასება წარმოქმნის </a:t>
            </a:r>
            <a:r>
              <a:rPr lang="en-US" i="1" smtClean="0"/>
              <a:t>T</a:t>
            </a:r>
            <a:r>
              <a:rPr lang="en-US" smtClean="0"/>
              <a:t> </a:t>
            </a:r>
            <a:r>
              <a:rPr lang="ka-GE" smtClean="0"/>
              <a:t>ტიპის მნიშვნელობას.</a:t>
            </a:r>
          </a:p>
          <a:p>
            <a:pPr>
              <a:buNone/>
            </a:pPr>
            <a:r>
              <a:rPr lang="en-US" smtClean="0"/>
              <a:t>not(False)		::	Bool</a:t>
            </a:r>
          </a:p>
          <a:p>
            <a:pPr>
              <a:buNone/>
            </a:pPr>
            <a:r>
              <a:rPr lang="en-US" smtClean="0"/>
              <a:t>not(True)		::	Bool</a:t>
            </a:r>
          </a:p>
          <a:p>
            <a:pPr>
              <a:buNone/>
            </a:pPr>
            <a:r>
              <a:rPr lang="en-US" smtClean="0"/>
              <a:t>not(not False)	::	Bool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512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BEAAE07-1351-454F-BE5E-DF818D8D6AA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2D320FF-3195-497C-9E19-3FDB329A2D5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savarjiSoebi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830388" y="2693988"/>
            <a:ext cx="4603750" cy="3378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>
                <a:latin typeface="Lucida Sans Typewriter" pitchFamily="49" charset="0"/>
              </a:rPr>
              <a:t>[’a’,’b’,’c’]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(’a’,’b’,’c’)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[(False,’0’),(True,’1’)]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([False,True],[’0’,’1’])</a:t>
            </a:r>
          </a:p>
          <a:p>
            <a:endParaRPr lang="en-US" sz="2400">
              <a:latin typeface="Lucida Sans Typewriter" pitchFamily="49" charset="0"/>
            </a:endParaRPr>
          </a:p>
          <a:p>
            <a:r>
              <a:rPr lang="en-US" sz="2400">
                <a:latin typeface="Lucida Sans Typewriter" pitchFamily="49" charset="0"/>
              </a:rPr>
              <a:t>[tail,init,reverse]</a:t>
            </a:r>
          </a:p>
        </p:txBody>
      </p:sp>
      <p:grpSp>
        <p:nvGrpSpPr>
          <p:cNvPr id="28677" name="Group 9"/>
          <p:cNvGrpSpPr>
            <a:grpSpLocks/>
          </p:cNvGrpSpPr>
          <p:nvPr/>
        </p:nvGrpSpPr>
        <p:grpSpPr bwMode="auto">
          <a:xfrm>
            <a:off x="403225" y="1509713"/>
            <a:ext cx="8128000" cy="519112"/>
            <a:chOff x="254" y="858"/>
            <a:chExt cx="5120" cy="327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675" y="866"/>
              <a:ext cx="4699" cy="31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600">
                  <a:latin typeface="AcadNusx" pitchFamily="2" charset="0"/>
                </a:rPr>
                <a:t>rogoria Semdegi mniSvnelobebis tipebi?</a:t>
              </a:r>
            </a:p>
          </p:txBody>
        </p:sp>
        <p:sp>
          <p:nvSpPr>
            <p:cNvPr id="28679" name="Text Box 6"/>
            <p:cNvSpPr txBox="1">
              <a:spLocks noChangeArrowheads="1"/>
            </p:cNvSpPr>
            <p:nvPr/>
          </p:nvSpPr>
          <p:spPr bwMode="auto">
            <a:xfrm>
              <a:off x="254" y="858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(1)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12DDEF-73EB-44B0-A982-FE7EB2C2052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768475" y="1563688"/>
            <a:ext cx="6076950" cy="3706812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second xs     = head (tail xs)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swap (x,y)    = (y,x)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pair x y      = (x,y)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double x      = x*2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palindrome xs = reverse xs == xs</a:t>
            </a:r>
          </a:p>
          <a:p>
            <a:pPr>
              <a:lnSpc>
                <a:spcPct val="90000"/>
              </a:lnSpc>
            </a:pPr>
            <a:endParaRPr lang="en-US" sz="2400">
              <a:latin typeface="Lucida Sans Typewriter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Lucida Sans Typewriter" pitchFamily="49" charset="0"/>
              </a:rPr>
              <a:t>twice f x     = f (f x) </a:t>
            </a:r>
          </a:p>
        </p:txBody>
      </p:sp>
      <p:grpSp>
        <p:nvGrpSpPr>
          <p:cNvPr id="29700" name="Group 12"/>
          <p:cNvGrpSpPr>
            <a:grpSpLocks/>
          </p:cNvGrpSpPr>
          <p:nvPr/>
        </p:nvGrpSpPr>
        <p:grpSpPr bwMode="auto">
          <a:xfrm>
            <a:off x="381000" y="544513"/>
            <a:ext cx="8113713" cy="523875"/>
            <a:chOff x="240" y="343"/>
            <a:chExt cx="5111" cy="330"/>
          </a:xfrm>
        </p:grpSpPr>
        <p:sp>
          <p:nvSpPr>
            <p:cNvPr id="29704" name="Text Box 3"/>
            <p:cNvSpPr txBox="1">
              <a:spLocks noChangeArrowheads="1"/>
            </p:cNvSpPr>
            <p:nvPr/>
          </p:nvSpPr>
          <p:spPr bwMode="auto">
            <a:xfrm>
              <a:off x="652" y="343"/>
              <a:ext cx="4699" cy="33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latin typeface="AcadNusx" pitchFamily="2" charset="0"/>
                </a:rPr>
                <a:t>rogoria Semdegi funqciebis tipebi?</a:t>
              </a:r>
              <a:endParaRPr lang="en-US"/>
            </a:p>
          </p:txBody>
        </p:sp>
        <p:sp>
          <p:nvSpPr>
            <p:cNvPr id="29705" name="Text Box 6"/>
            <p:cNvSpPr txBox="1">
              <a:spLocks noChangeArrowheads="1"/>
            </p:cNvSpPr>
            <p:nvPr/>
          </p:nvSpPr>
          <p:spPr bwMode="auto">
            <a:xfrm>
              <a:off x="240" y="344"/>
              <a:ext cx="41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(2)</a:t>
              </a:r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381000" y="5770563"/>
            <a:ext cx="8339138" cy="519112"/>
            <a:chOff x="246" y="344"/>
            <a:chExt cx="5105" cy="327"/>
          </a:xfrm>
        </p:grpSpPr>
        <p:sp>
          <p:nvSpPr>
            <p:cNvPr id="29702" name="Text Box 14"/>
            <p:cNvSpPr txBox="1">
              <a:spLocks noChangeArrowheads="1"/>
            </p:cNvSpPr>
            <p:nvPr/>
          </p:nvSpPr>
          <p:spPr bwMode="auto">
            <a:xfrm>
              <a:off x="652" y="344"/>
              <a:ext cx="4699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>
                  <a:latin typeface="AcadNusx" pitchFamily="2" charset="0"/>
                </a:rPr>
                <a:t>SeamowmeT Tqveni pasuxebi </a:t>
              </a:r>
              <a:r>
                <a:rPr lang="en-US"/>
                <a:t>Hugs</a:t>
              </a:r>
              <a:r>
                <a:rPr lang="en-US">
                  <a:latin typeface="AcadNusx" pitchFamily="2" charset="0"/>
                </a:rPr>
                <a:t>-iT</a:t>
              </a:r>
              <a:r>
                <a:rPr lang="en-US"/>
                <a:t>.</a:t>
              </a:r>
            </a:p>
          </p:txBody>
        </p:sp>
        <p:sp>
          <p:nvSpPr>
            <p:cNvPr id="29703" name="Text Box 15"/>
            <p:cNvSpPr txBox="1">
              <a:spLocks noChangeArrowheads="1"/>
            </p:cNvSpPr>
            <p:nvPr/>
          </p:nvSpPr>
          <p:spPr bwMode="auto">
            <a:xfrm>
              <a:off x="246" y="344"/>
              <a:ext cx="398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(3)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mtClean="0"/>
              <a:t>ტიპის გამოყვანის მექანიზმი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3400" y="1232452"/>
            <a:ext cx="8178800" cy="5244548"/>
          </a:xfrm>
        </p:spPr>
        <p:txBody>
          <a:bodyPr/>
          <a:lstStyle/>
          <a:p>
            <a:r>
              <a:rPr lang="en-US" dirty="0" err="1" smtClean="0">
                <a:latin typeface="AcadNusx" pitchFamily="2" charset="0"/>
              </a:rPr>
              <a:t>haskelSi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yovel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gamosaxulebas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unda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gaaCndes</a:t>
            </a:r>
            <a:r>
              <a:rPr lang="en-US" dirty="0" smtClean="0">
                <a:latin typeface="AcadNusx" pitchFamily="2" charset="0"/>
              </a:rPr>
              <a:t> tipi, </a:t>
            </a:r>
            <a:r>
              <a:rPr lang="en-US" dirty="0" err="1" smtClean="0">
                <a:latin typeface="AcadNusx" pitchFamily="2" charset="0"/>
              </a:rPr>
              <a:t>romelic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dgindeba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gamosaxulebis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gamoTvlamde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>
                <a:latin typeface="AcadNusx" pitchFamily="2" charset="0"/>
              </a:rPr>
              <a:t>tipis </a:t>
            </a:r>
            <a:r>
              <a:rPr lang="en-US" i="1" dirty="0" err="1" smtClean="0">
                <a:latin typeface="AcadNusx" pitchFamily="2" charset="0"/>
              </a:rPr>
              <a:t>gamotanis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saxelwodebiT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cnobili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procesis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meSveobiT</a:t>
            </a:r>
            <a:r>
              <a:rPr lang="en-US" dirty="0" smtClean="0">
                <a:latin typeface="AcadNusx" pitchFamily="2" charset="0"/>
              </a:rPr>
              <a:t>. am </a:t>
            </a:r>
            <a:r>
              <a:rPr lang="en-US" dirty="0" err="1" smtClean="0">
                <a:latin typeface="AcadNusx" pitchFamily="2" charset="0"/>
              </a:rPr>
              <a:t>procesis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gagebis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gasaRebs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warmoadgens</a:t>
            </a:r>
            <a:r>
              <a:rPr lang="en-US" dirty="0" smtClean="0">
                <a:latin typeface="AcadNusx" pitchFamily="2" charset="0"/>
              </a:rPr>
              <a:t> tipis </a:t>
            </a:r>
            <a:r>
              <a:rPr lang="en-US" dirty="0" err="1" smtClean="0">
                <a:latin typeface="AcadNusx" pitchFamily="2" charset="0"/>
              </a:rPr>
              <a:t>dadgenis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funqciis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gamoyenebisaTvis</a:t>
            </a:r>
            <a:r>
              <a:rPr lang="en-US" dirty="0" smtClean="0">
                <a:latin typeface="AcadNusx" pitchFamily="2" charset="0"/>
              </a:rPr>
              <a:t>. </a:t>
            </a:r>
            <a:r>
              <a:rPr lang="en-US" dirty="0" err="1" smtClean="0">
                <a:latin typeface="AcadNusx" pitchFamily="2" charset="0"/>
              </a:rPr>
              <a:t>es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wesi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gveubneba</a:t>
            </a:r>
            <a:r>
              <a:rPr lang="en-US" dirty="0" smtClean="0"/>
              <a:t>, </a:t>
            </a:r>
            <a:r>
              <a:rPr lang="en-US" dirty="0" smtClean="0">
                <a:latin typeface="AcadNusx" pitchFamily="2" charset="0"/>
              </a:rPr>
              <a:t>rom, </a:t>
            </a:r>
            <a:r>
              <a:rPr lang="en-US" dirty="0" err="1" smtClean="0">
                <a:latin typeface="AcadNusx" pitchFamily="2" charset="0"/>
              </a:rPr>
              <a:t>Tu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funqcia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romelic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argumentebs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asaxavs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SedegSi</a:t>
            </a:r>
            <a:r>
              <a:rPr lang="en-US" dirty="0" smtClean="0">
                <a:latin typeface="AcadNusx" pitchFamily="2" charset="0"/>
              </a:rPr>
              <a:t>, da </a:t>
            </a:r>
            <a:r>
              <a:rPr lang="en-US" i="1" dirty="0" smtClean="0"/>
              <a:t>e</a:t>
            </a:r>
            <a:r>
              <a:rPr lang="en-US" dirty="0" smtClean="0"/>
              <a:t> </a:t>
            </a:r>
            <a:r>
              <a:rPr lang="en-US" dirty="0" err="1" smtClean="0">
                <a:latin typeface="AcadNusx" pitchFamily="2" charset="0"/>
              </a:rPr>
              <a:t>aris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AcadNusx" pitchFamily="2" charset="0"/>
              </a:rPr>
              <a:t>tipis </a:t>
            </a:r>
            <a:r>
              <a:rPr lang="en-US" dirty="0" err="1" smtClean="0">
                <a:latin typeface="AcadNusx" pitchFamily="2" charset="0"/>
              </a:rPr>
              <a:t>gamosaxuleba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maSin</a:t>
            </a:r>
            <a:r>
              <a:rPr lang="en-US" dirty="0" smtClean="0"/>
              <a:t> </a:t>
            </a:r>
            <a:r>
              <a:rPr lang="en-US" i="1" dirty="0" smtClean="0"/>
              <a:t>f e</a:t>
            </a:r>
            <a:r>
              <a:rPr lang="en-US" dirty="0" smtClean="0"/>
              <a:t> </a:t>
            </a:r>
            <a:r>
              <a:rPr lang="ka-GE" dirty="0" smtClean="0">
                <a:solidFill>
                  <a:schemeClr val="bg1"/>
                </a:solidFill>
              </a:rPr>
              <a:t> </a:t>
            </a:r>
            <a:r>
              <a:rPr lang="ka-GE" dirty="0" smtClean="0"/>
              <a:t>ფუნქციას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ka-GE" dirty="0" smtClean="0"/>
              <a:t>ტიპი აქვს:   </a:t>
            </a:r>
            <a:r>
              <a:rPr lang="en-US" i="1" u="sng" dirty="0" smtClean="0"/>
              <a:t>f  </a:t>
            </a:r>
            <a:r>
              <a:rPr lang="en-US" u="sng" dirty="0" smtClean="0"/>
              <a:t>::  </a:t>
            </a:r>
            <a:r>
              <a:rPr lang="en-US" i="1" u="sng" dirty="0" smtClean="0"/>
              <a:t>A →B       e </a:t>
            </a:r>
            <a:r>
              <a:rPr lang="en-US" u="sng" dirty="0" smtClean="0"/>
              <a:t>::  </a:t>
            </a:r>
            <a:r>
              <a:rPr lang="en-US" i="1" u="sng" dirty="0" smtClean="0"/>
              <a:t>A</a:t>
            </a:r>
            <a:endParaRPr lang="en-US" dirty="0" smtClean="0"/>
          </a:p>
          <a:p>
            <a:r>
              <a:rPr lang="en-US" i="1" dirty="0" smtClean="0"/>
              <a:t>           f e </a:t>
            </a:r>
            <a:r>
              <a:rPr lang="en-US" dirty="0" smtClean="0"/>
              <a:t>:: </a:t>
            </a:r>
            <a:r>
              <a:rPr lang="en-US" i="1" dirty="0" smtClean="0"/>
              <a:t>B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1976C7-F289-46FE-9FF6-D7269590E973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227673-DBB6-4B1F-87A1-70D876DB3FA4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tipebi</a:t>
            </a:r>
            <a:r>
              <a:rPr lang="en-US" b="1" smtClean="0"/>
              <a:t> Haskell</a:t>
            </a:r>
            <a:r>
              <a:rPr lang="en-US" b="1" smtClean="0">
                <a:latin typeface="AcadNusx" pitchFamily="2" charset="0"/>
              </a:rPr>
              <a:t>-Si</a:t>
            </a:r>
            <a:endParaRPr lang="en-US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78800" cy="1444625"/>
          </a:xfrm>
        </p:spPr>
        <p:txBody>
          <a:bodyPr/>
          <a:lstStyle/>
          <a:p>
            <a:pPr algn="just"/>
            <a:r>
              <a:rPr lang="en-US" dirty="0" err="1" smtClean="0">
                <a:latin typeface="AcadNusx" pitchFamily="2" charset="0"/>
              </a:rPr>
              <a:t>Tu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smtClean="0"/>
              <a:t>e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gamosaxulebis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Sefaseba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smtClean="0"/>
              <a:t>t</a:t>
            </a:r>
            <a:r>
              <a:rPr lang="en-US" dirty="0" smtClean="0">
                <a:latin typeface="AcadNusx" pitchFamily="2" charset="0"/>
              </a:rPr>
              <a:t> tipis </a:t>
            </a:r>
            <a:r>
              <a:rPr lang="en-US" dirty="0" err="1" smtClean="0">
                <a:latin typeface="AcadNusx" pitchFamily="2" charset="0"/>
              </a:rPr>
              <a:t>mniSvnelobaa</a:t>
            </a:r>
            <a:r>
              <a:rPr lang="en-US" dirty="0" smtClean="0">
                <a:latin typeface="AcadNusx" pitchFamily="2" charset="0"/>
              </a:rPr>
              <a:t>, </a:t>
            </a:r>
            <a:r>
              <a:rPr lang="en-US" dirty="0" err="1" smtClean="0">
                <a:latin typeface="AcadNusx" pitchFamily="2" charset="0"/>
              </a:rPr>
              <a:t>maSin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smtClean="0"/>
              <a:t>e</a:t>
            </a:r>
            <a:r>
              <a:rPr lang="en-US" dirty="0" smtClean="0">
                <a:latin typeface="AcadNusx" pitchFamily="2" charset="0"/>
              </a:rPr>
              <a:t>-s </a:t>
            </a:r>
            <a:r>
              <a:rPr lang="en-US" dirty="0" smtClean="0"/>
              <a:t>t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ka-GE" dirty="0" smtClean="0">
                <a:latin typeface="AcadNusx" pitchFamily="2" charset="0"/>
              </a:rPr>
              <a:t>ტ</a:t>
            </a:r>
            <a:r>
              <a:rPr lang="en-US" dirty="0" err="1" smtClean="0">
                <a:latin typeface="AcadNusx" pitchFamily="2" charset="0"/>
              </a:rPr>
              <a:t>ipi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aqvs</a:t>
            </a:r>
            <a:r>
              <a:rPr lang="en-US" dirty="0" smtClean="0">
                <a:latin typeface="AcadNusx" pitchFamily="2" charset="0"/>
              </a:rPr>
              <a:t>. </a:t>
            </a:r>
            <a:r>
              <a:rPr lang="en-US" dirty="0" err="1" smtClean="0">
                <a:latin typeface="AcadNusx" pitchFamily="2" charset="0"/>
              </a:rPr>
              <a:t>Ees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ase</a:t>
            </a:r>
            <a:r>
              <a:rPr lang="en-US" dirty="0" smtClean="0">
                <a:latin typeface="AcadNusx" pitchFamily="2" charset="0"/>
              </a:rPr>
              <a:t> </a:t>
            </a:r>
            <a:r>
              <a:rPr lang="en-US" dirty="0" err="1" smtClean="0">
                <a:latin typeface="AcadNusx" pitchFamily="2" charset="0"/>
              </a:rPr>
              <a:t>Caiwereba</a:t>
            </a:r>
            <a:r>
              <a:rPr lang="en-US" dirty="0" smtClean="0">
                <a:latin typeface="AcadNusx" pitchFamily="2" charset="0"/>
              </a:rPr>
              <a:t>:</a:t>
            </a:r>
            <a:endParaRPr lang="en-US" dirty="0" smtClean="0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746250" y="3363912"/>
            <a:ext cx="1289050" cy="457200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Lucida Sans Typewriter" pitchFamily="49" charset="0"/>
              </a:rPr>
              <a:t>e :: t</a:t>
            </a:r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533400" y="4216400"/>
            <a:ext cx="8178800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dirty="0" err="1">
                <a:latin typeface="AcadNusx" pitchFamily="2" charset="0"/>
              </a:rPr>
              <a:t>nebismier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sworad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Sedgenil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gamosaxule</a:t>
            </a:r>
            <a:r>
              <a:rPr kumimoji="1" lang="en-US" dirty="0">
                <a:latin typeface="AcadNusx" pitchFamily="2" charset="0"/>
              </a:rPr>
              <a:t>-bas </a:t>
            </a:r>
            <a:r>
              <a:rPr kumimoji="1" lang="en-US" dirty="0" err="1">
                <a:latin typeface="AcadNusx" pitchFamily="2" charset="0"/>
              </a:rPr>
              <a:t>aqvs</a:t>
            </a:r>
            <a:r>
              <a:rPr kumimoji="1" lang="en-US" dirty="0">
                <a:latin typeface="AcadNusx" pitchFamily="2" charset="0"/>
              </a:rPr>
              <a:t> tipi, </a:t>
            </a:r>
            <a:r>
              <a:rPr kumimoji="1" lang="en-US" dirty="0" err="1">
                <a:latin typeface="AcadNusx" pitchFamily="2" charset="0"/>
              </a:rPr>
              <a:t>romelic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avtomaturad</a:t>
            </a:r>
            <a:r>
              <a:rPr kumimoji="1" lang="en-US" dirty="0">
                <a:latin typeface="AcadNusx" pitchFamily="2" charset="0"/>
              </a:rPr>
              <a:t> Se-</a:t>
            </a:r>
            <a:r>
              <a:rPr kumimoji="1" lang="en-US" dirty="0" err="1">
                <a:latin typeface="AcadNusx" pitchFamily="2" charset="0"/>
              </a:rPr>
              <a:t>iZleba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dadgindes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ka-GE" dirty="0" smtClean="0">
                <a:latin typeface="AcadNusx" pitchFamily="2" charset="0"/>
              </a:rPr>
              <a:t>ტრანსლია</a:t>
            </a:r>
            <a:r>
              <a:rPr kumimoji="1" lang="en-US" dirty="0" err="1" smtClean="0">
                <a:latin typeface="AcadNusx" pitchFamily="2" charset="0"/>
              </a:rPr>
              <a:t>ciisas</a:t>
            </a:r>
            <a:r>
              <a:rPr kumimoji="1" lang="en-US" dirty="0" smtClean="0">
                <a:latin typeface="AcadNusx" pitchFamily="2" charset="0"/>
              </a:rPr>
              <a:t> </a:t>
            </a:r>
            <a:r>
              <a:rPr kumimoji="1" lang="en-US" b="1" i="1" dirty="0">
                <a:latin typeface="AcadNusx" pitchFamily="2" charset="0"/>
              </a:rPr>
              <a:t>tipis </a:t>
            </a:r>
            <a:r>
              <a:rPr kumimoji="1" lang="en-US" b="1" i="1" dirty="0" err="1">
                <a:latin typeface="AcadNusx" pitchFamily="2" charset="0"/>
              </a:rPr>
              <a:t>gamotanad</a:t>
            </a:r>
            <a:r>
              <a:rPr kumimoji="1" lang="en-US" b="1" i="1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wodebuli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procesis</a:t>
            </a:r>
            <a:r>
              <a:rPr kumimoji="1" lang="en-US" dirty="0">
                <a:latin typeface="AcadNusx" pitchFamily="2" charset="0"/>
              </a:rPr>
              <a:t> </a:t>
            </a:r>
            <a:r>
              <a:rPr kumimoji="1" lang="en-US" dirty="0" err="1">
                <a:latin typeface="AcadNusx" pitchFamily="2" charset="0"/>
              </a:rPr>
              <a:t>saSuale-biT</a:t>
            </a:r>
            <a:r>
              <a:rPr kumimoji="1" lang="en-US" dirty="0">
                <a:latin typeface="AcadNusx" pitchFamily="2" charset="0"/>
              </a:rPr>
              <a:t>.</a:t>
            </a:r>
            <a:endParaRPr kumimoji="1" lang="en-US" u="sng" dirty="0">
              <a:latin typeface="AcadNusx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85716D-7528-418A-B295-1C0D0E57466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47675" y="596900"/>
            <a:ext cx="825658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ka-GE" sz="2400" dirty="0" smtClean="0">
                <a:latin typeface="AcadNusx" pitchFamily="2" charset="0"/>
              </a:rPr>
              <a:t>ტ</a:t>
            </a:r>
            <a:r>
              <a:rPr kumimoji="1" lang="en-US" sz="2400" dirty="0" err="1" smtClean="0">
                <a:latin typeface="AcadNusx" pitchFamily="2" charset="0"/>
              </a:rPr>
              <a:t>ipis</a:t>
            </a:r>
            <a:r>
              <a:rPr kumimoji="1" lang="en-US" sz="2400" dirty="0" smtClean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yvela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Secdoma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ka-GE" sz="2400" dirty="0" smtClean="0">
                <a:latin typeface="AcadNusx" pitchFamily="2" charset="0"/>
              </a:rPr>
              <a:t>ტრანსლი</a:t>
            </a:r>
            <a:r>
              <a:rPr kumimoji="1" lang="en-US" sz="2400" dirty="0" err="1" smtClean="0">
                <a:latin typeface="AcadNusx" pitchFamily="2" charset="0"/>
              </a:rPr>
              <a:t>aciis</a:t>
            </a:r>
            <a:r>
              <a:rPr kumimoji="1" lang="en-US" sz="2400" dirty="0" smtClean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dros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vlin-deba</a:t>
            </a:r>
            <a:r>
              <a:rPr kumimoji="1" lang="en-US" sz="2400" dirty="0">
                <a:latin typeface="AcadNusx" pitchFamily="2" charset="0"/>
              </a:rPr>
              <a:t>, </a:t>
            </a:r>
            <a:r>
              <a:rPr kumimoji="1" lang="en-US" sz="2400" dirty="0" err="1">
                <a:latin typeface="AcadNusx" pitchFamily="2" charset="0"/>
              </a:rPr>
              <a:t>rac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aniWebs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programebs</a:t>
            </a:r>
            <a:r>
              <a:rPr kumimoji="1" lang="en-US" sz="2400" dirty="0">
                <a:latin typeface="AcadNusx" pitchFamily="2" charset="0"/>
              </a:rPr>
              <a:t> met </a:t>
            </a:r>
            <a:r>
              <a:rPr kumimoji="1" lang="en-US" sz="2400" dirty="0" err="1">
                <a:latin typeface="AcadNusx" pitchFamily="2" charset="0"/>
              </a:rPr>
              <a:t>usafrTxoebas</a:t>
            </a:r>
            <a:r>
              <a:rPr kumimoji="1" lang="en-US" sz="2400" dirty="0">
                <a:latin typeface="AcadNusx" pitchFamily="2" charset="0"/>
              </a:rPr>
              <a:t> da </a:t>
            </a:r>
            <a:r>
              <a:rPr kumimoji="1" lang="en-US" sz="2400" dirty="0" err="1">
                <a:latin typeface="AcadNusx" pitchFamily="2" charset="0"/>
              </a:rPr>
              <a:t>siswrafes</a:t>
            </a:r>
            <a:r>
              <a:rPr kumimoji="1" lang="en-US" sz="2400" dirty="0">
                <a:latin typeface="AcadNusx" pitchFamily="2" charset="0"/>
              </a:rPr>
              <a:t>, </a:t>
            </a:r>
            <a:r>
              <a:rPr kumimoji="1" lang="en-US" sz="2400" dirty="0" err="1">
                <a:latin typeface="AcadNusx" pitchFamily="2" charset="0"/>
              </a:rPr>
              <a:t>radgan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qreba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tipebis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Semowmebis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aucilebloba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Sesrulebisas</a:t>
            </a:r>
            <a:r>
              <a:rPr kumimoji="1" lang="en-US" sz="2400" dirty="0">
                <a:latin typeface="AcadNusx" pitchFamily="2" charset="0"/>
              </a:rPr>
              <a:t>.</a:t>
            </a:r>
            <a:endParaRPr kumimoji="1"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sz="2400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kumimoji="1" lang="en-US" sz="2400" dirty="0" err="1">
                <a:latin typeface="AcadNusx" pitchFamily="2" charset="0"/>
              </a:rPr>
              <a:t>H</a:t>
            </a:r>
            <a:r>
              <a:rPr kumimoji="1" lang="en-US" sz="2400" b="1" dirty="0" err="1">
                <a:latin typeface="Times New Roman" pitchFamily="18" charset="0"/>
                <a:cs typeface="Times New Roman" pitchFamily="18" charset="0"/>
              </a:rPr>
              <a:t>Hgs</a:t>
            </a:r>
            <a:r>
              <a:rPr kumimoji="1" lang="en-US" sz="2400" dirty="0" err="1"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sz="2400" dirty="0" err="1">
                <a:latin typeface="AcadNusx" pitchFamily="2" charset="0"/>
              </a:rPr>
              <a:t>interpretatorSi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b="1" dirty="0">
                <a:latin typeface="Times New Roman" pitchFamily="18" charset="0"/>
                <a:cs typeface="Times New Roman" pitchFamily="18" charset="0"/>
              </a:rPr>
              <a:t>:type</a:t>
            </a:r>
            <a:r>
              <a:rPr kumimoji="1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brZaneba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adgens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ga-mosaxulebis</a:t>
            </a:r>
            <a:r>
              <a:rPr kumimoji="1" lang="en-US" sz="2400" dirty="0">
                <a:latin typeface="AcadNusx" pitchFamily="2" charset="0"/>
              </a:rPr>
              <a:t> tips am </a:t>
            </a:r>
            <a:r>
              <a:rPr kumimoji="1" lang="en-US" sz="2400" dirty="0" err="1">
                <a:latin typeface="AcadNusx" pitchFamily="2" charset="0"/>
              </a:rPr>
              <a:t>gamosaxulebis</a:t>
            </a:r>
            <a:r>
              <a:rPr kumimoji="1" lang="en-US" sz="2400" dirty="0">
                <a:latin typeface="AcadNusx" pitchFamily="2" charset="0"/>
              </a:rPr>
              <a:t> </a:t>
            </a:r>
            <a:r>
              <a:rPr kumimoji="1" lang="en-US" sz="2400" dirty="0" err="1">
                <a:latin typeface="AcadNusx" pitchFamily="2" charset="0"/>
              </a:rPr>
              <a:t>Seufaseb</a:t>
            </a:r>
            <a:r>
              <a:rPr kumimoji="1" lang="en-US" sz="2400" dirty="0">
                <a:latin typeface="AcadNusx" pitchFamily="2" charset="0"/>
              </a:rPr>
              <a:t>-lad: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682750" y="4492625"/>
            <a:ext cx="3314700" cy="2100263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True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&gt; :type not False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not False :: 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endParaRPr lang="en-US" sz="2400" dirty="0"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2631C5-D5AB-4F14-81E9-8CBC376DDA3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sabazo tipebi</a:t>
            </a:r>
            <a:endParaRPr lang="en-US" b="1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42913" y="1341438"/>
            <a:ext cx="8378825" cy="954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/>
              <a:t>Haskell</a:t>
            </a:r>
            <a:r>
              <a:rPr lang="en-US">
                <a:latin typeface="AcadNusx" pitchFamily="2" charset="0"/>
              </a:rPr>
              <a:t>-s </a:t>
            </a:r>
            <a:r>
              <a:rPr lang="en-US" i="1">
                <a:latin typeface="AcadNusx" pitchFamily="2" charset="0"/>
              </a:rPr>
              <a:t>sabazo tipebis </a:t>
            </a:r>
            <a:r>
              <a:rPr lang="en-US">
                <a:latin typeface="AcadNusx" pitchFamily="2" charset="0"/>
              </a:rPr>
              <a:t>garkveuli raode-noba aqvs. esenia:</a:t>
            </a:r>
            <a:endParaRPr lang="en-US"/>
          </a:p>
        </p:txBody>
      </p:sp>
      <p:grpSp>
        <p:nvGrpSpPr>
          <p:cNvPr id="8197" name="Group 25"/>
          <p:cNvGrpSpPr>
            <a:grpSpLocks/>
          </p:cNvGrpSpPr>
          <p:nvPr/>
        </p:nvGrpSpPr>
        <p:grpSpPr bwMode="auto">
          <a:xfrm>
            <a:off x="1179513" y="2425700"/>
            <a:ext cx="7915275" cy="3916363"/>
            <a:chOff x="743" y="1555"/>
            <a:chExt cx="4986" cy="2467"/>
          </a:xfrm>
        </p:grpSpPr>
        <p:grpSp>
          <p:nvGrpSpPr>
            <p:cNvPr id="8198" name="Group 19"/>
            <p:cNvGrpSpPr>
              <a:grpSpLocks/>
            </p:cNvGrpSpPr>
            <p:nvPr/>
          </p:nvGrpSpPr>
          <p:grpSpPr bwMode="auto">
            <a:xfrm>
              <a:off x="743" y="1555"/>
              <a:ext cx="3875" cy="330"/>
              <a:chOff x="743" y="1618"/>
              <a:chExt cx="3875" cy="330"/>
            </a:xfrm>
          </p:grpSpPr>
          <p:sp>
            <p:nvSpPr>
              <p:cNvPr id="8214" name="Text Box 9"/>
              <p:cNvSpPr txBox="1">
                <a:spLocks noChangeArrowheads="1"/>
              </p:cNvSpPr>
              <p:nvPr/>
            </p:nvSpPr>
            <p:spPr bwMode="auto">
              <a:xfrm>
                <a:off x="743" y="1658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Bool</a:t>
                </a:r>
              </a:p>
            </p:txBody>
          </p:sp>
          <p:sp>
            <p:nvSpPr>
              <p:cNvPr id="8215" name="Text Box 10"/>
              <p:cNvSpPr txBox="1">
                <a:spLocks noChangeArrowheads="1"/>
              </p:cNvSpPr>
              <p:nvPr/>
            </p:nvSpPr>
            <p:spPr bwMode="auto">
              <a:xfrm>
                <a:off x="1878" y="1618"/>
                <a:ext cx="2740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logikuri sidideebi</a:t>
                </a:r>
                <a:endParaRPr lang="en-US"/>
              </a:p>
            </p:txBody>
          </p:sp>
        </p:grpSp>
        <p:grpSp>
          <p:nvGrpSpPr>
            <p:cNvPr id="8199" name="Group 20"/>
            <p:cNvGrpSpPr>
              <a:grpSpLocks/>
            </p:cNvGrpSpPr>
            <p:nvPr/>
          </p:nvGrpSpPr>
          <p:grpSpPr bwMode="auto">
            <a:xfrm>
              <a:off x="743" y="1982"/>
              <a:ext cx="4770" cy="330"/>
              <a:chOff x="743" y="2123"/>
              <a:chExt cx="4770" cy="330"/>
            </a:xfrm>
          </p:grpSpPr>
          <p:sp>
            <p:nvSpPr>
              <p:cNvPr id="8212" name="Text Box 5"/>
              <p:cNvSpPr txBox="1">
                <a:spLocks noChangeArrowheads="1"/>
              </p:cNvSpPr>
              <p:nvPr/>
            </p:nvSpPr>
            <p:spPr bwMode="auto">
              <a:xfrm>
                <a:off x="743" y="2147"/>
                <a:ext cx="580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Char</a:t>
                </a:r>
              </a:p>
            </p:txBody>
          </p:sp>
          <p:sp>
            <p:nvSpPr>
              <p:cNvPr id="8213" name="Text Box 11"/>
              <p:cNvSpPr txBox="1">
                <a:spLocks noChangeArrowheads="1"/>
              </p:cNvSpPr>
              <p:nvPr/>
            </p:nvSpPr>
            <p:spPr bwMode="auto">
              <a:xfrm>
                <a:off x="1878" y="2123"/>
                <a:ext cx="3635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ganmxoloebuli simboloebi</a:t>
                </a:r>
              </a:p>
            </p:txBody>
          </p:sp>
        </p:grpSp>
        <p:grpSp>
          <p:nvGrpSpPr>
            <p:cNvPr id="8200" name="Group 23"/>
            <p:cNvGrpSpPr>
              <a:grpSpLocks/>
            </p:cNvGrpSpPr>
            <p:nvPr/>
          </p:nvGrpSpPr>
          <p:grpSpPr bwMode="auto">
            <a:xfrm>
              <a:off x="743" y="3243"/>
              <a:ext cx="4672" cy="330"/>
              <a:chOff x="743" y="3264"/>
              <a:chExt cx="4672" cy="330"/>
            </a:xfrm>
          </p:grpSpPr>
          <p:sp>
            <p:nvSpPr>
              <p:cNvPr id="8210" name="Text Box 6"/>
              <p:cNvSpPr txBox="1">
                <a:spLocks noChangeArrowheads="1"/>
              </p:cNvSpPr>
              <p:nvPr/>
            </p:nvSpPr>
            <p:spPr bwMode="auto">
              <a:xfrm>
                <a:off x="743" y="3304"/>
                <a:ext cx="928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Integer</a:t>
                </a:r>
              </a:p>
            </p:txBody>
          </p:sp>
          <p:sp>
            <p:nvSpPr>
              <p:cNvPr id="8211" name="Text Box 12"/>
              <p:cNvSpPr txBox="1">
                <a:spLocks noChangeArrowheads="1"/>
              </p:cNvSpPr>
              <p:nvPr/>
            </p:nvSpPr>
            <p:spPr bwMode="auto">
              <a:xfrm>
                <a:off x="1878" y="3264"/>
                <a:ext cx="3537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nebismieri sizustis mTeli</a:t>
                </a:r>
              </a:p>
            </p:txBody>
          </p:sp>
        </p:grpSp>
        <p:grpSp>
          <p:nvGrpSpPr>
            <p:cNvPr id="8201" name="Group 24"/>
            <p:cNvGrpSpPr>
              <a:grpSpLocks/>
            </p:cNvGrpSpPr>
            <p:nvPr/>
          </p:nvGrpSpPr>
          <p:grpSpPr bwMode="auto">
            <a:xfrm>
              <a:off x="743" y="3692"/>
              <a:ext cx="4796" cy="330"/>
              <a:chOff x="743" y="3776"/>
              <a:chExt cx="4796" cy="330"/>
            </a:xfrm>
          </p:grpSpPr>
          <p:sp>
            <p:nvSpPr>
              <p:cNvPr id="8208" name="Text Box 8"/>
              <p:cNvSpPr txBox="1">
                <a:spLocks noChangeArrowheads="1"/>
              </p:cNvSpPr>
              <p:nvPr/>
            </p:nvSpPr>
            <p:spPr bwMode="auto">
              <a:xfrm>
                <a:off x="743" y="3793"/>
                <a:ext cx="696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Float</a:t>
                </a:r>
              </a:p>
            </p:txBody>
          </p:sp>
          <p:sp>
            <p:nvSpPr>
              <p:cNvPr id="8209" name="Text Box 13"/>
              <p:cNvSpPr txBox="1">
                <a:spLocks noChangeArrowheads="1"/>
              </p:cNvSpPr>
              <p:nvPr/>
            </p:nvSpPr>
            <p:spPr bwMode="auto">
              <a:xfrm>
                <a:off x="1878" y="3776"/>
                <a:ext cx="3661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ricxvebi mcuravi wertiliT</a:t>
                </a:r>
              </a:p>
            </p:txBody>
          </p:sp>
        </p:grpSp>
        <p:grpSp>
          <p:nvGrpSpPr>
            <p:cNvPr id="8202" name="Group 21"/>
            <p:cNvGrpSpPr>
              <a:grpSpLocks/>
            </p:cNvGrpSpPr>
            <p:nvPr/>
          </p:nvGrpSpPr>
          <p:grpSpPr bwMode="auto">
            <a:xfrm>
              <a:off x="743" y="2409"/>
              <a:ext cx="4161" cy="330"/>
              <a:chOff x="743" y="2462"/>
              <a:chExt cx="4161" cy="330"/>
            </a:xfrm>
          </p:grpSpPr>
          <p:sp>
            <p:nvSpPr>
              <p:cNvPr id="8206" name="Text Box 15"/>
              <p:cNvSpPr txBox="1">
                <a:spLocks noChangeArrowheads="1"/>
              </p:cNvSpPr>
              <p:nvPr/>
            </p:nvSpPr>
            <p:spPr bwMode="auto">
              <a:xfrm>
                <a:off x="743" y="2486"/>
                <a:ext cx="812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String</a:t>
                </a:r>
              </a:p>
            </p:txBody>
          </p:sp>
          <p:sp>
            <p:nvSpPr>
              <p:cNvPr id="8207" name="Text Box 16"/>
              <p:cNvSpPr txBox="1">
                <a:spLocks noChangeArrowheads="1"/>
              </p:cNvSpPr>
              <p:nvPr/>
            </p:nvSpPr>
            <p:spPr bwMode="auto">
              <a:xfrm>
                <a:off x="1878" y="2462"/>
                <a:ext cx="3026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simboluri striqonebi</a:t>
                </a:r>
              </a:p>
            </p:txBody>
          </p:sp>
        </p:grpSp>
        <p:grpSp>
          <p:nvGrpSpPr>
            <p:cNvPr id="8203" name="Group 22"/>
            <p:cNvGrpSpPr>
              <a:grpSpLocks/>
            </p:cNvGrpSpPr>
            <p:nvPr/>
          </p:nvGrpSpPr>
          <p:grpSpPr bwMode="auto">
            <a:xfrm>
              <a:off x="743" y="2837"/>
              <a:ext cx="4986" cy="330"/>
              <a:chOff x="743" y="2806"/>
              <a:chExt cx="4986" cy="330"/>
            </a:xfrm>
          </p:grpSpPr>
          <p:sp>
            <p:nvSpPr>
              <p:cNvPr id="8204" name="Text Box 17"/>
              <p:cNvSpPr txBox="1">
                <a:spLocks noChangeArrowheads="1"/>
              </p:cNvSpPr>
              <p:nvPr/>
            </p:nvSpPr>
            <p:spPr bwMode="auto">
              <a:xfrm>
                <a:off x="743" y="2830"/>
                <a:ext cx="464" cy="288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400">
                    <a:latin typeface="Lucida Sans Typewriter" pitchFamily="49" charset="0"/>
                  </a:rPr>
                  <a:t>Int</a:t>
                </a:r>
              </a:p>
            </p:txBody>
          </p:sp>
          <p:sp>
            <p:nvSpPr>
              <p:cNvPr id="8205" name="Text Box 18"/>
              <p:cNvSpPr txBox="1">
                <a:spLocks noChangeArrowheads="1"/>
              </p:cNvSpPr>
              <p:nvPr/>
            </p:nvSpPr>
            <p:spPr bwMode="auto">
              <a:xfrm>
                <a:off x="1878" y="2806"/>
                <a:ext cx="3851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/>
                  <a:t>-  </a:t>
                </a:r>
                <a:r>
                  <a:rPr lang="en-US">
                    <a:latin typeface="AcadNusx" pitchFamily="2" charset="0"/>
                  </a:rPr>
                  <a:t>fiqsirebuli sizustis mTeli</a:t>
                </a:r>
                <a:endParaRPr lang="en-US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AC0728-10F9-4105-B83E-28AE163E873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latin typeface="AcadNusx" pitchFamily="2" charset="0"/>
              </a:rPr>
              <a:t>siis tipebi</a:t>
            </a:r>
            <a:endParaRPr lang="en-US" b="1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146175" y="2628900"/>
            <a:ext cx="5340350" cy="129698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[</a:t>
            </a:r>
            <a:r>
              <a:rPr lang="en-US" sz="2400" dirty="0" err="1">
                <a:latin typeface="Lucida Sans Typewriter" pitchFamily="49" charset="0"/>
              </a:rPr>
              <a:t>False,True,False</a:t>
            </a:r>
            <a:r>
              <a:rPr lang="en-US" sz="2400" dirty="0">
                <a:latin typeface="Lucida Sans Typewriter" pitchFamily="49" charset="0"/>
              </a:rPr>
              <a:t>] :: [</a:t>
            </a:r>
            <a:r>
              <a:rPr lang="en-US" sz="2400" dirty="0" err="1">
                <a:latin typeface="Lucida Sans Typewriter" pitchFamily="49" charset="0"/>
              </a:rPr>
              <a:t>Bool</a:t>
            </a:r>
            <a:r>
              <a:rPr lang="en-US" sz="2400" dirty="0">
                <a:latin typeface="Lucida Sans Typewriter" pitchFamily="49" charset="0"/>
              </a:rPr>
              <a:t>]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Lucida Sans Typewriter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Lucida Sans Typewriter" pitchFamily="49" charset="0"/>
              </a:rPr>
              <a:t>[’</a:t>
            </a:r>
            <a:r>
              <a:rPr lang="en-US" sz="2400" dirty="0" err="1">
                <a:latin typeface="Lucida Sans Typewriter" pitchFamily="49" charset="0"/>
              </a:rPr>
              <a:t>a’,’b’,’c’,’d</a:t>
            </a:r>
            <a:r>
              <a:rPr lang="en-US" sz="2400" dirty="0">
                <a:latin typeface="Lucida Sans Typewriter" pitchFamily="49" charset="0"/>
              </a:rPr>
              <a:t>’]  :: [Char]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74663" y="4451350"/>
            <a:ext cx="8226425" cy="519113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>
                <a:latin typeface="AcadNusx" pitchFamily="2" charset="0"/>
              </a:rPr>
              <a:t>sazogadod</a:t>
            </a:r>
            <a:r>
              <a:rPr lang="en-US"/>
              <a:t>: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474663" y="1368425"/>
            <a:ext cx="7916862" cy="9540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>
                <a:latin typeface="AcadNusx" pitchFamily="2" charset="0"/>
              </a:rPr>
              <a:t>sia aris erTisa da imave tipis mniSvne-lobaTa mimdevroba: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146175" y="5278438"/>
            <a:ext cx="7385050" cy="95408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dirty="0"/>
              <a:t>[t] </a:t>
            </a:r>
            <a:r>
              <a:rPr lang="en-US" dirty="0" err="1">
                <a:latin typeface="AcadNusx" pitchFamily="2" charset="0"/>
              </a:rPr>
              <a:t>aris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im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siis</a:t>
            </a:r>
            <a:r>
              <a:rPr lang="en-US" dirty="0">
                <a:latin typeface="AcadNusx" pitchFamily="2" charset="0"/>
              </a:rPr>
              <a:t> tipi, </a:t>
            </a:r>
            <a:r>
              <a:rPr lang="en-US" dirty="0" err="1">
                <a:latin typeface="AcadNusx" pitchFamily="2" charset="0"/>
              </a:rPr>
              <a:t>romelic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/>
              <a:t>t </a:t>
            </a:r>
            <a:r>
              <a:rPr lang="en-US" dirty="0">
                <a:latin typeface="AcadNusx" pitchFamily="2" charset="0"/>
              </a:rPr>
              <a:t>tipis </a:t>
            </a:r>
            <a:r>
              <a:rPr lang="en-US" dirty="0" err="1">
                <a:latin typeface="AcadNusx" pitchFamily="2" charset="0"/>
              </a:rPr>
              <a:t>elementebs</a:t>
            </a:r>
            <a:r>
              <a:rPr lang="en-US" dirty="0">
                <a:latin typeface="AcadNusx" pitchFamily="2" charset="0"/>
              </a:rPr>
              <a:t> </a:t>
            </a:r>
            <a:r>
              <a:rPr lang="en-US" dirty="0" err="1">
                <a:latin typeface="AcadNusx" pitchFamily="2" charset="0"/>
              </a:rPr>
              <a:t>Seicavs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17&quot;/&gt;&lt;/object&gt;&lt;object type=&quot;3&quot; unique_id=&quot;10005&quot;&gt;&lt;property id=&quot;20148&quot; value=&quot;5&quot;/&gt;&lt;property id=&quot;20300&quot; value=&quot;Slide 2 - &amp;quot;ra aris tipi?&amp;quot;&quot;/&gt;&lt;property id=&quot;20307&quot; value=&quot;280&quot;/&gt;&lt;/object&gt;&lt;object type=&quot;3&quot; unique_id=&quot;10006&quot;&gt;&lt;property id=&quot;20148&quot; value=&quot;5&quot;/&gt;&lt;property id=&quot;20300&quot; value=&quot;Slide 3 - &amp;quot;tipis Secdomebi &amp;quot;&quot;/&gt;&lt;property id=&quot;20307&quot; value=&quot;285&quot;/&gt;&lt;/object&gt;&lt;object type=&quot;3&quot; unique_id=&quot;10007&quot;&gt;&lt;property id=&quot;20148&quot; value=&quot;5&quot;/&gt;&lt;property id=&quot;20300&quot; value=&quot;Slide 4 - &amp;quot;tipebi Haskell-Si&amp;quot;&quot;/&gt;&lt;property id=&quot;20307&quot; value=&quot;286&quot;/&gt;&lt;/object&gt;&lt;object type=&quot;3&quot; unique_id=&quot;10008&quot;&gt;&lt;property id=&quot;20148&quot; value=&quot;5&quot;/&gt;&lt;property id=&quot;20300&quot; value=&quot;Slide 5&quot;/&gt;&lt;property id=&quot;20307&quot; value=&quot;289&quot;/&gt;&lt;/object&gt;&lt;object type=&quot;3&quot; unique_id=&quot;10009&quot;&gt;&lt;property id=&quot;20148&quot; value=&quot;5&quot;/&gt;&lt;property id=&quot;20300&quot; value=&quot;Slide 6 - &amp;quot;sabazo tipebi&amp;quot;&quot;/&gt;&lt;property id=&quot;20307&quot; value=&quot;316&quot;/&gt;&lt;/object&gt;&lt;object type=&quot;3&quot; unique_id=&quot;10010&quot;&gt;&lt;property id=&quot;20148&quot; value=&quot;5&quot;/&gt;&lt;property id=&quot;20300&quot; value=&quot;Slide 7 - &amp;quot;siis tipebi&amp;quot;&quot;/&gt;&lt;property id=&quot;20307&quot; value=&quot;292&quot;/&gt;&lt;/object&gt;&lt;object type=&quot;3&quot; unique_id=&quot;10011&quot;&gt;&lt;property id=&quot;20148&quot; value=&quot;5&quot;/&gt;&lt;property id=&quot;20300&quot; value=&quot;Slide 8&quot;/&gt;&lt;property id=&quot;20307&quot; value=&quot;293&quot;/&gt;&lt;/object&gt;&lt;object type=&quot;3&quot; unique_id=&quot;10012&quot;&gt;&lt;property id=&quot;20148&quot; value=&quot;5&quot;/&gt;&lt;property id=&quot;20300&quot; value=&quot;Slide 9 - &amp;quot;KkorteJis tipebi&amp;quot;&quot;/&gt;&lt;property id=&quot;20307&quot; value=&quot;294&quot;/&gt;&lt;/object&gt;&lt;object type=&quot;3&quot; unique_id=&quot;10013&quot;&gt;&lt;property id=&quot;20148&quot; value=&quot;5&quot;/&gt;&lt;property id=&quot;20300&quot; value=&quot;Slide 10&quot;/&gt;&lt;property id=&quot;20307&quot; value=&quot;295&quot;/&gt;&lt;/object&gt;&lt;object type=&quot;3&quot; unique_id=&quot;10014&quot;&gt;&lt;property id=&quot;20148&quot; value=&quot;5&quot;/&gt;&lt;property id=&quot;20300&quot; value=&quot;Slide 11 - &amp;quot;Ffunqciis tipebi&amp;quot;&quot;/&gt;&lt;property id=&quot;20307&quot; value=&quot;296&quot;/&gt;&lt;/object&gt;&lt;object type=&quot;3&quot; unique_id=&quot;10015&quot;&gt;&lt;property id=&quot;20148&quot; value=&quot;5&quot;/&gt;&lt;property id=&quot;20300&quot; value=&quot;Slide 12&quot;/&gt;&lt;property id=&quot;20307&quot; value=&quot;297&quot;/&gt;&lt;/object&gt;&lt;object type=&quot;3&quot; unique_id=&quot;10016&quot;&gt;&lt;property id=&quot;20148&quot; value=&quot;5&quot;/&gt;&lt;property id=&quot;20300&quot; value=&quot;Slide 13 - &amp;quot;Kkarirebuli funqciebi&amp;quot;&quot;/&gt;&lt;property id=&quot;20307&quot; value=&quot;298&quot;/&gt;&lt;/object&gt;&lt;object type=&quot;3&quot; unique_id=&quot;10017&quot;&gt;&lt;property id=&quot;20148&quot; value=&quot;5&quot;/&gt;&lt;property id=&quot;20300&quot; value=&quot;Slide 14&quot;/&gt;&lt;property id=&quot;20307&quot; value=&quot;300&quot;/&gt;&lt;/object&gt;&lt;object type=&quot;3&quot; unique_id=&quot;10018&quot;&gt;&lt;property id=&quot;20148&quot; value=&quot;5&quot;/&gt;&lt;property id=&quot;20300&quot; value=&quot;Slide 15&quot;/&gt;&lt;property id=&quot;20307&quot; value=&quot;302&quot;/&gt;&lt;/object&gt;&lt;object type=&quot;3&quot; unique_id=&quot;10019&quot;&gt;&lt;property id=&quot;20148&quot; value=&quot;5&quot;/&gt;&lt;property id=&quot;20300&quot; value=&quot;Slide 16 - &amp;quot;riT aris sasargeblo karireba?&amp;quot;&quot;/&gt;&lt;property id=&quot;20307&quot; value=&quot;301&quot;/&gt;&lt;/object&gt;&lt;object type=&quot;3&quot; unique_id=&quot;10020&quot;&gt;&lt;property id=&quot;20148&quot; value=&quot;5&quot;/&gt;&lt;property id=&quot;20300&quot; value=&quot;Slide 17 - &amp;quot;SeTanxmebebi karirebisaTvis&amp;quot;&quot;/&gt;&lt;property id=&quot;20307&quot; value=&quot;304&quot;/&gt;&lt;/object&gt;&lt;object type=&quot;3&quot; unique_id=&quot;10021&quot;&gt;&lt;property id=&quot;20148&quot; value=&quot;5&quot;/&gt;&lt;property id=&quot;20300&quot; value=&quot;Slide 18&quot;/&gt;&lt;property id=&quot;20307&quot; value=&quot;305&quot;/&gt;&lt;/object&gt;&lt;object type=&quot;3&quot; unique_id=&quot;10022&quot;&gt;&lt;property id=&quot;20148&quot; value=&quot;5&quot;/&gt;&lt;property id=&quot;20300&quot; value=&quot;Slide 19 - &amp;quot;polimorfuli funqciebi&amp;quot;&quot;/&gt;&lt;property id=&quot;20307&quot; value=&quot;306&quot;/&gt;&lt;/object&gt;&lt;object type=&quot;3&quot; unique_id=&quot;10023&quot;&gt;&lt;property id=&quot;20148&quot; value=&quot;5&quot;/&gt;&lt;property id=&quot;20300&quot; value=&quot;Slide 20&quot;/&gt;&lt;property id=&quot;20307&quot; value=&quot;309&quot;/&gt;&lt;/object&gt;&lt;object type=&quot;3&quot; unique_id=&quot;10024&quot;&gt;&lt;property id=&quot;20148&quot; value=&quot;5&quot;/&gt;&lt;property id=&quot;20300&quot; value=&quot;Slide 21&quot;/&gt;&lt;property id=&quot;20307&quot; value=&quot;310&quot;/&gt;&lt;/object&gt;&lt;object type=&quot;3&quot; unique_id=&quot;10025&quot;&gt;&lt;property id=&quot;20148&quot; value=&quot;5&quot;/&gt;&lt;property id=&quot;20300&quot; value=&quot;Slide 22 - &amp;quot;gadatvirTuli funqciebi&amp;quot;&quot;/&gt;&lt;property id=&quot;20307&quot; value=&quot;311&quot;/&gt;&lt;/object&gt;&lt;object type=&quot;3&quot; unique_id=&quot;10026&quot;&gt;&lt;property id=&quot;20148&quot; value=&quot;5&quot;/&gt;&lt;property id=&quot;20300&quot; value=&quot;Slide 23&quot;/&gt;&lt;property id=&quot;20307&quot; value=&quot;312&quot;/&gt;&lt;/object&gt;&lt;object type=&quot;3&quot; unique_id=&quot;10027&quot;&gt;&lt;property id=&quot;20148&quot; value=&quot;5&quot;/&gt;&lt;property id=&quot;20300&quot; value=&quot;Slide 24&quot;/&gt;&lt;property id=&quot;20307&quot; value=&quot;313&quot;/&gt;&lt;/object&gt;&lt;object type=&quot;3&quot; unique_id=&quot;10028&quot;&gt;&lt;property id=&quot;20148&quot; value=&quot;5&quot;/&gt;&lt;property id=&quot;20300&quot; value=&quot;Slide 25 - &amp;quot;rCevebi da darigebebi&amp;quot;&quot;/&gt;&lt;property id=&quot;20307&quot; value=&quot;314&quot;/&gt;&lt;/object&gt;&lt;object type=&quot;3&quot; unique_id=&quot;10029&quot;&gt;&lt;property id=&quot;20148&quot; value=&quot;5&quot;/&gt;&lt;property id=&quot;20300&quot; value=&quot;Slide 26 - &amp;quot;savarjiSoebi&amp;quot;&quot;/&gt;&lt;property id=&quot;20307&quot; value=&quot;308&quot;/&gt;&lt;/object&gt;&lt;object type=&quot;3&quot; unique_id=&quot;10030&quot;&gt;&lt;property id=&quot;20148&quot; value=&quot;5&quot;/&gt;&lt;property id=&quot;20300&quot; value=&quot;Slide 27&quot;/&gt;&lt;property id=&quot;20307&quot; value=&quot;31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4366</TotalTime>
  <Words>1607</Words>
  <Application>Microsoft Office PowerPoint</Application>
  <PresentationFormat>On-screen Show (4:3)</PresentationFormat>
  <Paragraphs>368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Times New Roman</vt:lpstr>
      <vt:lpstr>Lucida Sans Typewriter</vt:lpstr>
      <vt:lpstr>Monotype Sorts</vt:lpstr>
      <vt:lpstr>AcadNusx</vt:lpstr>
      <vt:lpstr>Tahoma</vt:lpstr>
      <vt:lpstr>AcadMtavr</vt:lpstr>
      <vt:lpstr>Symbol</vt:lpstr>
      <vt:lpstr>Arial Black</vt:lpstr>
      <vt:lpstr>FUN Template</vt:lpstr>
      <vt:lpstr>PowerPoint Presentation</vt:lpstr>
      <vt:lpstr>რა არის ტიპი?</vt:lpstr>
      <vt:lpstr>ტიპის შეცდომები</vt:lpstr>
      <vt:lpstr>Bool → Bool </vt:lpstr>
      <vt:lpstr>ტიპის გამოყვანის მექანიზმი</vt:lpstr>
      <vt:lpstr>tipebi Haskell-Si</vt:lpstr>
      <vt:lpstr>PowerPoint Presentation</vt:lpstr>
      <vt:lpstr>sabazo tipebi</vt:lpstr>
      <vt:lpstr>siis tipebi</vt:lpstr>
      <vt:lpstr>PowerPoint Presentation</vt:lpstr>
      <vt:lpstr>KkorteJis tipebi</vt:lpstr>
      <vt:lpstr>PowerPoint Presentation</vt:lpstr>
      <vt:lpstr>Ffunqciis tipebi</vt:lpstr>
      <vt:lpstr>PowerPoint Presentation</vt:lpstr>
      <vt:lpstr>Kkarirebuli funqciebi</vt:lpstr>
      <vt:lpstr>PowerPoint Presentation</vt:lpstr>
      <vt:lpstr>PowerPoint Presentation</vt:lpstr>
      <vt:lpstr>riT aris sasargeblo karireba?</vt:lpstr>
      <vt:lpstr>SeTanxmebebi karirebisaTvis</vt:lpstr>
      <vt:lpstr>PowerPoint Presentation</vt:lpstr>
      <vt:lpstr>polimorfuli funqciebi</vt:lpstr>
      <vt:lpstr>PowerPoint Presentation</vt:lpstr>
      <vt:lpstr>PowerPoint Presentation</vt:lpstr>
      <vt:lpstr>gadatvirTuli funqciebi</vt:lpstr>
      <vt:lpstr>PowerPoint Presentation</vt:lpstr>
      <vt:lpstr>PowerPoint Presentation</vt:lpstr>
      <vt:lpstr> Eq -ტოლობის ტიპები</vt:lpstr>
      <vt:lpstr>მაგალითები:</vt:lpstr>
      <vt:lpstr>Ord - მოწესრიგებული ტიპები</vt:lpstr>
      <vt:lpstr>ყველა ძირითადი ტიპი: Bool, Char, String, Int, Integer , Float არის Ord  კლასის ეგზემპლარი , როგორც სიისა და კორტეჟის ტიპი.</vt:lpstr>
      <vt:lpstr>Show - სანახაობრივი ტიპები</vt:lpstr>
      <vt:lpstr>მაგალითები:</vt:lpstr>
      <vt:lpstr>Read - ადვილწასაკითხი ტიპები</vt:lpstr>
      <vt:lpstr>მაგალითები:</vt:lpstr>
      <vt:lpstr>Num - რიცხვითი ტიპები</vt:lpstr>
      <vt:lpstr>მაგალითები:</vt:lpstr>
      <vt:lpstr>Integral - მთელრიცხვთა ტიპები</vt:lpstr>
      <vt:lpstr>Fractional -წილადური ტიპები</vt:lpstr>
      <vt:lpstr>rCevebi da darigebebi</vt:lpstr>
      <vt:lpstr>savarjiSoebi</vt:lpstr>
      <vt:lpstr>PowerPoint Presentation</vt:lpstr>
    </vt:vector>
  </TitlesOfParts>
  <Company>University of Nottingham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Student</cp:lastModifiedBy>
  <cp:revision>344</cp:revision>
  <cp:lastPrinted>2001-01-11T11:32:24Z</cp:lastPrinted>
  <dcterms:created xsi:type="dcterms:W3CDTF">2000-11-20T11:40:19Z</dcterms:created>
  <dcterms:modified xsi:type="dcterms:W3CDTF">2016-11-03T06:48:25Z</dcterms:modified>
</cp:coreProperties>
</file>