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6.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7.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8.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media/image13.jpg" ContentType="image/jpg"/>
  <Override PartName="/ppt/media/image14.jpg" ContentType="image/jpg"/>
  <Override PartName="/ppt/media/image15.jpg" ContentType="image/jpg"/>
  <Override PartName="/ppt/media/image16.jpg" ContentType="image/jpg"/>
  <Override PartName="/ppt/media/image32.jpg" ContentType="image/jpg"/>
  <Override PartName="/ppt/media/image33.jpg" ContentType="image/jpg"/>
  <Override PartName="/ppt/media/image37.jpg" ContentType="image/jpg"/>
  <Override PartName="/ppt/media/image39.jpg" ContentType="image/jpg"/>
  <Override PartName="/ppt/media/image40.jpg" ContentType="image/jpg"/>
  <Override PartName="/ppt/media/image42.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675" r:id="rId3"/>
    <p:sldMasterId id="2147483678" r:id="rId4"/>
    <p:sldMasterId id="2147483688" r:id="rId5"/>
    <p:sldMasterId id="2147483692" r:id="rId6"/>
    <p:sldMasterId id="2147483695" r:id="rId7"/>
    <p:sldMasterId id="2147483698" r:id="rId8"/>
    <p:sldMasterId id="2147483708" r:id="rId9"/>
  </p:sldMasterIdLst>
  <p:notesMasterIdLst>
    <p:notesMasterId r:id="rId75"/>
  </p:notesMasterIdLst>
  <p:sldIdLst>
    <p:sldId id="256" r:id="rId10"/>
    <p:sldId id="336" r:id="rId11"/>
    <p:sldId id="337" r:id="rId12"/>
    <p:sldId id="342" r:id="rId13"/>
    <p:sldId id="338" r:id="rId14"/>
    <p:sldId id="339" r:id="rId15"/>
    <p:sldId id="740" r:id="rId16"/>
    <p:sldId id="741" r:id="rId17"/>
    <p:sldId id="742" r:id="rId18"/>
    <p:sldId id="743" r:id="rId19"/>
    <p:sldId id="744" r:id="rId20"/>
    <p:sldId id="745" r:id="rId21"/>
    <p:sldId id="746" r:id="rId22"/>
    <p:sldId id="747" r:id="rId23"/>
    <p:sldId id="748" r:id="rId24"/>
    <p:sldId id="348" r:id="rId25"/>
    <p:sldId id="349" r:id="rId26"/>
    <p:sldId id="323" r:id="rId27"/>
    <p:sldId id="325" r:id="rId28"/>
    <p:sldId id="324" r:id="rId29"/>
    <p:sldId id="350" r:id="rId30"/>
    <p:sldId id="749" r:id="rId31"/>
    <p:sldId id="351" r:id="rId32"/>
    <p:sldId id="352" r:id="rId33"/>
    <p:sldId id="355" r:id="rId34"/>
    <p:sldId id="356" r:id="rId35"/>
    <p:sldId id="354" r:id="rId36"/>
    <p:sldId id="353" r:id="rId37"/>
    <p:sldId id="357" r:id="rId38"/>
    <p:sldId id="358" r:id="rId39"/>
    <p:sldId id="359" r:id="rId40"/>
    <p:sldId id="360" r:id="rId41"/>
    <p:sldId id="361" r:id="rId42"/>
    <p:sldId id="362" r:id="rId43"/>
    <p:sldId id="363" r:id="rId44"/>
    <p:sldId id="364" r:id="rId45"/>
    <p:sldId id="365" r:id="rId46"/>
    <p:sldId id="366" r:id="rId47"/>
    <p:sldId id="367" r:id="rId48"/>
    <p:sldId id="750" r:id="rId49"/>
    <p:sldId id="368" r:id="rId50"/>
    <p:sldId id="369" r:id="rId51"/>
    <p:sldId id="370" r:id="rId52"/>
    <p:sldId id="751" r:id="rId53"/>
    <p:sldId id="258" r:id="rId54"/>
    <p:sldId id="259" r:id="rId55"/>
    <p:sldId id="260" r:id="rId56"/>
    <p:sldId id="261" r:id="rId57"/>
    <p:sldId id="262" r:id="rId58"/>
    <p:sldId id="263" r:id="rId59"/>
    <p:sldId id="264" r:id="rId60"/>
    <p:sldId id="752" r:id="rId61"/>
    <p:sldId id="753" r:id="rId62"/>
    <p:sldId id="754" r:id="rId63"/>
    <p:sldId id="755" r:id="rId64"/>
    <p:sldId id="756" r:id="rId65"/>
    <p:sldId id="757" r:id="rId66"/>
    <p:sldId id="758" r:id="rId67"/>
    <p:sldId id="759" r:id="rId68"/>
    <p:sldId id="265" r:id="rId69"/>
    <p:sldId id="266" r:id="rId70"/>
    <p:sldId id="267" r:id="rId71"/>
    <p:sldId id="268" r:id="rId72"/>
    <p:sldId id="269" r:id="rId73"/>
    <p:sldId id="270" r:id="rId74"/>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snapToGrid="0" snapToObjects="1">
      <p:cViewPr varScale="1">
        <p:scale>
          <a:sx n="107" d="100"/>
          <a:sy n="107" d="100"/>
        </p:scale>
        <p:origin x="102"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16" Type="http://schemas.openxmlformats.org/officeDocument/2006/relationships/slide" Target="slides/slide7.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2.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29"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DA2866-530D-46AA-8D7F-EFFCBCFB8513}" type="datetimeFigureOut">
              <a:rPr lang="es-MX" smtClean="0"/>
              <a:t>05/09/2019</a:t>
            </a:fld>
            <a:endParaRPr lang="es-MX"/>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A9A678-C127-4E21-9308-46502891BEE9}" type="slidenum">
              <a:rPr lang="es-MX" smtClean="0"/>
              <a:t>‹Nº›</a:t>
            </a:fld>
            <a:endParaRPr lang="es-MX"/>
          </a:p>
        </p:txBody>
      </p:sp>
    </p:spTree>
    <p:extLst>
      <p:ext uri="{BB962C8B-B14F-4D97-AF65-F5344CB8AC3E}">
        <p14:creationId xmlns:p14="http://schemas.microsoft.com/office/powerpoint/2010/main" val="4070737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711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94691-837D-403C-9BB7-35653F22FEAB}" type="datetimeFigureOut">
              <a:rPr lang="es-MX" smtClean="0"/>
              <a:t>05/09/2019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3821AA0-4DEE-48CE-B4F0-A65FCC61B828}" type="slidenum">
              <a:rPr lang="es-MX" smtClean="0"/>
              <a:t>‹Nº›</a:t>
            </a:fld>
            <a:endParaRPr lang="es-MX"/>
          </a:p>
        </p:txBody>
      </p:sp>
    </p:spTree>
    <p:extLst>
      <p:ext uri="{BB962C8B-B14F-4D97-AF65-F5344CB8AC3E}">
        <p14:creationId xmlns:p14="http://schemas.microsoft.com/office/powerpoint/2010/main" val="687122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1990"/>
            <a:ext cx="6858000" cy="2388253"/>
          </a:xfrm>
        </p:spPr>
        <p:txBody>
          <a:bodyPr anchor="b"/>
          <a:lstStyle>
            <a:lvl1pPr algn="ctr">
              <a:defRPr sz="5294"/>
            </a:lvl1pPr>
          </a:lstStyle>
          <a:p>
            <a:r>
              <a:rPr lang="es-ES"/>
              <a:t>Haga clic para modificar el estilo de título del patrón</a:t>
            </a:r>
            <a:endParaRPr lang="es-MX"/>
          </a:p>
        </p:txBody>
      </p:sp>
      <p:sp>
        <p:nvSpPr>
          <p:cNvPr id="3" name="Subtitle 2"/>
          <p:cNvSpPr>
            <a:spLocks noGrp="1"/>
          </p:cNvSpPr>
          <p:nvPr>
            <p:ph type="subTitle" idx="1"/>
          </p:nvPr>
        </p:nvSpPr>
        <p:spPr>
          <a:xfrm>
            <a:off x="1143000" y="3602692"/>
            <a:ext cx="6858000" cy="1655669"/>
          </a:xfrm>
        </p:spPr>
        <p:txBody>
          <a:bodyPr/>
          <a:lstStyle>
            <a:lvl1pPr marL="0" indent="0" algn="ctr">
              <a:buNone/>
              <a:defRPr sz="2118"/>
            </a:lvl1pPr>
            <a:lvl2pPr marL="403433" indent="0" algn="ctr">
              <a:buNone/>
              <a:defRPr sz="1765"/>
            </a:lvl2pPr>
            <a:lvl3pPr marL="806867" indent="0" algn="ctr">
              <a:buNone/>
              <a:defRPr sz="1588"/>
            </a:lvl3pPr>
            <a:lvl4pPr marL="1210300" indent="0" algn="ctr">
              <a:buNone/>
              <a:defRPr sz="1412"/>
            </a:lvl4pPr>
            <a:lvl5pPr marL="1613733" indent="0" algn="ctr">
              <a:buNone/>
              <a:defRPr sz="1412"/>
            </a:lvl5pPr>
            <a:lvl6pPr marL="2017166" indent="0" algn="ctr">
              <a:buNone/>
              <a:defRPr sz="1412"/>
            </a:lvl6pPr>
            <a:lvl7pPr marL="2420600" indent="0" algn="ctr">
              <a:buNone/>
              <a:defRPr sz="1412"/>
            </a:lvl7pPr>
            <a:lvl8pPr marL="2824033" indent="0" algn="ctr">
              <a:buNone/>
              <a:defRPr sz="1412"/>
            </a:lvl8pPr>
            <a:lvl9pPr marL="3227466" indent="0" algn="ctr">
              <a:buNone/>
              <a:defRPr sz="1412"/>
            </a:lvl9pPr>
          </a:lstStyle>
          <a:p>
            <a:r>
              <a:rPr lang="es-ES"/>
              <a:t>Haga clic para modificar el estilo de subtítulo del patrón</a:t>
            </a:r>
            <a:endParaRPr lang="es-MX"/>
          </a:p>
        </p:txBody>
      </p:sp>
      <p:sp>
        <p:nvSpPr>
          <p:cNvPr id="4" name="Date Placeholder 3"/>
          <p:cNvSpPr>
            <a:spLocks noGrp="1"/>
          </p:cNvSpPr>
          <p:nvPr>
            <p:ph type="dt" sz="half" idx="10"/>
          </p:nvPr>
        </p:nvSpPr>
        <p:spPr/>
        <p:txBody>
          <a:bodyPr/>
          <a:lstStyle/>
          <a:p>
            <a:fld id="{DC594691-837D-403C-9BB7-35653F22FEAB}" type="datetimeFigureOut">
              <a:rPr lang="es-MX" smtClean="0"/>
              <a:t>05/09/2019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821AA0-4DEE-48CE-B4F0-A65FCC61B828}" type="slidenum">
              <a:rPr lang="es-MX" smtClean="0"/>
              <a:t>‹Nº›</a:t>
            </a:fld>
            <a:endParaRPr lang="es-MX"/>
          </a:p>
        </p:txBody>
      </p:sp>
    </p:spTree>
    <p:extLst>
      <p:ext uri="{BB962C8B-B14F-4D97-AF65-F5344CB8AC3E}">
        <p14:creationId xmlns:p14="http://schemas.microsoft.com/office/powerpoint/2010/main" val="667305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s-MX"/>
          </a:p>
        </p:txBody>
      </p:sp>
      <p:sp>
        <p:nvSpPr>
          <p:cNvPr id="3" name="Content Placeholder 2"/>
          <p:cNvSpPr>
            <a:spLocks noGrp="1"/>
          </p:cNvSpPr>
          <p:nvPr>
            <p:ph sz="half" idx="1"/>
          </p:nvPr>
        </p:nvSpPr>
        <p:spPr>
          <a:xfrm>
            <a:off x="241878" y="1263884"/>
            <a:ext cx="4260850" cy="478729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Content Placeholder 3"/>
          <p:cNvSpPr>
            <a:spLocks noGrp="1"/>
          </p:cNvSpPr>
          <p:nvPr>
            <p:ph sz="half" idx="2"/>
          </p:nvPr>
        </p:nvSpPr>
        <p:spPr>
          <a:xfrm>
            <a:off x="4744605" y="1277471"/>
            <a:ext cx="4260850" cy="478729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Date Placeholder 4"/>
          <p:cNvSpPr>
            <a:spLocks noGrp="1"/>
          </p:cNvSpPr>
          <p:nvPr>
            <p:ph type="dt" sz="half" idx="10"/>
          </p:nvPr>
        </p:nvSpPr>
        <p:spPr/>
        <p:txBody>
          <a:bodyPr/>
          <a:lstStyle/>
          <a:p>
            <a:fld id="{DC594691-837D-403C-9BB7-35653F22FEAB}" type="datetimeFigureOut">
              <a:rPr lang="es-MX" smtClean="0"/>
              <a:t>05/09/2019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3821AA0-4DEE-48CE-B4F0-A65FCC61B828}" type="slidenum">
              <a:rPr lang="es-MX" smtClean="0"/>
              <a:t>‹Nº›</a:t>
            </a:fld>
            <a:endParaRPr lang="es-MX"/>
          </a:p>
        </p:txBody>
      </p:sp>
      <p:cxnSp>
        <p:nvCxnSpPr>
          <p:cNvPr id="8" name="Straight Connector 7"/>
          <p:cNvCxnSpPr/>
          <p:nvPr/>
        </p:nvCxnSpPr>
        <p:spPr>
          <a:xfrm>
            <a:off x="252268" y="1157190"/>
            <a:ext cx="8674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2090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s-MX"/>
          </a:p>
        </p:txBody>
      </p:sp>
      <p:sp>
        <p:nvSpPr>
          <p:cNvPr id="3" name="Date Placeholder 2"/>
          <p:cNvSpPr>
            <a:spLocks noGrp="1"/>
          </p:cNvSpPr>
          <p:nvPr>
            <p:ph type="dt" sz="half" idx="10"/>
          </p:nvPr>
        </p:nvSpPr>
        <p:spPr/>
        <p:txBody>
          <a:bodyPr/>
          <a:lstStyle/>
          <a:p>
            <a:fld id="{DC594691-837D-403C-9BB7-35653F22FEAB}" type="datetimeFigureOut">
              <a:rPr lang="es-MX" smtClean="0"/>
              <a:t>05/09/2019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3821AA0-4DEE-48CE-B4F0-A65FCC61B828}" type="slidenum">
              <a:rPr lang="es-MX" smtClean="0"/>
              <a:t>‹Nº›</a:t>
            </a:fld>
            <a:endParaRPr lang="es-MX"/>
          </a:p>
        </p:txBody>
      </p:sp>
    </p:spTree>
    <p:extLst>
      <p:ext uri="{BB962C8B-B14F-4D97-AF65-F5344CB8AC3E}">
        <p14:creationId xmlns:p14="http://schemas.microsoft.com/office/powerpoint/2010/main" val="553307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0"/>
            <a:ext cx="2949864" cy="1601041"/>
          </a:xfrm>
        </p:spPr>
        <p:txBody>
          <a:bodyPr anchor="b"/>
          <a:lstStyle>
            <a:lvl1pPr>
              <a:defRPr sz="2824"/>
            </a:lvl1pPr>
          </a:lstStyle>
          <a:p>
            <a:r>
              <a:rPr lang="es-ES"/>
              <a:t>Haga clic para modificar el estilo de título del patrón</a:t>
            </a:r>
            <a:endParaRPr lang="es-MX"/>
          </a:p>
        </p:txBody>
      </p:sp>
      <p:sp>
        <p:nvSpPr>
          <p:cNvPr id="3" name="Picture Placeholder 2"/>
          <p:cNvSpPr>
            <a:spLocks noGrp="1"/>
          </p:cNvSpPr>
          <p:nvPr>
            <p:ph type="pic" idx="1"/>
          </p:nvPr>
        </p:nvSpPr>
        <p:spPr>
          <a:xfrm>
            <a:off x="3887932" y="987519"/>
            <a:ext cx="4628285" cy="4873158"/>
          </a:xfrm>
        </p:spPr>
        <p:txBody>
          <a:bodyPr/>
          <a:lstStyle>
            <a:lvl1pPr marL="0" indent="0">
              <a:buNone/>
              <a:defRPr sz="2824"/>
            </a:lvl1pPr>
            <a:lvl2pPr marL="403433" indent="0">
              <a:buNone/>
              <a:defRPr sz="2471"/>
            </a:lvl2pPr>
            <a:lvl3pPr marL="806867" indent="0">
              <a:buNone/>
              <a:defRPr sz="2118"/>
            </a:lvl3pPr>
            <a:lvl4pPr marL="1210300" indent="0">
              <a:buNone/>
              <a:defRPr sz="1765"/>
            </a:lvl4pPr>
            <a:lvl5pPr marL="1613733" indent="0">
              <a:buNone/>
              <a:defRPr sz="1765"/>
            </a:lvl5pPr>
            <a:lvl6pPr marL="2017166" indent="0">
              <a:buNone/>
              <a:defRPr sz="1765"/>
            </a:lvl6pPr>
            <a:lvl7pPr marL="2420600" indent="0">
              <a:buNone/>
              <a:defRPr sz="1765"/>
            </a:lvl7pPr>
            <a:lvl8pPr marL="2824033" indent="0">
              <a:buNone/>
              <a:defRPr sz="1765"/>
            </a:lvl8pPr>
            <a:lvl9pPr marL="3227466" indent="0">
              <a:buNone/>
              <a:defRPr sz="1765"/>
            </a:lvl9pPr>
          </a:lstStyle>
          <a:p>
            <a:r>
              <a:rPr lang="es-ES"/>
              <a:t>Haga clic en el icono para agregar una imagen</a:t>
            </a:r>
            <a:endParaRPr lang="es-MX"/>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12"/>
            </a:lvl1pPr>
            <a:lvl2pPr marL="403433" indent="0">
              <a:buNone/>
              <a:defRPr sz="1235"/>
            </a:lvl2pPr>
            <a:lvl3pPr marL="806867" indent="0">
              <a:buNone/>
              <a:defRPr sz="1059"/>
            </a:lvl3pPr>
            <a:lvl4pPr marL="1210300" indent="0">
              <a:buNone/>
              <a:defRPr sz="882"/>
            </a:lvl4pPr>
            <a:lvl5pPr marL="1613733" indent="0">
              <a:buNone/>
              <a:defRPr sz="882"/>
            </a:lvl5pPr>
            <a:lvl6pPr marL="2017166" indent="0">
              <a:buNone/>
              <a:defRPr sz="882"/>
            </a:lvl6pPr>
            <a:lvl7pPr marL="2420600" indent="0">
              <a:buNone/>
              <a:defRPr sz="882"/>
            </a:lvl7pPr>
            <a:lvl8pPr marL="2824033" indent="0">
              <a:buNone/>
              <a:defRPr sz="882"/>
            </a:lvl8pPr>
            <a:lvl9pPr marL="3227466" indent="0">
              <a:buNone/>
              <a:defRPr sz="882"/>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C594691-837D-403C-9BB7-35653F22FEAB}" type="datetimeFigureOut">
              <a:rPr lang="es-MX" smtClean="0"/>
              <a:t>05/09/2019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3821AA0-4DEE-48CE-B4F0-A65FCC61B828}" type="slidenum">
              <a:rPr lang="es-MX" smtClean="0"/>
              <a:t>‹Nº›</a:t>
            </a:fld>
            <a:endParaRPr lang="es-MX"/>
          </a:p>
        </p:txBody>
      </p:sp>
    </p:spTree>
    <p:extLst>
      <p:ext uri="{BB962C8B-B14F-4D97-AF65-F5344CB8AC3E}">
        <p14:creationId xmlns:p14="http://schemas.microsoft.com/office/powerpoint/2010/main" val="777797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0008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ítulo vertical y text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350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50" b="0" i="0">
                <a:solidFill>
                  <a:srgbClr val="0D0D0D"/>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422712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27379" y="962517"/>
            <a:ext cx="7489241" cy="537776"/>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3422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6933116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94691-837D-403C-9BB7-35653F22FEAB}" type="datetimeFigureOut">
              <a:rPr lang="es-MX" smtClean="0"/>
              <a:t>05/09/2019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3821AA0-4DEE-48CE-B4F0-A65FCC61B828}" type="slidenum">
              <a:rPr lang="es-MX" smtClean="0"/>
              <a:t>‹Nº›</a:t>
            </a:fld>
            <a:endParaRPr lang="es-MX"/>
          </a:p>
        </p:txBody>
      </p:sp>
    </p:spTree>
    <p:extLst>
      <p:ext uri="{BB962C8B-B14F-4D97-AF65-F5344CB8AC3E}">
        <p14:creationId xmlns:p14="http://schemas.microsoft.com/office/powerpoint/2010/main" val="1000887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995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29177" y="201706"/>
            <a:ext cx="8674100" cy="905058"/>
          </a:xfrm>
          <a:prstGeom prst="rect">
            <a:avLst/>
          </a:prstGeom>
        </p:spPr>
        <p:txBody>
          <a:bodyPr/>
          <a:lstStyle/>
          <a:p>
            <a:r>
              <a:rPr lang="es-ES"/>
              <a:t>Haga clic para modificar el estilo de título del patrón</a:t>
            </a:r>
            <a:endParaRPr lang="es-MX"/>
          </a:p>
        </p:txBody>
      </p:sp>
      <p:sp>
        <p:nvSpPr>
          <p:cNvPr id="3" name="Content Placeholder 2"/>
          <p:cNvSpPr>
            <a:spLocks noGrp="1"/>
          </p:cNvSpPr>
          <p:nvPr>
            <p:ph idx="1"/>
          </p:nvPr>
        </p:nvSpPr>
        <p:spPr>
          <a:xfrm>
            <a:off x="234950" y="1210235"/>
            <a:ext cx="8674100" cy="4773706"/>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Date Placeholder 3"/>
          <p:cNvSpPr>
            <a:spLocks noGrp="1"/>
          </p:cNvSpPr>
          <p:nvPr>
            <p:ph type="dt" sz="half" idx="10"/>
          </p:nvPr>
        </p:nvSpPr>
        <p:spPr/>
        <p:txBody>
          <a:bodyPr/>
          <a:lstStyle/>
          <a:p>
            <a:fld id="{DC594691-837D-403C-9BB7-35653F22FEAB}" type="datetimeFigureOut">
              <a:rPr lang="es-MX" smtClean="0"/>
              <a:t>05/09/2019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821AA0-4DEE-48CE-B4F0-A65FCC61B828}" type="slidenum">
              <a:rPr lang="es-MX" smtClean="0"/>
              <a:t>‹Nº›</a:t>
            </a:fld>
            <a:endParaRPr lang="es-MX"/>
          </a:p>
        </p:txBody>
      </p:sp>
      <p:cxnSp>
        <p:nvCxnSpPr>
          <p:cNvPr id="9" name="Straight Connector 8"/>
          <p:cNvCxnSpPr/>
          <p:nvPr/>
        </p:nvCxnSpPr>
        <p:spPr>
          <a:xfrm>
            <a:off x="252268" y="1073146"/>
            <a:ext cx="86741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pic>
        <p:nvPicPr>
          <p:cNvPr id="79876" name="Picture 4" descr="Resultado de imagen para information icon"/>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32368" y="69447"/>
            <a:ext cx="900218" cy="87374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319602" y="789962"/>
            <a:ext cx="486042" cy="325832"/>
          </a:xfrm>
          <a:prstGeom prst="rect">
            <a:avLst/>
          </a:prstGeom>
          <a:noFill/>
        </p:spPr>
        <p:txBody>
          <a:bodyPr wrap="none" lIns="80682" tIns="40341" rIns="80682" bIns="40341">
            <a:spAutoFit/>
          </a:bodyPr>
          <a:lstStyle/>
          <a:p>
            <a:pPr algn="ctr"/>
            <a:r>
              <a:rPr lang="en-US" sz="1588" b="0" cap="none" spc="0" dirty="0">
                <a:ln w="0"/>
                <a:solidFill>
                  <a:srgbClr val="002060"/>
                </a:solidFill>
                <a:effectLst/>
              </a:rPr>
              <a:t>Info</a:t>
            </a:r>
          </a:p>
        </p:txBody>
      </p:sp>
    </p:spTree>
    <p:extLst>
      <p:ext uri="{BB962C8B-B14F-4D97-AF65-F5344CB8AC3E}">
        <p14:creationId xmlns:p14="http://schemas.microsoft.com/office/powerpoint/2010/main" val="11509249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9333413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7393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37288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29177" y="201706"/>
            <a:ext cx="8674100" cy="905058"/>
          </a:xfrm>
          <a:prstGeom prst="rect">
            <a:avLst/>
          </a:prstGeom>
        </p:spPr>
        <p:txBody>
          <a:bodyPr/>
          <a:lstStyle/>
          <a:p>
            <a:r>
              <a:rPr lang="es-ES"/>
              <a:t>Haga clic para modificar el estilo de título del patrón</a:t>
            </a:r>
            <a:endParaRPr lang="es-MX"/>
          </a:p>
        </p:txBody>
      </p:sp>
      <p:sp>
        <p:nvSpPr>
          <p:cNvPr id="3" name="Content Placeholder 2"/>
          <p:cNvSpPr>
            <a:spLocks noGrp="1"/>
          </p:cNvSpPr>
          <p:nvPr>
            <p:ph idx="1"/>
          </p:nvPr>
        </p:nvSpPr>
        <p:spPr>
          <a:xfrm>
            <a:off x="234950" y="1210235"/>
            <a:ext cx="8674100" cy="4773706"/>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Date Placeholder 3"/>
          <p:cNvSpPr>
            <a:spLocks noGrp="1"/>
          </p:cNvSpPr>
          <p:nvPr>
            <p:ph type="dt" sz="half" idx="10"/>
          </p:nvPr>
        </p:nvSpPr>
        <p:spPr>
          <a:xfrm>
            <a:off x="629227" y="6356537"/>
            <a:ext cx="2056535" cy="365592"/>
          </a:xfrm>
          <a:prstGeom prst="rect">
            <a:avLst/>
          </a:prstGeom>
        </p:spPr>
        <p:txBody>
          <a:bodyPr/>
          <a:lstStyle/>
          <a:p>
            <a:fld id="{DC594691-837D-403C-9BB7-35653F22FEAB}" type="datetimeFigureOut">
              <a:rPr lang="es-MX" smtClean="0"/>
              <a:t>05/09/2019</a:t>
            </a:fld>
            <a:endParaRPr lang="es-MX"/>
          </a:p>
        </p:txBody>
      </p:sp>
      <p:sp>
        <p:nvSpPr>
          <p:cNvPr id="5" name="Footer Placeholder 4"/>
          <p:cNvSpPr>
            <a:spLocks noGrp="1"/>
          </p:cNvSpPr>
          <p:nvPr>
            <p:ph type="ftr" sz="quarter" idx="11"/>
          </p:nvPr>
        </p:nvSpPr>
        <p:spPr>
          <a:xfrm>
            <a:off x="3029239" y="6356537"/>
            <a:ext cx="3085523" cy="365592"/>
          </a:xfrm>
          <a:prstGeom prst="rect">
            <a:avLst/>
          </a:prstGeom>
        </p:spPr>
        <p:txBody>
          <a:bodyPr/>
          <a:lstStyle/>
          <a:p>
            <a:endParaRPr lang="es-MX"/>
          </a:p>
        </p:txBody>
      </p:sp>
      <p:sp>
        <p:nvSpPr>
          <p:cNvPr id="6" name="Slide Number Placeholder 5"/>
          <p:cNvSpPr>
            <a:spLocks noGrp="1"/>
          </p:cNvSpPr>
          <p:nvPr>
            <p:ph type="sldNum" sz="quarter" idx="12"/>
          </p:nvPr>
        </p:nvSpPr>
        <p:spPr>
          <a:xfrm>
            <a:off x="6458239" y="6356537"/>
            <a:ext cx="2056534" cy="365592"/>
          </a:xfrm>
          <a:prstGeom prst="rect">
            <a:avLst/>
          </a:prstGeom>
        </p:spPr>
        <p:txBody>
          <a:bodyPr/>
          <a:lstStyle/>
          <a:p>
            <a:fld id="{03821AA0-4DEE-48CE-B4F0-A65FCC61B828}" type="slidenum">
              <a:rPr lang="es-MX" smtClean="0"/>
              <a:t>‹Nº›</a:t>
            </a:fld>
            <a:endParaRPr lang="es-MX"/>
          </a:p>
        </p:txBody>
      </p:sp>
      <p:cxnSp>
        <p:nvCxnSpPr>
          <p:cNvPr id="9" name="Straight Connector 8"/>
          <p:cNvCxnSpPr/>
          <p:nvPr/>
        </p:nvCxnSpPr>
        <p:spPr>
          <a:xfrm>
            <a:off x="252268" y="1073146"/>
            <a:ext cx="86741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0921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s-MX"/>
          </a:p>
        </p:txBody>
      </p:sp>
      <p:sp>
        <p:nvSpPr>
          <p:cNvPr id="3" name="Content Placeholder 2"/>
          <p:cNvSpPr>
            <a:spLocks noGrp="1"/>
          </p:cNvSpPr>
          <p:nvPr>
            <p:ph idx="1"/>
          </p:nvPr>
        </p:nvSpPr>
        <p:spPr>
          <a:xfrm>
            <a:off x="234950" y="1210235"/>
            <a:ext cx="8674100" cy="477370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Date Placeholder 3"/>
          <p:cNvSpPr>
            <a:spLocks noGrp="1"/>
          </p:cNvSpPr>
          <p:nvPr>
            <p:ph type="dt" sz="half" idx="10"/>
          </p:nvPr>
        </p:nvSpPr>
        <p:spPr/>
        <p:txBody>
          <a:bodyPr/>
          <a:lstStyle/>
          <a:p>
            <a:fld id="{DC594691-837D-403C-9BB7-35653F22FEAB}" type="datetimeFigureOut">
              <a:rPr lang="es-MX" smtClean="0"/>
              <a:t>05/09/2019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821AA0-4DEE-48CE-B4F0-A65FCC61B828}" type="slidenum">
              <a:rPr lang="es-MX" smtClean="0"/>
              <a:t>‹Nº›</a:t>
            </a:fld>
            <a:endParaRPr lang="es-MX"/>
          </a:p>
        </p:txBody>
      </p:sp>
      <p:cxnSp>
        <p:nvCxnSpPr>
          <p:cNvPr id="9" name="Straight Connector 8"/>
          <p:cNvCxnSpPr/>
          <p:nvPr/>
        </p:nvCxnSpPr>
        <p:spPr>
          <a:xfrm>
            <a:off x="252268" y="1073146"/>
            <a:ext cx="86741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pic>
        <p:nvPicPr>
          <p:cNvPr id="79876" name="Picture 4" descr="Resultado de imagen para information icon"/>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32368" y="69447"/>
            <a:ext cx="900218" cy="87374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319602" y="789962"/>
            <a:ext cx="486042" cy="325832"/>
          </a:xfrm>
          <a:prstGeom prst="rect">
            <a:avLst/>
          </a:prstGeom>
          <a:noFill/>
        </p:spPr>
        <p:txBody>
          <a:bodyPr wrap="none" lIns="80682" tIns="40341" rIns="80682" bIns="40341">
            <a:spAutoFit/>
          </a:bodyPr>
          <a:lstStyle/>
          <a:p>
            <a:pPr algn="ctr"/>
            <a:r>
              <a:rPr lang="en-US" sz="1588" b="0" cap="none" spc="0" dirty="0">
                <a:ln w="0"/>
                <a:solidFill>
                  <a:srgbClr val="002060"/>
                </a:solidFill>
                <a:effectLst/>
              </a:rPr>
              <a:t>Info</a:t>
            </a:r>
          </a:p>
        </p:txBody>
      </p:sp>
    </p:spTree>
    <p:extLst>
      <p:ext uri="{BB962C8B-B14F-4D97-AF65-F5344CB8AC3E}">
        <p14:creationId xmlns:p14="http://schemas.microsoft.com/office/powerpoint/2010/main" val="18814294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s-MX"/>
          </a:p>
        </p:txBody>
      </p:sp>
      <p:sp>
        <p:nvSpPr>
          <p:cNvPr id="3" name="Content Placeholder 2"/>
          <p:cNvSpPr>
            <a:spLocks noGrp="1"/>
          </p:cNvSpPr>
          <p:nvPr>
            <p:ph idx="1"/>
          </p:nvPr>
        </p:nvSpPr>
        <p:spPr>
          <a:xfrm>
            <a:off x="234950" y="1210235"/>
            <a:ext cx="8674100" cy="477370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Date Placeholder 3"/>
          <p:cNvSpPr>
            <a:spLocks noGrp="1"/>
          </p:cNvSpPr>
          <p:nvPr>
            <p:ph type="dt" sz="half" idx="10"/>
          </p:nvPr>
        </p:nvSpPr>
        <p:spPr/>
        <p:txBody>
          <a:bodyPr/>
          <a:lstStyle/>
          <a:p>
            <a:fld id="{DC594691-837D-403C-9BB7-35653F22FEAB}" type="datetimeFigureOut">
              <a:rPr lang="es-MX" smtClean="0"/>
              <a:t>05/09/2019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821AA0-4DEE-48CE-B4F0-A65FCC61B828}" type="slidenum">
              <a:rPr lang="es-MX" smtClean="0"/>
              <a:t>‹Nº›</a:t>
            </a:fld>
            <a:endParaRPr lang="es-MX"/>
          </a:p>
        </p:txBody>
      </p:sp>
      <p:cxnSp>
        <p:nvCxnSpPr>
          <p:cNvPr id="9" name="Straight Connector 8"/>
          <p:cNvCxnSpPr/>
          <p:nvPr/>
        </p:nvCxnSpPr>
        <p:spPr>
          <a:xfrm>
            <a:off x="252268" y="1073146"/>
            <a:ext cx="86741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pic>
        <p:nvPicPr>
          <p:cNvPr id="10" name="Picture 2" descr="Resultado de imagen para exercise icon"/>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66496" y="100116"/>
            <a:ext cx="797395" cy="77394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096335" y="789962"/>
            <a:ext cx="932574" cy="325832"/>
          </a:xfrm>
          <a:prstGeom prst="rect">
            <a:avLst/>
          </a:prstGeom>
          <a:noFill/>
        </p:spPr>
        <p:txBody>
          <a:bodyPr wrap="none" lIns="80682" tIns="40341" rIns="80682" bIns="40341">
            <a:spAutoFit/>
          </a:bodyPr>
          <a:lstStyle/>
          <a:p>
            <a:pPr algn="ctr"/>
            <a:r>
              <a:rPr lang="en-US" sz="1588" b="0" cap="none" spc="0" dirty="0" err="1">
                <a:ln w="0"/>
                <a:solidFill>
                  <a:srgbClr val="002060"/>
                </a:solidFill>
                <a:effectLst/>
              </a:rPr>
              <a:t>Ejercicios</a:t>
            </a:r>
            <a:endParaRPr lang="en-US" sz="1588" b="0" cap="none" spc="0" dirty="0">
              <a:ln w="0"/>
              <a:solidFill>
                <a:srgbClr val="002060"/>
              </a:solidFill>
              <a:effectLst/>
            </a:endParaRPr>
          </a:p>
        </p:txBody>
      </p:sp>
    </p:spTree>
    <p:extLst>
      <p:ext uri="{BB962C8B-B14F-4D97-AF65-F5344CB8AC3E}">
        <p14:creationId xmlns:p14="http://schemas.microsoft.com/office/powerpoint/2010/main" val="15234546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s-MX"/>
          </a:p>
        </p:txBody>
      </p:sp>
      <p:sp>
        <p:nvSpPr>
          <p:cNvPr id="3" name="Content Placeholder 2"/>
          <p:cNvSpPr>
            <a:spLocks noGrp="1"/>
          </p:cNvSpPr>
          <p:nvPr>
            <p:ph idx="1"/>
          </p:nvPr>
        </p:nvSpPr>
        <p:spPr>
          <a:xfrm>
            <a:off x="234950" y="1210235"/>
            <a:ext cx="8674100" cy="477370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Date Placeholder 3"/>
          <p:cNvSpPr>
            <a:spLocks noGrp="1"/>
          </p:cNvSpPr>
          <p:nvPr>
            <p:ph type="dt" sz="half" idx="10"/>
          </p:nvPr>
        </p:nvSpPr>
        <p:spPr/>
        <p:txBody>
          <a:bodyPr/>
          <a:lstStyle/>
          <a:p>
            <a:fld id="{DC594691-837D-403C-9BB7-35653F22FEAB}" type="datetimeFigureOut">
              <a:rPr lang="es-MX" smtClean="0"/>
              <a:t>05/09/2019</a:t>
            </a:fld>
            <a:endParaRPr lang="es-MX"/>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03821AA0-4DEE-48CE-B4F0-A65FCC61B828}" type="slidenum">
              <a:rPr lang="es-MX" smtClean="0"/>
              <a:t>‹Nº›</a:t>
            </a:fld>
            <a:endParaRPr lang="es-MX"/>
          </a:p>
        </p:txBody>
      </p:sp>
      <p:cxnSp>
        <p:nvCxnSpPr>
          <p:cNvPr id="9" name="Straight Connector 8"/>
          <p:cNvCxnSpPr/>
          <p:nvPr/>
        </p:nvCxnSpPr>
        <p:spPr>
          <a:xfrm>
            <a:off x="252268" y="1073146"/>
            <a:ext cx="86741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pic>
        <p:nvPicPr>
          <p:cNvPr id="8" name="Picture 2" descr="Resultado de imagen para ANSWER ICON"/>
          <p:cNvPicPr>
            <a:picLocks noChangeAspect="1" noChangeArrowheads="1"/>
          </p:cNvPicPr>
          <p:nvPr/>
        </p:nvPicPr>
        <p:blipFill>
          <a:blip r:embed="rId2">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63346" y="1"/>
            <a:ext cx="977566" cy="94881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7981645" y="789962"/>
            <a:ext cx="1089092" cy="325832"/>
          </a:xfrm>
          <a:prstGeom prst="rect">
            <a:avLst/>
          </a:prstGeom>
          <a:noFill/>
        </p:spPr>
        <p:txBody>
          <a:bodyPr wrap="none" lIns="80682" tIns="40341" rIns="80682" bIns="40341">
            <a:spAutoFit/>
          </a:bodyPr>
          <a:lstStyle/>
          <a:p>
            <a:pPr algn="ctr"/>
            <a:r>
              <a:rPr lang="en-US" sz="1588" b="0" cap="none" spc="0" dirty="0" err="1">
                <a:ln w="0"/>
                <a:solidFill>
                  <a:srgbClr val="002060"/>
                </a:solidFill>
                <a:effectLst/>
              </a:rPr>
              <a:t>Respuestas</a:t>
            </a:r>
            <a:endParaRPr lang="en-US" sz="1588" b="0" cap="none" spc="0" dirty="0">
              <a:ln w="0"/>
              <a:solidFill>
                <a:srgbClr val="002060"/>
              </a:solidFill>
              <a:effectLst/>
            </a:endParaRPr>
          </a:p>
        </p:txBody>
      </p:sp>
    </p:spTree>
    <p:extLst>
      <p:ext uri="{BB962C8B-B14F-4D97-AF65-F5344CB8AC3E}">
        <p14:creationId xmlns:p14="http://schemas.microsoft.com/office/powerpoint/2010/main" val="29625932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s-MX"/>
          </a:p>
        </p:txBody>
      </p:sp>
      <p:sp>
        <p:nvSpPr>
          <p:cNvPr id="3" name="Content Placeholder 2"/>
          <p:cNvSpPr>
            <a:spLocks noGrp="1"/>
          </p:cNvSpPr>
          <p:nvPr>
            <p:ph idx="1"/>
          </p:nvPr>
        </p:nvSpPr>
        <p:spPr>
          <a:xfrm>
            <a:off x="234950" y="1210235"/>
            <a:ext cx="8674100" cy="477370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Date Placeholder 3"/>
          <p:cNvSpPr>
            <a:spLocks noGrp="1"/>
          </p:cNvSpPr>
          <p:nvPr>
            <p:ph type="dt" sz="half" idx="10"/>
          </p:nvPr>
        </p:nvSpPr>
        <p:spPr/>
        <p:txBody>
          <a:bodyPr/>
          <a:lstStyle/>
          <a:p>
            <a:fld id="{DC594691-837D-403C-9BB7-35653F22FEAB}" type="datetimeFigureOut">
              <a:rPr lang="es-MX" smtClean="0"/>
              <a:t>05/09/2019</a:t>
            </a:fld>
            <a:endParaRPr lang="es-MX"/>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03821AA0-4DEE-48CE-B4F0-A65FCC61B828}" type="slidenum">
              <a:rPr lang="es-MX" smtClean="0"/>
              <a:t>‹Nº›</a:t>
            </a:fld>
            <a:endParaRPr lang="es-MX"/>
          </a:p>
        </p:txBody>
      </p:sp>
      <p:cxnSp>
        <p:nvCxnSpPr>
          <p:cNvPr id="9" name="Straight Connector 8"/>
          <p:cNvCxnSpPr/>
          <p:nvPr/>
        </p:nvCxnSpPr>
        <p:spPr>
          <a:xfrm>
            <a:off x="252268" y="1073146"/>
            <a:ext cx="86741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146444" y="789962"/>
            <a:ext cx="814914" cy="325832"/>
          </a:xfrm>
          <a:prstGeom prst="rect">
            <a:avLst/>
          </a:prstGeom>
          <a:noFill/>
        </p:spPr>
        <p:txBody>
          <a:bodyPr wrap="none" lIns="80682" tIns="40341" rIns="80682" bIns="40341">
            <a:spAutoFit/>
          </a:bodyPr>
          <a:lstStyle/>
          <a:p>
            <a:pPr algn="ctr"/>
            <a:r>
              <a:rPr lang="en-US" sz="1588" b="0" cap="none" spc="0" dirty="0" err="1">
                <a:ln w="0"/>
                <a:solidFill>
                  <a:srgbClr val="002060"/>
                </a:solidFill>
                <a:effectLst/>
              </a:rPr>
              <a:t>Examen</a:t>
            </a:r>
            <a:endParaRPr lang="en-US" sz="1588" b="0" cap="none" spc="0" dirty="0">
              <a:ln w="0"/>
              <a:solidFill>
                <a:srgbClr val="002060"/>
              </a:solidFill>
              <a:effectLst/>
            </a:endParaRPr>
          </a:p>
        </p:txBody>
      </p:sp>
      <p:pic>
        <p:nvPicPr>
          <p:cNvPr id="10" name="Picture 2" descr="Resultado de imagen para icon E"/>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38181" y="-16444"/>
            <a:ext cx="1027893" cy="997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8273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94691-837D-403C-9BB7-35653F22FEAB}" type="datetimeFigureOut">
              <a:rPr lang="es-MX" smtClean="0"/>
              <a:t>05/09/2019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3821AA0-4DEE-48CE-B4F0-A65FCC61B828}" type="slidenum">
              <a:rPr lang="es-MX" smtClean="0"/>
              <a:t>‹Nº›</a:t>
            </a:fld>
            <a:endParaRPr lang="es-MX"/>
          </a:p>
        </p:txBody>
      </p:sp>
    </p:spTree>
    <p:extLst>
      <p:ext uri="{BB962C8B-B14F-4D97-AF65-F5344CB8AC3E}">
        <p14:creationId xmlns:p14="http://schemas.microsoft.com/office/powerpoint/2010/main" val="3576505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03539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1990"/>
            <a:ext cx="6858000" cy="2388253"/>
          </a:xfrm>
        </p:spPr>
        <p:txBody>
          <a:bodyPr anchor="b"/>
          <a:lstStyle>
            <a:lvl1pPr algn="ctr">
              <a:defRPr sz="5294"/>
            </a:lvl1pPr>
          </a:lstStyle>
          <a:p>
            <a:r>
              <a:rPr lang="es-ES"/>
              <a:t>Haga clic para modificar el estilo de título del patrón</a:t>
            </a:r>
            <a:endParaRPr lang="es-MX"/>
          </a:p>
        </p:txBody>
      </p:sp>
      <p:sp>
        <p:nvSpPr>
          <p:cNvPr id="3" name="Subtitle 2"/>
          <p:cNvSpPr>
            <a:spLocks noGrp="1"/>
          </p:cNvSpPr>
          <p:nvPr>
            <p:ph type="subTitle" idx="1"/>
          </p:nvPr>
        </p:nvSpPr>
        <p:spPr>
          <a:xfrm>
            <a:off x="1143000" y="3602692"/>
            <a:ext cx="6858000" cy="1655669"/>
          </a:xfrm>
        </p:spPr>
        <p:txBody>
          <a:bodyPr/>
          <a:lstStyle>
            <a:lvl1pPr marL="0" indent="0" algn="ctr">
              <a:buNone/>
              <a:defRPr sz="2118"/>
            </a:lvl1pPr>
            <a:lvl2pPr marL="403433" indent="0" algn="ctr">
              <a:buNone/>
              <a:defRPr sz="1765"/>
            </a:lvl2pPr>
            <a:lvl3pPr marL="806867" indent="0" algn="ctr">
              <a:buNone/>
              <a:defRPr sz="1588"/>
            </a:lvl3pPr>
            <a:lvl4pPr marL="1210300" indent="0" algn="ctr">
              <a:buNone/>
              <a:defRPr sz="1412"/>
            </a:lvl4pPr>
            <a:lvl5pPr marL="1613733" indent="0" algn="ctr">
              <a:buNone/>
              <a:defRPr sz="1412"/>
            </a:lvl5pPr>
            <a:lvl6pPr marL="2017166" indent="0" algn="ctr">
              <a:buNone/>
              <a:defRPr sz="1412"/>
            </a:lvl6pPr>
            <a:lvl7pPr marL="2420600" indent="0" algn="ctr">
              <a:buNone/>
              <a:defRPr sz="1412"/>
            </a:lvl7pPr>
            <a:lvl8pPr marL="2824033" indent="0" algn="ctr">
              <a:buNone/>
              <a:defRPr sz="1412"/>
            </a:lvl8pPr>
            <a:lvl9pPr marL="3227466" indent="0" algn="ctr">
              <a:buNone/>
              <a:defRPr sz="1412"/>
            </a:lvl9pPr>
          </a:lstStyle>
          <a:p>
            <a:r>
              <a:rPr lang="es-ES"/>
              <a:t>Haga clic para modificar el estilo de subtítulo del patrón</a:t>
            </a:r>
            <a:endParaRPr lang="es-MX"/>
          </a:p>
        </p:txBody>
      </p:sp>
      <p:sp>
        <p:nvSpPr>
          <p:cNvPr id="4" name="Date Placeholder 3"/>
          <p:cNvSpPr>
            <a:spLocks noGrp="1"/>
          </p:cNvSpPr>
          <p:nvPr>
            <p:ph type="dt" sz="half" idx="10"/>
          </p:nvPr>
        </p:nvSpPr>
        <p:spPr/>
        <p:txBody>
          <a:bodyPr/>
          <a:lstStyle/>
          <a:p>
            <a:fld id="{DC594691-837D-403C-9BB7-35653F22FEAB}" type="datetimeFigureOut">
              <a:rPr lang="es-MX" smtClean="0"/>
              <a:t>05/09/2019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821AA0-4DEE-48CE-B4F0-A65FCC61B828}" type="slidenum">
              <a:rPr lang="es-MX" smtClean="0"/>
              <a:t>‹Nº›</a:t>
            </a:fld>
            <a:endParaRPr lang="es-MX"/>
          </a:p>
        </p:txBody>
      </p:sp>
    </p:spTree>
    <p:extLst>
      <p:ext uri="{BB962C8B-B14F-4D97-AF65-F5344CB8AC3E}">
        <p14:creationId xmlns:p14="http://schemas.microsoft.com/office/powerpoint/2010/main" val="38766938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s-MX"/>
          </a:p>
        </p:txBody>
      </p:sp>
      <p:sp>
        <p:nvSpPr>
          <p:cNvPr id="3" name="Content Placeholder 2"/>
          <p:cNvSpPr>
            <a:spLocks noGrp="1"/>
          </p:cNvSpPr>
          <p:nvPr>
            <p:ph sz="half" idx="1"/>
          </p:nvPr>
        </p:nvSpPr>
        <p:spPr>
          <a:xfrm>
            <a:off x="241878" y="1263884"/>
            <a:ext cx="4260850" cy="478729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Content Placeholder 3"/>
          <p:cNvSpPr>
            <a:spLocks noGrp="1"/>
          </p:cNvSpPr>
          <p:nvPr>
            <p:ph sz="half" idx="2"/>
          </p:nvPr>
        </p:nvSpPr>
        <p:spPr>
          <a:xfrm>
            <a:off x="4744605" y="1277471"/>
            <a:ext cx="4260850" cy="478729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Date Placeholder 4"/>
          <p:cNvSpPr>
            <a:spLocks noGrp="1"/>
          </p:cNvSpPr>
          <p:nvPr>
            <p:ph type="dt" sz="half" idx="10"/>
          </p:nvPr>
        </p:nvSpPr>
        <p:spPr/>
        <p:txBody>
          <a:bodyPr/>
          <a:lstStyle/>
          <a:p>
            <a:fld id="{DC594691-837D-403C-9BB7-35653F22FEAB}" type="datetimeFigureOut">
              <a:rPr lang="es-MX" smtClean="0"/>
              <a:t>05/09/2019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3821AA0-4DEE-48CE-B4F0-A65FCC61B828}" type="slidenum">
              <a:rPr lang="es-MX" smtClean="0"/>
              <a:t>‹Nº›</a:t>
            </a:fld>
            <a:endParaRPr lang="es-MX"/>
          </a:p>
        </p:txBody>
      </p:sp>
      <p:cxnSp>
        <p:nvCxnSpPr>
          <p:cNvPr id="8" name="Straight Connector 7"/>
          <p:cNvCxnSpPr/>
          <p:nvPr/>
        </p:nvCxnSpPr>
        <p:spPr>
          <a:xfrm>
            <a:off x="252268" y="1157190"/>
            <a:ext cx="8674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789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s-MX"/>
          </a:p>
        </p:txBody>
      </p:sp>
      <p:sp>
        <p:nvSpPr>
          <p:cNvPr id="3" name="Date Placeholder 2"/>
          <p:cNvSpPr>
            <a:spLocks noGrp="1"/>
          </p:cNvSpPr>
          <p:nvPr>
            <p:ph type="dt" sz="half" idx="10"/>
          </p:nvPr>
        </p:nvSpPr>
        <p:spPr/>
        <p:txBody>
          <a:bodyPr/>
          <a:lstStyle/>
          <a:p>
            <a:fld id="{DC594691-837D-403C-9BB7-35653F22FEAB}" type="datetimeFigureOut">
              <a:rPr lang="es-MX" smtClean="0"/>
              <a:t>05/09/2019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3821AA0-4DEE-48CE-B4F0-A65FCC61B828}" type="slidenum">
              <a:rPr lang="es-MX" smtClean="0"/>
              <a:t>‹Nº›</a:t>
            </a:fld>
            <a:endParaRPr lang="es-MX"/>
          </a:p>
        </p:txBody>
      </p:sp>
    </p:spTree>
    <p:extLst>
      <p:ext uri="{BB962C8B-B14F-4D97-AF65-F5344CB8AC3E}">
        <p14:creationId xmlns:p14="http://schemas.microsoft.com/office/powerpoint/2010/main" val="17429820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0"/>
            <a:ext cx="2949864" cy="1601041"/>
          </a:xfrm>
        </p:spPr>
        <p:txBody>
          <a:bodyPr anchor="b"/>
          <a:lstStyle>
            <a:lvl1pPr>
              <a:defRPr sz="2824"/>
            </a:lvl1pPr>
          </a:lstStyle>
          <a:p>
            <a:r>
              <a:rPr lang="es-ES"/>
              <a:t>Haga clic para modificar el estilo de título del patrón</a:t>
            </a:r>
            <a:endParaRPr lang="es-MX"/>
          </a:p>
        </p:txBody>
      </p:sp>
      <p:sp>
        <p:nvSpPr>
          <p:cNvPr id="3" name="Picture Placeholder 2"/>
          <p:cNvSpPr>
            <a:spLocks noGrp="1"/>
          </p:cNvSpPr>
          <p:nvPr>
            <p:ph type="pic" idx="1"/>
          </p:nvPr>
        </p:nvSpPr>
        <p:spPr>
          <a:xfrm>
            <a:off x="3887932" y="987519"/>
            <a:ext cx="4628285" cy="4873158"/>
          </a:xfrm>
        </p:spPr>
        <p:txBody>
          <a:bodyPr/>
          <a:lstStyle>
            <a:lvl1pPr marL="0" indent="0">
              <a:buNone/>
              <a:defRPr sz="2824"/>
            </a:lvl1pPr>
            <a:lvl2pPr marL="403433" indent="0">
              <a:buNone/>
              <a:defRPr sz="2471"/>
            </a:lvl2pPr>
            <a:lvl3pPr marL="806867" indent="0">
              <a:buNone/>
              <a:defRPr sz="2118"/>
            </a:lvl3pPr>
            <a:lvl4pPr marL="1210300" indent="0">
              <a:buNone/>
              <a:defRPr sz="1765"/>
            </a:lvl4pPr>
            <a:lvl5pPr marL="1613733" indent="0">
              <a:buNone/>
              <a:defRPr sz="1765"/>
            </a:lvl5pPr>
            <a:lvl6pPr marL="2017166" indent="0">
              <a:buNone/>
              <a:defRPr sz="1765"/>
            </a:lvl6pPr>
            <a:lvl7pPr marL="2420600" indent="0">
              <a:buNone/>
              <a:defRPr sz="1765"/>
            </a:lvl7pPr>
            <a:lvl8pPr marL="2824033" indent="0">
              <a:buNone/>
              <a:defRPr sz="1765"/>
            </a:lvl8pPr>
            <a:lvl9pPr marL="3227466" indent="0">
              <a:buNone/>
              <a:defRPr sz="1765"/>
            </a:lvl9pPr>
          </a:lstStyle>
          <a:p>
            <a:r>
              <a:rPr lang="es-ES"/>
              <a:t>Haga clic en el icono para agregar una imagen</a:t>
            </a:r>
            <a:endParaRPr lang="es-MX"/>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12"/>
            </a:lvl1pPr>
            <a:lvl2pPr marL="403433" indent="0">
              <a:buNone/>
              <a:defRPr sz="1235"/>
            </a:lvl2pPr>
            <a:lvl3pPr marL="806867" indent="0">
              <a:buNone/>
              <a:defRPr sz="1059"/>
            </a:lvl3pPr>
            <a:lvl4pPr marL="1210300" indent="0">
              <a:buNone/>
              <a:defRPr sz="882"/>
            </a:lvl4pPr>
            <a:lvl5pPr marL="1613733" indent="0">
              <a:buNone/>
              <a:defRPr sz="882"/>
            </a:lvl5pPr>
            <a:lvl6pPr marL="2017166" indent="0">
              <a:buNone/>
              <a:defRPr sz="882"/>
            </a:lvl6pPr>
            <a:lvl7pPr marL="2420600" indent="0">
              <a:buNone/>
              <a:defRPr sz="882"/>
            </a:lvl7pPr>
            <a:lvl8pPr marL="2824033" indent="0">
              <a:buNone/>
              <a:defRPr sz="882"/>
            </a:lvl8pPr>
            <a:lvl9pPr marL="3227466" indent="0">
              <a:buNone/>
              <a:defRPr sz="882"/>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C594691-837D-403C-9BB7-35653F22FEAB}" type="datetimeFigureOut">
              <a:rPr lang="es-MX" smtClean="0"/>
              <a:t>05/09/2019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3821AA0-4DEE-48CE-B4F0-A65FCC61B828}" type="slidenum">
              <a:rPr lang="es-MX" smtClean="0"/>
              <a:t>‹Nº›</a:t>
            </a:fld>
            <a:endParaRPr lang="es-MX"/>
          </a:p>
        </p:txBody>
      </p:sp>
    </p:spTree>
    <p:extLst>
      <p:ext uri="{BB962C8B-B14F-4D97-AF65-F5344CB8AC3E}">
        <p14:creationId xmlns:p14="http://schemas.microsoft.com/office/powerpoint/2010/main" val="22469477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94691-837D-403C-9BB7-35653F22FEAB}" type="datetimeFigureOut">
              <a:rPr lang="es-MX" smtClean="0"/>
              <a:t>05/09/2019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3821AA0-4DEE-48CE-B4F0-A65FCC61B828}" type="slidenum">
              <a:rPr lang="es-MX" smtClean="0"/>
              <a:t>‹Nº›</a:t>
            </a:fld>
            <a:endParaRPr lang="es-MX"/>
          </a:p>
        </p:txBody>
      </p:sp>
    </p:spTree>
    <p:extLst>
      <p:ext uri="{BB962C8B-B14F-4D97-AF65-F5344CB8AC3E}">
        <p14:creationId xmlns:p14="http://schemas.microsoft.com/office/powerpoint/2010/main" val="29199540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29177" y="201706"/>
            <a:ext cx="8674100" cy="905058"/>
          </a:xfrm>
          <a:prstGeom prst="rect">
            <a:avLst/>
          </a:prstGeom>
        </p:spPr>
        <p:txBody>
          <a:bodyPr/>
          <a:lstStyle/>
          <a:p>
            <a:r>
              <a:rPr lang="es-ES"/>
              <a:t>Haga clic para modificar el estilo de título del patrón</a:t>
            </a:r>
            <a:endParaRPr lang="es-MX"/>
          </a:p>
        </p:txBody>
      </p:sp>
      <p:sp>
        <p:nvSpPr>
          <p:cNvPr id="3" name="Content Placeholder 2"/>
          <p:cNvSpPr>
            <a:spLocks noGrp="1"/>
          </p:cNvSpPr>
          <p:nvPr>
            <p:ph idx="1"/>
          </p:nvPr>
        </p:nvSpPr>
        <p:spPr>
          <a:xfrm>
            <a:off x="234950" y="1210235"/>
            <a:ext cx="8674100" cy="4773706"/>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Date Placeholder 3"/>
          <p:cNvSpPr>
            <a:spLocks noGrp="1"/>
          </p:cNvSpPr>
          <p:nvPr>
            <p:ph type="dt" sz="half" idx="10"/>
          </p:nvPr>
        </p:nvSpPr>
        <p:spPr/>
        <p:txBody>
          <a:bodyPr/>
          <a:lstStyle/>
          <a:p>
            <a:fld id="{DC594691-837D-403C-9BB7-35653F22FEAB}" type="datetimeFigureOut">
              <a:rPr lang="es-MX" smtClean="0"/>
              <a:t>05/09/2019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821AA0-4DEE-48CE-B4F0-A65FCC61B828}" type="slidenum">
              <a:rPr lang="es-MX" smtClean="0"/>
              <a:t>‹Nº›</a:t>
            </a:fld>
            <a:endParaRPr lang="es-MX"/>
          </a:p>
        </p:txBody>
      </p:sp>
      <p:cxnSp>
        <p:nvCxnSpPr>
          <p:cNvPr id="9" name="Straight Connector 8"/>
          <p:cNvCxnSpPr/>
          <p:nvPr/>
        </p:nvCxnSpPr>
        <p:spPr>
          <a:xfrm>
            <a:off x="252268" y="1073146"/>
            <a:ext cx="86741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pic>
        <p:nvPicPr>
          <p:cNvPr id="79876" name="Picture 4" descr="Resultado de imagen para information icon"/>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32368" y="69447"/>
            <a:ext cx="900218" cy="87374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319602" y="789962"/>
            <a:ext cx="486042" cy="325832"/>
          </a:xfrm>
          <a:prstGeom prst="rect">
            <a:avLst/>
          </a:prstGeom>
          <a:noFill/>
        </p:spPr>
        <p:txBody>
          <a:bodyPr wrap="none" lIns="80682" tIns="40341" rIns="80682" bIns="40341">
            <a:spAutoFit/>
          </a:bodyPr>
          <a:lstStyle/>
          <a:p>
            <a:pPr algn="ctr"/>
            <a:r>
              <a:rPr lang="en-US" sz="1588" b="0" cap="none" spc="0" dirty="0">
                <a:ln w="0"/>
                <a:solidFill>
                  <a:srgbClr val="002060"/>
                </a:solidFill>
                <a:effectLst/>
              </a:rPr>
              <a:t>Info</a:t>
            </a:r>
          </a:p>
        </p:txBody>
      </p:sp>
    </p:spTree>
    <p:extLst>
      <p:ext uri="{BB962C8B-B14F-4D97-AF65-F5344CB8AC3E}">
        <p14:creationId xmlns:p14="http://schemas.microsoft.com/office/powerpoint/2010/main" val="229029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456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29177" y="201706"/>
            <a:ext cx="8674100" cy="905058"/>
          </a:xfrm>
          <a:prstGeom prst="rect">
            <a:avLst/>
          </a:prstGeom>
        </p:spPr>
        <p:txBody>
          <a:bodyPr/>
          <a:lstStyle/>
          <a:p>
            <a:r>
              <a:rPr lang="es-ES"/>
              <a:t>Haga clic para modificar el estilo de título del patrón</a:t>
            </a:r>
            <a:endParaRPr lang="es-MX"/>
          </a:p>
        </p:txBody>
      </p:sp>
      <p:sp>
        <p:nvSpPr>
          <p:cNvPr id="3" name="Content Placeholder 2"/>
          <p:cNvSpPr>
            <a:spLocks noGrp="1"/>
          </p:cNvSpPr>
          <p:nvPr>
            <p:ph idx="1"/>
          </p:nvPr>
        </p:nvSpPr>
        <p:spPr>
          <a:xfrm>
            <a:off x="234950" y="1210235"/>
            <a:ext cx="8674100" cy="4773706"/>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Date Placeholder 3"/>
          <p:cNvSpPr>
            <a:spLocks noGrp="1"/>
          </p:cNvSpPr>
          <p:nvPr>
            <p:ph type="dt" sz="half" idx="10"/>
          </p:nvPr>
        </p:nvSpPr>
        <p:spPr>
          <a:xfrm>
            <a:off x="629227" y="6356537"/>
            <a:ext cx="2056535" cy="365592"/>
          </a:xfrm>
          <a:prstGeom prst="rect">
            <a:avLst/>
          </a:prstGeom>
        </p:spPr>
        <p:txBody>
          <a:bodyPr/>
          <a:lstStyle/>
          <a:p>
            <a:fld id="{DC594691-837D-403C-9BB7-35653F22FEAB}" type="datetimeFigureOut">
              <a:rPr lang="es-MX" smtClean="0"/>
              <a:t>05/09/2019</a:t>
            </a:fld>
            <a:endParaRPr lang="es-MX"/>
          </a:p>
        </p:txBody>
      </p:sp>
      <p:sp>
        <p:nvSpPr>
          <p:cNvPr id="5" name="Footer Placeholder 4"/>
          <p:cNvSpPr>
            <a:spLocks noGrp="1"/>
          </p:cNvSpPr>
          <p:nvPr>
            <p:ph type="ftr" sz="quarter" idx="11"/>
          </p:nvPr>
        </p:nvSpPr>
        <p:spPr>
          <a:xfrm>
            <a:off x="3029239" y="6356537"/>
            <a:ext cx="3085523" cy="365592"/>
          </a:xfrm>
          <a:prstGeom prst="rect">
            <a:avLst/>
          </a:prstGeom>
        </p:spPr>
        <p:txBody>
          <a:bodyPr/>
          <a:lstStyle/>
          <a:p>
            <a:endParaRPr lang="es-MX"/>
          </a:p>
        </p:txBody>
      </p:sp>
      <p:sp>
        <p:nvSpPr>
          <p:cNvPr id="6" name="Slide Number Placeholder 5"/>
          <p:cNvSpPr>
            <a:spLocks noGrp="1"/>
          </p:cNvSpPr>
          <p:nvPr>
            <p:ph type="sldNum" sz="quarter" idx="12"/>
          </p:nvPr>
        </p:nvSpPr>
        <p:spPr>
          <a:xfrm>
            <a:off x="6458239" y="6356537"/>
            <a:ext cx="2056534" cy="365592"/>
          </a:xfrm>
          <a:prstGeom prst="rect">
            <a:avLst/>
          </a:prstGeom>
        </p:spPr>
        <p:txBody>
          <a:bodyPr/>
          <a:lstStyle/>
          <a:p>
            <a:fld id="{03821AA0-4DEE-48CE-B4F0-A65FCC61B828}" type="slidenum">
              <a:rPr lang="es-MX" smtClean="0"/>
              <a:t>‹Nº›</a:t>
            </a:fld>
            <a:endParaRPr lang="es-MX"/>
          </a:p>
        </p:txBody>
      </p:sp>
      <p:cxnSp>
        <p:nvCxnSpPr>
          <p:cNvPr id="9" name="Straight Connector 8"/>
          <p:cNvCxnSpPr/>
          <p:nvPr/>
        </p:nvCxnSpPr>
        <p:spPr>
          <a:xfrm>
            <a:off x="252268" y="1073146"/>
            <a:ext cx="86741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070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s-MX"/>
          </a:p>
        </p:txBody>
      </p:sp>
      <p:sp>
        <p:nvSpPr>
          <p:cNvPr id="3" name="Content Placeholder 2"/>
          <p:cNvSpPr>
            <a:spLocks noGrp="1"/>
          </p:cNvSpPr>
          <p:nvPr>
            <p:ph idx="1"/>
          </p:nvPr>
        </p:nvSpPr>
        <p:spPr>
          <a:xfrm>
            <a:off x="234950" y="1210235"/>
            <a:ext cx="8674100" cy="477370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Date Placeholder 3"/>
          <p:cNvSpPr>
            <a:spLocks noGrp="1"/>
          </p:cNvSpPr>
          <p:nvPr>
            <p:ph type="dt" sz="half" idx="10"/>
          </p:nvPr>
        </p:nvSpPr>
        <p:spPr/>
        <p:txBody>
          <a:bodyPr/>
          <a:lstStyle/>
          <a:p>
            <a:fld id="{DC594691-837D-403C-9BB7-35653F22FEAB}" type="datetimeFigureOut">
              <a:rPr lang="es-MX" smtClean="0"/>
              <a:t>05/09/2019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821AA0-4DEE-48CE-B4F0-A65FCC61B828}" type="slidenum">
              <a:rPr lang="es-MX" smtClean="0"/>
              <a:t>‹Nº›</a:t>
            </a:fld>
            <a:endParaRPr lang="es-MX"/>
          </a:p>
        </p:txBody>
      </p:sp>
      <p:cxnSp>
        <p:nvCxnSpPr>
          <p:cNvPr id="9" name="Straight Connector 8"/>
          <p:cNvCxnSpPr/>
          <p:nvPr/>
        </p:nvCxnSpPr>
        <p:spPr>
          <a:xfrm>
            <a:off x="252268" y="1073146"/>
            <a:ext cx="86741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pic>
        <p:nvPicPr>
          <p:cNvPr id="79876" name="Picture 4" descr="Resultado de imagen para information icon"/>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32368" y="69447"/>
            <a:ext cx="900218" cy="87374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319602" y="789962"/>
            <a:ext cx="486042" cy="325832"/>
          </a:xfrm>
          <a:prstGeom prst="rect">
            <a:avLst/>
          </a:prstGeom>
          <a:noFill/>
        </p:spPr>
        <p:txBody>
          <a:bodyPr wrap="none" lIns="80682" tIns="40341" rIns="80682" bIns="40341">
            <a:spAutoFit/>
          </a:bodyPr>
          <a:lstStyle/>
          <a:p>
            <a:pPr algn="ctr"/>
            <a:r>
              <a:rPr lang="en-US" sz="1588" b="0" cap="none" spc="0" dirty="0">
                <a:ln w="0"/>
                <a:solidFill>
                  <a:srgbClr val="002060"/>
                </a:solidFill>
                <a:effectLst/>
              </a:rPr>
              <a:t>Info</a:t>
            </a:r>
          </a:p>
        </p:txBody>
      </p:sp>
    </p:spTree>
    <p:extLst>
      <p:ext uri="{BB962C8B-B14F-4D97-AF65-F5344CB8AC3E}">
        <p14:creationId xmlns:p14="http://schemas.microsoft.com/office/powerpoint/2010/main" val="1804213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s-MX"/>
          </a:p>
        </p:txBody>
      </p:sp>
      <p:sp>
        <p:nvSpPr>
          <p:cNvPr id="3" name="Content Placeholder 2"/>
          <p:cNvSpPr>
            <a:spLocks noGrp="1"/>
          </p:cNvSpPr>
          <p:nvPr>
            <p:ph idx="1"/>
          </p:nvPr>
        </p:nvSpPr>
        <p:spPr>
          <a:xfrm>
            <a:off x="234950" y="1210235"/>
            <a:ext cx="8674100" cy="477370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Date Placeholder 3"/>
          <p:cNvSpPr>
            <a:spLocks noGrp="1"/>
          </p:cNvSpPr>
          <p:nvPr>
            <p:ph type="dt" sz="half" idx="10"/>
          </p:nvPr>
        </p:nvSpPr>
        <p:spPr/>
        <p:txBody>
          <a:bodyPr/>
          <a:lstStyle/>
          <a:p>
            <a:fld id="{DC594691-837D-403C-9BB7-35653F22FEAB}" type="datetimeFigureOut">
              <a:rPr lang="es-MX" smtClean="0"/>
              <a:t>05/09/2019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821AA0-4DEE-48CE-B4F0-A65FCC61B828}" type="slidenum">
              <a:rPr lang="es-MX" smtClean="0"/>
              <a:t>‹Nº›</a:t>
            </a:fld>
            <a:endParaRPr lang="es-MX"/>
          </a:p>
        </p:txBody>
      </p:sp>
      <p:cxnSp>
        <p:nvCxnSpPr>
          <p:cNvPr id="9" name="Straight Connector 8"/>
          <p:cNvCxnSpPr/>
          <p:nvPr/>
        </p:nvCxnSpPr>
        <p:spPr>
          <a:xfrm>
            <a:off x="252268" y="1073146"/>
            <a:ext cx="86741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pic>
        <p:nvPicPr>
          <p:cNvPr id="10" name="Picture 2" descr="Resultado de imagen para exercise icon"/>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66496" y="100116"/>
            <a:ext cx="797395" cy="77394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096335" y="789962"/>
            <a:ext cx="932574" cy="325832"/>
          </a:xfrm>
          <a:prstGeom prst="rect">
            <a:avLst/>
          </a:prstGeom>
          <a:noFill/>
        </p:spPr>
        <p:txBody>
          <a:bodyPr wrap="none" lIns="80682" tIns="40341" rIns="80682" bIns="40341">
            <a:spAutoFit/>
          </a:bodyPr>
          <a:lstStyle/>
          <a:p>
            <a:pPr algn="ctr"/>
            <a:r>
              <a:rPr lang="en-US" sz="1588" b="0" cap="none" spc="0" dirty="0" err="1">
                <a:ln w="0"/>
                <a:solidFill>
                  <a:srgbClr val="002060"/>
                </a:solidFill>
                <a:effectLst/>
              </a:rPr>
              <a:t>Ejercicios</a:t>
            </a:r>
            <a:endParaRPr lang="en-US" sz="1588" b="0" cap="none" spc="0" dirty="0">
              <a:ln w="0"/>
              <a:solidFill>
                <a:srgbClr val="002060"/>
              </a:solidFill>
              <a:effectLst/>
            </a:endParaRPr>
          </a:p>
        </p:txBody>
      </p:sp>
    </p:spTree>
    <p:extLst>
      <p:ext uri="{BB962C8B-B14F-4D97-AF65-F5344CB8AC3E}">
        <p14:creationId xmlns:p14="http://schemas.microsoft.com/office/powerpoint/2010/main" val="2818042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s-MX"/>
          </a:p>
        </p:txBody>
      </p:sp>
      <p:sp>
        <p:nvSpPr>
          <p:cNvPr id="3" name="Content Placeholder 2"/>
          <p:cNvSpPr>
            <a:spLocks noGrp="1"/>
          </p:cNvSpPr>
          <p:nvPr>
            <p:ph idx="1"/>
          </p:nvPr>
        </p:nvSpPr>
        <p:spPr>
          <a:xfrm>
            <a:off x="234950" y="1210235"/>
            <a:ext cx="8674100" cy="477370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Date Placeholder 3"/>
          <p:cNvSpPr>
            <a:spLocks noGrp="1"/>
          </p:cNvSpPr>
          <p:nvPr>
            <p:ph type="dt" sz="half" idx="10"/>
          </p:nvPr>
        </p:nvSpPr>
        <p:spPr/>
        <p:txBody>
          <a:bodyPr/>
          <a:lstStyle/>
          <a:p>
            <a:fld id="{DC594691-837D-403C-9BB7-35653F22FEAB}" type="datetimeFigureOut">
              <a:rPr lang="es-MX" smtClean="0"/>
              <a:t>05/09/2019</a:t>
            </a:fld>
            <a:endParaRPr lang="es-MX"/>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03821AA0-4DEE-48CE-B4F0-A65FCC61B828}" type="slidenum">
              <a:rPr lang="es-MX" smtClean="0"/>
              <a:t>‹Nº›</a:t>
            </a:fld>
            <a:endParaRPr lang="es-MX"/>
          </a:p>
        </p:txBody>
      </p:sp>
      <p:cxnSp>
        <p:nvCxnSpPr>
          <p:cNvPr id="9" name="Straight Connector 8"/>
          <p:cNvCxnSpPr/>
          <p:nvPr/>
        </p:nvCxnSpPr>
        <p:spPr>
          <a:xfrm>
            <a:off x="252268" y="1073146"/>
            <a:ext cx="86741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pic>
        <p:nvPicPr>
          <p:cNvPr id="8" name="Picture 2" descr="Resultado de imagen para ANSWER ICON"/>
          <p:cNvPicPr>
            <a:picLocks noChangeAspect="1" noChangeArrowheads="1"/>
          </p:cNvPicPr>
          <p:nvPr/>
        </p:nvPicPr>
        <p:blipFill>
          <a:blip r:embed="rId2">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63346" y="1"/>
            <a:ext cx="977566" cy="94881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7981645" y="789962"/>
            <a:ext cx="1089092" cy="325832"/>
          </a:xfrm>
          <a:prstGeom prst="rect">
            <a:avLst/>
          </a:prstGeom>
          <a:noFill/>
        </p:spPr>
        <p:txBody>
          <a:bodyPr wrap="none" lIns="80682" tIns="40341" rIns="80682" bIns="40341">
            <a:spAutoFit/>
          </a:bodyPr>
          <a:lstStyle/>
          <a:p>
            <a:pPr algn="ctr"/>
            <a:r>
              <a:rPr lang="en-US" sz="1588" b="0" cap="none" spc="0" dirty="0" err="1">
                <a:ln w="0"/>
                <a:solidFill>
                  <a:srgbClr val="002060"/>
                </a:solidFill>
                <a:effectLst/>
              </a:rPr>
              <a:t>Respuestas</a:t>
            </a:r>
            <a:endParaRPr lang="en-US" sz="1588" b="0" cap="none" spc="0" dirty="0">
              <a:ln w="0"/>
              <a:solidFill>
                <a:srgbClr val="002060"/>
              </a:solidFill>
              <a:effectLst/>
            </a:endParaRPr>
          </a:p>
        </p:txBody>
      </p:sp>
    </p:spTree>
    <p:extLst>
      <p:ext uri="{BB962C8B-B14F-4D97-AF65-F5344CB8AC3E}">
        <p14:creationId xmlns:p14="http://schemas.microsoft.com/office/powerpoint/2010/main" val="2991810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s-MX"/>
          </a:p>
        </p:txBody>
      </p:sp>
      <p:sp>
        <p:nvSpPr>
          <p:cNvPr id="3" name="Content Placeholder 2"/>
          <p:cNvSpPr>
            <a:spLocks noGrp="1"/>
          </p:cNvSpPr>
          <p:nvPr>
            <p:ph idx="1"/>
          </p:nvPr>
        </p:nvSpPr>
        <p:spPr>
          <a:xfrm>
            <a:off x="234950" y="1210235"/>
            <a:ext cx="8674100" cy="477370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Date Placeholder 3"/>
          <p:cNvSpPr>
            <a:spLocks noGrp="1"/>
          </p:cNvSpPr>
          <p:nvPr>
            <p:ph type="dt" sz="half" idx="10"/>
          </p:nvPr>
        </p:nvSpPr>
        <p:spPr/>
        <p:txBody>
          <a:bodyPr/>
          <a:lstStyle/>
          <a:p>
            <a:fld id="{DC594691-837D-403C-9BB7-35653F22FEAB}" type="datetimeFigureOut">
              <a:rPr lang="es-MX" smtClean="0"/>
              <a:t>05/09/2019</a:t>
            </a:fld>
            <a:endParaRPr lang="es-MX"/>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03821AA0-4DEE-48CE-B4F0-A65FCC61B828}" type="slidenum">
              <a:rPr lang="es-MX" smtClean="0"/>
              <a:t>‹Nº›</a:t>
            </a:fld>
            <a:endParaRPr lang="es-MX"/>
          </a:p>
        </p:txBody>
      </p:sp>
      <p:cxnSp>
        <p:nvCxnSpPr>
          <p:cNvPr id="9" name="Straight Connector 8"/>
          <p:cNvCxnSpPr/>
          <p:nvPr/>
        </p:nvCxnSpPr>
        <p:spPr>
          <a:xfrm>
            <a:off x="252268" y="1073146"/>
            <a:ext cx="86741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146444" y="789962"/>
            <a:ext cx="814914" cy="325832"/>
          </a:xfrm>
          <a:prstGeom prst="rect">
            <a:avLst/>
          </a:prstGeom>
          <a:noFill/>
        </p:spPr>
        <p:txBody>
          <a:bodyPr wrap="none" lIns="80682" tIns="40341" rIns="80682" bIns="40341">
            <a:spAutoFit/>
          </a:bodyPr>
          <a:lstStyle/>
          <a:p>
            <a:pPr algn="ctr"/>
            <a:r>
              <a:rPr lang="en-US" sz="1588" b="0" cap="none" spc="0" dirty="0" err="1">
                <a:ln w="0"/>
                <a:solidFill>
                  <a:srgbClr val="002060"/>
                </a:solidFill>
                <a:effectLst/>
              </a:rPr>
              <a:t>Examen</a:t>
            </a:r>
            <a:endParaRPr lang="en-US" sz="1588" b="0" cap="none" spc="0" dirty="0">
              <a:ln w="0"/>
              <a:solidFill>
                <a:srgbClr val="002060"/>
              </a:solidFill>
              <a:effectLst/>
            </a:endParaRPr>
          </a:p>
        </p:txBody>
      </p:sp>
      <p:pic>
        <p:nvPicPr>
          <p:cNvPr id="10" name="Picture 2" descr="Resultado de imagen para icon E"/>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38181" y="-16444"/>
            <a:ext cx="1027893" cy="997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1577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2.png"/><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image" Target="../media/image2.png"/><Relationship Id="rId5" Type="http://schemas.openxmlformats.org/officeDocument/2006/relationships/slideLayout" Target="../slideLayouts/slideLayout29.xml"/><Relationship Id="rId10" Type="http://schemas.openxmlformats.org/officeDocument/2006/relationships/theme" Target="../theme/theme8.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Imagen 1" descr="prop_1b.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588461560"/>
      </p:ext>
    </p:extLst>
  </p:cSld>
  <p:clrMap bg1="lt1" tx1="dk1" bg2="lt2" tx2="dk2" accent1="accent1" accent2="accent2" accent3="accent3" accent4="accent4" accent5="accent5" accent6="accent6" hlink="hlink" folHlink="folHlink"/>
  <p:sldLayoutIdLst>
    <p:sldLayoutId id="2147483671"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4" name="object 18"/>
          <p:cNvSpPr/>
          <p:nvPr/>
        </p:nvSpPr>
        <p:spPr>
          <a:xfrm>
            <a:off x="-1" y="3326721"/>
            <a:ext cx="9144001" cy="2253809"/>
          </a:xfrm>
          <a:prstGeom prst="rect">
            <a:avLst/>
          </a:prstGeom>
          <a:blipFill>
            <a:blip r:embed="rId4" cstate="print"/>
            <a:stretch>
              <a:fillRect/>
            </a:stretch>
          </a:blipFill>
        </p:spPr>
        <p:txBody>
          <a:bodyPr wrap="square" lIns="0" tIns="0" rIns="0" bIns="0" rtlCol="0">
            <a:noAutofit/>
          </a:bodyPr>
          <a:lstStyle/>
          <a:p>
            <a:endParaRPr sz="1588"/>
          </a:p>
        </p:txBody>
      </p:sp>
      <p:grpSp>
        <p:nvGrpSpPr>
          <p:cNvPr id="25" name="Group 24"/>
          <p:cNvGrpSpPr/>
          <p:nvPr/>
        </p:nvGrpSpPr>
        <p:grpSpPr>
          <a:xfrm>
            <a:off x="5522480" y="2958353"/>
            <a:ext cx="2050785" cy="2233949"/>
            <a:chOff x="9465564" y="6307137"/>
            <a:chExt cx="400811" cy="328359"/>
          </a:xfrm>
        </p:grpSpPr>
        <p:sp>
          <p:nvSpPr>
            <p:cNvPr id="26" name="object 19"/>
            <p:cNvSpPr/>
            <p:nvPr/>
          </p:nvSpPr>
          <p:spPr>
            <a:xfrm>
              <a:off x="9465564" y="6541008"/>
              <a:ext cx="60959" cy="0"/>
            </a:xfrm>
            <a:custGeom>
              <a:avLst/>
              <a:gdLst/>
              <a:ahLst/>
              <a:cxnLst/>
              <a:rect l="l" t="t" r="r" b="b"/>
              <a:pathLst>
                <a:path w="60959">
                  <a:moveTo>
                    <a:pt x="0" y="0"/>
                  </a:moveTo>
                  <a:lnTo>
                    <a:pt x="60959" y="0"/>
                  </a:lnTo>
                </a:path>
              </a:pathLst>
            </a:custGeom>
            <a:ln w="13461">
              <a:solidFill>
                <a:srgbClr val="FDFDFD"/>
              </a:solidFill>
            </a:ln>
          </p:spPr>
          <p:txBody>
            <a:bodyPr wrap="square" lIns="0" tIns="0" rIns="0" bIns="0" rtlCol="0">
              <a:noAutofit/>
            </a:bodyPr>
            <a:lstStyle/>
            <a:p>
              <a:endParaRPr sz="1588"/>
            </a:p>
          </p:txBody>
        </p:sp>
        <p:sp>
          <p:nvSpPr>
            <p:cNvPr id="27" name="object 20"/>
            <p:cNvSpPr/>
            <p:nvPr/>
          </p:nvSpPr>
          <p:spPr>
            <a:xfrm>
              <a:off x="9500616" y="6445758"/>
              <a:ext cx="60960" cy="0"/>
            </a:xfrm>
            <a:custGeom>
              <a:avLst/>
              <a:gdLst/>
              <a:ahLst/>
              <a:cxnLst/>
              <a:rect l="l" t="t" r="r" b="b"/>
              <a:pathLst>
                <a:path w="60960">
                  <a:moveTo>
                    <a:pt x="0" y="0"/>
                  </a:moveTo>
                  <a:lnTo>
                    <a:pt x="60960" y="0"/>
                  </a:lnTo>
                </a:path>
              </a:pathLst>
            </a:custGeom>
            <a:ln w="11938">
              <a:solidFill>
                <a:srgbClr val="000000"/>
              </a:solidFill>
            </a:ln>
          </p:spPr>
          <p:txBody>
            <a:bodyPr wrap="square" lIns="0" tIns="0" rIns="0" bIns="0" rtlCol="0">
              <a:noAutofit/>
            </a:bodyPr>
            <a:lstStyle/>
            <a:p>
              <a:endParaRPr sz="1588"/>
            </a:p>
          </p:txBody>
        </p:sp>
        <p:sp>
          <p:nvSpPr>
            <p:cNvPr id="28" name="object 21"/>
            <p:cNvSpPr/>
            <p:nvPr/>
          </p:nvSpPr>
          <p:spPr>
            <a:xfrm>
              <a:off x="9557003" y="6589014"/>
              <a:ext cx="60960" cy="0"/>
            </a:xfrm>
            <a:custGeom>
              <a:avLst/>
              <a:gdLst/>
              <a:ahLst/>
              <a:cxnLst/>
              <a:rect l="l" t="t" r="r" b="b"/>
              <a:pathLst>
                <a:path w="60960">
                  <a:moveTo>
                    <a:pt x="0" y="0"/>
                  </a:moveTo>
                  <a:lnTo>
                    <a:pt x="60960" y="0"/>
                  </a:lnTo>
                </a:path>
              </a:pathLst>
            </a:custGeom>
            <a:ln w="11937">
              <a:solidFill>
                <a:srgbClr val="000000"/>
              </a:solidFill>
            </a:ln>
          </p:spPr>
          <p:txBody>
            <a:bodyPr wrap="square" lIns="0" tIns="0" rIns="0" bIns="0" rtlCol="0">
              <a:noAutofit/>
            </a:bodyPr>
            <a:lstStyle/>
            <a:p>
              <a:endParaRPr sz="1588"/>
            </a:p>
          </p:txBody>
        </p:sp>
        <p:sp>
          <p:nvSpPr>
            <p:cNvPr id="29" name="object 22"/>
            <p:cNvSpPr/>
            <p:nvPr/>
          </p:nvSpPr>
          <p:spPr>
            <a:xfrm>
              <a:off x="9500616" y="6628638"/>
              <a:ext cx="16764" cy="0"/>
            </a:xfrm>
            <a:custGeom>
              <a:avLst/>
              <a:gdLst/>
              <a:ahLst/>
              <a:cxnLst/>
              <a:rect l="l" t="t" r="r" b="b"/>
              <a:pathLst>
                <a:path w="16764">
                  <a:moveTo>
                    <a:pt x="0" y="0"/>
                  </a:moveTo>
                  <a:lnTo>
                    <a:pt x="16764" y="0"/>
                  </a:lnTo>
                </a:path>
              </a:pathLst>
            </a:custGeom>
            <a:ln w="14986">
              <a:solidFill>
                <a:srgbClr val="000000"/>
              </a:solidFill>
            </a:ln>
          </p:spPr>
          <p:txBody>
            <a:bodyPr wrap="square" lIns="0" tIns="0" rIns="0" bIns="0" rtlCol="0">
              <a:noAutofit/>
            </a:bodyPr>
            <a:lstStyle/>
            <a:p>
              <a:endParaRPr sz="1588"/>
            </a:p>
          </p:txBody>
        </p:sp>
        <p:sp>
          <p:nvSpPr>
            <p:cNvPr id="30" name="object 23"/>
            <p:cNvSpPr/>
            <p:nvPr/>
          </p:nvSpPr>
          <p:spPr>
            <a:xfrm>
              <a:off x="9557003" y="6512051"/>
              <a:ext cx="60960" cy="0"/>
            </a:xfrm>
            <a:custGeom>
              <a:avLst/>
              <a:gdLst/>
              <a:ahLst/>
              <a:cxnLst/>
              <a:rect l="l" t="t" r="r" b="b"/>
              <a:pathLst>
                <a:path w="60960">
                  <a:moveTo>
                    <a:pt x="0" y="0"/>
                  </a:moveTo>
                  <a:lnTo>
                    <a:pt x="60960" y="0"/>
                  </a:lnTo>
                </a:path>
              </a:pathLst>
            </a:custGeom>
            <a:ln w="13462">
              <a:solidFill>
                <a:srgbClr val="000000"/>
              </a:solidFill>
            </a:ln>
          </p:spPr>
          <p:txBody>
            <a:bodyPr wrap="square" lIns="0" tIns="0" rIns="0" bIns="0" rtlCol="0">
              <a:noAutofit/>
            </a:bodyPr>
            <a:lstStyle/>
            <a:p>
              <a:endParaRPr sz="1588"/>
            </a:p>
          </p:txBody>
        </p:sp>
        <p:sp>
          <p:nvSpPr>
            <p:cNvPr id="31" name="object 24"/>
            <p:cNvSpPr/>
            <p:nvPr/>
          </p:nvSpPr>
          <p:spPr>
            <a:xfrm>
              <a:off x="9601199" y="6440424"/>
              <a:ext cx="265176" cy="195072"/>
            </a:xfrm>
            <a:custGeom>
              <a:avLst/>
              <a:gdLst/>
              <a:ahLst/>
              <a:cxnLst/>
              <a:rect l="l" t="t" r="r" b="b"/>
              <a:pathLst>
                <a:path w="265175" h="195071">
                  <a:moveTo>
                    <a:pt x="260603" y="190125"/>
                  </a:moveTo>
                  <a:lnTo>
                    <a:pt x="172211" y="94487"/>
                  </a:lnTo>
                  <a:lnTo>
                    <a:pt x="260603" y="1601"/>
                  </a:lnTo>
                  <a:lnTo>
                    <a:pt x="181520" y="1524"/>
                  </a:lnTo>
                  <a:lnTo>
                    <a:pt x="132587" y="56387"/>
                  </a:lnTo>
                  <a:lnTo>
                    <a:pt x="126788" y="49173"/>
                  </a:lnTo>
                  <a:lnTo>
                    <a:pt x="118030" y="39215"/>
                  </a:lnTo>
                  <a:lnTo>
                    <a:pt x="107746" y="27902"/>
                  </a:lnTo>
                  <a:lnTo>
                    <a:pt x="97368" y="16624"/>
                  </a:lnTo>
                  <a:lnTo>
                    <a:pt x="88331" y="6771"/>
                  </a:lnTo>
                  <a:lnTo>
                    <a:pt x="83654" y="1524"/>
                  </a:lnTo>
                  <a:lnTo>
                    <a:pt x="1439" y="1524"/>
                  </a:lnTo>
                  <a:lnTo>
                    <a:pt x="51815" y="54863"/>
                  </a:lnTo>
                  <a:lnTo>
                    <a:pt x="16763" y="54863"/>
                  </a:lnTo>
                  <a:lnTo>
                    <a:pt x="16763" y="67055"/>
                  </a:lnTo>
                  <a:lnTo>
                    <a:pt x="62483" y="67055"/>
                  </a:lnTo>
                  <a:lnTo>
                    <a:pt x="62483" y="77723"/>
                  </a:lnTo>
                  <a:lnTo>
                    <a:pt x="92963" y="77723"/>
                  </a:lnTo>
                  <a:lnTo>
                    <a:pt x="92963" y="89915"/>
                  </a:lnTo>
                  <a:lnTo>
                    <a:pt x="62483" y="89915"/>
                  </a:lnTo>
                  <a:lnTo>
                    <a:pt x="62483" y="100583"/>
                  </a:lnTo>
                  <a:lnTo>
                    <a:pt x="39623" y="100583"/>
                  </a:lnTo>
                  <a:lnTo>
                    <a:pt x="39623" y="112775"/>
                  </a:lnTo>
                  <a:lnTo>
                    <a:pt x="64007" y="112775"/>
                  </a:lnTo>
                  <a:lnTo>
                    <a:pt x="64007" y="124967"/>
                  </a:lnTo>
                  <a:lnTo>
                    <a:pt x="2782" y="192024"/>
                  </a:lnTo>
                  <a:lnTo>
                    <a:pt x="80326" y="192024"/>
                  </a:lnTo>
                  <a:lnTo>
                    <a:pt x="83641" y="188141"/>
                  </a:lnTo>
                  <a:lnTo>
                    <a:pt x="92062" y="178280"/>
                  </a:lnTo>
                  <a:lnTo>
                    <a:pt x="101894" y="166826"/>
                  </a:lnTo>
                  <a:lnTo>
                    <a:pt x="112046" y="155119"/>
                  </a:lnTo>
                  <a:lnTo>
                    <a:pt x="121423" y="144498"/>
                  </a:lnTo>
                  <a:lnTo>
                    <a:pt x="128935" y="136302"/>
                  </a:lnTo>
                  <a:lnTo>
                    <a:pt x="131063" y="134111"/>
                  </a:lnTo>
                  <a:lnTo>
                    <a:pt x="181736" y="192024"/>
                  </a:lnTo>
                  <a:lnTo>
                    <a:pt x="260603" y="192024"/>
                  </a:lnTo>
                  <a:lnTo>
                    <a:pt x="260603" y="190125"/>
                  </a:lnTo>
                  <a:close/>
                </a:path>
              </a:pathLst>
            </a:custGeom>
            <a:solidFill>
              <a:srgbClr val="000000"/>
            </a:solidFill>
          </p:spPr>
          <p:txBody>
            <a:bodyPr wrap="square" lIns="0" tIns="0" rIns="0" bIns="0" rtlCol="0">
              <a:noAutofit/>
            </a:bodyPr>
            <a:lstStyle/>
            <a:p>
              <a:endParaRPr sz="1588"/>
            </a:p>
          </p:txBody>
        </p:sp>
        <p:sp>
          <p:nvSpPr>
            <p:cNvPr id="32" name="object 3"/>
            <p:cNvSpPr txBox="1"/>
            <p:nvPr/>
          </p:nvSpPr>
          <p:spPr>
            <a:xfrm>
              <a:off x="9500616" y="6307137"/>
              <a:ext cx="60960" cy="152400"/>
            </a:xfrm>
            <a:prstGeom prst="rect">
              <a:avLst/>
            </a:prstGeom>
          </p:spPr>
          <p:txBody>
            <a:bodyPr wrap="square" lIns="0" tIns="0" rIns="0" bIns="0" rtlCol="0">
              <a:noAutofit/>
            </a:bodyPr>
            <a:lstStyle/>
            <a:p>
              <a:pPr marL="22413">
                <a:lnSpc>
                  <a:spcPts val="882"/>
                </a:lnSpc>
              </a:pPr>
              <a:endParaRPr sz="882"/>
            </a:p>
          </p:txBody>
        </p:sp>
        <p:sp>
          <p:nvSpPr>
            <p:cNvPr id="33" name="object 2"/>
            <p:cNvSpPr txBox="1"/>
            <p:nvPr/>
          </p:nvSpPr>
          <p:spPr>
            <a:xfrm>
              <a:off x="9465564" y="6401308"/>
              <a:ext cx="60959" cy="152400"/>
            </a:xfrm>
            <a:prstGeom prst="rect">
              <a:avLst/>
            </a:prstGeom>
          </p:spPr>
          <p:txBody>
            <a:bodyPr wrap="square" lIns="0" tIns="0" rIns="0" bIns="0" rtlCol="0">
              <a:noAutofit/>
            </a:bodyPr>
            <a:lstStyle/>
            <a:p>
              <a:pPr marL="22413">
                <a:lnSpc>
                  <a:spcPts val="882"/>
                </a:lnSpc>
              </a:pPr>
              <a:endParaRPr sz="882"/>
            </a:p>
          </p:txBody>
        </p:sp>
      </p:grpSp>
      <p:pic>
        <p:nvPicPr>
          <p:cNvPr id="12" name="Imagen 11" descr="prop_1a.jpg">
            <a:extLst>
              <a:ext uri="{FF2B5EF4-FFF2-40B4-BE49-F238E27FC236}">
                <a16:creationId xmlns:a16="http://schemas.microsoft.com/office/drawing/2014/main" id="{35FD2D74-B61E-45E8-BE14-1C24DA0460D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09976160"/>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ctr" defTabSz="806867" rtl="0" eaLnBrk="1" latinLnBrk="0" hangingPunct="1">
        <a:spcBef>
          <a:spcPct val="0"/>
        </a:spcBef>
        <a:buNone/>
        <a:defRPr sz="3883" kern="1200">
          <a:solidFill>
            <a:schemeClr val="tx1"/>
          </a:solidFill>
          <a:latin typeface="+mj-lt"/>
          <a:ea typeface="+mj-ea"/>
          <a:cs typeface="+mj-cs"/>
        </a:defRPr>
      </a:lvl1pPr>
    </p:titleStyle>
    <p:bodyStyle>
      <a:lvl1pPr marL="302575" indent="-302575" algn="l" defTabSz="806867" rtl="0" eaLnBrk="1" latinLnBrk="0" hangingPunct="1">
        <a:spcBef>
          <a:spcPct val="20000"/>
        </a:spcBef>
        <a:buFont typeface="Arial" pitchFamily="34" charset="0"/>
        <a:buChar char="•"/>
        <a:defRPr sz="2824" kern="1200">
          <a:solidFill>
            <a:schemeClr val="tx1"/>
          </a:solidFill>
          <a:latin typeface="+mn-lt"/>
          <a:ea typeface="+mn-ea"/>
          <a:cs typeface="+mn-cs"/>
        </a:defRPr>
      </a:lvl1pPr>
      <a:lvl2pPr marL="655579" indent="-252146" algn="l" defTabSz="806867" rtl="0" eaLnBrk="1" latinLnBrk="0" hangingPunct="1">
        <a:spcBef>
          <a:spcPct val="20000"/>
        </a:spcBef>
        <a:buFont typeface="Arial" pitchFamily="34" charset="0"/>
        <a:buChar char="–"/>
        <a:defRPr sz="2471" kern="1200">
          <a:solidFill>
            <a:schemeClr val="tx1"/>
          </a:solidFill>
          <a:latin typeface="+mn-lt"/>
          <a:ea typeface="+mn-ea"/>
          <a:cs typeface="+mn-cs"/>
        </a:defRPr>
      </a:lvl2pPr>
      <a:lvl3pPr marL="1008583" indent="-201717" algn="l" defTabSz="806867" rtl="0" eaLnBrk="1" latinLnBrk="0" hangingPunct="1">
        <a:spcBef>
          <a:spcPct val="20000"/>
        </a:spcBef>
        <a:buFont typeface="Arial" pitchFamily="34" charset="0"/>
        <a:buChar char="•"/>
        <a:defRPr sz="2118" kern="1200">
          <a:solidFill>
            <a:schemeClr val="tx1"/>
          </a:solidFill>
          <a:latin typeface="+mn-lt"/>
          <a:ea typeface="+mn-ea"/>
          <a:cs typeface="+mn-cs"/>
        </a:defRPr>
      </a:lvl3pPr>
      <a:lvl4pPr marL="1412016" indent="-201717" algn="l" defTabSz="806867" rtl="0" eaLnBrk="1" latinLnBrk="0" hangingPunct="1">
        <a:spcBef>
          <a:spcPct val="20000"/>
        </a:spcBef>
        <a:buFont typeface="Arial" pitchFamily="34" charset="0"/>
        <a:buChar char="–"/>
        <a:defRPr sz="1765" kern="1200">
          <a:solidFill>
            <a:schemeClr val="tx1"/>
          </a:solidFill>
          <a:latin typeface="+mn-lt"/>
          <a:ea typeface="+mn-ea"/>
          <a:cs typeface="+mn-cs"/>
        </a:defRPr>
      </a:lvl4pPr>
      <a:lvl5pPr marL="1815450" indent="-201717" algn="l" defTabSz="806867" rtl="0" eaLnBrk="1" latinLnBrk="0" hangingPunct="1">
        <a:spcBef>
          <a:spcPct val="20000"/>
        </a:spcBef>
        <a:buFont typeface="Arial" pitchFamily="34" charset="0"/>
        <a:buChar char="»"/>
        <a:defRPr sz="1765" kern="1200">
          <a:solidFill>
            <a:schemeClr val="tx1"/>
          </a:solidFill>
          <a:latin typeface="+mn-lt"/>
          <a:ea typeface="+mn-ea"/>
          <a:cs typeface="+mn-cs"/>
        </a:defRPr>
      </a:lvl5pPr>
      <a:lvl6pPr marL="2218883" indent="-201717" algn="l" defTabSz="806867" rtl="0" eaLnBrk="1" latinLnBrk="0" hangingPunct="1">
        <a:spcBef>
          <a:spcPct val="20000"/>
        </a:spcBef>
        <a:buFont typeface="Arial" pitchFamily="34" charset="0"/>
        <a:buChar char="•"/>
        <a:defRPr sz="1765" kern="1200">
          <a:solidFill>
            <a:schemeClr val="tx1"/>
          </a:solidFill>
          <a:latin typeface="+mn-lt"/>
          <a:ea typeface="+mn-ea"/>
          <a:cs typeface="+mn-cs"/>
        </a:defRPr>
      </a:lvl6pPr>
      <a:lvl7pPr marL="2622316" indent="-201717" algn="l" defTabSz="806867" rtl="0" eaLnBrk="1" latinLnBrk="0" hangingPunct="1">
        <a:spcBef>
          <a:spcPct val="20000"/>
        </a:spcBef>
        <a:buFont typeface="Arial" pitchFamily="34" charset="0"/>
        <a:buChar char="•"/>
        <a:defRPr sz="1765" kern="1200">
          <a:solidFill>
            <a:schemeClr val="tx1"/>
          </a:solidFill>
          <a:latin typeface="+mn-lt"/>
          <a:ea typeface="+mn-ea"/>
          <a:cs typeface="+mn-cs"/>
        </a:defRPr>
      </a:lvl7pPr>
      <a:lvl8pPr marL="3025750" indent="-201717" algn="l" defTabSz="806867" rtl="0" eaLnBrk="1" latinLnBrk="0" hangingPunct="1">
        <a:spcBef>
          <a:spcPct val="20000"/>
        </a:spcBef>
        <a:buFont typeface="Arial" pitchFamily="34" charset="0"/>
        <a:buChar char="•"/>
        <a:defRPr sz="1765" kern="1200">
          <a:solidFill>
            <a:schemeClr val="tx1"/>
          </a:solidFill>
          <a:latin typeface="+mn-lt"/>
          <a:ea typeface="+mn-ea"/>
          <a:cs typeface="+mn-cs"/>
        </a:defRPr>
      </a:lvl8pPr>
      <a:lvl9pPr marL="3429183" indent="-201717" algn="l" defTabSz="806867" rtl="0" eaLnBrk="1" latinLnBrk="0" hangingPunct="1">
        <a:spcBef>
          <a:spcPct val="20000"/>
        </a:spcBef>
        <a:buFont typeface="Arial" pitchFamily="34" charset="0"/>
        <a:buChar char="•"/>
        <a:defRPr sz="1765" kern="1200">
          <a:solidFill>
            <a:schemeClr val="tx1"/>
          </a:solidFill>
          <a:latin typeface="+mn-lt"/>
          <a:ea typeface="+mn-ea"/>
          <a:cs typeface="+mn-cs"/>
        </a:defRPr>
      </a:lvl9pPr>
    </p:bodyStyle>
    <p:otherStyle>
      <a:defPPr>
        <a:defRPr lang="en-US"/>
      </a:defPPr>
      <a:lvl1pPr marL="0" algn="l" defTabSz="806867" rtl="0" eaLnBrk="1" latinLnBrk="0" hangingPunct="1">
        <a:defRPr sz="1588" kern="1200">
          <a:solidFill>
            <a:schemeClr val="tx1"/>
          </a:solidFill>
          <a:latin typeface="+mn-lt"/>
          <a:ea typeface="+mn-ea"/>
          <a:cs typeface="+mn-cs"/>
        </a:defRPr>
      </a:lvl1pPr>
      <a:lvl2pPr marL="403433" algn="l" defTabSz="806867" rtl="0" eaLnBrk="1" latinLnBrk="0" hangingPunct="1">
        <a:defRPr sz="1588" kern="1200">
          <a:solidFill>
            <a:schemeClr val="tx1"/>
          </a:solidFill>
          <a:latin typeface="+mn-lt"/>
          <a:ea typeface="+mn-ea"/>
          <a:cs typeface="+mn-cs"/>
        </a:defRPr>
      </a:lvl2pPr>
      <a:lvl3pPr marL="806867" algn="l" defTabSz="806867" rtl="0" eaLnBrk="1" latinLnBrk="0" hangingPunct="1">
        <a:defRPr sz="1588" kern="1200">
          <a:solidFill>
            <a:schemeClr val="tx1"/>
          </a:solidFill>
          <a:latin typeface="+mn-lt"/>
          <a:ea typeface="+mn-ea"/>
          <a:cs typeface="+mn-cs"/>
        </a:defRPr>
      </a:lvl3pPr>
      <a:lvl4pPr marL="1210300" algn="l" defTabSz="806867" rtl="0" eaLnBrk="1" latinLnBrk="0" hangingPunct="1">
        <a:defRPr sz="1588" kern="1200">
          <a:solidFill>
            <a:schemeClr val="tx1"/>
          </a:solidFill>
          <a:latin typeface="+mn-lt"/>
          <a:ea typeface="+mn-ea"/>
          <a:cs typeface="+mn-cs"/>
        </a:defRPr>
      </a:lvl4pPr>
      <a:lvl5pPr marL="1613733" algn="l" defTabSz="806867" rtl="0" eaLnBrk="1" latinLnBrk="0" hangingPunct="1">
        <a:defRPr sz="1588" kern="1200">
          <a:solidFill>
            <a:schemeClr val="tx1"/>
          </a:solidFill>
          <a:latin typeface="+mn-lt"/>
          <a:ea typeface="+mn-ea"/>
          <a:cs typeface="+mn-cs"/>
        </a:defRPr>
      </a:lvl5pPr>
      <a:lvl6pPr marL="2017166" algn="l" defTabSz="806867" rtl="0" eaLnBrk="1" latinLnBrk="0" hangingPunct="1">
        <a:defRPr sz="1588" kern="1200">
          <a:solidFill>
            <a:schemeClr val="tx1"/>
          </a:solidFill>
          <a:latin typeface="+mn-lt"/>
          <a:ea typeface="+mn-ea"/>
          <a:cs typeface="+mn-cs"/>
        </a:defRPr>
      </a:lvl6pPr>
      <a:lvl7pPr marL="2420600" algn="l" defTabSz="806867" rtl="0" eaLnBrk="1" latinLnBrk="0" hangingPunct="1">
        <a:defRPr sz="1588" kern="1200">
          <a:solidFill>
            <a:schemeClr val="tx1"/>
          </a:solidFill>
          <a:latin typeface="+mn-lt"/>
          <a:ea typeface="+mn-ea"/>
          <a:cs typeface="+mn-cs"/>
        </a:defRPr>
      </a:lvl7pPr>
      <a:lvl8pPr marL="2824033" algn="l" defTabSz="806867" rtl="0" eaLnBrk="1" latinLnBrk="0" hangingPunct="1">
        <a:defRPr sz="1588" kern="1200">
          <a:solidFill>
            <a:schemeClr val="tx1"/>
          </a:solidFill>
          <a:latin typeface="+mn-lt"/>
          <a:ea typeface="+mn-ea"/>
          <a:cs typeface="+mn-cs"/>
        </a:defRPr>
      </a:lvl8pPr>
      <a:lvl9pPr marL="3227466" algn="l" defTabSz="806867" rtl="0" eaLnBrk="1" latinLnBrk="0" hangingPunct="1">
        <a:defRPr sz="1588"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1540988"/>
      </p:ext>
    </p:extLst>
  </p:cSld>
  <p:clrMap bg1="lt1" tx1="dk1" bg2="lt2" tx2="dk2" accent1="accent1" accent2="accent2" accent3="accent3" accent4="accent4" accent5="accent5" accent6="accent6" hlink="hlink" folHlink="folHlink"/>
  <p:sldLayoutIdLst>
    <p:sldLayoutId id="2147483676" r:id="rId1"/>
    <p:sldLayoutId id="2147483677" r:id="rId2"/>
  </p:sldLayoutIdLst>
  <p:txStyles>
    <p:titleStyle>
      <a:lvl1pPr algn="ctr" defTabSz="806867" rtl="0" eaLnBrk="1" latinLnBrk="0" hangingPunct="1">
        <a:spcBef>
          <a:spcPct val="0"/>
        </a:spcBef>
        <a:buNone/>
        <a:defRPr sz="3883" kern="1200">
          <a:solidFill>
            <a:schemeClr val="tx1"/>
          </a:solidFill>
          <a:latin typeface="+mj-lt"/>
          <a:ea typeface="+mj-ea"/>
          <a:cs typeface="+mj-cs"/>
        </a:defRPr>
      </a:lvl1pPr>
    </p:titleStyle>
    <p:bodyStyle>
      <a:lvl1pPr marL="302575" indent="-302575" algn="l" defTabSz="806867" rtl="0" eaLnBrk="1" latinLnBrk="0" hangingPunct="1">
        <a:spcBef>
          <a:spcPct val="20000"/>
        </a:spcBef>
        <a:buFont typeface="Arial" pitchFamily="34" charset="0"/>
        <a:buChar char="•"/>
        <a:defRPr sz="2824" kern="1200">
          <a:solidFill>
            <a:schemeClr val="tx1"/>
          </a:solidFill>
          <a:latin typeface="+mn-lt"/>
          <a:ea typeface="+mn-ea"/>
          <a:cs typeface="+mn-cs"/>
        </a:defRPr>
      </a:lvl1pPr>
      <a:lvl2pPr marL="655579" indent="-252146" algn="l" defTabSz="806867" rtl="0" eaLnBrk="1" latinLnBrk="0" hangingPunct="1">
        <a:spcBef>
          <a:spcPct val="20000"/>
        </a:spcBef>
        <a:buFont typeface="Arial" pitchFamily="34" charset="0"/>
        <a:buChar char="–"/>
        <a:defRPr sz="2471" kern="1200">
          <a:solidFill>
            <a:schemeClr val="tx1"/>
          </a:solidFill>
          <a:latin typeface="+mn-lt"/>
          <a:ea typeface="+mn-ea"/>
          <a:cs typeface="+mn-cs"/>
        </a:defRPr>
      </a:lvl2pPr>
      <a:lvl3pPr marL="1008583" indent="-201717" algn="l" defTabSz="806867" rtl="0" eaLnBrk="1" latinLnBrk="0" hangingPunct="1">
        <a:spcBef>
          <a:spcPct val="20000"/>
        </a:spcBef>
        <a:buFont typeface="Arial" pitchFamily="34" charset="0"/>
        <a:buChar char="•"/>
        <a:defRPr sz="2118" kern="1200">
          <a:solidFill>
            <a:schemeClr val="tx1"/>
          </a:solidFill>
          <a:latin typeface="+mn-lt"/>
          <a:ea typeface="+mn-ea"/>
          <a:cs typeface="+mn-cs"/>
        </a:defRPr>
      </a:lvl3pPr>
      <a:lvl4pPr marL="1412016" indent="-201717" algn="l" defTabSz="806867" rtl="0" eaLnBrk="1" latinLnBrk="0" hangingPunct="1">
        <a:spcBef>
          <a:spcPct val="20000"/>
        </a:spcBef>
        <a:buFont typeface="Arial" pitchFamily="34" charset="0"/>
        <a:buChar char="–"/>
        <a:defRPr sz="1765" kern="1200">
          <a:solidFill>
            <a:schemeClr val="tx1"/>
          </a:solidFill>
          <a:latin typeface="+mn-lt"/>
          <a:ea typeface="+mn-ea"/>
          <a:cs typeface="+mn-cs"/>
        </a:defRPr>
      </a:lvl4pPr>
      <a:lvl5pPr marL="1815450" indent="-201717" algn="l" defTabSz="806867" rtl="0" eaLnBrk="1" latinLnBrk="0" hangingPunct="1">
        <a:spcBef>
          <a:spcPct val="20000"/>
        </a:spcBef>
        <a:buFont typeface="Arial" pitchFamily="34" charset="0"/>
        <a:buChar char="»"/>
        <a:defRPr sz="1765" kern="1200">
          <a:solidFill>
            <a:schemeClr val="tx1"/>
          </a:solidFill>
          <a:latin typeface="+mn-lt"/>
          <a:ea typeface="+mn-ea"/>
          <a:cs typeface="+mn-cs"/>
        </a:defRPr>
      </a:lvl5pPr>
      <a:lvl6pPr marL="2218883" indent="-201717" algn="l" defTabSz="806867" rtl="0" eaLnBrk="1" latinLnBrk="0" hangingPunct="1">
        <a:spcBef>
          <a:spcPct val="20000"/>
        </a:spcBef>
        <a:buFont typeface="Arial" pitchFamily="34" charset="0"/>
        <a:buChar char="•"/>
        <a:defRPr sz="1765" kern="1200">
          <a:solidFill>
            <a:schemeClr val="tx1"/>
          </a:solidFill>
          <a:latin typeface="+mn-lt"/>
          <a:ea typeface="+mn-ea"/>
          <a:cs typeface="+mn-cs"/>
        </a:defRPr>
      </a:lvl6pPr>
      <a:lvl7pPr marL="2622316" indent="-201717" algn="l" defTabSz="806867" rtl="0" eaLnBrk="1" latinLnBrk="0" hangingPunct="1">
        <a:spcBef>
          <a:spcPct val="20000"/>
        </a:spcBef>
        <a:buFont typeface="Arial" pitchFamily="34" charset="0"/>
        <a:buChar char="•"/>
        <a:defRPr sz="1765" kern="1200">
          <a:solidFill>
            <a:schemeClr val="tx1"/>
          </a:solidFill>
          <a:latin typeface="+mn-lt"/>
          <a:ea typeface="+mn-ea"/>
          <a:cs typeface="+mn-cs"/>
        </a:defRPr>
      </a:lvl7pPr>
      <a:lvl8pPr marL="3025750" indent="-201717" algn="l" defTabSz="806867" rtl="0" eaLnBrk="1" latinLnBrk="0" hangingPunct="1">
        <a:spcBef>
          <a:spcPct val="20000"/>
        </a:spcBef>
        <a:buFont typeface="Arial" pitchFamily="34" charset="0"/>
        <a:buChar char="•"/>
        <a:defRPr sz="1765" kern="1200">
          <a:solidFill>
            <a:schemeClr val="tx1"/>
          </a:solidFill>
          <a:latin typeface="+mn-lt"/>
          <a:ea typeface="+mn-ea"/>
          <a:cs typeface="+mn-cs"/>
        </a:defRPr>
      </a:lvl8pPr>
      <a:lvl9pPr marL="3429183" indent="-201717" algn="l" defTabSz="806867" rtl="0" eaLnBrk="1" latinLnBrk="0" hangingPunct="1">
        <a:spcBef>
          <a:spcPct val="20000"/>
        </a:spcBef>
        <a:buFont typeface="Arial" pitchFamily="34" charset="0"/>
        <a:buChar char="•"/>
        <a:defRPr sz="1765" kern="1200">
          <a:solidFill>
            <a:schemeClr val="tx1"/>
          </a:solidFill>
          <a:latin typeface="+mn-lt"/>
          <a:ea typeface="+mn-ea"/>
          <a:cs typeface="+mn-cs"/>
        </a:defRPr>
      </a:lvl9pPr>
    </p:bodyStyle>
    <p:otherStyle>
      <a:defPPr>
        <a:defRPr lang="en-US"/>
      </a:defPPr>
      <a:lvl1pPr marL="0" algn="l" defTabSz="806867" rtl="0" eaLnBrk="1" latinLnBrk="0" hangingPunct="1">
        <a:defRPr sz="1588" kern="1200">
          <a:solidFill>
            <a:schemeClr val="tx1"/>
          </a:solidFill>
          <a:latin typeface="+mn-lt"/>
          <a:ea typeface="+mn-ea"/>
          <a:cs typeface="+mn-cs"/>
        </a:defRPr>
      </a:lvl1pPr>
      <a:lvl2pPr marL="403433" algn="l" defTabSz="806867" rtl="0" eaLnBrk="1" latinLnBrk="0" hangingPunct="1">
        <a:defRPr sz="1588" kern="1200">
          <a:solidFill>
            <a:schemeClr val="tx1"/>
          </a:solidFill>
          <a:latin typeface="+mn-lt"/>
          <a:ea typeface="+mn-ea"/>
          <a:cs typeface="+mn-cs"/>
        </a:defRPr>
      </a:lvl2pPr>
      <a:lvl3pPr marL="806867" algn="l" defTabSz="806867" rtl="0" eaLnBrk="1" latinLnBrk="0" hangingPunct="1">
        <a:defRPr sz="1588" kern="1200">
          <a:solidFill>
            <a:schemeClr val="tx1"/>
          </a:solidFill>
          <a:latin typeface="+mn-lt"/>
          <a:ea typeface="+mn-ea"/>
          <a:cs typeface="+mn-cs"/>
        </a:defRPr>
      </a:lvl3pPr>
      <a:lvl4pPr marL="1210300" algn="l" defTabSz="806867" rtl="0" eaLnBrk="1" latinLnBrk="0" hangingPunct="1">
        <a:defRPr sz="1588" kern="1200">
          <a:solidFill>
            <a:schemeClr val="tx1"/>
          </a:solidFill>
          <a:latin typeface="+mn-lt"/>
          <a:ea typeface="+mn-ea"/>
          <a:cs typeface="+mn-cs"/>
        </a:defRPr>
      </a:lvl4pPr>
      <a:lvl5pPr marL="1613733" algn="l" defTabSz="806867" rtl="0" eaLnBrk="1" latinLnBrk="0" hangingPunct="1">
        <a:defRPr sz="1588" kern="1200">
          <a:solidFill>
            <a:schemeClr val="tx1"/>
          </a:solidFill>
          <a:latin typeface="+mn-lt"/>
          <a:ea typeface="+mn-ea"/>
          <a:cs typeface="+mn-cs"/>
        </a:defRPr>
      </a:lvl5pPr>
      <a:lvl6pPr marL="2017166" algn="l" defTabSz="806867" rtl="0" eaLnBrk="1" latinLnBrk="0" hangingPunct="1">
        <a:defRPr sz="1588" kern="1200">
          <a:solidFill>
            <a:schemeClr val="tx1"/>
          </a:solidFill>
          <a:latin typeface="+mn-lt"/>
          <a:ea typeface="+mn-ea"/>
          <a:cs typeface="+mn-cs"/>
        </a:defRPr>
      </a:lvl6pPr>
      <a:lvl7pPr marL="2420600" algn="l" defTabSz="806867" rtl="0" eaLnBrk="1" latinLnBrk="0" hangingPunct="1">
        <a:defRPr sz="1588" kern="1200">
          <a:solidFill>
            <a:schemeClr val="tx1"/>
          </a:solidFill>
          <a:latin typeface="+mn-lt"/>
          <a:ea typeface="+mn-ea"/>
          <a:cs typeface="+mn-cs"/>
        </a:defRPr>
      </a:lvl7pPr>
      <a:lvl8pPr marL="2824033" algn="l" defTabSz="806867" rtl="0" eaLnBrk="1" latinLnBrk="0" hangingPunct="1">
        <a:defRPr sz="1588" kern="1200">
          <a:solidFill>
            <a:schemeClr val="tx1"/>
          </a:solidFill>
          <a:latin typeface="+mn-lt"/>
          <a:ea typeface="+mn-ea"/>
          <a:cs typeface="+mn-cs"/>
        </a:defRPr>
      </a:lvl8pPr>
      <a:lvl9pPr marL="3227466" algn="l" defTabSz="806867" rtl="0" eaLnBrk="1" latinLnBrk="0" hangingPunct="1">
        <a:defRPr sz="1588"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080486"/>
            <a:ext cx="9144000" cy="643043"/>
            <a:chOff x="0" y="6096000"/>
            <a:chExt cx="10058400" cy="804982"/>
          </a:xfrm>
        </p:grpSpPr>
        <p:sp>
          <p:nvSpPr>
            <p:cNvPr id="8" name="object 18"/>
            <p:cNvSpPr/>
            <p:nvPr/>
          </p:nvSpPr>
          <p:spPr>
            <a:xfrm>
              <a:off x="0" y="6209085"/>
              <a:ext cx="10058400" cy="691897"/>
            </a:xfrm>
            <a:prstGeom prst="rect">
              <a:avLst/>
            </a:prstGeom>
            <a:blipFill>
              <a:blip r:embed="rId15" cstate="print"/>
              <a:stretch>
                <a:fillRect/>
              </a:stretch>
            </a:blipFill>
          </p:spPr>
          <p:txBody>
            <a:bodyPr wrap="square" lIns="0" tIns="0" rIns="0" bIns="0" rtlCol="0">
              <a:noAutofit/>
            </a:bodyPr>
            <a:lstStyle/>
            <a:p>
              <a:endParaRPr sz="1588"/>
            </a:p>
          </p:txBody>
        </p:sp>
        <p:grpSp>
          <p:nvGrpSpPr>
            <p:cNvPr id="9" name="Group 8"/>
            <p:cNvGrpSpPr/>
            <p:nvPr/>
          </p:nvGrpSpPr>
          <p:grpSpPr>
            <a:xfrm>
              <a:off x="9081474" y="6096000"/>
              <a:ext cx="553211" cy="685800"/>
              <a:chOff x="9465564" y="6307137"/>
              <a:chExt cx="400811" cy="328359"/>
            </a:xfrm>
          </p:grpSpPr>
          <p:sp>
            <p:nvSpPr>
              <p:cNvPr id="10" name="object 19"/>
              <p:cNvSpPr/>
              <p:nvPr/>
            </p:nvSpPr>
            <p:spPr>
              <a:xfrm>
                <a:off x="9465564" y="6541008"/>
                <a:ext cx="60959" cy="0"/>
              </a:xfrm>
              <a:custGeom>
                <a:avLst/>
                <a:gdLst/>
                <a:ahLst/>
                <a:cxnLst/>
                <a:rect l="l" t="t" r="r" b="b"/>
                <a:pathLst>
                  <a:path w="60959">
                    <a:moveTo>
                      <a:pt x="0" y="0"/>
                    </a:moveTo>
                    <a:lnTo>
                      <a:pt x="60959" y="0"/>
                    </a:lnTo>
                  </a:path>
                </a:pathLst>
              </a:custGeom>
              <a:ln w="13461">
                <a:solidFill>
                  <a:srgbClr val="FDFDFD"/>
                </a:solidFill>
              </a:ln>
            </p:spPr>
            <p:txBody>
              <a:bodyPr wrap="square" lIns="0" tIns="0" rIns="0" bIns="0" rtlCol="0">
                <a:noAutofit/>
              </a:bodyPr>
              <a:lstStyle/>
              <a:p>
                <a:endParaRPr sz="1588"/>
              </a:p>
            </p:txBody>
          </p:sp>
          <p:sp>
            <p:nvSpPr>
              <p:cNvPr id="11" name="object 20"/>
              <p:cNvSpPr/>
              <p:nvPr/>
            </p:nvSpPr>
            <p:spPr>
              <a:xfrm>
                <a:off x="9500616" y="6445758"/>
                <a:ext cx="60960" cy="0"/>
              </a:xfrm>
              <a:custGeom>
                <a:avLst/>
                <a:gdLst/>
                <a:ahLst/>
                <a:cxnLst/>
                <a:rect l="l" t="t" r="r" b="b"/>
                <a:pathLst>
                  <a:path w="60960">
                    <a:moveTo>
                      <a:pt x="0" y="0"/>
                    </a:moveTo>
                    <a:lnTo>
                      <a:pt x="60960" y="0"/>
                    </a:lnTo>
                  </a:path>
                </a:pathLst>
              </a:custGeom>
              <a:ln w="11938">
                <a:solidFill>
                  <a:srgbClr val="000000"/>
                </a:solidFill>
              </a:ln>
            </p:spPr>
            <p:txBody>
              <a:bodyPr wrap="square" lIns="0" tIns="0" rIns="0" bIns="0" rtlCol="0">
                <a:noAutofit/>
              </a:bodyPr>
              <a:lstStyle/>
              <a:p>
                <a:endParaRPr sz="1588"/>
              </a:p>
            </p:txBody>
          </p:sp>
          <p:sp>
            <p:nvSpPr>
              <p:cNvPr id="12" name="object 21"/>
              <p:cNvSpPr/>
              <p:nvPr/>
            </p:nvSpPr>
            <p:spPr>
              <a:xfrm>
                <a:off x="9557003" y="6589014"/>
                <a:ext cx="60960" cy="0"/>
              </a:xfrm>
              <a:custGeom>
                <a:avLst/>
                <a:gdLst/>
                <a:ahLst/>
                <a:cxnLst/>
                <a:rect l="l" t="t" r="r" b="b"/>
                <a:pathLst>
                  <a:path w="60960">
                    <a:moveTo>
                      <a:pt x="0" y="0"/>
                    </a:moveTo>
                    <a:lnTo>
                      <a:pt x="60960" y="0"/>
                    </a:lnTo>
                  </a:path>
                </a:pathLst>
              </a:custGeom>
              <a:ln w="11937">
                <a:solidFill>
                  <a:srgbClr val="000000"/>
                </a:solidFill>
              </a:ln>
            </p:spPr>
            <p:txBody>
              <a:bodyPr wrap="square" lIns="0" tIns="0" rIns="0" bIns="0" rtlCol="0">
                <a:noAutofit/>
              </a:bodyPr>
              <a:lstStyle/>
              <a:p>
                <a:endParaRPr sz="1588"/>
              </a:p>
            </p:txBody>
          </p:sp>
          <p:sp>
            <p:nvSpPr>
              <p:cNvPr id="13" name="object 22"/>
              <p:cNvSpPr/>
              <p:nvPr/>
            </p:nvSpPr>
            <p:spPr>
              <a:xfrm>
                <a:off x="9500616" y="6628638"/>
                <a:ext cx="16764" cy="0"/>
              </a:xfrm>
              <a:custGeom>
                <a:avLst/>
                <a:gdLst/>
                <a:ahLst/>
                <a:cxnLst/>
                <a:rect l="l" t="t" r="r" b="b"/>
                <a:pathLst>
                  <a:path w="16764">
                    <a:moveTo>
                      <a:pt x="0" y="0"/>
                    </a:moveTo>
                    <a:lnTo>
                      <a:pt x="16764" y="0"/>
                    </a:lnTo>
                  </a:path>
                </a:pathLst>
              </a:custGeom>
              <a:ln w="14986">
                <a:solidFill>
                  <a:srgbClr val="000000"/>
                </a:solidFill>
              </a:ln>
            </p:spPr>
            <p:txBody>
              <a:bodyPr wrap="square" lIns="0" tIns="0" rIns="0" bIns="0" rtlCol="0">
                <a:noAutofit/>
              </a:bodyPr>
              <a:lstStyle/>
              <a:p>
                <a:endParaRPr sz="1588"/>
              </a:p>
            </p:txBody>
          </p:sp>
          <p:sp>
            <p:nvSpPr>
              <p:cNvPr id="14" name="object 23"/>
              <p:cNvSpPr/>
              <p:nvPr/>
            </p:nvSpPr>
            <p:spPr>
              <a:xfrm>
                <a:off x="9557003" y="6512051"/>
                <a:ext cx="60960" cy="0"/>
              </a:xfrm>
              <a:custGeom>
                <a:avLst/>
                <a:gdLst/>
                <a:ahLst/>
                <a:cxnLst/>
                <a:rect l="l" t="t" r="r" b="b"/>
                <a:pathLst>
                  <a:path w="60960">
                    <a:moveTo>
                      <a:pt x="0" y="0"/>
                    </a:moveTo>
                    <a:lnTo>
                      <a:pt x="60960" y="0"/>
                    </a:lnTo>
                  </a:path>
                </a:pathLst>
              </a:custGeom>
              <a:ln w="13462">
                <a:solidFill>
                  <a:srgbClr val="000000"/>
                </a:solidFill>
              </a:ln>
            </p:spPr>
            <p:txBody>
              <a:bodyPr wrap="square" lIns="0" tIns="0" rIns="0" bIns="0" rtlCol="0">
                <a:noAutofit/>
              </a:bodyPr>
              <a:lstStyle/>
              <a:p>
                <a:endParaRPr sz="1588"/>
              </a:p>
            </p:txBody>
          </p:sp>
          <p:sp>
            <p:nvSpPr>
              <p:cNvPr id="15" name="object 24"/>
              <p:cNvSpPr/>
              <p:nvPr/>
            </p:nvSpPr>
            <p:spPr>
              <a:xfrm>
                <a:off x="9601199" y="6440424"/>
                <a:ext cx="265176" cy="195072"/>
              </a:xfrm>
              <a:custGeom>
                <a:avLst/>
                <a:gdLst/>
                <a:ahLst/>
                <a:cxnLst/>
                <a:rect l="l" t="t" r="r" b="b"/>
                <a:pathLst>
                  <a:path w="265175" h="195071">
                    <a:moveTo>
                      <a:pt x="260603" y="190125"/>
                    </a:moveTo>
                    <a:lnTo>
                      <a:pt x="172211" y="94487"/>
                    </a:lnTo>
                    <a:lnTo>
                      <a:pt x="260603" y="1601"/>
                    </a:lnTo>
                    <a:lnTo>
                      <a:pt x="181520" y="1524"/>
                    </a:lnTo>
                    <a:lnTo>
                      <a:pt x="132587" y="56387"/>
                    </a:lnTo>
                    <a:lnTo>
                      <a:pt x="126788" y="49173"/>
                    </a:lnTo>
                    <a:lnTo>
                      <a:pt x="118030" y="39215"/>
                    </a:lnTo>
                    <a:lnTo>
                      <a:pt x="107746" y="27902"/>
                    </a:lnTo>
                    <a:lnTo>
                      <a:pt x="97368" y="16624"/>
                    </a:lnTo>
                    <a:lnTo>
                      <a:pt x="88331" y="6771"/>
                    </a:lnTo>
                    <a:lnTo>
                      <a:pt x="83654" y="1524"/>
                    </a:lnTo>
                    <a:lnTo>
                      <a:pt x="1439" y="1524"/>
                    </a:lnTo>
                    <a:lnTo>
                      <a:pt x="51815" y="54863"/>
                    </a:lnTo>
                    <a:lnTo>
                      <a:pt x="16763" y="54863"/>
                    </a:lnTo>
                    <a:lnTo>
                      <a:pt x="16763" y="67055"/>
                    </a:lnTo>
                    <a:lnTo>
                      <a:pt x="62483" y="67055"/>
                    </a:lnTo>
                    <a:lnTo>
                      <a:pt x="62483" y="77723"/>
                    </a:lnTo>
                    <a:lnTo>
                      <a:pt x="92963" y="77723"/>
                    </a:lnTo>
                    <a:lnTo>
                      <a:pt x="92963" y="89915"/>
                    </a:lnTo>
                    <a:lnTo>
                      <a:pt x="62483" y="89915"/>
                    </a:lnTo>
                    <a:lnTo>
                      <a:pt x="62483" y="100583"/>
                    </a:lnTo>
                    <a:lnTo>
                      <a:pt x="39623" y="100583"/>
                    </a:lnTo>
                    <a:lnTo>
                      <a:pt x="39623" y="112775"/>
                    </a:lnTo>
                    <a:lnTo>
                      <a:pt x="64007" y="112775"/>
                    </a:lnTo>
                    <a:lnTo>
                      <a:pt x="64007" y="124967"/>
                    </a:lnTo>
                    <a:lnTo>
                      <a:pt x="2782" y="192024"/>
                    </a:lnTo>
                    <a:lnTo>
                      <a:pt x="80326" y="192024"/>
                    </a:lnTo>
                    <a:lnTo>
                      <a:pt x="83641" y="188141"/>
                    </a:lnTo>
                    <a:lnTo>
                      <a:pt x="92062" y="178280"/>
                    </a:lnTo>
                    <a:lnTo>
                      <a:pt x="101894" y="166826"/>
                    </a:lnTo>
                    <a:lnTo>
                      <a:pt x="112046" y="155119"/>
                    </a:lnTo>
                    <a:lnTo>
                      <a:pt x="121423" y="144498"/>
                    </a:lnTo>
                    <a:lnTo>
                      <a:pt x="128935" y="136302"/>
                    </a:lnTo>
                    <a:lnTo>
                      <a:pt x="131063" y="134111"/>
                    </a:lnTo>
                    <a:lnTo>
                      <a:pt x="181736" y="192024"/>
                    </a:lnTo>
                    <a:lnTo>
                      <a:pt x="260603" y="192024"/>
                    </a:lnTo>
                    <a:lnTo>
                      <a:pt x="260603" y="190125"/>
                    </a:lnTo>
                    <a:close/>
                  </a:path>
                </a:pathLst>
              </a:custGeom>
              <a:solidFill>
                <a:srgbClr val="000000"/>
              </a:solidFill>
            </p:spPr>
            <p:txBody>
              <a:bodyPr wrap="square" lIns="0" tIns="0" rIns="0" bIns="0" rtlCol="0">
                <a:noAutofit/>
              </a:bodyPr>
              <a:lstStyle/>
              <a:p>
                <a:endParaRPr sz="1588"/>
              </a:p>
            </p:txBody>
          </p:sp>
          <p:sp>
            <p:nvSpPr>
              <p:cNvPr id="16" name="object 3"/>
              <p:cNvSpPr txBox="1"/>
              <p:nvPr/>
            </p:nvSpPr>
            <p:spPr>
              <a:xfrm>
                <a:off x="9500616" y="6307137"/>
                <a:ext cx="60960" cy="152400"/>
              </a:xfrm>
              <a:prstGeom prst="rect">
                <a:avLst/>
              </a:prstGeom>
            </p:spPr>
            <p:txBody>
              <a:bodyPr wrap="square" lIns="0" tIns="0" rIns="0" bIns="0" rtlCol="0">
                <a:noAutofit/>
              </a:bodyPr>
              <a:lstStyle/>
              <a:p>
                <a:pPr marL="22413">
                  <a:lnSpc>
                    <a:spcPts val="882"/>
                  </a:lnSpc>
                </a:pPr>
                <a:endParaRPr sz="882"/>
              </a:p>
            </p:txBody>
          </p:sp>
          <p:sp>
            <p:nvSpPr>
              <p:cNvPr id="17" name="object 2"/>
              <p:cNvSpPr txBox="1"/>
              <p:nvPr/>
            </p:nvSpPr>
            <p:spPr>
              <a:xfrm>
                <a:off x="9465564" y="6401308"/>
                <a:ext cx="60959" cy="152400"/>
              </a:xfrm>
              <a:prstGeom prst="rect">
                <a:avLst/>
              </a:prstGeom>
            </p:spPr>
            <p:txBody>
              <a:bodyPr wrap="square" lIns="0" tIns="0" rIns="0" bIns="0" rtlCol="0">
                <a:noAutofit/>
              </a:bodyPr>
              <a:lstStyle/>
              <a:p>
                <a:pPr marL="22413">
                  <a:lnSpc>
                    <a:spcPts val="882"/>
                  </a:lnSpc>
                </a:pPr>
                <a:endParaRPr sz="882"/>
              </a:p>
            </p:txBody>
          </p:sp>
        </p:grpSp>
      </p:grpSp>
      <p:sp>
        <p:nvSpPr>
          <p:cNvPr id="2" name="Title Placeholder 1"/>
          <p:cNvSpPr>
            <a:spLocks noGrp="1"/>
          </p:cNvSpPr>
          <p:nvPr>
            <p:ph type="title"/>
          </p:nvPr>
        </p:nvSpPr>
        <p:spPr>
          <a:xfrm>
            <a:off x="229177" y="201706"/>
            <a:ext cx="8674100" cy="905058"/>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Text Placeholder 2"/>
          <p:cNvSpPr>
            <a:spLocks noGrp="1"/>
          </p:cNvSpPr>
          <p:nvPr>
            <p:ph type="body" idx="1"/>
          </p:nvPr>
        </p:nvSpPr>
        <p:spPr>
          <a:xfrm>
            <a:off x="234950" y="1219134"/>
            <a:ext cx="8674100" cy="5033749"/>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Date Placeholder 3"/>
          <p:cNvSpPr>
            <a:spLocks noGrp="1"/>
          </p:cNvSpPr>
          <p:nvPr>
            <p:ph type="dt" sz="half" idx="2"/>
          </p:nvPr>
        </p:nvSpPr>
        <p:spPr>
          <a:xfrm>
            <a:off x="629227" y="6356537"/>
            <a:ext cx="2056535" cy="365592"/>
          </a:xfrm>
          <a:prstGeom prst="rect">
            <a:avLst/>
          </a:prstGeom>
        </p:spPr>
        <p:txBody>
          <a:bodyPr vert="horz" lIns="91440" tIns="45720" rIns="91440" bIns="45720" rtlCol="0" anchor="ctr"/>
          <a:lstStyle>
            <a:lvl1pPr algn="l">
              <a:defRPr sz="1059">
                <a:solidFill>
                  <a:schemeClr val="tx1">
                    <a:tint val="75000"/>
                  </a:schemeClr>
                </a:solidFill>
              </a:defRPr>
            </a:lvl1pPr>
          </a:lstStyle>
          <a:p>
            <a:fld id="{DC594691-837D-403C-9BB7-35653F22FEAB}" type="datetimeFigureOut">
              <a:rPr lang="es-MX" smtClean="0"/>
              <a:t>05/09/2019</a:t>
            </a:fld>
            <a:endParaRPr lang="es-MX"/>
          </a:p>
        </p:txBody>
      </p:sp>
      <p:sp>
        <p:nvSpPr>
          <p:cNvPr id="5" name="Footer Placeholder 4"/>
          <p:cNvSpPr>
            <a:spLocks noGrp="1"/>
          </p:cNvSpPr>
          <p:nvPr>
            <p:ph type="ftr" sz="quarter" idx="3"/>
          </p:nvPr>
        </p:nvSpPr>
        <p:spPr>
          <a:xfrm>
            <a:off x="3029239" y="6356537"/>
            <a:ext cx="3085523" cy="365592"/>
          </a:xfrm>
          <a:prstGeom prst="rect">
            <a:avLst/>
          </a:prstGeom>
        </p:spPr>
        <p:txBody>
          <a:bodyPr vert="horz" lIns="91440" tIns="45720" rIns="91440" bIns="45720" rtlCol="0" anchor="ctr"/>
          <a:lstStyle>
            <a:lvl1pPr algn="ctr">
              <a:defRPr sz="1059">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6458239" y="6356537"/>
            <a:ext cx="2056534" cy="365592"/>
          </a:xfrm>
          <a:prstGeom prst="rect">
            <a:avLst/>
          </a:prstGeom>
        </p:spPr>
        <p:txBody>
          <a:bodyPr vert="horz" lIns="91440" tIns="45720" rIns="91440" bIns="45720" rtlCol="0" anchor="ctr"/>
          <a:lstStyle>
            <a:lvl1pPr algn="r">
              <a:defRPr sz="1059">
                <a:solidFill>
                  <a:schemeClr val="tx1">
                    <a:tint val="75000"/>
                  </a:schemeClr>
                </a:solidFill>
              </a:defRPr>
            </a:lvl1pPr>
          </a:lstStyle>
          <a:p>
            <a:fld id="{03821AA0-4DEE-48CE-B4F0-A65FCC61B828}" type="slidenum">
              <a:rPr lang="es-MX" smtClean="0"/>
              <a:t>‹Nº›</a:t>
            </a:fld>
            <a:endParaRPr lang="es-MX"/>
          </a:p>
        </p:txBody>
      </p:sp>
    </p:spTree>
    <p:extLst>
      <p:ext uri="{BB962C8B-B14F-4D97-AF65-F5344CB8AC3E}">
        <p14:creationId xmlns:p14="http://schemas.microsoft.com/office/powerpoint/2010/main" val="338427672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91" r:id="rId10"/>
    <p:sldLayoutId id="2147483711" r:id="rId11"/>
    <p:sldLayoutId id="2147483712" r:id="rId12"/>
    <p:sldLayoutId id="2147483713" r:id="rId13"/>
  </p:sldLayoutIdLst>
  <p:txStyles>
    <p:titleStyle>
      <a:lvl1pPr algn="l" defTabSz="806867" rtl="0" eaLnBrk="1" latinLnBrk="0" hangingPunct="1">
        <a:lnSpc>
          <a:spcPct val="90000"/>
        </a:lnSpc>
        <a:spcBef>
          <a:spcPct val="0"/>
        </a:spcBef>
        <a:buNone/>
        <a:defRPr sz="3883" kern="1200">
          <a:solidFill>
            <a:schemeClr val="tx1"/>
          </a:solidFill>
          <a:latin typeface="+mj-lt"/>
          <a:ea typeface="+mj-ea"/>
          <a:cs typeface="+mj-cs"/>
        </a:defRPr>
      </a:lvl1pPr>
    </p:titleStyle>
    <p:bodyStyle>
      <a:lvl1pPr marL="201717" indent="-201717" algn="l" defTabSz="806867" rtl="0" eaLnBrk="1" latinLnBrk="0" hangingPunct="1">
        <a:lnSpc>
          <a:spcPct val="90000"/>
        </a:lnSpc>
        <a:spcBef>
          <a:spcPts val="882"/>
        </a:spcBef>
        <a:buFont typeface="Arial" panose="020B0604020202020204" pitchFamily="34" charset="0"/>
        <a:buChar char="•"/>
        <a:defRPr sz="2471" kern="1200">
          <a:solidFill>
            <a:schemeClr val="tx1"/>
          </a:solidFill>
          <a:latin typeface="+mn-lt"/>
          <a:ea typeface="+mn-ea"/>
          <a:cs typeface="+mn-cs"/>
        </a:defRPr>
      </a:lvl1pPr>
      <a:lvl2pPr marL="605150" indent="-201717" algn="l" defTabSz="806867" rtl="0" eaLnBrk="1" latinLnBrk="0" hangingPunct="1">
        <a:lnSpc>
          <a:spcPct val="90000"/>
        </a:lnSpc>
        <a:spcBef>
          <a:spcPts val="441"/>
        </a:spcBef>
        <a:buFont typeface="Arial" panose="020B0604020202020204" pitchFamily="34" charset="0"/>
        <a:buChar char="•"/>
        <a:defRPr sz="2118" kern="1200">
          <a:solidFill>
            <a:schemeClr val="tx1"/>
          </a:solidFill>
          <a:latin typeface="+mn-lt"/>
          <a:ea typeface="+mn-ea"/>
          <a:cs typeface="+mn-cs"/>
        </a:defRPr>
      </a:lvl2pPr>
      <a:lvl3pPr marL="1008583" indent="-201717" algn="l" defTabSz="806867" rtl="0" eaLnBrk="1" latinLnBrk="0" hangingPunct="1">
        <a:lnSpc>
          <a:spcPct val="90000"/>
        </a:lnSpc>
        <a:spcBef>
          <a:spcPts val="441"/>
        </a:spcBef>
        <a:buFont typeface="Arial" panose="020B0604020202020204" pitchFamily="34" charset="0"/>
        <a:buChar char="•"/>
        <a:defRPr sz="1765" kern="1200">
          <a:solidFill>
            <a:schemeClr val="tx1"/>
          </a:solidFill>
          <a:latin typeface="+mn-lt"/>
          <a:ea typeface="+mn-ea"/>
          <a:cs typeface="+mn-cs"/>
        </a:defRPr>
      </a:lvl3pPr>
      <a:lvl4pPr marL="1412016" indent="-201717" algn="l" defTabSz="806867"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4pPr>
      <a:lvl5pPr marL="1815450" indent="-201717" algn="l" defTabSz="806867"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5pPr>
      <a:lvl6pPr marL="2218883" indent="-201717" algn="l" defTabSz="806867"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6pPr>
      <a:lvl7pPr marL="2622316" indent="-201717" algn="l" defTabSz="806867"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7pPr>
      <a:lvl8pPr marL="3025750" indent="-201717" algn="l" defTabSz="806867"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8pPr>
      <a:lvl9pPr marL="3429183" indent="-201717" algn="l" defTabSz="806867"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9pPr>
    </p:bodyStyle>
    <p:otherStyle>
      <a:defPPr>
        <a:defRPr lang="es-MX"/>
      </a:defPPr>
      <a:lvl1pPr marL="0" algn="l" defTabSz="806867" rtl="0" eaLnBrk="1" latinLnBrk="0" hangingPunct="1">
        <a:defRPr sz="1588" kern="1200">
          <a:solidFill>
            <a:schemeClr val="tx1"/>
          </a:solidFill>
          <a:latin typeface="+mn-lt"/>
          <a:ea typeface="+mn-ea"/>
          <a:cs typeface="+mn-cs"/>
        </a:defRPr>
      </a:lvl1pPr>
      <a:lvl2pPr marL="403433" algn="l" defTabSz="806867" rtl="0" eaLnBrk="1" latinLnBrk="0" hangingPunct="1">
        <a:defRPr sz="1588" kern="1200">
          <a:solidFill>
            <a:schemeClr val="tx1"/>
          </a:solidFill>
          <a:latin typeface="+mn-lt"/>
          <a:ea typeface="+mn-ea"/>
          <a:cs typeface="+mn-cs"/>
        </a:defRPr>
      </a:lvl2pPr>
      <a:lvl3pPr marL="806867" algn="l" defTabSz="806867" rtl="0" eaLnBrk="1" latinLnBrk="0" hangingPunct="1">
        <a:defRPr sz="1588" kern="1200">
          <a:solidFill>
            <a:schemeClr val="tx1"/>
          </a:solidFill>
          <a:latin typeface="+mn-lt"/>
          <a:ea typeface="+mn-ea"/>
          <a:cs typeface="+mn-cs"/>
        </a:defRPr>
      </a:lvl3pPr>
      <a:lvl4pPr marL="1210300" algn="l" defTabSz="806867" rtl="0" eaLnBrk="1" latinLnBrk="0" hangingPunct="1">
        <a:defRPr sz="1588" kern="1200">
          <a:solidFill>
            <a:schemeClr val="tx1"/>
          </a:solidFill>
          <a:latin typeface="+mn-lt"/>
          <a:ea typeface="+mn-ea"/>
          <a:cs typeface="+mn-cs"/>
        </a:defRPr>
      </a:lvl4pPr>
      <a:lvl5pPr marL="1613733" algn="l" defTabSz="806867" rtl="0" eaLnBrk="1" latinLnBrk="0" hangingPunct="1">
        <a:defRPr sz="1588" kern="1200">
          <a:solidFill>
            <a:schemeClr val="tx1"/>
          </a:solidFill>
          <a:latin typeface="+mn-lt"/>
          <a:ea typeface="+mn-ea"/>
          <a:cs typeface="+mn-cs"/>
        </a:defRPr>
      </a:lvl5pPr>
      <a:lvl6pPr marL="2017166" algn="l" defTabSz="806867" rtl="0" eaLnBrk="1" latinLnBrk="0" hangingPunct="1">
        <a:defRPr sz="1588" kern="1200">
          <a:solidFill>
            <a:schemeClr val="tx1"/>
          </a:solidFill>
          <a:latin typeface="+mn-lt"/>
          <a:ea typeface="+mn-ea"/>
          <a:cs typeface="+mn-cs"/>
        </a:defRPr>
      </a:lvl6pPr>
      <a:lvl7pPr marL="2420600" algn="l" defTabSz="806867" rtl="0" eaLnBrk="1" latinLnBrk="0" hangingPunct="1">
        <a:defRPr sz="1588" kern="1200">
          <a:solidFill>
            <a:schemeClr val="tx1"/>
          </a:solidFill>
          <a:latin typeface="+mn-lt"/>
          <a:ea typeface="+mn-ea"/>
          <a:cs typeface="+mn-cs"/>
        </a:defRPr>
      </a:lvl7pPr>
      <a:lvl8pPr marL="2824033" algn="l" defTabSz="806867" rtl="0" eaLnBrk="1" latinLnBrk="0" hangingPunct="1">
        <a:defRPr sz="1588" kern="1200">
          <a:solidFill>
            <a:schemeClr val="tx1"/>
          </a:solidFill>
          <a:latin typeface="+mn-lt"/>
          <a:ea typeface="+mn-ea"/>
          <a:cs typeface="+mn-cs"/>
        </a:defRPr>
      </a:lvl8pPr>
      <a:lvl9pPr marL="3227466" algn="l" defTabSz="806867" rtl="0" eaLnBrk="1" latinLnBrk="0" hangingPunct="1">
        <a:defRPr sz="1588"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080486"/>
            <a:ext cx="9144000" cy="643043"/>
            <a:chOff x="0" y="6096000"/>
            <a:chExt cx="10058400" cy="804982"/>
          </a:xfrm>
        </p:grpSpPr>
        <p:sp>
          <p:nvSpPr>
            <p:cNvPr id="8" name="object 18"/>
            <p:cNvSpPr/>
            <p:nvPr/>
          </p:nvSpPr>
          <p:spPr>
            <a:xfrm>
              <a:off x="0" y="6209085"/>
              <a:ext cx="10058400" cy="691897"/>
            </a:xfrm>
            <a:prstGeom prst="rect">
              <a:avLst/>
            </a:prstGeom>
            <a:blipFill>
              <a:blip r:embed="rId4" cstate="print"/>
              <a:stretch>
                <a:fillRect/>
              </a:stretch>
            </a:blipFill>
          </p:spPr>
          <p:txBody>
            <a:bodyPr wrap="square" lIns="0" tIns="0" rIns="0" bIns="0" rtlCol="0">
              <a:noAutofit/>
            </a:bodyPr>
            <a:lstStyle/>
            <a:p>
              <a:endParaRPr sz="1588"/>
            </a:p>
          </p:txBody>
        </p:sp>
        <p:grpSp>
          <p:nvGrpSpPr>
            <p:cNvPr id="9" name="Group 8"/>
            <p:cNvGrpSpPr/>
            <p:nvPr/>
          </p:nvGrpSpPr>
          <p:grpSpPr>
            <a:xfrm>
              <a:off x="9081474" y="6096000"/>
              <a:ext cx="553211" cy="685800"/>
              <a:chOff x="9465564" y="6307137"/>
              <a:chExt cx="400811" cy="328359"/>
            </a:xfrm>
          </p:grpSpPr>
          <p:sp>
            <p:nvSpPr>
              <p:cNvPr id="10" name="object 19"/>
              <p:cNvSpPr/>
              <p:nvPr/>
            </p:nvSpPr>
            <p:spPr>
              <a:xfrm>
                <a:off x="9465564" y="6541008"/>
                <a:ext cx="60959" cy="0"/>
              </a:xfrm>
              <a:custGeom>
                <a:avLst/>
                <a:gdLst/>
                <a:ahLst/>
                <a:cxnLst/>
                <a:rect l="l" t="t" r="r" b="b"/>
                <a:pathLst>
                  <a:path w="60959">
                    <a:moveTo>
                      <a:pt x="0" y="0"/>
                    </a:moveTo>
                    <a:lnTo>
                      <a:pt x="60959" y="0"/>
                    </a:lnTo>
                  </a:path>
                </a:pathLst>
              </a:custGeom>
              <a:ln w="13461">
                <a:solidFill>
                  <a:srgbClr val="FDFDFD"/>
                </a:solidFill>
              </a:ln>
            </p:spPr>
            <p:txBody>
              <a:bodyPr wrap="square" lIns="0" tIns="0" rIns="0" bIns="0" rtlCol="0">
                <a:noAutofit/>
              </a:bodyPr>
              <a:lstStyle/>
              <a:p>
                <a:endParaRPr sz="1588"/>
              </a:p>
            </p:txBody>
          </p:sp>
          <p:sp>
            <p:nvSpPr>
              <p:cNvPr id="11" name="object 20"/>
              <p:cNvSpPr/>
              <p:nvPr/>
            </p:nvSpPr>
            <p:spPr>
              <a:xfrm>
                <a:off x="9500616" y="6445758"/>
                <a:ext cx="60960" cy="0"/>
              </a:xfrm>
              <a:custGeom>
                <a:avLst/>
                <a:gdLst/>
                <a:ahLst/>
                <a:cxnLst/>
                <a:rect l="l" t="t" r="r" b="b"/>
                <a:pathLst>
                  <a:path w="60960">
                    <a:moveTo>
                      <a:pt x="0" y="0"/>
                    </a:moveTo>
                    <a:lnTo>
                      <a:pt x="60960" y="0"/>
                    </a:lnTo>
                  </a:path>
                </a:pathLst>
              </a:custGeom>
              <a:ln w="11938">
                <a:solidFill>
                  <a:srgbClr val="000000"/>
                </a:solidFill>
              </a:ln>
            </p:spPr>
            <p:txBody>
              <a:bodyPr wrap="square" lIns="0" tIns="0" rIns="0" bIns="0" rtlCol="0">
                <a:noAutofit/>
              </a:bodyPr>
              <a:lstStyle/>
              <a:p>
                <a:endParaRPr sz="1588"/>
              </a:p>
            </p:txBody>
          </p:sp>
          <p:sp>
            <p:nvSpPr>
              <p:cNvPr id="12" name="object 21"/>
              <p:cNvSpPr/>
              <p:nvPr/>
            </p:nvSpPr>
            <p:spPr>
              <a:xfrm>
                <a:off x="9557003" y="6589014"/>
                <a:ext cx="60960" cy="0"/>
              </a:xfrm>
              <a:custGeom>
                <a:avLst/>
                <a:gdLst/>
                <a:ahLst/>
                <a:cxnLst/>
                <a:rect l="l" t="t" r="r" b="b"/>
                <a:pathLst>
                  <a:path w="60960">
                    <a:moveTo>
                      <a:pt x="0" y="0"/>
                    </a:moveTo>
                    <a:lnTo>
                      <a:pt x="60960" y="0"/>
                    </a:lnTo>
                  </a:path>
                </a:pathLst>
              </a:custGeom>
              <a:ln w="11937">
                <a:solidFill>
                  <a:srgbClr val="000000"/>
                </a:solidFill>
              </a:ln>
            </p:spPr>
            <p:txBody>
              <a:bodyPr wrap="square" lIns="0" tIns="0" rIns="0" bIns="0" rtlCol="0">
                <a:noAutofit/>
              </a:bodyPr>
              <a:lstStyle/>
              <a:p>
                <a:endParaRPr sz="1588"/>
              </a:p>
            </p:txBody>
          </p:sp>
          <p:sp>
            <p:nvSpPr>
              <p:cNvPr id="13" name="object 22"/>
              <p:cNvSpPr/>
              <p:nvPr/>
            </p:nvSpPr>
            <p:spPr>
              <a:xfrm>
                <a:off x="9500616" y="6628638"/>
                <a:ext cx="16764" cy="0"/>
              </a:xfrm>
              <a:custGeom>
                <a:avLst/>
                <a:gdLst/>
                <a:ahLst/>
                <a:cxnLst/>
                <a:rect l="l" t="t" r="r" b="b"/>
                <a:pathLst>
                  <a:path w="16764">
                    <a:moveTo>
                      <a:pt x="0" y="0"/>
                    </a:moveTo>
                    <a:lnTo>
                      <a:pt x="16764" y="0"/>
                    </a:lnTo>
                  </a:path>
                </a:pathLst>
              </a:custGeom>
              <a:ln w="14986">
                <a:solidFill>
                  <a:srgbClr val="000000"/>
                </a:solidFill>
              </a:ln>
            </p:spPr>
            <p:txBody>
              <a:bodyPr wrap="square" lIns="0" tIns="0" rIns="0" bIns="0" rtlCol="0">
                <a:noAutofit/>
              </a:bodyPr>
              <a:lstStyle/>
              <a:p>
                <a:endParaRPr sz="1588"/>
              </a:p>
            </p:txBody>
          </p:sp>
          <p:sp>
            <p:nvSpPr>
              <p:cNvPr id="14" name="object 23"/>
              <p:cNvSpPr/>
              <p:nvPr/>
            </p:nvSpPr>
            <p:spPr>
              <a:xfrm>
                <a:off x="9557003" y="6512051"/>
                <a:ext cx="60960" cy="0"/>
              </a:xfrm>
              <a:custGeom>
                <a:avLst/>
                <a:gdLst/>
                <a:ahLst/>
                <a:cxnLst/>
                <a:rect l="l" t="t" r="r" b="b"/>
                <a:pathLst>
                  <a:path w="60960">
                    <a:moveTo>
                      <a:pt x="0" y="0"/>
                    </a:moveTo>
                    <a:lnTo>
                      <a:pt x="60960" y="0"/>
                    </a:lnTo>
                  </a:path>
                </a:pathLst>
              </a:custGeom>
              <a:ln w="13462">
                <a:solidFill>
                  <a:srgbClr val="000000"/>
                </a:solidFill>
              </a:ln>
            </p:spPr>
            <p:txBody>
              <a:bodyPr wrap="square" lIns="0" tIns="0" rIns="0" bIns="0" rtlCol="0">
                <a:noAutofit/>
              </a:bodyPr>
              <a:lstStyle/>
              <a:p>
                <a:endParaRPr sz="1588"/>
              </a:p>
            </p:txBody>
          </p:sp>
          <p:sp>
            <p:nvSpPr>
              <p:cNvPr id="15" name="object 24"/>
              <p:cNvSpPr/>
              <p:nvPr/>
            </p:nvSpPr>
            <p:spPr>
              <a:xfrm>
                <a:off x="9601199" y="6440424"/>
                <a:ext cx="265176" cy="195072"/>
              </a:xfrm>
              <a:custGeom>
                <a:avLst/>
                <a:gdLst/>
                <a:ahLst/>
                <a:cxnLst/>
                <a:rect l="l" t="t" r="r" b="b"/>
                <a:pathLst>
                  <a:path w="265175" h="195071">
                    <a:moveTo>
                      <a:pt x="260603" y="190125"/>
                    </a:moveTo>
                    <a:lnTo>
                      <a:pt x="172211" y="94487"/>
                    </a:lnTo>
                    <a:lnTo>
                      <a:pt x="260603" y="1601"/>
                    </a:lnTo>
                    <a:lnTo>
                      <a:pt x="181520" y="1524"/>
                    </a:lnTo>
                    <a:lnTo>
                      <a:pt x="132587" y="56387"/>
                    </a:lnTo>
                    <a:lnTo>
                      <a:pt x="126788" y="49173"/>
                    </a:lnTo>
                    <a:lnTo>
                      <a:pt x="118030" y="39215"/>
                    </a:lnTo>
                    <a:lnTo>
                      <a:pt x="107746" y="27902"/>
                    </a:lnTo>
                    <a:lnTo>
                      <a:pt x="97368" y="16624"/>
                    </a:lnTo>
                    <a:lnTo>
                      <a:pt x="88331" y="6771"/>
                    </a:lnTo>
                    <a:lnTo>
                      <a:pt x="83654" y="1524"/>
                    </a:lnTo>
                    <a:lnTo>
                      <a:pt x="1439" y="1524"/>
                    </a:lnTo>
                    <a:lnTo>
                      <a:pt x="51815" y="54863"/>
                    </a:lnTo>
                    <a:lnTo>
                      <a:pt x="16763" y="54863"/>
                    </a:lnTo>
                    <a:lnTo>
                      <a:pt x="16763" y="67055"/>
                    </a:lnTo>
                    <a:lnTo>
                      <a:pt x="62483" y="67055"/>
                    </a:lnTo>
                    <a:lnTo>
                      <a:pt x="62483" y="77723"/>
                    </a:lnTo>
                    <a:lnTo>
                      <a:pt x="92963" y="77723"/>
                    </a:lnTo>
                    <a:lnTo>
                      <a:pt x="92963" y="89915"/>
                    </a:lnTo>
                    <a:lnTo>
                      <a:pt x="62483" y="89915"/>
                    </a:lnTo>
                    <a:lnTo>
                      <a:pt x="62483" y="100583"/>
                    </a:lnTo>
                    <a:lnTo>
                      <a:pt x="39623" y="100583"/>
                    </a:lnTo>
                    <a:lnTo>
                      <a:pt x="39623" y="112775"/>
                    </a:lnTo>
                    <a:lnTo>
                      <a:pt x="64007" y="112775"/>
                    </a:lnTo>
                    <a:lnTo>
                      <a:pt x="64007" y="124967"/>
                    </a:lnTo>
                    <a:lnTo>
                      <a:pt x="2782" y="192024"/>
                    </a:lnTo>
                    <a:lnTo>
                      <a:pt x="80326" y="192024"/>
                    </a:lnTo>
                    <a:lnTo>
                      <a:pt x="83641" y="188141"/>
                    </a:lnTo>
                    <a:lnTo>
                      <a:pt x="92062" y="178280"/>
                    </a:lnTo>
                    <a:lnTo>
                      <a:pt x="101894" y="166826"/>
                    </a:lnTo>
                    <a:lnTo>
                      <a:pt x="112046" y="155119"/>
                    </a:lnTo>
                    <a:lnTo>
                      <a:pt x="121423" y="144498"/>
                    </a:lnTo>
                    <a:lnTo>
                      <a:pt x="128935" y="136302"/>
                    </a:lnTo>
                    <a:lnTo>
                      <a:pt x="131063" y="134111"/>
                    </a:lnTo>
                    <a:lnTo>
                      <a:pt x="181736" y="192024"/>
                    </a:lnTo>
                    <a:lnTo>
                      <a:pt x="260603" y="192024"/>
                    </a:lnTo>
                    <a:lnTo>
                      <a:pt x="260603" y="190125"/>
                    </a:lnTo>
                    <a:close/>
                  </a:path>
                </a:pathLst>
              </a:custGeom>
              <a:solidFill>
                <a:srgbClr val="000000"/>
              </a:solidFill>
            </p:spPr>
            <p:txBody>
              <a:bodyPr wrap="square" lIns="0" tIns="0" rIns="0" bIns="0" rtlCol="0">
                <a:noAutofit/>
              </a:bodyPr>
              <a:lstStyle/>
              <a:p>
                <a:endParaRPr sz="1588"/>
              </a:p>
            </p:txBody>
          </p:sp>
          <p:sp>
            <p:nvSpPr>
              <p:cNvPr id="16" name="object 3"/>
              <p:cNvSpPr txBox="1"/>
              <p:nvPr/>
            </p:nvSpPr>
            <p:spPr>
              <a:xfrm>
                <a:off x="9500616" y="6307137"/>
                <a:ext cx="60960" cy="152400"/>
              </a:xfrm>
              <a:prstGeom prst="rect">
                <a:avLst/>
              </a:prstGeom>
            </p:spPr>
            <p:txBody>
              <a:bodyPr wrap="square" lIns="0" tIns="0" rIns="0" bIns="0" rtlCol="0">
                <a:noAutofit/>
              </a:bodyPr>
              <a:lstStyle/>
              <a:p>
                <a:pPr marL="22413">
                  <a:lnSpc>
                    <a:spcPts val="882"/>
                  </a:lnSpc>
                </a:pPr>
                <a:endParaRPr sz="882"/>
              </a:p>
            </p:txBody>
          </p:sp>
          <p:sp>
            <p:nvSpPr>
              <p:cNvPr id="17" name="object 2"/>
              <p:cNvSpPr txBox="1"/>
              <p:nvPr/>
            </p:nvSpPr>
            <p:spPr>
              <a:xfrm>
                <a:off x="9465564" y="6401308"/>
                <a:ext cx="60959" cy="152400"/>
              </a:xfrm>
              <a:prstGeom prst="rect">
                <a:avLst/>
              </a:prstGeom>
            </p:spPr>
            <p:txBody>
              <a:bodyPr wrap="square" lIns="0" tIns="0" rIns="0" bIns="0" rtlCol="0">
                <a:noAutofit/>
              </a:bodyPr>
              <a:lstStyle/>
              <a:p>
                <a:pPr marL="22413">
                  <a:lnSpc>
                    <a:spcPts val="882"/>
                  </a:lnSpc>
                </a:pPr>
                <a:endParaRPr sz="882"/>
              </a:p>
            </p:txBody>
          </p:sp>
        </p:grpSp>
      </p:grpSp>
      <p:sp>
        <p:nvSpPr>
          <p:cNvPr id="4" name="Date Placeholder 3"/>
          <p:cNvSpPr>
            <a:spLocks noGrp="1"/>
          </p:cNvSpPr>
          <p:nvPr>
            <p:ph type="dt" sz="half" idx="2"/>
          </p:nvPr>
        </p:nvSpPr>
        <p:spPr>
          <a:xfrm>
            <a:off x="629227" y="6356537"/>
            <a:ext cx="2056535" cy="365592"/>
          </a:xfrm>
          <a:prstGeom prst="rect">
            <a:avLst/>
          </a:prstGeom>
        </p:spPr>
        <p:txBody>
          <a:bodyPr vert="horz" lIns="91440" tIns="45720" rIns="91440" bIns="45720" rtlCol="0" anchor="ctr"/>
          <a:lstStyle>
            <a:lvl1pPr algn="l">
              <a:defRPr sz="1059">
                <a:solidFill>
                  <a:schemeClr val="tx1">
                    <a:tint val="75000"/>
                  </a:schemeClr>
                </a:solidFill>
              </a:defRPr>
            </a:lvl1pPr>
          </a:lstStyle>
          <a:p>
            <a:fld id="{DC594691-837D-403C-9BB7-35653F22FEAB}" type="datetimeFigureOut">
              <a:rPr lang="es-MX" smtClean="0"/>
              <a:t>05/09/2019</a:t>
            </a:fld>
            <a:endParaRPr lang="es-MX"/>
          </a:p>
        </p:txBody>
      </p:sp>
      <p:sp>
        <p:nvSpPr>
          <p:cNvPr id="5" name="Footer Placeholder 4"/>
          <p:cNvSpPr>
            <a:spLocks noGrp="1"/>
          </p:cNvSpPr>
          <p:nvPr>
            <p:ph type="ftr" sz="quarter" idx="3"/>
          </p:nvPr>
        </p:nvSpPr>
        <p:spPr>
          <a:xfrm>
            <a:off x="3029239" y="6356537"/>
            <a:ext cx="3085523" cy="365592"/>
          </a:xfrm>
          <a:prstGeom prst="rect">
            <a:avLst/>
          </a:prstGeom>
        </p:spPr>
        <p:txBody>
          <a:bodyPr vert="horz" lIns="91440" tIns="45720" rIns="91440" bIns="45720" rtlCol="0" anchor="ctr"/>
          <a:lstStyle>
            <a:lvl1pPr algn="ctr">
              <a:defRPr sz="1059">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6458239" y="6356537"/>
            <a:ext cx="2056534" cy="365592"/>
          </a:xfrm>
          <a:prstGeom prst="rect">
            <a:avLst/>
          </a:prstGeom>
        </p:spPr>
        <p:txBody>
          <a:bodyPr vert="horz" lIns="91440" tIns="45720" rIns="91440" bIns="45720" rtlCol="0" anchor="ctr"/>
          <a:lstStyle>
            <a:lvl1pPr algn="r">
              <a:defRPr sz="1059">
                <a:solidFill>
                  <a:schemeClr val="tx1">
                    <a:tint val="75000"/>
                  </a:schemeClr>
                </a:solidFill>
              </a:defRPr>
            </a:lvl1pPr>
          </a:lstStyle>
          <a:p>
            <a:fld id="{03821AA0-4DEE-48CE-B4F0-A65FCC61B828}" type="slidenum">
              <a:rPr lang="es-MX" smtClean="0"/>
              <a:t>‹Nº›</a:t>
            </a:fld>
            <a:endParaRPr lang="es-MX"/>
          </a:p>
        </p:txBody>
      </p:sp>
      <p:sp>
        <p:nvSpPr>
          <p:cNvPr id="18" name="Rectangle 17"/>
          <p:cNvSpPr/>
          <p:nvPr/>
        </p:nvSpPr>
        <p:spPr>
          <a:xfrm>
            <a:off x="0" y="0"/>
            <a:ext cx="9144000" cy="6170822"/>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588"/>
          </a:p>
        </p:txBody>
      </p:sp>
    </p:spTree>
    <p:extLst>
      <p:ext uri="{BB962C8B-B14F-4D97-AF65-F5344CB8AC3E}">
        <p14:creationId xmlns:p14="http://schemas.microsoft.com/office/powerpoint/2010/main" val="302809258"/>
      </p:ext>
    </p:extLst>
  </p:cSld>
  <p:clrMap bg1="lt1" tx1="dk1" bg2="lt2" tx2="dk2" accent1="accent1" accent2="accent2" accent3="accent3" accent4="accent4" accent5="accent5" accent6="accent6" hlink="hlink" folHlink="folHlink"/>
  <p:sldLayoutIdLst>
    <p:sldLayoutId id="2147483689" r:id="rId1"/>
    <p:sldLayoutId id="2147483690" r:id="rId2"/>
  </p:sldLayoutIdLst>
  <p:txStyles>
    <p:titleStyle>
      <a:lvl1pPr algn="l" defTabSz="806867" rtl="0" eaLnBrk="1" latinLnBrk="0" hangingPunct="1">
        <a:lnSpc>
          <a:spcPct val="90000"/>
        </a:lnSpc>
        <a:spcBef>
          <a:spcPct val="0"/>
        </a:spcBef>
        <a:buNone/>
        <a:defRPr sz="3883" kern="1200">
          <a:solidFill>
            <a:schemeClr val="tx1"/>
          </a:solidFill>
          <a:latin typeface="+mj-lt"/>
          <a:ea typeface="+mj-ea"/>
          <a:cs typeface="+mj-cs"/>
        </a:defRPr>
      </a:lvl1pPr>
    </p:titleStyle>
    <p:bodyStyle>
      <a:lvl1pPr marL="201717" indent="-201717" algn="l" defTabSz="806867" rtl="0" eaLnBrk="1" latinLnBrk="0" hangingPunct="1">
        <a:lnSpc>
          <a:spcPct val="90000"/>
        </a:lnSpc>
        <a:spcBef>
          <a:spcPts val="882"/>
        </a:spcBef>
        <a:buFont typeface="Arial" panose="020B0604020202020204" pitchFamily="34" charset="0"/>
        <a:buChar char="•"/>
        <a:defRPr sz="2471" kern="1200">
          <a:solidFill>
            <a:schemeClr val="tx1"/>
          </a:solidFill>
          <a:latin typeface="+mn-lt"/>
          <a:ea typeface="+mn-ea"/>
          <a:cs typeface="+mn-cs"/>
        </a:defRPr>
      </a:lvl1pPr>
      <a:lvl2pPr marL="605150" indent="-201717" algn="l" defTabSz="806867" rtl="0" eaLnBrk="1" latinLnBrk="0" hangingPunct="1">
        <a:lnSpc>
          <a:spcPct val="90000"/>
        </a:lnSpc>
        <a:spcBef>
          <a:spcPts val="441"/>
        </a:spcBef>
        <a:buFont typeface="Arial" panose="020B0604020202020204" pitchFamily="34" charset="0"/>
        <a:buChar char="•"/>
        <a:defRPr sz="2118" kern="1200">
          <a:solidFill>
            <a:schemeClr val="tx1"/>
          </a:solidFill>
          <a:latin typeface="+mn-lt"/>
          <a:ea typeface="+mn-ea"/>
          <a:cs typeface="+mn-cs"/>
        </a:defRPr>
      </a:lvl2pPr>
      <a:lvl3pPr marL="1008583" indent="-201717" algn="l" defTabSz="806867" rtl="0" eaLnBrk="1" latinLnBrk="0" hangingPunct="1">
        <a:lnSpc>
          <a:spcPct val="90000"/>
        </a:lnSpc>
        <a:spcBef>
          <a:spcPts val="441"/>
        </a:spcBef>
        <a:buFont typeface="Arial" panose="020B0604020202020204" pitchFamily="34" charset="0"/>
        <a:buChar char="•"/>
        <a:defRPr sz="1765" kern="1200">
          <a:solidFill>
            <a:schemeClr val="tx1"/>
          </a:solidFill>
          <a:latin typeface="+mn-lt"/>
          <a:ea typeface="+mn-ea"/>
          <a:cs typeface="+mn-cs"/>
        </a:defRPr>
      </a:lvl3pPr>
      <a:lvl4pPr marL="1412016" indent="-201717" algn="l" defTabSz="806867"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4pPr>
      <a:lvl5pPr marL="1815450" indent="-201717" algn="l" defTabSz="806867"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5pPr>
      <a:lvl6pPr marL="2218883" indent="-201717" algn="l" defTabSz="806867"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6pPr>
      <a:lvl7pPr marL="2622316" indent="-201717" algn="l" defTabSz="806867"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7pPr>
      <a:lvl8pPr marL="3025750" indent="-201717" algn="l" defTabSz="806867"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8pPr>
      <a:lvl9pPr marL="3429183" indent="-201717" algn="l" defTabSz="806867"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9pPr>
    </p:bodyStyle>
    <p:otherStyle>
      <a:defPPr>
        <a:defRPr lang="es-MX"/>
      </a:defPPr>
      <a:lvl1pPr marL="0" algn="l" defTabSz="806867" rtl="0" eaLnBrk="1" latinLnBrk="0" hangingPunct="1">
        <a:defRPr sz="1588" kern="1200">
          <a:solidFill>
            <a:schemeClr val="tx1"/>
          </a:solidFill>
          <a:latin typeface="+mn-lt"/>
          <a:ea typeface="+mn-ea"/>
          <a:cs typeface="+mn-cs"/>
        </a:defRPr>
      </a:lvl1pPr>
      <a:lvl2pPr marL="403433" algn="l" defTabSz="806867" rtl="0" eaLnBrk="1" latinLnBrk="0" hangingPunct="1">
        <a:defRPr sz="1588" kern="1200">
          <a:solidFill>
            <a:schemeClr val="tx1"/>
          </a:solidFill>
          <a:latin typeface="+mn-lt"/>
          <a:ea typeface="+mn-ea"/>
          <a:cs typeface="+mn-cs"/>
        </a:defRPr>
      </a:lvl2pPr>
      <a:lvl3pPr marL="806867" algn="l" defTabSz="806867" rtl="0" eaLnBrk="1" latinLnBrk="0" hangingPunct="1">
        <a:defRPr sz="1588" kern="1200">
          <a:solidFill>
            <a:schemeClr val="tx1"/>
          </a:solidFill>
          <a:latin typeface="+mn-lt"/>
          <a:ea typeface="+mn-ea"/>
          <a:cs typeface="+mn-cs"/>
        </a:defRPr>
      </a:lvl3pPr>
      <a:lvl4pPr marL="1210300" algn="l" defTabSz="806867" rtl="0" eaLnBrk="1" latinLnBrk="0" hangingPunct="1">
        <a:defRPr sz="1588" kern="1200">
          <a:solidFill>
            <a:schemeClr val="tx1"/>
          </a:solidFill>
          <a:latin typeface="+mn-lt"/>
          <a:ea typeface="+mn-ea"/>
          <a:cs typeface="+mn-cs"/>
        </a:defRPr>
      </a:lvl4pPr>
      <a:lvl5pPr marL="1613733" algn="l" defTabSz="806867" rtl="0" eaLnBrk="1" latinLnBrk="0" hangingPunct="1">
        <a:defRPr sz="1588" kern="1200">
          <a:solidFill>
            <a:schemeClr val="tx1"/>
          </a:solidFill>
          <a:latin typeface="+mn-lt"/>
          <a:ea typeface="+mn-ea"/>
          <a:cs typeface="+mn-cs"/>
        </a:defRPr>
      </a:lvl5pPr>
      <a:lvl6pPr marL="2017166" algn="l" defTabSz="806867" rtl="0" eaLnBrk="1" latinLnBrk="0" hangingPunct="1">
        <a:defRPr sz="1588" kern="1200">
          <a:solidFill>
            <a:schemeClr val="tx1"/>
          </a:solidFill>
          <a:latin typeface="+mn-lt"/>
          <a:ea typeface="+mn-ea"/>
          <a:cs typeface="+mn-cs"/>
        </a:defRPr>
      </a:lvl6pPr>
      <a:lvl7pPr marL="2420600" algn="l" defTabSz="806867" rtl="0" eaLnBrk="1" latinLnBrk="0" hangingPunct="1">
        <a:defRPr sz="1588" kern="1200">
          <a:solidFill>
            <a:schemeClr val="tx1"/>
          </a:solidFill>
          <a:latin typeface="+mn-lt"/>
          <a:ea typeface="+mn-ea"/>
          <a:cs typeface="+mn-cs"/>
        </a:defRPr>
      </a:lvl7pPr>
      <a:lvl8pPr marL="2824033" algn="l" defTabSz="806867" rtl="0" eaLnBrk="1" latinLnBrk="0" hangingPunct="1">
        <a:defRPr sz="1588" kern="1200">
          <a:solidFill>
            <a:schemeClr val="tx1"/>
          </a:solidFill>
          <a:latin typeface="+mn-lt"/>
          <a:ea typeface="+mn-ea"/>
          <a:cs typeface="+mn-cs"/>
        </a:defRPr>
      </a:lvl8pPr>
      <a:lvl9pPr marL="3227466" algn="l" defTabSz="806867" rtl="0" eaLnBrk="1" latinLnBrk="0" hangingPunct="1">
        <a:defRPr sz="1588"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4" name="object 18"/>
          <p:cNvSpPr/>
          <p:nvPr/>
        </p:nvSpPr>
        <p:spPr>
          <a:xfrm>
            <a:off x="-1" y="3326721"/>
            <a:ext cx="9144001" cy="2253809"/>
          </a:xfrm>
          <a:prstGeom prst="rect">
            <a:avLst/>
          </a:prstGeom>
          <a:blipFill>
            <a:blip r:embed="rId4" cstate="print"/>
            <a:stretch>
              <a:fillRect/>
            </a:stretch>
          </a:blipFill>
        </p:spPr>
        <p:txBody>
          <a:bodyPr wrap="square" lIns="0" tIns="0" rIns="0" bIns="0" rtlCol="0">
            <a:noAutofit/>
          </a:bodyPr>
          <a:lstStyle/>
          <a:p>
            <a:endParaRPr sz="1588"/>
          </a:p>
        </p:txBody>
      </p:sp>
      <p:grpSp>
        <p:nvGrpSpPr>
          <p:cNvPr id="25" name="Group 24"/>
          <p:cNvGrpSpPr/>
          <p:nvPr/>
        </p:nvGrpSpPr>
        <p:grpSpPr>
          <a:xfrm>
            <a:off x="5522480" y="2958353"/>
            <a:ext cx="2050785" cy="2233949"/>
            <a:chOff x="9465564" y="6307137"/>
            <a:chExt cx="400811" cy="328359"/>
          </a:xfrm>
        </p:grpSpPr>
        <p:sp>
          <p:nvSpPr>
            <p:cNvPr id="26" name="object 19"/>
            <p:cNvSpPr/>
            <p:nvPr/>
          </p:nvSpPr>
          <p:spPr>
            <a:xfrm>
              <a:off x="9465564" y="6541008"/>
              <a:ext cx="60959" cy="0"/>
            </a:xfrm>
            <a:custGeom>
              <a:avLst/>
              <a:gdLst/>
              <a:ahLst/>
              <a:cxnLst/>
              <a:rect l="l" t="t" r="r" b="b"/>
              <a:pathLst>
                <a:path w="60959">
                  <a:moveTo>
                    <a:pt x="0" y="0"/>
                  </a:moveTo>
                  <a:lnTo>
                    <a:pt x="60959" y="0"/>
                  </a:lnTo>
                </a:path>
              </a:pathLst>
            </a:custGeom>
            <a:ln w="13461">
              <a:solidFill>
                <a:srgbClr val="FDFDFD"/>
              </a:solidFill>
            </a:ln>
          </p:spPr>
          <p:txBody>
            <a:bodyPr wrap="square" lIns="0" tIns="0" rIns="0" bIns="0" rtlCol="0">
              <a:noAutofit/>
            </a:bodyPr>
            <a:lstStyle/>
            <a:p>
              <a:endParaRPr sz="1588"/>
            </a:p>
          </p:txBody>
        </p:sp>
        <p:sp>
          <p:nvSpPr>
            <p:cNvPr id="27" name="object 20"/>
            <p:cNvSpPr/>
            <p:nvPr/>
          </p:nvSpPr>
          <p:spPr>
            <a:xfrm>
              <a:off x="9500616" y="6445758"/>
              <a:ext cx="60960" cy="0"/>
            </a:xfrm>
            <a:custGeom>
              <a:avLst/>
              <a:gdLst/>
              <a:ahLst/>
              <a:cxnLst/>
              <a:rect l="l" t="t" r="r" b="b"/>
              <a:pathLst>
                <a:path w="60960">
                  <a:moveTo>
                    <a:pt x="0" y="0"/>
                  </a:moveTo>
                  <a:lnTo>
                    <a:pt x="60960" y="0"/>
                  </a:lnTo>
                </a:path>
              </a:pathLst>
            </a:custGeom>
            <a:ln w="11938">
              <a:solidFill>
                <a:srgbClr val="000000"/>
              </a:solidFill>
            </a:ln>
          </p:spPr>
          <p:txBody>
            <a:bodyPr wrap="square" lIns="0" tIns="0" rIns="0" bIns="0" rtlCol="0">
              <a:noAutofit/>
            </a:bodyPr>
            <a:lstStyle/>
            <a:p>
              <a:endParaRPr sz="1588"/>
            </a:p>
          </p:txBody>
        </p:sp>
        <p:sp>
          <p:nvSpPr>
            <p:cNvPr id="28" name="object 21"/>
            <p:cNvSpPr/>
            <p:nvPr/>
          </p:nvSpPr>
          <p:spPr>
            <a:xfrm>
              <a:off x="9557003" y="6589014"/>
              <a:ext cx="60960" cy="0"/>
            </a:xfrm>
            <a:custGeom>
              <a:avLst/>
              <a:gdLst/>
              <a:ahLst/>
              <a:cxnLst/>
              <a:rect l="l" t="t" r="r" b="b"/>
              <a:pathLst>
                <a:path w="60960">
                  <a:moveTo>
                    <a:pt x="0" y="0"/>
                  </a:moveTo>
                  <a:lnTo>
                    <a:pt x="60960" y="0"/>
                  </a:lnTo>
                </a:path>
              </a:pathLst>
            </a:custGeom>
            <a:ln w="11937">
              <a:solidFill>
                <a:srgbClr val="000000"/>
              </a:solidFill>
            </a:ln>
          </p:spPr>
          <p:txBody>
            <a:bodyPr wrap="square" lIns="0" tIns="0" rIns="0" bIns="0" rtlCol="0">
              <a:noAutofit/>
            </a:bodyPr>
            <a:lstStyle/>
            <a:p>
              <a:endParaRPr sz="1588"/>
            </a:p>
          </p:txBody>
        </p:sp>
        <p:sp>
          <p:nvSpPr>
            <p:cNvPr id="29" name="object 22"/>
            <p:cNvSpPr/>
            <p:nvPr/>
          </p:nvSpPr>
          <p:spPr>
            <a:xfrm>
              <a:off x="9500616" y="6628638"/>
              <a:ext cx="16764" cy="0"/>
            </a:xfrm>
            <a:custGeom>
              <a:avLst/>
              <a:gdLst/>
              <a:ahLst/>
              <a:cxnLst/>
              <a:rect l="l" t="t" r="r" b="b"/>
              <a:pathLst>
                <a:path w="16764">
                  <a:moveTo>
                    <a:pt x="0" y="0"/>
                  </a:moveTo>
                  <a:lnTo>
                    <a:pt x="16764" y="0"/>
                  </a:lnTo>
                </a:path>
              </a:pathLst>
            </a:custGeom>
            <a:ln w="14986">
              <a:solidFill>
                <a:srgbClr val="000000"/>
              </a:solidFill>
            </a:ln>
          </p:spPr>
          <p:txBody>
            <a:bodyPr wrap="square" lIns="0" tIns="0" rIns="0" bIns="0" rtlCol="0">
              <a:noAutofit/>
            </a:bodyPr>
            <a:lstStyle/>
            <a:p>
              <a:endParaRPr sz="1588"/>
            </a:p>
          </p:txBody>
        </p:sp>
        <p:sp>
          <p:nvSpPr>
            <p:cNvPr id="30" name="object 23"/>
            <p:cNvSpPr/>
            <p:nvPr/>
          </p:nvSpPr>
          <p:spPr>
            <a:xfrm>
              <a:off x="9557003" y="6512051"/>
              <a:ext cx="60960" cy="0"/>
            </a:xfrm>
            <a:custGeom>
              <a:avLst/>
              <a:gdLst/>
              <a:ahLst/>
              <a:cxnLst/>
              <a:rect l="l" t="t" r="r" b="b"/>
              <a:pathLst>
                <a:path w="60960">
                  <a:moveTo>
                    <a:pt x="0" y="0"/>
                  </a:moveTo>
                  <a:lnTo>
                    <a:pt x="60960" y="0"/>
                  </a:lnTo>
                </a:path>
              </a:pathLst>
            </a:custGeom>
            <a:ln w="13462">
              <a:solidFill>
                <a:srgbClr val="000000"/>
              </a:solidFill>
            </a:ln>
          </p:spPr>
          <p:txBody>
            <a:bodyPr wrap="square" lIns="0" tIns="0" rIns="0" bIns="0" rtlCol="0">
              <a:noAutofit/>
            </a:bodyPr>
            <a:lstStyle/>
            <a:p>
              <a:endParaRPr sz="1588"/>
            </a:p>
          </p:txBody>
        </p:sp>
        <p:sp>
          <p:nvSpPr>
            <p:cNvPr id="31" name="object 24"/>
            <p:cNvSpPr/>
            <p:nvPr/>
          </p:nvSpPr>
          <p:spPr>
            <a:xfrm>
              <a:off x="9601199" y="6440424"/>
              <a:ext cx="265176" cy="195072"/>
            </a:xfrm>
            <a:custGeom>
              <a:avLst/>
              <a:gdLst/>
              <a:ahLst/>
              <a:cxnLst/>
              <a:rect l="l" t="t" r="r" b="b"/>
              <a:pathLst>
                <a:path w="265175" h="195071">
                  <a:moveTo>
                    <a:pt x="260603" y="190125"/>
                  </a:moveTo>
                  <a:lnTo>
                    <a:pt x="172211" y="94487"/>
                  </a:lnTo>
                  <a:lnTo>
                    <a:pt x="260603" y="1601"/>
                  </a:lnTo>
                  <a:lnTo>
                    <a:pt x="181520" y="1524"/>
                  </a:lnTo>
                  <a:lnTo>
                    <a:pt x="132587" y="56387"/>
                  </a:lnTo>
                  <a:lnTo>
                    <a:pt x="126788" y="49173"/>
                  </a:lnTo>
                  <a:lnTo>
                    <a:pt x="118030" y="39215"/>
                  </a:lnTo>
                  <a:lnTo>
                    <a:pt x="107746" y="27902"/>
                  </a:lnTo>
                  <a:lnTo>
                    <a:pt x="97368" y="16624"/>
                  </a:lnTo>
                  <a:lnTo>
                    <a:pt x="88331" y="6771"/>
                  </a:lnTo>
                  <a:lnTo>
                    <a:pt x="83654" y="1524"/>
                  </a:lnTo>
                  <a:lnTo>
                    <a:pt x="1439" y="1524"/>
                  </a:lnTo>
                  <a:lnTo>
                    <a:pt x="51815" y="54863"/>
                  </a:lnTo>
                  <a:lnTo>
                    <a:pt x="16763" y="54863"/>
                  </a:lnTo>
                  <a:lnTo>
                    <a:pt x="16763" y="67055"/>
                  </a:lnTo>
                  <a:lnTo>
                    <a:pt x="62483" y="67055"/>
                  </a:lnTo>
                  <a:lnTo>
                    <a:pt x="62483" y="77723"/>
                  </a:lnTo>
                  <a:lnTo>
                    <a:pt x="92963" y="77723"/>
                  </a:lnTo>
                  <a:lnTo>
                    <a:pt x="92963" y="89915"/>
                  </a:lnTo>
                  <a:lnTo>
                    <a:pt x="62483" y="89915"/>
                  </a:lnTo>
                  <a:lnTo>
                    <a:pt x="62483" y="100583"/>
                  </a:lnTo>
                  <a:lnTo>
                    <a:pt x="39623" y="100583"/>
                  </a:lnTo>
                  <a:lnTo>
                    <a:pt x="39623" y="112775"/>
                  </a:lnTo>
                  <a:lnTo>
                    <a:pt x="64007" y="112775"/>
                  </a:lnTo>
                  <a:lnTo>
                    <a:pt x="64007" y="124967"/>
                  </a:lnTo>
                  <a:lnTo>
                    <a:pt x="2782" y="192024"/>
                  </a:lnTo>
                  <a:lnTo>
                    <a:pt x="80326" y="192024"/>
                  </a:lnTo>
                  <a:lnTo>
                    <a:pt x="83641" y="188141"/>
                  </a:lnTo>
                  <a:lnTo>
                    <a:pt x="92062" y="178280"/>
                  </a:lnTo>
                  <a:lnTo>
                    <a:pt x="101894" y="166826"/>
                  </a:lnTo>
                  <a:lnTo>
                    <a:pt x="112046" y="155119"/>
                  </a:lnTo>
                  <a:lnTo>
                    <a:pt x="121423" y="144498"/>
                  </a:lnTo>
                  <a:lnTo>
                    <a:pt x="128935" y="136302"/>
                  </a:lnTo>
                  <a:lnTo>
                    <a:pt x="131063" y="134111"/>
                  </a:lnTo>
                  <a:lnTo>
                    <a:pt x="181736" y="192024"/>
                  </a:lnTo>
                  <a:lnTo>
                    <a:pt x="260603" y="192024"/>
                  </a:lnTo>
                  <a:lnTo>
                    <a:pt x="260603" y="190125"/>
                  </a:lnTo>
                  <a:close/>
                </a:path>
              </a:pathLst>
            </a:custGeom>
            <a:solidFill>
              <a:srgbClr val="000000"/>
            </a:solidFill>
          </p:spPr>
          <p:txBody>
            <a:bodyPr wrap="square" lIns="0" tIns="0" rIns="0" bIns="0" rtlCol="0">
              <a:noAutofit/>
            </a:bodyPr>
            <a:lstStyle/>
            <a:p>
              <a:endParaRPr sz="1588"/>
            </a:p>
          </p:txBody>
        </p:sp>
        <p:sp>
          <p:nvSpPr>
            <p:cNvPr id="32" name="object 3"/>
            <p:cNvSpPr txBox="1"/>
            <p:nvPr/>
          </p:nvSpPr>
          <p:spPr>
            <a:xfrm>
              <a:off x="9500616" y="6307137"/>
              <a:ext cx="60960" cy="152400"/>
            </a:xfrm>
            <a:prstGeom prst="rect">
              <a:avLst/>
            </a:prstGeom>
          </p:spPr>
          <p:txBody>
            <a:bodyPr wrap="square" lIns="0" tIns="0" rIns="0" bIns="0" rtlCol="0">
              <a:noAutofit/>
            </a:bodyPr>
            <a:lstStyle/>
            <a:p>
              <a:pPr marL="22413">
                <a:lnSpc>
                  <a:spcPts val="882"/>
                </a:lnSpc>
              </a:pPr>
              <a:endParaRPr sz="882"/>
            </a:p>
          </p:txBody>
        </p:sp>
        <p:sp>
          <p:nvSpPr>
            <p:cNvPr id="33" name="object 2"/>
            <p:cNvSpPr txBox="1"/>
            <p:nvPr/>
          </p:nvSpPr>
          <p:spPr>
            <a:xfrm>
              <a:off x="9465564" y="6401308"/>
              <a:ext cx="60959" cy="152400"/>
            </a:xfrm>
            <a:prstGeom prst="rect">
              <a:avLst/>
            </a:prstGeom>
          </p:spPr>
          <p:txBody>
            <a:bodyPr wrap="square" lIns="0" tIns="0" rIns="0" bIns="0" rtlCol="0">
              <a:noAutofit/>
            </a:bodyPr>
            <a:lstStyle/>
            <a:p>
              <a:pPr marL="22413">
                <a:lnSpc>
                  <a:spcPts val="882"/>
                </a:lnSpc>
              </a:pPr>
              <a:endParaRPr sz="882"/>
            </a:p>
          </p:txBody>
        </p:sp>
      </p:grpSp>
    </p:spTree>
    <p:extLst>
      <p:ext uri="{BB962C8B-B14F-4D97-AF65-F5344CB8AC3E}">
        <p14:creationId xmlns:p14="http://schemas.microsoft.com/office/powerpoint/2010/main" val="2021049791"/>
      </p:ext>
    </p:extLst>
  </p:cSld>
  <p:clrMap bg1="lt1" tx1="dk1" bg2="lt2" tx2="dk2" accent1="accent1" accent2="accent2" accent3="accent3" accent4="accent4" accent5="accent5" accent6="accent6" hlink="hlink" folHlink="folHlink"/>
  <p:sldLayoutIdLst>
    <p:sldLayoutId id="2147483693" r:id="rId1"/>
    <p:sldLayoutId id="2147483694" r:id="rId2"/>
  </p:sldLayoutIdLst>
  <p:txStyles>
    <p:titleStyle>
      <a:lvl1pPr algn="ctr" defTabSz="806867" rtl="0" eaLnBrk="1" latinLnBrk="0" hangingPunct="1">
        <a:spcBef>
          <a:spcPct val="0"/>
        </a:spcBef>
        <a:buNone/>
        <a:defRPr sz="3883" kern="1200">
          <a:solidFill>
            <a:schemeClr val="tx1"/>
          </a:solidFill>
          <a:latin typeface="+mj-lt"/>
          <a:ea typeface="+mj-ea"/>
          <a:cs typeface="+mj-cs"/>
        </a:defRPr>
      </a:lvl1pPr>
    </p:titleStyle>
    <p:bodyStyle>
      <a:lvl1pPr marL="302575" indent="-302575" algn="l" defTabSz="806867" rtl="0" eaLnBrk="1" latinLnBrk="0" hangingPunct="1">
        <a:spcBef>
          <a:spcPct val="20000"/>
        </a:spcBef>
        <a:buFont typeface="Arial" pitchFamily="34" charset="0"/>
        <a:buChar char="•"/>
        <a:defRPr sz="2824" kern="1200">
          <a:solidFill>
            <a:schemeClr val="tx1"/>
          </a:solidFill>
          <a:latin typeface="+mn-lt"/>
          <a:ea typeface="+mn-ea"/>
          <a:cs typeface="+mn-cs"/>
        </a:defRPr>
      </a:lvl1pPr>
      <a:lvl2pPr marL="655579" indent="-252146" algn="l" defTabSz="806867" rtl="0" eaLnBrk="1" latinLnBrk="0" hangingPunct="1">
        <a:spcBef>
          <a:spcPct val="20000"/>
        </a:spcBef>
        <a:buFont typeface="Arial" pitchFamily="34" charset="0"/>
        <a:buChar char="–"/>
        <a:defRPr sz="2471" kern="1200">
          <a:solidFill>
            <a:schemeClr val="tx1"/>
          </a:solidFill>
          <a:latin typeface="+mn-lt"/>
          <a:ea typeface="+mn-ea"/>
          <a:cs typeface="+mn-cs"/>
        </a:defRPr>
      </a:lvl2pPr>
      <a:lvl3pPr marL="1008583" indent="-201717" algn="l" defTabSz="806867" rtl="0" eaLnBrk="1" latinLnBrk="0" hangingPunct="1">
        <a:spcBef>
          <a:spcPct val="20000"/>
        </a:spcBef>
        <a:buFont typeface="Arial" pitchFamily="34" charset="0"/>
        <a:buChar char="•"/>
        <a:defRPr sz="2118" kern="1200">
          <a:solidFill>
            <a:schemeClr val="tx1"/>
          </a:solidFill>
          <a:latin typeface="+mn-lt"/>
          <a:ea typeface="+mn-ea"/>
          <a:cs typeface="+mn-cs"/>
        </a:defRPr>
      </a:lvl3pPr>
      <a:lvl4pPr marL="1412016" indent="-201717" algn="l" defTabSz="806867" rtl="0" eaLnBrk="1" latinLnBrk="0" hangingPunct="1">
        <a:spcBef>
          <a:spcPct val="20000"/>
        </a:spcBef>
        <a:buFont typeface="Arial" pitchFamily="34" charset="0"/>
        <a:buChar char="–"/>
        <a:defRPr sz="1765" kern="1200">
          <a:solidFill>
            <a:schemeClr val="tx1"/>
          </a:solidFill>
          <a:latin typeface="+mn-lt"/>
          <a:ea typeface="+mn-ea"/>
          <a:cs typeface="+mn-cs"/>
        </a:defRPr>
      </a:lvl4pPr>
      <a:lvl5pPr marL="1815450" indent="-201717" algn="l" defTabSz="806867" rtl="0" eaLnBrk="1" latinLnBrk="0" hangingPunct="1">
        <a:spcBef>
          <a:spcPct val="20000"/>
        </a:spcBef>
        <a:buFont typeface="Arial" pitchFamily="34" charset="0"/>
        <a:buChar char="»"/>
        <a:defRPr sz="1765" kern="1200">
          <a:solidFill>
            <a:schemeClr val="tx1"/>
          </a:solidFill>
          <a:latin typeface="+mn-lt"/>
          <a:ea typeface="+mn-ea"/>
          <a:cs typeface="+mn-cs"/>
        </a:defRPr>
      </a:lvl5pPr>
      <a:lvl6pPr marL="2218883" indent="-201717" algn="l" defTabSz="806867" rtl="0" eaLnBrk="1" latinLnBrk="0" hangingPunct="1">
        <a:spcBef>
          <a:spcPct val="20000"/>
        </a:spcBef>
        <a:buFont typeface="Arial" pitchFamily="34" charset="0"/>
        <a:buChar char="•"/>
        <a:defRPr sz="1765" kern="1200">
          <a:solidFill>
            <a:schemeClr val="tx1"/>
          </a:solidFill>
          <a:latin typeface="+mn-lt"/>
          <a:ea typeface="+mn-ea"/>
          <a:cs typeface="+mn-cs"/>
        </a:defRPr>
      </a:lvl6pPr>
      <a:lvl7pPr marL="2622316" indent="-201717" algn="l" defTabSz="806867" rtl="0" eaLnBrk="1" latinLnBrk="0" hangingPunct="1">
        <a:spcBef>
          <a:spcPct val="20000"/>
        </a:spcBef>
        <a:buFont typeface="Arial" pitchFamily="34" charset="0"/>
        <a:buChar char="•"/>
        <a:defRPr sz="1765" kern="1200">
          <a:solidFill>
            <a:schemeClr val="tx1"/>
          </a:solidFill>
          <a:latin typeface="+mn-lt"/>
          <a:ea typeface="+mn-ea"/>
          <a:cs typeface="+mn-cs"/>
        </a:defRPr>
      </a:lvl7pPr>
      <a:lvl8pPr marL="3025750" indent="-201717" algn="l" defTabSz="806867" rtl="0" eaLnBrk="1" latinLnBrk="0" hangingPunct="1">
        <a:spcBef>
          <a:spcPct val="20000"/>
        </a:spcBef>
        <a:buFont typeface="Arial" pitchFamily="34" charset="0"/>
        <a:buChar char="•"/>
        <a:defRPr sz="1765" kern="1200">
          <a:solidFill>
            <a:schemeClr val="tx1"/>
          </a:solidFill>
          <a:latin typeface="+mn-lt"/>
          <a:ea typeface="+mn-ea"/>
          <a:cs typeface="+mn-cs"/>
        </a:defRPr>
      </a:lvl8pPr>
      <a:lvl9pPr marL="3429183" indent="-201717" algn="l" defTabSz="806867" rtl="0" eaLnBrk="1" latinLnBrk="0" hangingPunct="1">
        <a:spcBef>
          <a:spcPct val="20000"/>
        </a:spcBef>
        <a:buFont typeface="Arial" pitchFamily="34" charset="0"/>
        <a:buChar char="•"/>
        <a:defRPr sz="1765" kern="1200">
          <a:solidFill>
            <a:schemeClr val="tx1"/>
          </a:solidFill>
          <a:latin typeface="+mn-lt"/>
          <a:ea typeface="+mn-ea"/>
          <a:cs typeface="+mn-cs"/>
        </a:defRPr>
      </a:lvl9pPr>
    </p:bodyStyle>
    <p:otherStyle>
      <a:defPPr>
        <a:defRPr lang="en-US"/>
      </a:defPPr>
      <a:lvl1pPr marL="0" algn="l" defTabSz="806867" rtl="0" eaLnBrk="1" latinLnBrk="0" hangingPunct="1">
        <a:defRPr sz="1588" kern="1200">
          <a:solidFill>
            <a:schemeClr val="tx1"/>
          </a:solidFill>
          <a:latin typeface="+mn-lt"/>
          <a:ea typeface="+mn-ea"/>
          <a:cs typeface="+mn-cs"/>
        </a:defRPr>
      </a:lvl1pPr>
      <a:lvl2pPr marL="403433" algn="l" defTabSz="806867" rtl="0" eaLnBrk="1" latinLnBrk="0" hangingPunct="1">
        <a:defRPr sz="1588" kern="1200">
          <a:solidFill>
            <a:schemeClr val="tx1"/>
          </a:solidFill>
          <a:latin typeface="+mn-lt"/>
          <a:ea typeface="+mn-ea"/>
          <a:cs typeface="+mn-cs"/>
        </a:defRPr>
      </a:lvl2pPr>
      <a:lvl3pPr marL="806867" algn="l" defTabSz="806867" rtl="0" eaLnBrk="1" latinLnBrk="0" hangingPunct="1">
        <a:defRPr sz="1588" kern="1200">
          <a:solidFill>
            <a:schemeClr val="tx1"/>
          </a:solidFill>
          <a:latin typeface="+mn-lt"/>
          <a:ea typeface="+mn-ea"/>
          <a:cs typeface="+mn-cs"/>
        </a:defRPr>
      </a:lvl3pPr>
      <a:lvl4pPr marL="1210300" algn="l" defTabSz="806867" rtl="0" eaLnBrk="1" latinLnBrk="0" hangingPunct="1">
        <a:defRPr sz="1588" kern="1200">
          <a:solidFill>
            <a:schemeClr val="tx1"/>
          </a:solidFill>
          <a:latin typeface="+mn-lt"/>
          <a:ea typeface="+mn-ea"/>
          <a:cs typeface="+mn-cs"/>
        </a:defRPr>
      </a:lvl4pPr>
      <a:lvl5pPr marL="1613733" algn="l" defTabSz="806867" rtl="0" eaLnBrk="1" latinLnBrk="0" hangingPunct="1">
        <a:defRPr sz="1588" kern="1200">
          <a:solidFill>
            <a:schemeClr val="tx1"/>
          </a:solidFill>
          <a:latin typeface="+mn-lt"/>
          <a:ea typeface="+mn-ea"/>
          <a:cs typeface="+mn-cs"/>
        </a:defRPr>
      </a:lvl5pPr>
      <a:lvl6pPr marL="2017166" algn="l" defTabSz="806867" rtl="0" eaLnBrk="1" latinLnBrk="0" hangingPunct="1">
        <a:defRPr sz="1588" kern="1200">
          <a:solidFill>
            <a:schemeClr val="tx1"/>
          </a:solidFill>
          <a:latin typeface="+mn-lt"/>
          <a:ea typeface="+mn-ea"/>
          <a:cs typeface="+mn-cs"/>
        </a:defRPr>
      </a:lvl6pPr>
      <a:lvl7pPr marL="2420600" algn="l" defTabSz="806867" rtl="0" eaLnBrk="1" latinLnBrk="0" hangingPunct="1">
        <a:defRPr sz="1588" kern="1200">
          <a:solidFill>
            <a:schemeClr val="tx1"/>
          </a:solidFill>
          <a:latin typeface="+mn-lt"/>
          <a:ea typeface="+mn-ea"/>
          <a:cs typeface="+mn-cs"/>
        </a:defRPr>
      </a:lvl7pPr>
      <a:lvl8pPr marL="2824033" algn="l" defTabSz="806867" rtl="0" eaLnBrk="1" latinLnBrk="0" hangingPunct="1">
        <a:defRPr sz="1588" kern="1200">
          <a:solidFill>
            <a:schemeClr val="tx1"/>
          </a:solidFill>
          <a:latin typeface="+mn-lt"/>
          <a:ea typeface="+mn-ea"/>
          <a:cs typeface="+mn-cs"/>
        </a:defRPr>
      </a:lvl8pPr>
      <a:lvl9pPr marL="3227466" algn="l" defTabSz="806867" rtl="0" eaLnBrk="1" latinLnBrk="0" hangingPunct="1">
        <a:defRPr sz="1588"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1425091"/>
      </p:ext>
    </p:extLst>
  </p:cSld>
  <p:clrMap bg1="lt1" tx1="dk1" bg2="lt2" tx2="dk2" accent1="accent1" accent2="accent2" accent3="accent3" accent4="accent4" accent5="accent5" accent6="accent6" hlink="hlink" folHlink="folHlink"/>
  <p:sldLayoutIdLst>
    <p:sldLayoutId id="2147483696" r:id="rId1"/>
    <p:sldLayoutId id="2147483697" r:id="rId2"/>
  </p:sldLayoutIdLst>
  <p:txStyles>
    <p:titleStyle>
      <a:lvl1pPr algn="ctr" defTabSz="806867" rtl="0" eaLnBrk="1" latinLnBrk="0" hangingPunct="1">
        <a:spcBef>
          <a:spcPct val="0"/>
        </a:spcBef>
        <a:buNone/>
        <a:defRPr sz="3883" kern="1200">
          <a:solidFill>
            <a:schemeClr val="tx1"/>
          </a:solidFill>
          <a:latin typeface="+mj-lt"/>
          <a:ea typeface="+mj-ea"/>
          <a:cs typeface="+mj-cs"/>
        </a:defRPr>
      </a:lvl1pPr>
    </p:titleStyle>
    <p:bodyStyle>
      <a:lvl1pPr marL="302575" indent="-302575" algn="l" defTabSz="806867" rtl="0" eaLnBrk="1" latinLnBrk="0" hangingPunct="1">
        <a:spcBef>
          <a:spcPct val="20000"/>
        </a:spcBef>
        <a:buFont typeface="Arial" pitchFamily="34" charset="0"/>
        <a:buChar char="•"/>
        <a:defRPr sz="2824" kern="1200">
          <a:solidFill>
            <a:schemeClr val="tx1"/>
          </a:solidFill>
          <a:latin typeface="+mn-lt"/>
          <a:ea typeface="+mn-ea"/>
          <a:cs typeface="+mn-cs"/>
        </a:defRPr>
      </a:lvl1pPr>
      <a:lvl2pPr marL="655579" indent="-252146" algn="l" defTabSz="806867" rtl="0" eaLnBrk="1" latinLnBrk="0" hangingPunct="1">
        <a:spcBef>
          <a:spcPct val="20000"/>
        </a:spcBef>
        <a:buFont typeface="Arial" pitchFamily="34" charset="0"/>
        <a:buChar char="–"/>
        <a:defRPr sz="2471" kern="1200">
          <a:solidFill>
            <a:schemeClr val="tx1"/>
          </a:solidFill>
          <a:latin typeface="+mn-lt"/>
          <a:ea typeface="+mn-ea"/>
          <a:cs typeface="+mn-cs"/>
        </a:defRPr>
      </a:lvl2pPr>
      <a:lvl3pPr marL="1008583" indent="-201717" algn="l" defTabSz="806867" rtl="0" eaLnBrk="1" latinLnBrk="0" hangingPunct="1">
        <a:spcBef>
          <a:spcPct val="20000"/>
        </a:spcBef>
        <a:buFont typeface="Arial" pitchFamily="34" charset="0"/>
        <a:buChar char="•"/>
        <a:defRPr sz="2118" kern="1200">
          <a:solidFill>
            <a:schemeClr val="tx1"/>
          </a:solidFill>
          <a:latin typeface="+mn-lt"/>
          <a:ea typeface="+mn-ea"/>
          <a:cs typeface="+mn-cs"/>
        </a:defRPr>
      </a:lvl3pPr>
      <a:lvl4pPr marL="1412016" indent="-201717" algn="l" defTabSz="806867" rtl="0" eaLnBrk="1" latinLnBrk="0" hangingPunct="1">
        <a:spcBef>
          <a:spcPct val="20000"/>
        </a:spcBef>
        <a:buFont typeface="Arial" pitchFamily="34" charset="0"/>
        <a:buChar char="–"/>
        <a:defRPr sz="1765" kern="1200">
          <a:solidFill>
            <a:schemeClr val="tx1"/>
          </a:solidFill>
          <a:latin typeface="+mn-lt"/>
          <a:ea typeface="+mn-ea"/>
          <a:cs typeface="+mn-cs"/>
        </a:defRPr>
      </a:lvl4pPr>
      <a:lvl5pPr marL="1815450" indent="-201717" algn="l" defTabSz="806867" rtl="0" eaLnBrk="1" latinLnBrk="0" hangingPunct="1">
        <a:spcBef>
          <a:spcPct val="20000"/>
        </a:spcBef>
        <a:buFont typeface="Arial" pitchFamily="34" charset="0"/>
        <a:buChar char="»"/>
        <a:defRPr sz="1765" kern="1200">
          <a:solidFill>
            <a:schemeClr val="tx1"/>
          </a:solidFill>
          <a:latin typeface="+mn-lt"/>
          <a:ea typeface="+mn-ea"/>
          <a:cs typeface="+mn-cs"/>
        </a:defRPr>
      </a:lvl5pPr>
      <a:lvl6pPr marL="2218883" indent="-201717" algn="l" defTabSz="806867" rtl="0" eaLnBrk="1" latinLnBrk="0" hangingPunct="1">
        <a:spcBef>
          <a:spcPct val="20000"/>
        </a:spcBef>
        <a:buFont typeface="Arial" pitchFamily="34" charset="0"/>
        <a:buChar char="•"/>
        <a:defRPr sz="1765" kern="1200">
          <a:solidFill>
            <a:schemeClr val="tx1"/>
          </a:solidFill>
          <a:latin typeface="+mn-lt"/>
          <a:ea typeface="+mn-ea"/>
          <a:cs typeface="+mn-cs"/>
        </a:defRPr>
      </a:lvl6pPr>
      <a:lvl7pPr marL="2622316" indent="-201717" algn="l" defTabSz="806867" rtl="0" eaLnBrk="1" latinLnBrk="0" hangingPunct="1">
        <a:spcBef>
          <a:spcPct val="20000"/>
        </a:spcBef>
        <a:buFont typeface="Arial" pitchFamily="34" charset="0"/>
        <a:buChar char="•"/>
        <a:defRPr sz="1765" kern="1200">
          <a:solidFill>
            <a:schemeClr val="tx1"/>
          </a:solidFill>
          <a:latin typeface="+mn-lt"/>
          <a:ea typeface="+mn-ea"/>
          <a:cs typeface="+mn-cs"/>
        </a:defRPr>
      </a:lvl7pPr>
      <a:lvl8pPr marL="3025750" indent="-201717" algn="l" defTabSz="806867" rtl="0" eaLnBrk="1" latinLnBrk="0" hangingPunct="1">
        <a:spcBef>
          <a:spcPct val="20000"/>
        </a:spcBef>
        <a:buFont typeface="Arial" pitchFamily="34" charset="0"/>
        <a:buChar char="•"/>
        <a:defRPr sz="1765" kern="1200">
          <a:solidFill>
            <a:schemeClr val="tx1"/>
          </a:solidFill>
          <a:latin typeface="+mn-lt"/>
          <a:ea typeface="+mn-ea"/>
          <a:cs typeface="+mn-cs"/>
        </a:defRPr>
      </a:lvl8pPr>
      <a:lvl9pPr marL="3429183" indent="-201717" algn="l" defTabSz="806867" rtl="0" eaLnBrk="1" latinLnBrk="0" hangingPunct="1">
        <a:spcBef>
          <a:spcPct val="20000"/>
        </a:spcBef>
        <a:buFont typeface="Arial" pitchFamily="34" charset="0"/>
        <a:buChar char="•"/>
        <a:defRPr sz="1765" kern="1200">
          <a:solidFill>
            <a:schemeClr val="tx1"/>
          </a:solidFill>
          <a:latin typeface="+mn-lt"/>
          <a:ea typeface="+mn-ea"/>
          <a:cs typeface="+mn-cs"/>
        </a:defRPr>
      </a:lvl9pPr>
    </p:bodyStyle>
    <p:otherStyle>
      <a:defPPr>
        <a:defRPr lang="en-US"/>
      </a:defPPr>
      <a:lvl1pPr marL="0" algn="l" defTabSz="806867" rtl="0" eaLnBrk="1" latinLnBrk="0" hangingPunct="1">
        <a:defRPr sz="1588" kern="1200">
          <a:solidFill>
            <a:schemeClr val="tx1"/>
          </a:solidFill>
          <a:latin typeface="+mn-lt"/>
          <a:ea typeface="+mn-ea"/>
          <a:cs typeface="+mn-cs"/>
        </a:defRPr>
      </a:lvl1pPr>
      <a:lvl2pPr marL="403433" algn="l" defTabSz="806867" rtl="0" eaLnBrk="1" latinLnBrk="0" hangingPunct="1">
        <a:defRPr sz="1588" kern="1200">
          <a:solidFill>
            <a:schemeClr val="tx1"/>
          </a:solidFill>
          <a:latin typeface="+mn-lt"/>
          <a:ea typeface="+mn-ea"/>
          <a:cs typeface="+mn-cs"/>
        </a:defRPr>
      </a:lvl2pPr>
      <a:lvl3pPr marL="806867" algn="l" defTabSz="806867" rtl="0" eaLnBrk="1" latinLnBrk="0" hangingPunct="1">
        <a:defRPr sz="1588" kern="1200">
          <a:solidFill>
            <a:schemeClr val="tx1"/>
          </a:solidFill>
          <a:latin typeface="+mn-lt"/>
          <a:ea typeface="+mn-ea"/>
          <a:cs typeface="+mn-cs"/>
        </a:defRPr>
      </a:lvl3pPr>
      <a:lvl4pPr marL="1210300" algn="l" defTabSz="806867" rtl="0" eaLnBrk="1" latinLnBrk="0" hangingPunct="1">
        <a:defRPr sz="1588" kern="1200">
          <a:solidFill>
            <a:schemeClr val="tx1"/>
          </a:solidFill>
          <a:latin typeface="+mn-lt"/>
          <a:ea typeface="+mn-ea"/>
          <a:cs typeface="+mn-cs"/>
        </a:defRPr>
      </a:lvl4pPr>
      <a:lvl5pPr marL="1613733" algn="l" defTabSz="806867" rtl="0" eaLnBrk="1" latinLnBrk="0" hangingPunct="1">
        <a:defRPr sz="1588" kern="1200">
          <a:solidFill>
            <a:schemeClr val="tx1"/>
          </a:solidFill>
          <a:latin typeface="+mn-lt"/>
          <a:ea typeface="+mn-ea"/>
          <a:cs typeface="+mn-cs"/>
        </a:defRPr>
      </a:lvl5pPr>
      <a:lvl6pPr marL="2017166" algn="l" defTabSz="806867" rtl="0" eaLnBrk="1" latinLnBrk="0" hangingPunct="1">
        <a:defRPr sz="1588" kern="1200">
          <a:solidFill>
            <a:schemeClr val="tx1"/>
          </a:solidFill>
          <a:latin typeface="+mn-lt"/>
          <a:ea typeface="+mn-ea"/>
          <a:cs typeface="+mn-cs"/>
        </a:defRPr>
      </a:lvl6pPr>
      <a:lvl7pPr marL="2420600" algn="l" defTabSz="806867" rtl="0" eaLnBrk="1" latinLnBrk="0" hangingPunct="1">
        <a:defRPr sz="1588" kern="1200">
          <a:solidFill>
            <a:schemeClr val="tx1"/>
          </a:solidFill>
          <a:latin typeface="+mn-lt"/>
          <a:ea typeface="+mn-ea"/>
          <a:cs typeface="+mn-cs"/>
        </a:defRPr>
      </a:lvl7pPr>
      <a:lvl8pPr marL="2824033" algn="l" defTabSz="806867" rtl="0" eaLnBrk="1" latinLnBrk="0" hangingPunct="1">
        <a:defRPr sz="1588" kern="1200">
          <a:solidFill>
            <a:schemeClr val="tx1"/>
          </a:solidFill>
          <a:latin typeface="+mn-lt"/>
          <a:ea typeface="+mn-ea"/>
          <a:cs typeface="+mn-cs"/>
        </a:defRPr>
      </a:lvl8pPr>
      <a:lvl9pPr marL="3227466" algn="l" defTabSz="806867" rtl="0" eaLnBrk="1" latinLnBrk="0" hangingPunct="1">
        <a:defRPr sz="1588"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080486"/>
            <a:ext cx="9144000" cy="643043"/>
            <a:chOff x="0" y="6096000"/>
            <a:chExt cx="10058400" cy="804982"/>
          </a:xfrm>
        </p:grpSpPr>
        <p:sp>
          <p:nvSpPr>
            <p:cNvPr id="8" name="object 18"/>
            <p:cNvSpPr/>
            <p:nvPr/>
          </p:nvSpPr>
          <p:spPr>
            <a:xfrm>
              <a:off x="0" y="6209085"/>
              <a:ext cx="10058400" cy="691897"/>
            </a:xfrm>
            <a:prstGeom prst="rect">
              <a:avLst/>
            </a:prstGeom>
            <a:blipFill>
              <a:blip r:embed="rId11" cstate="print"/>
              <a:stretch>
                <a:fillRect/>
              </a:stretch>
            </a:blipFill>
          </p:spPr>
          <p:txBody>
            <a:bodyPr wrap="square" lIns="0" tIns="0" rIns="0" bIns="0" rtlCol="0">
              <a:noAutofit/>
            </a:bodyPr>
            <a:lstStyle/>
            <a:p>
              <a:endParaRPr sz="1588"/>
            </a:p>
          </p:txBody>
        </p:sp>
        <p:grpSp>
          <p:nvGrpSpPr>
            <p:cNvPr id="9" name="Group 8"/>
            <p:cNvGrpSpPr/>
            <p:nvPr/>
          </p:nvGrpSpPr>
          <p:grpSpPr>
            <a:xfrm>
              <a:off x="9081474" y="6096000"/>
              <a:ext cx="553211" cy="685800"/>
              <a:chOff x="9465564" y="6307137"/>
              <a:chExt cx="400811" cy="328359"/>
            </a:xfrm>
          </p:grpSpPr>
          <p:sp>
            <p:nvSpPr>
              <p:cNvPr id="10" name="object 19"/>
              <p:cNvSpPr/>
              <p:nvPr/>
            </p:nvSpPr>
            <p:spPr>
              <a:xfrm>
                <a:off x="9465564" y="6541008"/>
                <a:ext cx="60959" cy="0"/>
              </a:xfrm>
              <a:custGeom>
                <a:avLst/>
                <a:gdLst/>
                <a:ahLst/>
                <a:cxnLst/>
                <a:rect l="l" t="t" r="r" b="b"/>
                <a:pathLst>
                  <a:path w="60959">
                    <a:moveTo>
                      <a:pt x="0" y="0"/>
                    </a:moveTo>
                    <a:lnTo>
                      <a:pt x="60959" y="0"/>
                    </a:lnTo>
                  </a:path>
                </a:pathLst>
              </a:custGeom>
              <a:ln w="13461">
                <a:solidFill>
                  <a:srgbClr val="FDFDFD"/>
                </a:solidFill>
              </a:ln>
            </p:spPr>
            <p:txBody>
              <a:bodyPr wrap="square" lIns="0" tIns="0" rIns="0" bIns="0" rtlCol="0">
                <a:noAutofit/>
              </a:bodyPr>
              <a:lstStyle/>
              <a:p>
                <a:endParaRPr sz="1588"/>
              </a:p>
            </p:txBody>
          </p:sp>
          <p:sp>
            <p:nvSpPr>
              <p:cNvPr id="11" name="object 20"/>
              <p:cNvSpPr/>
              <p:nvPr/>
            </p:nvSpPr>
            <p:spPr>
              <a:xfrm>
                <a:off x="9500616" y="6445758"/>
                <a:ext cx="60960" cy="0"/>
              </a:xfrm>
              <a:custGeom>
                <a:avLst/>
                <a:gdLst/>
                <a:ahLst/>
                <a:cxnLst/>
                <a:rect l="l" t="t" r="r" b="b"/>
                <a:pathLst>
                  <a:path w="60960">
                    <a:moveTo>
                      <a:pt x="0" y="0"/>
                    </a:moveTo>
                    <a:lnTo>
                      <a:pt x="60960" y="0"/>
                    </a:lnTo>
                  </a:path>
                </a:pathLst>
              </a:custGeom>
              <a:ln w="11938">
                <a:solidFill>
                  <a:srgbClr val="000000"/>
                </a:solidFill>
              </a:ln>
            </p:spPr>
            <p:txBody>
              <a:bodyPr wrap="square" lIns="0" tIns="0" rIns="0" bIns="0" rtlCol="0">
                <a:noAutofit/>
              </a:bodyPr>
              <a:lstStyle/>
              <a:p>
                <a:endParaRPr sz="1588"/>
              </a:p>
            </p:txBody>
          </p:sp>
          <p:sp>
            <p:nvSpPr>
              <p:cNvPr id="12" name="object 21"/>
              <p:cNvSpPr/>
              <p:nvPr/>
            </p:nvSpPr>
            <p:spPr>
              <a:xfrm>
                <a:off x="9557003" y="6589014"/>
                <a:ext cx="60960" cy="0"/>
              </a:xfrm>
              <a:custGeom>
                <a:avLst/>
                <a:gdLst/>
                <a:ahLst/>
                <a:cxnLst/>
                <a:rect l="l" t="t" r="r" b="b"/>
                <a:pathLst>
                  <a:path w="60960">
                    <a:moveTo>
                      <a:pt x="0" y="0"/>
                    </a:moveTo>
                    <a:lnTo>
                      <a:pt x="60960" y="0"/>
                    </a:lnTo>
                  </a:path>
                </a:pathLst>
              </a:custGeom>
              <a:ln w="11937">
                <a:solidFill>
                  <a:srgbClr val="000000"/>
                </a:solidFill>
              </a:ln>
            </p:spPr>
            <p:txBody>
              <a:bodyPr wrap="square" lIns="0" tIns="0" rIns="0" bIns="0" rtlCol="0">
                <a:noAutofit/>
              </a:bodyPr>
              <a:lstStyle/>
              <a:p>
                <a:endParaRPr sz="1588"/>
              </a:p>
            </p:txBody>
          </p:sp>
          <p:sp>
            <p:nvSpPr>
              <p:cNvPr id="13" name="object 22"/>
              <p:cNvSpPr/>
              <p:nvPr/>
            </p:nvSpPr>
            <p:spPr>
              <a:xfrm>
                <a:off x="9500616" y="6628638"/>
                <a:ext cx="16764" cy="0"/>
              </a:xfrm>
              <a:custGeom>
                <a:avLst/>
                <a:gdLst/>
                <a:ahLst/>
                <a:cxnLst/>
                <a:rect l="l" t="t" r="r" b="b"/>
                <a:pathLst>
                  <a:path w="16764">
                    <a:moveTo>
                      <a:pt x="0" y="0"/>
                    </a:moveTo>
                    <a:lnTo>
                      <a:pt x="16764" y="0"/>
                    </a:lnTo>
                  </a:path>
                </a:pathLst>
              </a:custGeom>
              <a:ln w="14986">
                <a:solidFill>
                  <a:srgbClr val="000000"/>
                </a:solidFill>
              </a:ln>
            </p:spPr>
            <p:txBody>
              <a:bodyPr wrap="square" lIns="0" tIns="0" rIns="0" bIns="0" rtlCol="0">
                <a:noAutofit/>
              </a:bodyPr>
              <a:lstStyle/>
              <a:p>
                <a:endParaRPr sz="1588"/>
              </a:p>
            </p:txBody>
          </p:sp>
          <p:sp>
            <p:nvSpPr>
              <p:cNvPr id="14" name="object 23"/>
              <p:cNvSpPr/>
              <p:nvPr/>
            </p:nvSpPr>
            <p:spPr>
              <a:xfrm>
                <a:off x="9557003" y="6512051"/>
                <a:ext cx="60960" cy="0"/>
              </a:xfrm>
              <a:custGeom>
                <a:avLst/>
                <a:gdLst/>
                <a:ahLst/>
                <a:cxnLst/>
                <a:rect l="l" t="t" r="r" b="b"/>
                <a:pathLst>
                  <a:path w="60960">
                    <a:moveTo>
                      <a:pt x="0" y="0"/>
                    </a:moveTo>
                    <a:lnTo>
                      <a:pt x="60960" y="0"/>
                    </a:lnTo>
                  </a:path>
                </a:pathLst>
              </a:custGeom>
              <a:ln w="13462">
                <a:solidFill>
                  <a:srgbClr val="000000"/>
                </a:solidFill>
              </a:ln>
            </p:spPr>
            <p:txBody>
              <a:bodyPr wrap="square" lIns="0" tIns="0" rIns="0" bIns="0" rtlCol="0">
                <a:noAutofit/>
              </a:bodyPr>
              <a:lstStyle/>
              <a:p>
                <a:endParaRPr sz="1588"/>
              </a:p>
            </p:txBody>
          </p:sp>
          <p:sp>
            <p:nvSpPr>
              <p:cNvPr id="15" name="object 24"/>
              <p:cNvSpPr/>
              <p:nvPr/>
            </p:nvSpPr>
            <p:spPr>
              <a:xfrm>
                <a:off x="9601199" y="6440424"/>
                <a:ext cx="265176" cy="195072"/>
              </a:xfrm>
              <a:custGeom>
                <a:avLst/>
                <a:gdLst/>
                <a:ahLst/>
                <a:cxnLst/>
                <a:rect l="l" t="t" r="r" b="b"/>
                <a:pathLst>
                  <a:path w="265175" h="195071">
                    <a:moveTo>
                      <a:pt x="260603" y="190125"/>
                    </a:moveTo>
                    <a:lnTo>
                      <a:pt x="172211" y="94487"/>
                    </a:lnTo>
                    <a:lnTo>
                      <a:pt x="260603" y="1601"/>
                    </a:lnTo>
                    <a:lnTo>
                      <a:pt x="181520" y="1524"/>
                    </a:lnTo>
                    <a:lnTo>
                      <a:pt x="132587" y="56387"/>
                    </a:lnTo>
                    <a:lnTo>
                      <a:pt x="126788" y="49173"/>
                    </a:lnTo>
                    <a:lnTo>
                      <a:pt x="118030" y="39215"/>
                    </a:lnTo>
                    <a:lnTo>
                      <a:pt x="107746" y="27902"/>
                    </a:lnTo>
                    <a:lnTo>
                      <a:pt x="97368" y="16624"/>
                    </a:lnTo>
                    <a:lnTo>
                      <a:pt x="88331" y="6771"/>
                    </a:lnTo>
                    <a:lnTo>
                      <a:pt x="83654" y="1524"/>
                    </a:lnTo>
                    <a:lnTo>
                      <a:pt x="1439" y="1524"/>
                    </a:lnTo>
                    <a:lnTo>
                      <a:pt x="51815" y="54863"/>
                    </a:lnTo>
                    <a:lnTo>
                      <a:pt x="16763" y="54863"/>
                    </a:lnTo>
                    <a:lnTo>
                      <a:pt x="16763" y="67055"/>
                    </a:lnTo>
                    <a:lnTo>
                      <a:pt x="62483" y="67055"/>
                    </a:lnTo>
                    <a:lnTo>
                      <a:pt x="62483" y="77723"/>
                    </a:lnTo>
                    <a:lnTo>
                      <a:pt x="92963" y="77723"/>
                    </a:lnTo>
                    <a:lnTo>
                      <a:pt x="92963" y="89915"/>
                    </a:lnTo>
                    <a:lnTo>
                      <a:pt x="62483" y="89915"/>
                    </a:lnTo>
                    <a:lnTo>
                      <a:pt x="62483" y="100583"/>
                    </a:lnTo>
                    <a:lnTo>
                      <a:pt x="39623" y="100583"/>
                    </a:lnTo>
                    <a:lnTo>
                      <a:pt x="39623" y="112775"/>
                    </a:lnTo>
                    <a:lnTo>
                      <a:pt x="64007" y="112775"/>
                    </a:lnTo>
                    <a:lnTo>
                      <a:pt x="64007" y="124967"/>
                    </a:lnTo>
                    <a:lnTo>
                      <a:pt x="2782" y="192024"/>
                    </a:lnTo>
                    <a:lnTo>
                      <a:pt x="80326" y="192024"/>
                    </a:lnTo>
                    <a:lnTo>
                      <a:pt x="83641" y="188141"/>
                    </a:lnTo>
                    <a:lnTo>
                      <a:pt x="92062" y="178280"/>
                    </a:lnTo>
                    <a:lnTo>
                      <a:pt x="101894" y="166826"/>
                    </a:lnTo>
                    <a:lnTo>
                      <a:pt x="112046" y="155119"/>
                    </a:lnTo>
                    <a:lnTo>
                      <a:pt x="121423" y="144498"/>
                    </a:lnTo>
                    <a:lnTo>
                      <a:pt x="128935" y="136302"/>
                    </a:lnTo>
                    <a:lnTo>
                      <a:pt x="131063" y="134111"/>
                    </a:lnTo>
                    <a:lnTo>
                      <a:pt x="181736" y="192024"/>
                    </a:lnTo>
                    <a:lnTo>
                      <a:pt x="260603" y="192024"/>
                    </a:lnTo>
                    <a:lnTo>
                      <a:pt x="260603" y="190125"/>
                    </a:lnTo>
                    <a:close/>
                  </a:path>
                </a:pathLst>
              </a:custGeom>
              <a:solidFill>
                <a:srgbClr val="000000"/>
              </a:solidFill>
            </p:spPr>
            <p:txBody>
              <a:bodyPr wrap="square" lIns="0" tIns="0" rIns="0" bIns="0" rtlCol="0">
                <a:noAutofit/>
              </a:bodyPr>
              <a:lstStyle/>
              <a:p>
                <a:endParaRPr sz="1588"/>
              </a:p>
            </p:txBody>
          </p:sp>
          <p:sp>
            <p:nvSpPr>
              <p:cNvPr id="16" name="object 3"/>
              <p:cNvSpPr txBox="1"/>
              <p:nvPr/>
            </p:nvSpPr>
            <p:spPr>
              <a:xfrm>
                <a:off x="9500616" y="6307137"/>
                <a:ext cx="60960" cy="152400"/>
              </a:xfrm>
              <a:prstGeom prst="rect">
                <a:avLst/>
              </a:prstGeom>
            </p:spPr>
            <p:txBody>
              <a:bodyPr wrap="square" lIns="0" tIns="0" rIns="0" bIns="0" rtlCol="0">
                <a:noAutofit/>
              </a:bodyPr>
              <a:lstStyle/>
              <a:p>
                <a:pPr marL="22413">
                  <a:lnSpc>
                    <a:spcPts val="882"/>
                  </a:lnSpc>
                </a:pPr>
                <a:endParaRPr sz="882"/>
              </a:p>
            </p:txBody>
          </p:sp>
          <p:sp>
            <p:nvSpPr>
              <p:cNvPr id="17" name="object 2"/>
              <p:cNvSpPr txBox="1"/>
              <p:nvPr/>
            </p:nvSpPr>
            <p:spPr>
              <a:xfrm>
                <a:off x="9465564" y="6401308"/>
                <a:ext cx="60959" cy="152400"/>
              </a:xfrm>
              <a:prstGeom prst="rect">
                <a:avLst/>
              </a:prstGeom>
            </p:spPr>
            <p:txBody>
              <a:bodyPr wrap="square" lIns="0" tIns="0" rIns="0" bIns="0" rtlCol="0">
                <a:noAutofit/>
              </a:bodyPr>
              <a:lstStyle/>
              <a:p>
                <a:pPr marL="22413">
                  <a:lnSpc>
                    <a:spcPts val="882"/>
                  </a:lnSpc>
                </a:pPr>
                <a:endParaRPr sz="882"/>
              </a:p>
            </p:txBody>
          </p:sp>
        </p:grpSp>
      </p:grpSp>
      <p:sp>
        <p:nvSpPr>
          <p:cNvPr id="2" name="Title Placeholder 1"/>
          <p:cNvSpPr>
            <a:spLocks noGrp="1"/>
          </p:cNvSpPr>
          <p:nvPr>
            <p:ph type="title"/>
          </p:nvPr>
        </p:nvSpPr>
        <p:spPr>
          <a:xfrm>
            <a:off x="229177" y="201706"/>
            <a:ext cx="8674100" cy="905058"/>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Text Placeholder 2"/>
          <p:cNvSpPr>
            <a:spLocks noGrp="1"/>
          </p:cNvSpPr>
          <p:nvPr>
            <p:ph type="body" idx="1"/>
          </p:nvPr>
        </p:nvSpPr>
        <p:spPr>
          <a:xfrm>
            <a:off x="234950" y="1219134"/>
            <a:ext cx="8674100" cy="5033749"/>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Date Placeholder 3"/>
          <p:cNvSpPr>
            <a:spLocks noGrp="1"/>
          </p:cNvSpPr>
          <p:nvPr>
            <p:ph type="dt" sz="half" idx="2"/>
          </p:nvPr>
        </p:nvSpPr>
        <p:spPr>
          <a:xfrm>
            <a:off x="629227" y="6356537"/>
            <a:ext cx="2056535" cy="365592"/>
          </a:xfrm>
          <a:prstGeom prst="rect">
            <a:avLst/>
          </a:prstGeom>
        </p:spPr>
        <p:txBody>
          <a:bodyPr vert="horz" lIns="91440" tIns="45720" rIns="91440" bIns="45720" rtlCol="0" anchor="ctr"/>
          <a:lstStyle>
            <a:lvl1pPr algn="l">
              <a:defRPr sz="1059">
                <a:solidFill>
                  <a:schemeClr val="tx1">
                    <a:tint val="75000"/>
                  </a:schemeClr>
                </a:solidFill>
              </a:defRPr>
            </a:lvl1pPr>
          </a:lstStyle>
          <a:p>
            <a:fld id="{DC594691-837D-403C-9BB7-35653F22FEAB}" type="datetimeFigureOut">
              <a:rPr lang="es-MX" smtClean="0"/>
              <a:t>05/09/2019</a:t>
            </a:fld>
            <a:endParaRPr lang="es-MX"/>
          </a:p>
        </p:txBody>
      </p:sp>
      <p:sp>
        <p:nvSpPr>
          <p:cNvPr id="5" name="Footer Placeholder 4"/>
          <p:cNvSpPr>
            <a:spLocks noGrp="1"/>
          </p:cNvSpPr>
          <p:nvPr>
            <p:ph type="ftr" sz="quarter" idx="3"/>
          </p:nvPr>
        </p:nvSpPr>
        <p:spPr>
          <a:xfrm>
            <a:off x="3029239" y="6356537"/>
            <a:ext cx="3085523" cy="365592"/>
          </a:xfrm>
          <a:prstGeom prst="rect">
            <a:avLst/>
          </a:prstGeom>
        </p:spPr>
        <p:txBody>
          <a:bodyPr vert="horz" lIns="91440" tIns="45720" rIns="91440" bIns="45720" rtlCol="0" anchor="ctr"/>
          <a:lstStyle>
            <a:lvl1pPr algn="ctr">
              <a:defRPr sz="1059">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6458239" y="6356537"/>
            <a:ext cx="2056534" cy="365592"/>
          </a:xfrm>
          <a:prstGeom prst="rect">
            <a:avLst/>
          </a:prstGeom>
        </p:spPr>
        <p:txBody>
          <a:bodyPr vert="horz" lIns="91440" tIns="45720" rIns="91440" bIns="45720" rtlCol="0" anchor="ctr"/>
          <a:lstStyle>
            <a:lvl1pPr algn="r">
              <a:defRPr sz="1059">
                <a:solidFill>
                  <a:schemeClr val="tx1">
                    <a:tint val="75000"/>
                  </a:schemeClr>
                </a:solidFill>
              </a:defRPr>
            </a:lvl1pPr>
          </a:lstStyle>
          <a:p>
            <a:fld id="{03821AA0-4DEE-48CE-B4F0-A65FCC61B828}" type="slidenum">
              <a:rPr lang="es-MX" smtClean="0"/>
              <a:t>‹Nº›</a:t>
            </a:fld>
            <a:endParaRPr lang="es-MX"/>
          </a:p>
        </p:txBody>
      </p:sp>
    </p:spTree>
    <p:extLst>
      <p:ext uri="{BB962C8B-B14F-4D97-AF65-F5344CB8AC3E}">
        <p14:creationId xmlns:p14="http://schemas.microsoft.com/office/powerpoint/2010/main" val="346807995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Lst>
  <p:txStyles>
    <p:titleStyle>
      <a:lvl1pPr algn="l" defTabSz="806867" rtl="0" eaLnBrk="1" latinLnBrk="0" hangingPunct="1">
        <a:lnSpc>
          <a:spcPct val="90000"/>
        </a:lnSpc>
        <a:spcBef>
          <a:spcPct val="0"/>
        </a:spcBef>
        <a:buNone/>
        <a:defRPr sz="3883" kern="1200">
          <a:solidFill>
            <a:schemeClr val="tx1"/>
          </a:solidFill>
          <a:latin typeface="+mj-lt"/>
          <a:ea typeface="+mj-ea"/>
          <a:cs typeface="+mj-cs"/>
        </a:defRPr>
      </a:lvl1pPr>
    </p:titleStyle>
    <p:bodyStyle>
      <a:lvl1pPr marL="201717" indent="-201717" algn="l" defTabSz="806867" rtl="0" eaLnBrk="1" latinLnBrk="0" hangingPunct="1">
        <a:lnSpc>
          <a:spcPct val="90000"/>
        </a:lnSpc>
        <a:spcBef>
          <a:spcPts val="882"/>
        </a:spcBef>
        <a:buFont typeface="Arial" panose="020B0604020202020204" pitchFamily="34" charset="0"/>
        <a:buChar char="•"/>
        <a:defRPr sz="2471" kern="1200">
          <a:solidFill>
            <a:schemeClr val="tx1"/>
          </a:solidFill>
          <a:latin typeface="+mn-lt"/>
          <a:ea typeface="+mn-ea"/>
          <a:cs typeface="+mn-cs"/>
        </a:defRPr>
      </a:lvl1pPr>
      <a:lvl2pPr marL="605150" indent="-201717" algn="l" defTabSz="806867" rtl="0" eaLnBrk="1" latinLnBrk="0" hangingPunct="1">
        <a:lnSpc>
          <a:spcPct val="90000"/>
        </a:lnSpc>
        <a:spcBef>
          <a:spcPts val="441"/>
        </a:spcBef>
        <a:buFont typeface="Arial" panose="020B0604020202020204" pitchFamily="34" charset="0"/>
        <a:buChar char="•"/>
        <a:defRPr sz="2118" kern="1200">
          <a:solidFill>
            <a:schemeClr val="tx1"/>
          </a:solidFill>
          <a:latin typeface="+mn-lt"/>
          <a:ea typeface="+mn-ea"/>
          <a:cs typeface="+mn-cs"/>
        </a:defRPr>
      </a:lvl2pPr>
      <a:lvl3pPr marL="1008583" indent="-201717" algn="l" defTabSz="806867" rtl="0" eaLnBrk="1" latinLnBrk="0" hangingPunct="1">
        <a:lnSpc>
          <a:spcPct val="90000"/>
        </a:lnSpc>
        <a:spcBef>
          <a:spcPts val="441"/>
        </a:spcBef>
        <a:buFont typeface="Arial" panose="020B0604020202020204" pitchFamily="34" charset="0"/>
        <a:buChar char="•"/>
        <a:defRPr sz="1765" kern="1200">
          <a:solidFill>
            <a:schemeClr val="tx1"/>
          </a:solidFill>
          <a:latin typeface="+mn-lt"/>
          <a:ea typeface="+mn-ea"/>
          <a:cs typeface="+mn-cs"/>
        </a:defRPr>
      </a:lvl3pPr>
      <a:lvl4pPr marL="1412016" indent="-201717" algn="l" defTabSz="806867"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4pPr>
      <a:lvl5pPr marL="1815450" indent="-201717" algn="l" defTabSz="806867"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5pPr>
      <a:lvl6pPr marL="2218883" indent="-201717" algn="l" defTabSz="806867"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6pPr>
      <a:lvl7pPr marL="2622316" indent="-201717" algn="l" defTabSz="806867"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7pPr>
      <a:lvl8pPr marL="3025750" indent="-201717" algn="l" defTabSz="806867"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8pPr>
      <a:lvl9pPr marL="3429183" indent="-201717" algn="l" defTabSz="806867"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9pPr>
    </p:bodyStyle>
    <p:otherStyle>
      <a:defPPr>
        <a:defRPr lang="es-MX"/>
      </a:defPPr>
      <a:lvl1pPr marL="0" algn="l" defTabSz="806867" rtl="0" eaLnBrk="1" latinLnBrk="0" hangingPunct="1">
        <a:defRPr sz="1588" kern="1200">
          <a:solidFill>
            <a:schemeClr val="tx1"/>
          </a:solidFill>
          <a:latin typeface="+mn-lt"/>
          <a:ea typeface="+mn-ea"/>
          <a:cs typeface="+mn-cs"/>
        </a:defRPr>
      </a:lvl1pPr>
      <a:lvl2pPr marL="403433" algn="l" defTabSz="806867" rtl="0" eaLnBrk="1" latinLnBrk="0" hangingPunct="1">
        <a:defRPr sz="1588" kern="1200">
          <a:solidFill>
            <a:schemeClr val="tx1"/>
          </a:solidFill>
          <a:latin typeface="+mn-lt"/>
          <a:ea typeface="+mn-ea"/>
          <a:cs typeface="+mn-cs"/>
        </a:defRPr>
      </a:lvl2pPr>
      <a:lvl3pPr marL="806867" algn="l" defTabSz="806867" rtl="0" eaLnBrk="1" latinLnBrk="0" hangingPunct="1">
        <a:defRPr sz="1588" kern="1200">
          <a:solidFill>
            <a:schemeClr val="tx1"/>
          </a:solidFill>
          <a:latin typeface="+mn-lt"/>
          <a:ea typeface="+mn-ea"/>
          <a:cs typeface="+mn-cs"/>
        </a:defRPr>
      </a:lvl3pPr>
      <a:lvl4pPr marL="1210300" algn="l" defTabSz="806867" rtl="0" eaLnBrk="1" latinLnBrk="0" hangingPunct="1">
        <a:defRPr sz="1588" kern="1200">
          <a:solidFill>
            <a:schemeClr val="tx1"/>
          </a:solidFill>
          <a:latin typeface="+mn-lt"/>
          <a:ea typeface="+mn-ea"/>
          <a:cs typeface="+mn-cs"/>
        </a:defRPr>
      </a:lvl4pPr>
      <a:lvl5pPr marL="1613733" algn="l" defTabSz="806867" rtl="0" eaLnBrk="1" latinLnBrk="0" hangingPunct="1">
        <a:defRPr sz="1588" kern="1200">
          <a:solidFill>
            <a:schemeClr val="tx1"/>
          </a:solidFill>
          <a:latin typeface="+mn-lt"/>
          <a:ea typeface="+mn-ea"/>
          <a:cs typeface="+mn-cs"/>
        </a:defRPr>
      </a:lvl5pPr>
      <a:lvl6pPr marL="2017166" algn="l" defTabSz="806867" rtl="0" eaLnBrk="1" latinLnBrk="0" hangingPunct="1">
        <a:defRPr sz="1588" kern="1200">
          <a:solidFill>
            <a:schemeClr val="tx1"/>
          </a:solidFill>
          <a:latin typeface="+mn-lt"/>
          <a:ea typeface="+mn-ea"/>
          <a:cs typeface="+mn-cs"/>
        </a:defRPr>
      </a:lvl6pPr>
      <a:lvl7pPr marL="2420600" algn="l" defTabSz="806867" rtl="0" eaLnBrk="1" latinLnBrk="0" hangingPunct="1">
        <a:defRPr sz="1588" kern="1200">
          <a:solidFill>
            <a:schemeClr val="tx1"/>
          </a:solidFill>
          <a:latin typeface="+mn-lt"/>
          <a:ea typeface="+mn-ea"/>
          <a:cs typeface="+mn-cs"/>
        </a:defRPr>
      </a:lvl7pPr>
      <a:lvl8pPr marL="2824033" algn="l" defTabSz="806867" rtl="0" eaLnBrk="1" latinLnBrk="0" hangingPunct="1">
        <a:defRPr sz="1588" kern="1200">
          <a:solidFill>
            <a:schemeClr val="tx1"/>
          </a:solidFill>
          <a:latin typeface="+mn-lt"/>
          <a:ea typeface="+mn-ea"/>
          <a:cs typeface="+mn-cs"/>
        </a:defRPr>
      </a:lvl8pPr>
      <a:lvl9pPr marL="3227466" algn="l" defTabSz="806867" rtl="0" eaLnBrk="1" latinLnBrk="0" hangingPunct="1">
        <a:defRPr sz="1588"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080486"/>
            <a:ext cx="9144000" cy="643043"/>
            <a:chOff x="0" y="6096000"/>
            <a:chExt cx="10058400" cy="804982"/>
          </a:xfrm>
        </p:grpSpPr>
        <p:sp>
          <p:nvSpPr>
            <p:cNvPr id="8" name="object 18"/>
            <p:cNvSpPr/>
            <p:nvPr/>
          </p:nvSpPr>
          <p:spPr>
            <a:xfrm>
              <a:off x="0" y="6209085"/>
              <a:ext cx="10058400" cy="691897"/>
            </a:xfrm>
            <a:prstGeom prst="rect">
              <a:avLst/>
            </a:prstGeom>
            <a:blipFill>
              <a:blip r:embed="rId4" cstate="print"/>
              <a:stretch>
                <a:fillRect/>
              </a:stretch>
            </a:blipFill>
          </p:spPr>
          <p:txBody>
            <a:bodyPr wrap="square" lIns="0" tIns="0" rIns="0" bIns="0" rtlCol="0">
              <a:noAutofit/>
            </a:bodyPr>
            <a:lstStyle/>
            <a:p>
              <a:endParaRPr sz="1588"/>
            </a:p>
          </p:txBody>
        </p:sp>
        <p:grpSp>
          <p:nvGrpSpPr>
            <p:cNvPr id="9" name="Group 8"/>
            <p:cNvGrpSpPr/>
            <p:nvPr/>
          </p:nvGrpSpPr>
          <p:grpSpPr>
            <a:xfrm>
              <a:off x="9081474" y="6096000"/>
              <a:ext cx="553211" cy="685800"/>
              <a:chOff x="9465564" y="6307137"/>
              <a:chExt cx="400811" cy="328359"/>
            </a:xfrm>
          </p:grpSpPr>
          <p:sp>
            <p:nvSpPr>
              <p:cNvPr id="10" name="object 19"/>
              <p:cNvSpPr/>
              <p:nvPr/>
            </p:nvSpPr>
            <p:spPr>
              <a:xfrm>
                <a:off x="9465564" y="6541008"/>
                <a:ext cx="60959" cy="0"/>
              </a:xfrm>
              <a:custGeom>
                <a:avLst/>
                <a:gdLst/>
                <a:ahLst/>
                <a:cxnLst/>
                <a:rect l="l" t="t" r="r" b="b"/>
                <a:pathLst>
                  <a:path w="60959">
                    <a:moveTo>
                      <a:pt x="0" y="0"/>
                    </a:moveTo>
                    <a:lnTo>
                      <a:pt x="60959" y="0"/>
                    </a:lnTo>
                  </a:path>
                </a:pathLst>
              </a:custGeom>
              <a:ln w="13461">
                <a:solidFill>
                  <a:srgbClr val="FDFDFD"/>
                </a:solidFill>
              </a:ln>
            </p:spPr>
            <p:txBody>
              <a:bodyPr wrap="square" lIns="0" tIns="0" rIns="0" bIns="0" rtlCol="0">
                <a:noAutofit/>
              </a:bodyPr>
              <a:lstStyle/>
              <a:p>
                <a:endParaRPr sz="1588"/>
              </a:p>
            </p:txBody>
          </p:sp>
          <p:sp>
            <p:nvSpPr>
              <p:cNvPr id="11" name="object 20"/>
              <p:cNvSpPr/>
              <p:nvPr/>
            </p:nvSpPr>
            <p:spPr>
              <a:xfrm>
                <a:off x="9500616" y="6445758"/>
                <a:ext cx="60960" cy="0"/>
              </a:xfrm>
              <a:custGeom>
                <a:avLst/>
                <a:gdLst/>
                <a:ahLst/>
                <a:cxnLst/>
                <a:rect l="l" t="t" r="r" b="b"/>
                <a:pathLst>
                  <a:path w="60960">
                    <a:moveTo>
                      <a:pt x="0" y="0"/>
                    </a:moveTo>
                    <a:lnTo>
                      <a:pt x="60960" y="0"/>
                    </a:lnTo>
                  </a:path>
                </a:pathLst>
              </a:custGeom>
              <a:ln w="11938">
                <a:solidFill>
                  <a:srgbClr val="000000"/>
                </a:solidFill>
              </a:ln>
            </p:spPr>
            <p:txBody>
              <a:bodyPr wrap="square" lIns="0" tIns="0" rIns="0" bIns="0" rtlCol="0">
                <a:noAutofit/>
              </a:bodyPr>
              <a:lstStyle/>
              <a:p>
                <a:endParaRPr sz="1588"/>
              </a:p>
            </p:txBody>
          </p:sp>
          <p:sp>
            <p:nvSpPr>
              <p:cNvPr id="12" name="object 21"/>
              <p:cNvSpPr/>
              <p:nvPr/>
            </p:nvSpPr>
            <p:spPr>
              <a:xfrm>
                <a:off x="9557003" y="6589014"/>
                <a:ext cx="60960" cy="0"/>
              </a:xfrm>
              <a:custGeom>
                <a:avLst/>
                <a:gdLst/>
                <a:ahLst/>
                <a:cxnLst/>
                <a:rect l="l" t="t" r="r" b="b"/>
                <a:pathLst>
                  <a:path w="60960">
                    <a:moveTo>
                      <a:pt x="0" y="0"/>
                    </a:moveTo>
                    <a:lnTo>
                      <a:pt x="60960" y="0"/>
                    </a:lnTo>
                  </a:path>
                </a:pathLst>
              </a:custGeom>
              <a:ln w="11937">
                <a:solidFill>
                  <a:srgbClr val="000000"/>
                </a:solidFill>
              </a:ln>
            </p:spPr>
            <p:txBody>
              <a:bodyPr wrap="square" lIns="0" tIns="0" rIns="0" bIns="0" rtlCol="0">
                <a:noAutofit/>
              </a:bodyPr>
              <a:lstStyle/>
              <a:p>
                <a:endParaRPr sz="1588"/>
              </a:p>
            </p:txBody>
          </p:sp>
          <p:sp>
            <p:nvSpPr>
              <p:cNvPr id="13" name="object 22"/>
              <p:cNvSpPr/>
              <p:nvPr/>
            </p:nvSpPr>
            <p:spPr>
              <a:xfrm>
                <a:off x="9500616" y="6628638"/>
                <a:ext cx="16764" cy="0"/>
              </a:xfrm>
              <a:custGeom>
                <a:avLst/>
                <a:gdLst/>
                <a:ahLst/>
                <a:cxnLst/>
                <a:rect l="l" t="t" r="r" b="b"/>
                <a:pathLst>
                  <a:path w="16764">
                    <a:moveTo>
                      <a:pt x="0" y="0"/>
                    </a:moveTo>
                    <a:lnTo>
                      <a:pt x="16764" y="0"/>
                    </a:lnTo>
                  </a:path>
                </a:pathLst>
              </a:custGeom>
              <a:ln w="14986">
                <a:solidFill>
                  <a:srgbClr val="000000"/>
                </a:solidFill>
              </a:ln>
            </p:spPr>
            <p:txBody>
              <a:bodyPr wrap="square" lIns="0" tIns="0" rIns="0" bIns="0" rtlCol="0">
                <a:noAutofit/>
              </a:bodyPr>
              <a:lstStyle/>
              <a:p>
                <a:endParaRPr sz="1588"/>
              </a:p>
            </p:txBody>
          </p:sp>
          <p:sp>
            <p:nvSpPr>
              <p:cNvPr id="14" name="object 23"/>
              <p:cNvSpPr/>
              <p:nvPr/>
            </p:nvSpPr>
            <p:spPr>
              <a:xfrm>
                <a:off x="9557003" y="6512051"/>
                <a:ext cx="60960" cy="0"/>
              </a:xfrm>
              <a:custGeom>
                <a:avLst/>
                <a:gdLst/>
                <a:ahLst/>
                <a:cxnLst/>
                <a:rect l="l" t="t" r="r" b="b"/>
                <a:pathLst>
                  <a:path w="60960">
                    <a:moveTo>
                      <a:pt x="0" y="0"/>
                    </a:moveTo>
                    <a:lnTo>
                      <a:pt x="60960" y="0"/>
                    </a:lnTo>
                  </a:path>
                </a:pathLst>
              </a:custGeom>
              <a:ln w="13462">
                <a:solidFill>
                  <a:srgbClr val="000000"/>
                </a:solidFill>
              </a:ln>
            </p:spPr>
            <p:txBody>
              <a:bodyPr wrap="square" lIns="0" tIns="0" rIns="0" bIns="0" rtlCol="0">
                <a:noAutofit/>
              </a:bodyPr>
              <a:lstStyle/>
              <a:p>
                <a:endParaRPr sz="1588"/>
              </a:p>
            </p:txBody>
          </p:sp>
          <p:sp>
            <p:nvSpPr>
              <p:cNvPr id="15" name="object 24"/>
              <p:cNvSpPr/>
              <p:nvPr/>
            </p:nvSpPr>
            <p:spPr>
              <a:xfrm>
                <a:off x="9601199" y="6440424"/>
                <a:ext cx="265176" cy="195072"/>
              </a:xfrm>
              <a:custGeom>
                <a:avLst/>
                <a:gdLst/>
                <a:ahLst/>
                <a:cxnLst/>
                <a:rect l="l" t="t" r="r" b="b"/>
                <a:pathLst>
                  <a:path w="265175" h="195071">
                    <a:moveTo>
                      <a:pt x="260603" y="190125"/>
                    </a:moveTo>
                    <a:lnTo>
                      <a:pt x="172211" y="94487"/>
                    </a:lnTo>
                    <a:lnTo>
                      <a:pt x="260603" y="1601"/>
                    </a:lnTo>
                    <a:lnTo>
                      <a:pt x="181520" y="1524"/>
                    </a:lnTo>
                    <a:lnTo>
                      <a:pt x="132587" y="56387"/>
                    </a:lnTo>
                    <a:lnTo>
                      <a:pt x="126788" y="49173"/>
                    </a:lnTo>
                    <a:lnTo>
                      <a:pt x="118030" y="39215"/>
                    </a:lnTo>
                    <a:lnTo>
                      <a:pt x="107746" y="27902"/>
                    </a:lnTo>
                    <a:lnTo>
                      <a:pt x="97368" y="16624"/>
                    </a:lnTo>
                    <a:lnTo>
                      <a:pt x="88331" y="6771"/>
                    </a:lnTo>
                    <a:lnTo>
                      <a:pt x="83654" y="1524"/>
                    </a:lnTo>
                    <a:lnTo>
                      <a:pt x="1439" y="1524"/>
                    </a:lnTo>
                    <a:lnTo>
                      <a:pt x="51815" y="54863"/>
                    </a:lnTo>
                    <a:lnTo>
                      <a:pt x="16763" y="54863"/>
                    </a:lnTo>
                    <a:lnTo>
                      <a:pt x="16763" y="67055"/>
                    </a:lnTo>
                    <a:lnTo>
                      <a:pt x="62483" y="67055"/>
                    </a:lnTo>
                    <a:lnTo>
                      <a:pt x="62483" y="77723"/>
                    </a:lnTo>
                    <a:lnTo>
                      <a:pt x="92963" y="77723"/>
                    </a:lnTo>
                    <a:lnTo>
                      <a:pt x="92963" y="89915"/>
                    </a:lnTo>
                    <a:lnTo>
                      <a:pt x="62483" y="89915"/>
                    </a:lnTo>
                    <a:lnTo>
                      <a:pt x="62483" y="100583"/>
                    </a:lnTo>
                    <a:lnTo>
                      <a:pt x="39623" y="100583"/>
                    </a:lnTo>
                    <a:lnTo>
                      <a:pt x="39623" y="112775"/>
                    </a:lnTo>
                    <a:lnTo>
                      <a:pt x="64007" y="112775"/>
                    </a:lnTo>
                    <a:lnTo>
                      <a:pt x="64007" y="124967"/>
                    </a:lnTo>
                    <a:lnTo>
                      <a:pt x="2782" y="192024"/>
                    </a:lnTo>
                    <a:lnTo>
                      <a:pt x="80326" y="192024"/>
                    </a:lnTo>
                    <a:lnTo>
                      <a:pt x="83641" y="188141"/>
                    </a:lnTo>
                    <a:lnTo>
                      <a:pt x="92062" y="178280"/>
                    </a:lnTo>
                    <a:lnTo>
                      <a:pt x="101894" y="166826"/>
                    </a:lnTo>
                    <a:lnTo>
                      <a:pt x="112046" y="155119"/>
                    </a:lnTo>
                    <a:lnTo>
                      <a:pt x="121423" y="144498"/>
                    </a:lnTo>
                    <a:lnTo>
                      <a:pt x="128935" y="136302"/>
                    </a:lnTo>
                    <a:lnTo>
                      <a:pt x="131063" y="134111"/>
                    </a:lnTo>
                    <a:lnTo>
                      <a:pt x="181736" y="192024"/>
                    </a:lnTo>
                    <a:lnTo>
                      <a:pt x="260603" y="192024"/>
                    </a:lnTo>
                    <a:lnTo>
                      <a:pt x="260603" y="190125"/>
                    </a:lnTo>
                    <a:close/>
                  </a:path>
                </a:pathLst>
              </a:custGeom>
              <a:solidFill>
                <a:srgbClr val="000000"/>
              </a:solidFill>
            </p:spPr>
            <p:txBody>
              <a:bodyPr wrap="square" lIns="0" tIns="0" rIns="0" bIns="0" rtlCol="0">
                <a:noAutofit/>
              </a:bodyPr>
              <a:lstStyle/>
              <a:p>
                <a:endParaRPr sz="1588"/>
              </a:p>
            </p:txBody>
          </p:sp>
          <p:sp>
            <p:nvSpPr>
              <p:cNvPr id="16" name="object 3"/>
              <p:cNvSpPr txBox="1"/>
              <p:nvPr/>
            </p:nvSpPr>
            <p:spPr>
              <a:xfrm>
                <a:off x="9500616" y="6307137"/>
                <a:ext cx="60960" cy="152400"/>
              </a:xfrm>
              <a:prstGeom prst="rect">
                <a:avLst/>
              </a:prstGeom>
            </p:spPr>
            <p:txBody>
              <a:bodyPr wrap="square" lIns="0" tIns="0" rIns="0" bIns="0" rtlCol="0">
                <a:noAutofit/>
              </a:bodyPr>
              <a:lstStyle/>
              <a:p>
                <a:pPr marL="22413">
                  <a:lnSpc>
                    <a:spcPts val="882"/>
                  </a:lnSpc>
                </a:pPr>
                <a:endParaRPr sz="882"/>
              </a:p>
            </p:txBody>
          </p:sp>
          <p:sp>
            <p:nvSpPr>
              <p:cNvPr id="17" name="object 2"/>
              <p:cNvSpPr txBox="1"/>
              <p:nvPr/>
            </p:nvSpPr>
            <p:spPr>
              <a:xfrm>
                <a:off x="9465564" y="6401308"/>
                <a:ext cx="60959" cy="152400"/>
              </a:xfrm>
              <a:prstGeom prst="rect">
                <a:avLst/>
              </a:prstGeom>
            </p:spPr>
            <p:txBody>
              <a:bodyPr wrap="square" lIns="0" tIns="0" rIns="0" bIns="0" rtlCol="0">
                <a:noAutofit/>
              </a:bodyPr>
              <a:lstStyle/>
              <a:p>
                <a:pPr marL="22413">
                  <a:lnSpc>
                    <a:spcPts val="882"/>
                  </a:lnSpc>
                </a:pPr>
                <a:endParaRPr sz="882"/>
              </a:p>
            </p:txBody>
          </p:sp>
        </p:grpSp>
      </p:grpSp>
      <p:sp>
        <p:nvSpPr>
          <p:cNvPr id="4" name="Date Placeholder 3"/>
          <p:cNvSpPr>
            <a:spLocks noGrp="1"/>
          </p:cNvSpPr>
          <p:nvPr>
            <p:ph type="dt" sz="half" idx="2"/>
          </p:nvPr>
        </p:nvSpPr>
        <p:spPr>
          <a:xfrm>
            <a:off x="629227" y="6356537"/>
            <a:ext cx="2056535" cy="365592"/>
          </a:xfrm>
          <a:prstGeom prst="rect">
            <a:avLst/>
          </a:prstGeom>
        </p:spPr>
        <p:txBody>
          <a:bodyPr vert="horz" lIns="91440" tIns="45720" rIns="91440" bIns="45720" rtlCol="0" anchor="ctr"/>
          <a:lstStyle>
            <a:lvl1pPr algn="l">
              <a:defRPr sz="1059">
                <a:solidFill>
                  <a:schemeClr val="tx1">
                    <a:tint val="75000"/>
                  </a:schemeClr>
                </a:solidFill>
              </a:defRPr>
            </a:lvl1pPr>
          </a:lstStyle>
          <a:p>
            <a:fld id="{DC594691-837D-403C-9BB7-35653F22FEAB}" type="datetimeFigureOut">
              <a:rPr lang="es-MX" smtClean="0"/>
              <a:t>05/09/2019</a:t>
            </a:fld>
            <a:endParaRPr lang="es-MX"/>
          </a:p>
        </p:txBody>
      </p:sp>
      <p:sp>
        <p:nvSpPr>
          <p:cNvPr id="5" name="Footer Placeholder 4"/>
          <p:cNvSpPr>
            <a:spLocks noGrp="1"/>
          </p:cNvSpPr>
          <p:nvPr>
            <p:ph type="ftr" sz="quarter" idx="3"/>
          </p:nvPr>
        </p:nvSpPr>
        <p:spPr>
          <a:xfrm>
            <a:off x="3029239" y="6356537"/>
            <a:ext cx="3085523" cy="365592"/>
          </a:xfrm>
          <a:prstGeom prst="rect">
            <a:avLst/>
          </a:prstGeom>
        </p:spPr>
        <p:txBody>
          <a:bodyPr vert="horz" lIns="91440" tIns="45720" rIns="91440" bIns="45720" rtlCol="0" anchor="ctr"/>
          <a:lstStyle>
            <a:lvl1pPr algn="ctr">
              <a:defRPr sz="1059">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6458239" y="6356537"/>
            <a:ext cx="2056534" cy="365592"/>
          </a:xfrm>
          <a:prstGeom prst="rect">
            <a:avLst/>
          </a:prstGeom>
        </p:spPr>
        <p:txBody>
          <a:bodyPr vert="horz" lIns="91440" tIns="45720" rIns="91440" bIns="45720" rtlCol="0" anchor="ctr"/>
          <a:lstStyle>
            <a:lvl1pPr algn="r">
              <a:defRPr sz="1059">
                <a:solidFill>
                  <a:schemeClr val="tx1">
                    <a:tint val="75000"/>
                  </a:schemeClr>
                </a:solidFill>
              </a:defRPr>
            </a:lvl1pPr>
          </a:lstStyle>
          <a:p>
            <a:fld id="{03821AA0-4DEE-48CE-B4F0-A65FCC61B828}" type="slidenum">
              <a:rPr lang="es-MX" smtClean="0"/>
              <a:t>‹Nº›</a:t>
            </a:fld>
            <a:endParaRPr lang="es-MX"/>
          </a:p>
        </p:txBody>
      </p:sp>
      <p:sp>
        <p:nvSpPr>
          <p:cNvPr id="18" name="Rectangle 17"/>
          <p:cNvSpPr/>
          <p:nvPr/>
        </p:nvSpPr>
        <p:spPr>
          <a:xfrm>
            <a:off x="0" y="0"/>
            <a:ext cx="9144000" cy="6170822"/>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588"/>
          </a:p>
        </p:txBody>
      </p:sp>
    </p:spTree>
    <p:extLst>
      <p:ext uri="{BB962C8B-B14F-4D97-AF65-F5344CB8AC3E}">
        <p14:creationId xmlns:p14="http://schemas.microsoft.com/office/powerpoint/2010/main" val="691287431"/>
      </p:ext>
    </p:extLst>
  </p:cSld>
  <p:clrMap bg1="lt1" tx1="dk1" bg2="lt2" tx2="dk2" accent1="accent1" accent2="accent2" accent3="accent3" accent4="accent4" accent5="accent5" accent6="accent6" hlink="hlink" folHlink="folHlink"/>
  <p:sldLayoutIdLst>
    <p:sldLayoutId id="2147483709" r:id="rId1"/>
    <p:sldLayoutId id="2147483710" r:id="rId2"/>
  </p:sldLayoutIdLst>
  <p:txStyles>
    <p:titleStyle>
      <a:lvl1pPr algn="l" defTabSz="806867" rtl="0" eaLnBrk="1" latinLnBrk="0" hangingPunct="1">
        <a:lnSpc>
          <a:spcPct val="90000"/>
        </a:lnSpc>
        <a:spcBef>
          <a:spcPct val="0"/>
        </a:spcBef>
        <a:buNone/>
        <a:defRPr sz="3883" kern="1200">
          <a:solidFill>
            <a:schemeClr val="tx1"/>
          </a:solidFill>
          <a:latin typeface="+mj-lt"/>
          <a:ea typeface="+mj-ea"/>
          <a:cs typeface="+mj-cs"/>
        </a:defRPr>
      </a:lvl1pPr>
    </p:titleStyle>
    <p:bodyStyle>
      <a:lvl1pPr marL="201717" indent="-201717" algn="l" defTabSz="806867" rtl="0" eaLnBrk="1" latinLnBrk="0" hangingPunct="1">
        <a:lnSpc>
          <a:spcPct val="90000"/>
        </a:lnSpc>
        <a:spcBef>
          <a:spcPts val="882"/>
        </a:spcBef>
        <a:buFont typeface="Arial" panose="020B0604020202020204" pitchFamily="34" charset="0"/>
        <a:buChar char="•"/>
        <a:defRPr sz="2471" kern="1200">
          <a:solidFill>
            <a:schemeClr val="tx1"/>
          </a:solidFill>
          <a:latin typeface="+mn-lt"/>
          <a:ea typeface="+mn-ea"/>
          <a:cs typeface="+mn-cs"/>
        </a:defRPr>
      </a:lvl1pPr>
      <a:lvl2pPr marL="605150" indent="-201717" algn="l" defTabSz="806867" rtl="0" eaLnBrk="1" latinLnBrk="0" hangingPunct="1">
        <a:lnSpc>
          <a:spcPct val="90000"/>
        </a:lnSpc>
        <a:spcBef>
          <a:spcPts val="441"/>
        </a:spcBef>
        <a:buFont typeface="Arial" panose="020B0604020202020204" pitchFamily="34" charset="0"/>
        <a:buChar char="•"/>
        <a:defRPr sz="2118" kern="1200">
          <a:solidFill>
            <a:schemeClr val="tx1"/>
          </a:solidFill>
          <a:latin typeface="+mn-lt"/>
          <a:ea typeface="+mn-ea"/>
          <a:cs typeface="+mn-cs"/>
        </a:defRPr>
      </a:lvl2pPr>
      <a:lvl3pPr marL="1008583" indent="-201717" algn="l" defTabSz="806867" rtl="0" eaLnBrk="1" latinLnBrk="0" hangingPunct="1">
        <a:lnSpc>
          <a:spcPct val="90000"/>
        </a:lnSpc>
        <a:spcBef>
          <a:spcPts val="441"/>
        </a:spcBef>
        <a:buFont typeface="Arial" panose="020B0604020202020204" pitchFamily="34" charset="0"/>
        <a:buChar char="•"/>
        <a:defRPr sz="1765" kern="1200">
          <a:solidFill>
            <a:schemeClr val="tx1"/>
          </a:solidFill>
          <a:latin typeface="+mn-lt"/>
          <a:ea typeface="+mn-ea"/>
          <a:cs typeface="+mn-cs"/>
        </a:defRPr>
      </a:lvl3pPr>
      <a:lvl4pPr marL="1412016" indent="-201717" algn="l" defTabSz="806867"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4pPr>
      <a:lvl5pPr marL="1815450" indent="-201717" algn="l" defTabSz="806867"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5pPr>
      <a:lvl6pPr marL="2218883" indent="-201717" algn="l" defTabSz="806867"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6pPr>
      <a:lvl7pPr marL="2622316" indent="-201717" algn="l" defTabSz="806867"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7pPr>
      <a:lvl8pPr marL="3025750" indent="-201717" algn="l" defTabSz="806867"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8pPr>
      <a:lvl9pPr marL="3429183" indent="-201717" algn="l" defTabSz="806867"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9pPr>
    </p:bodyStyle>
    <p:otherStyle>
      <a:defPPr>
        <a:defRPr lang="es-MX"/>
      </a:defPPr>
      <a:lvl1pPr marL="0" algn="l" defTabSz="806867" rtl="0" eaLnBrk="1" latinLnBrk="0" hangingPunct="1">
        <a:defRPr sz="1588" kern="1200">
          <a:solidFill>
            <a:schemeClr val="tx1"/>
          </a:solidFill>
          <a:latin typeface="+mn-lt"/>
          <a:ea typeface="+mn-ea"/>
          <a:cs typeface="+mn-cs"/>
        </a:defRPr>
      </a:lvl1pPr>
      <a:lvl2pPr marL="403433" algn="l" defTabSz="806867" rtl="0" eaLnBrk="1" latinLnBrk="0" hangingPunct="1">
        <a:defRPr sz="1588" kern="1200">
          <a:solidFill>
            <a:schemeClr val="tx1"/>
          </a:solidFill>
          <a:latin typeface="+mn-lt"/>
          <a:ea typeface="+mn-ea"/>
          <a:cs typeface="+mn-cs"/>
        </a:defRPr>
      </a:lvl2pPr>
      <a:lvl3pPr marL="806867" algn="l" defTabSz="806867" rtl="0" eaLnBrk="1" latinLnBrk="0" hangingPunct="1">
        <a:defRPr sz="1588" kern="1200">
          <a:solidFill>
            <a:schemeClr val="tx1"/>
          </a:solidFill>
          <a:latin typeface="+mn-lt"/>
          <a:ea typeface="+mn-ea"/>
          <a:cs typeface="+mn-cs"/>
        </a:defRPr>
      </a:lvl3pPr>
      <a:lvl4pPr marL="1210300" algn="l" defTabSz="806867" rtl="0" eaLnBrk="1" latinLnBrk="0" hangingPunct="1">
        <a:defRPr sz="1588" kern="1200">
          <a:solidFill>
            <a:schemeClr val="tx1"/>
          </a:solidFill>
          <a:latin typeface="+mn-lt"/>
          <a:ea typeface="+mn-ea"/>
          <a:cs typeface="+mn-cs"/>
        </a:defRPr>
      </a:lvl4pPr>
      <a:lvl5pPr marL="1613733" algn="l" defTabSz="806867" rtl="0" eaLnBrk="1" latinLnBrk="0" hangingPunct="1">
        <a:defRPr sz="1588" kern="1200">
          <a:solidFill>
            <a:schemeClr val="tx1"/>
          </a:solidFill>
          <a:latin typeface="+mn-lt"/>
          <a:ea typeface="+mn-ea"/>
          <a:cs typeface="+mn-cs"/>
        </a:defRPr>
      </a:lvl5pPr>
      <a:lvl6pPr marL="2017166" algn="l" defTabSz="806867" rtl="0" eaLnBrk="1" latinLnBrk="0" hangingPunct="1">
        <a:defRPr sz="1588" kern="1200">
          <a:solidFill>
            <a:schemeClr val="tx1"/>
          </a:solidFill>
          <a:latin typeface="+mn-lt"/>
          <a:ea typeface="+mn-ea"/>
          <a:cs typeface="+mn-cs"/>
        </a:defRPr>
      </a:lvl6pPr>
      <a:lvl7pPr marL="2420600" algn="l" defTabSz="806867" rtl="0" eaLnBrk="1" latinLnBrk="0" hangingPunct="1">
        <a:defRPr sz="1588" kern="1200">
          <a:solidFill>
            <a:schemeClr val="tx1"/>
          </a:solidFill>
          <a:latin typeface="+mn-lt"/>
          <a:ea typeface="+mn-ea"/>
          <a:cs typeface="+mn-cs"/>
        </a:defRPr>
      </a:lvl7pPr>
      <a:lvl8pPr marL="2824033" algn="l" defTabSz="806867" rtl="0" eaLnBrk="1" latinLnBrk="0" hangingPunct="1">
        <a:defRPr sz="1588" kern="1200">
          <a:solidFill>
            <a:schemeClr val="tx1"/>
          </a:solidFill>
          <a:latin typeface="+mn-lt"/>
          <a:ea typeface="+mn-ea"/>
          <a:cs typeface="+mn-cs"/>
        </a:defRPr>
      </a:lvl8pPr>
      <a:lvl9pPr marL="3227466" algn="l" defTabSz="806867" rtl="0" eaLnBrk="1" latinLnBrk="0" hangingPunct="1">
        <a:defRPr sz="15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springla.io/spring/plataforma-spring/"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spring.io/projects/spring-cloud" TargetMode="Externa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8100/currency-converter/from/USD/to/MXN/quantity/10" TargetMode="External"/><Relationship Id="rId2" Type="http://schemas.openxmlformats.org/officeDocument/2006/relationships/hyperlink" Target="http://localhost:8000/currency-exchange/from/USD/to/MXN" TargetMode="Externa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6.xml"/><Relationship Id="rId6" Type="http://schemas.openxmlformats.org/officeDocument/2006/relationships/hyperlink" Target="http://localhost:8888/limits-service/qa" TargetMode="External"/><Relationship Id="rId5" Type="http://schemas.openxmlformats.org/officeDocument/2006/relationships/hyperlink" Target="http://localhost:8888/parametros-service/default" TargetMode="External"/><Relationship Id="rId4" Type="http://schemas.openxmlformats.org/officeDocument/2006/relationships/hyperlink" Target="https://github.com/guerrerog-git/spring-cloud-config"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6.xml"/><Relationship Id="rId4" Type="http://schemas.openxmlformats.org/officeDocument/2006/relationships/hyperlink" Target="http://localhost:8080/actuator/refresh"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6.xml"/><Relationship Id="rId4" Type="http://schemas.openxmlformats.org/officeDocument/2006/relationships/hyperlink" Target="http://localhost:8000/currency-exchange/from/USD/to/MXN"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6.xml"/><Relationship Id="rId4" Type="http://schemas.openxmlformats.org/officeDocument/2006/relationships/hyperlink" Target="http://localhost:8100/currency-converter/from/USD/to/MXN/quantity/1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hyperlink" Target="http://localhost:8100/currency-converter/from/USD/to/MXN/quantity/10" TargetMode="External"/><Relationship Id="rId2" Type="http://schemas.openxmlformats.org/officeDocument/2006/relationships/hyperlink" Target="http://localhost:8000/currency-exchange/from/USD/to/MXN" TargetMode="Externa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hyperlink" Target="http://localhost:8100/currency-converter-feign/from/USD/to/MXN/quantity/10" TargetMode="External"/><Relationship Id="rId2" Type="http://schemas.openxmlformats.org/officeDocument/2006/relationships/image" Target="../media/image19.jpe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hyperlink" Target="http://localhost:8100/currency-converter-feign/from/USD/to/MXN/quantity/10" TargetMode="External"/><Relationship Id="rId2" Type="http://schemas.openxmlformats.org/officeDocument/2006/relationships/image" Target="../media/image19.jpeg"/><Relationship Id="rId1" Type="http://schemas.openxmlformats.org/officeDocument/2006/relationships/slideLayout" Target="../slideLayouts/slideLayout16.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hyperlink" Target="http://localhost:8100/currency-converter/from/USD/to/MXN/quantity/10" TargetMode="External"/><Relationship Id="rId2" Type="http://schemas.openxmlformats.org/officeDocument/2006/relationships/hyperlink" Target="http://localhost:8000/currency-exchange/from/USD/to/MXN" TargetMode="Externa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6.xml"/><Relationship Id="rId5" Type="http://schemas.openxmlformats.org/officeDocument/2006/relationships/image" Target="../media/image25.png"/><Relationship Id="rId4" Type="http://schemas.openxmlformats.org/officeDocument/2006/relationships/hyperlink" Target="http://localhost:8761/"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localhost:8761/" TargetMode="External"/><Relationship Id="rId1" Type="http://schemas.openxmlformats.org/officeDocument/2006/relationships/slideLayout" Target="../slideLayouts/slideLayout16.xml"/><Relationship Id="rId4" Type="http://schemas.openxmlformats.org/officeDocument/2006/relationships/hyperlink" Target="http://localhost:8100/currency-converter-feign/from/USD/to/MXN/quantity/10"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hyperlink" Target="http://localhost:8100/currency-converter/from/USD/to/MXN/quantity/10" TargetMode="External"/><Relationship Id="rId2" Type="http://schemas.openxmlformats.org/officeDocument/2006/relationships/hyperlink" Target="http://localhost:8000/currency-exchange/from/USD/to/MXN" TargetMode="Externa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6.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hyperlink" Target="http://localhost:8000/currency-exchange/from/USD/to/MXN" TargetMode="External"/><Relationship Id="rId2" Type="http://schemas.openxmlformats.org/officeDocument/2006/relationships/hyperlink" Target="http://localhost:8761/" TargetMode="External"/><Relationship Id="rId1" Type="http://schemas.openxmlformats.org/officeDocument/2006/relationships/slideLayout" Target="../slideLayouts/slideLayout16.xml"/><Relationship Id="rId5" Type="http://schemas.openxmlformats.org/officeDocument/2006/relationships/hyperlink" Target="http://localhost:8765/spring-cloud-exchange-rest/currency-exchange/from/USD/to/MXN" TargetMode="External"/><Relationship Id="rId4" Type="http://schemas.openxmlformats.org/officeDocument/2006/relationships/hyperlink" Target="http://localhost:8765/%7bapplication-name%7d/%7buri%7d"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localhost:8765/spring-cloud-conversion-rest/currency-converter-feign/from/USD/to/MXN/quantity/10" TargetMode="External"/><Relationship Id="rId2" Type="http://schemas.openxmlformats.org/officeDocument/2006/relationships/hyperlink" Target="http://localhost:8100/currency-converter-feign/from/USD/to/MXN/quantity/10" TargetMode="Externa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martinfowler.com/bliki/CircuitBreaker.html" TargetMode="External"/><Relationship Id="rId1" Type="http://schemas.openxmlformats.org/officeDocument/2006/relationships/slideLayout" Target="../slideLayouts/slideLayout16.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2" Type="http://schemas.openxmlformats.org/officeDocument/2006/relationships/hyperlink" Target="http://localhost:8080/configuracion" TargetMode="Externa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2.jp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3.jp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g"/><Relationship Id="rId1" Type="http://schemas.openxmlformats.org/officeDocument/2006/relationships/slideLayout" Target="../slideLayouts/slideLayout6.xml"/><Relationship Id="rId4" Type="http://schemas.openxmlformats.org/officeDocument/2006/relationships/image" Target="../media/image13.jpg"/></Relationships>
</file>

<file path=ppt/slides/_rels/slide4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32.jp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13.jpg"/><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2.jp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32.jpg"/></Relationships>
</file>

<file path=ppt/slides/_rels/slide57.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2.jpg"/><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26571" y="2028290"/>
            <a:ext cx="6727371" cy="1200329"/>
          </a:xfrm>
          <a:prstGeom prst="rect">
            <a:avLst/>
          </a:prstGeom>
          <a:noFill/>
        </p:spPr>
        <p:txBody>
          <a:bodyPr wrap="square" rtlCol="0">
            <a:spAutoFit/>
          </a:bodyPr>
          <a:lstStyle/>
          <a:p>
            <a:pPr algn="ctr"/>
            <a:r>
              <a:rPr lang="es-MX" sz="5400" b="1" cap="all"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Microservicios</a:t>
            </a:r>
          </a:p>
          <a:p>
            <a:pPr algn="ctr"/>
            <a:endParaRPr lang="es-MX" sz="1600" dirty="0"/>
          </a:p>
        </p:txBody>
      </p:sp>
    </p:spTree>
    <p:extLst>
      <p:ext uri="{BB962C8B-B14F-4D97-AF65-F5344CB8AC3E}">
        <p14:creationId xmlns:p14="http://schemas.microsoft.com/office/powerpoint/2010/main" val="760348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1180D72F-C23E-4099-A70F-8DB4E66F222D}"/>
              </a:ext>
            </a:extLst>
          </p:cNvPr>
          <p:cNvSpPr/>
          <p:nvPr/>
        </p:nvSpPr>
        <p:spPr>
          <a:xfrm>
            <a:off x="134471" y="470647"/>
            <a:ext cx="8875058" cy="5446055"/>
          </a:xfrm>
          <a:prstGeom prst="rect">
            <a:avLst/>
          </a:prstGeom>
          <a:blipFill>
            <a:blip r:embed="rId2" cstate="print"/>
            <a:stretch>
              <a:fillRect/>
            </a:stretch>
          </a:blipFill>
        </p:spPr>
        <p:txBody>
          <a:bodyPr wrap="square" lIns="0" tIns="0" rIns="0" bIns="0" rtlCol="0"/>
          <a:lstStyle/>
          <a:p>
            <a:endParaRPr sz="1588"/>
          </a:p>
        </p:txBody>
      </p:sp>
    </p:spTree>
    <p:extLst>
      <p:ext uri="{BB962C8B-B14F-4D97-AF65-F5344CB8AC3E}">
        <p14:creationId xmlns:p14="http://schemas.microsoft.com/office/powerpoint/2010/main" val="2612266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FBE69C-0CCB-4F0C-98D0-8C359E494125}"/>
              </a:ext>
            </a:extLst>
          </p:cNvPr>
          <p:cNvSpPr>
            <a:spLocks noGrp="1"/>
          </p:cNvSpPr>
          <p:nvPr>
            <p:ph type="title"/>
          </p:nvPr>
        </p:nvSpPr>
        <p:spPr/>
        <p:txBody>
          <a:bodyPr/>
          <a:lstStyle/>
          <a:p>
            <a:r>
              <a:rPr lang="es-MX"/>
              <a:t>CONCEPTOS BÁSICOS</a:t>
            </a:r>
          </a:p>
        </p:txBody>
      </p:sp>
      <p:sp>
        <p:nvSpPr>
          <p:cNvPr id="3" name="Marcador de contenido 2">
            <a:extLst>
              <a:ext uri="{FF2B5EF4-FFF2-40B4-BE49-F238E27FC236}">
                <a16:creationId xmlns:a16="http://schemas.microsoft.com/office/drawing/2014/main" id="{ECA7E8C2-F8EF-431B-B7A7-A477CD214466}"/>
              </a:ext>
            </a:extLst>
          </p:cNvPr>
          <p:cNvSpPr>
            <a:spLocks noGrp="1"/>
          </p:cNvSpPr>
          <p:nvPr>
            <p:ph idx="1"/>
          </p:nvPr>
        </p:nvSpPr>
        <p:spPr/>
        <p:txBody>
          <a:bodyPr/>
          <a:lstStyle/>
          <a:p>
            <a:r>
              <a:rPr lang="es-MX"/>
              <a:t>Spring es un </a:t>
            </a:r>
            <a:r>
              <a:rPr lang="es-MX" err="1"/>
              <a:t>framework</a:t>
            </a:r>
            <a:r>
              <a:rPr lang="es-MX"/>
              <a:t> de código abierto imprescindible para facilitar el desarrollo  de aplicaciones en Java.</a:t>
            </a:r>
          </a:p>
          <a:p>
            <a:r>
              <a:rPr lang="es-MX"/>
              <a:t>Spring 4 se integra de forma total con Java 8 e incorpora importantes mejoras como:</a:t>
            </a:r>
          </a:p>
          <a:p>
            <a:pPr marL="857296" lvl="1" indent="-453862">
              <a:buFont typeface="+mj-lt"/>
              <a:buAutoNum type="arabicPeriod"/>
            </a:pPr>
            <a:r>
              <a:rPr lang="es-MX"/>
              <a:t>Nuevas anotaciones para el contenedor </a:t>
            </a:r>
            <a:r>
              <a:rPr lang="es-MX" err="1"/>
              <a:t>IoC</a:t>
            </a:r>
            <a:r>
              <a:rPr lang="es-MX"/>
              <a:t>.</a:t>
            </a:r>
          </a:p>
          <a:p>
            <a:pPr marL="857296" lvl="1" indent="-453862">
              <a:buFont typeface="+mj-lt"/>
              <a:buAutoNum type="arabicPeriod"/>
            </a:pPr>
            <a:r>
              <a:rPr lang="es-MX"/>
              <a:t>El lenguaje de expresiones de Spring.</a:t>
            </a:r>
          </a:p>
          <a:p>
            <a:pPr marL="857296" lvl="1" indent="-453862">
              <a:buFont typeface="+mj-lt"/>
              <a:buAutoNum type="arabicPeriod"/>
            </a:pPr>
            <a:r>
              <a:rPr lang="es-MX"/>
              <a:t>La necesaria compatibilidad con REST.</a:t>
            </a:r>
          </a:p>
          <a:p>
            <a:r>
              <a:rPr lang="es-MX"/>
              <a:t>A lo largo del curso analizaremos el núcleo de Spring junto a las novedades de  seguridad, MVC, </a:t>
            </a:r>
            <a:r>
              <a:rPr lang="es-MX" err="1"/>
              <a:t>WebFlow</a:t>
            </a:r>
            <a:r>
              <a:rPr lang="es-MX"/>
              <a:t>, entre otras.</a:t>
            </a:r>
          </a:p>
          <a:p>
            <a:endParaRPr lang="es-MX"/>
          </a:p>
        </p:txBody>
      </p:sp>
    </p:spTree>
    <p:extLst>
      <p:ext uri="{BB962C8B-B14F-4D97-AF65-F5344CB8AC3E}">
        <p14:creationId xmlns:p14="http://schemas.microsoft.com/office/powerpoint/2010/main" val="1191222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FBE69C-0CCB-4F0C-98D0-8C359E494125}"/>
              </a:ext>
            </a:extLst>
          </p:cNvPr>
          <p:cNvSpPr>
            <a:spLocks noGrp="1"/>
          </p:cNvSpPr>
          <p:nvPr>
            <p:ph type="title"/>
          </p:nvPr>
        </p:nvSpPr>
        <p:spPr/>
        <p:txBody>
          <a:bodyPr/>
          <a:lstStyle/>
          <a:p>
            <a:r>
              <a:rPr lang="es-MX"/>
              <a:t>CONCEPTOS BÁSICOS</a:t>
            </a:r>
          </a:p>
        </p:txBody>
      </p:sp>
      <p:sp>
        <p:nvSpPr>
          <p:cNvPr id="3" name="Marcador de contenido 2">
            <a:extLst>
              <a:ext uri="{FF2B5EF4-FFF2-40B4-BE49-F238E27FC236}">
                <a16:creationId xmlns:a16="http://schemas.microsoft.com/office/drawing/2014/main" id="{ECA7E8C2-F8EF-431B-B7A7-A477CD214466}"/>
              </a:ext>
            </a:extLst>
          </p:cNvPr>
          <p:cNvSpPr>
            <a:spLocks noGrp="1"/>
          </p:cNvSpPr>
          <p:nvPr>
            <p:ph idx="1"/>
          </p:nvPr>
        </p:nvSpPr>
        <p:spPr/>
        <p:txBody>
          <a:bodyPr>
            <a:normAutofit lnSpcReduction="10000"/>
          </a:bodyPr>
          <a:lstStyle/>
          <a:p>
            <a:pPr marL="11206">
              <a:lnSpc>
                <a:spcPct val="100000"/>
              </a:lnSpc>
              <a:spcBef>
                <a:spcPts val="93"/>
              </a:spcBef>
            </a:pPr>
            <a:r>
              <a:rPr lang="es-MX" spc="-97">
                <a:latin typeface="Arial"/>
                <a:cs typeface="Arial"/>
              </a:rPr>
              <a:t>Spring </a:t>
            </a:r>
            <a:r>
              <a:rPr lang="es-MX" spc="-224">
                <a:latin typeface="Arial"/>
                <a:cs typeface="Arial"/>
              </a:rPr>
              <a:t>se </a:t>
            </a:r>
            <a:r>
              <a:rPr lang="es-MX" spc="-93">
                <a:latin typeface="Arial"/>
                <a:cs typeface="Arial"/>
              </a:rPr>
              <a:t>puede </a:t>
            </a:r>
            <a:r>
              <a:rPr lang="es-MX" spc="-88">
                <a:latin typeface="Arial"/>
                <a:cs typeface="Arial"/>
              </a:rPr>
              <a:t>ver </a:t>
            </a:r>
            <a:r>
              <a:rPr lang="es-MX" spc="-194">
                <a:latin typeface="Arial"/>
                <a:cs typeface="Arial"/>
              </a:rPr>
              <a:t>como </a:t>
            </a:r>
            <a:r>
              <a:rPr lang="es-MX" spc="-234">
                <a:latin typeface="Arial"/>
                <a:cs typeface="Arial"/>
              </a:rPr>
              <a:t>un </a:t>
            </a:r>
            <a:r>
              <a:rPr lang="es-MX" spc="-97">
                <a:latin typeface="Arial"/>
                <a:cs typeface="Arial"/>
              </a:rPr>
              <a:t>soporte </a:t>
            </a:r>
            <a:r>
              <a:rPr lang="es-MX" spc="-115">
                <a:latin typeface="Arial"/>
                <a:cs typeface="Arial"/>
              </a:rPr>
              <a:t>que </a:t>
            </a:r>
            <a:r>
              <a:rPr lang="es-MX" spc="-224">
                <a:latin typeface="Arial"/>
                <a:cs typeface="Arial"/>
              </a:rPr>
              <a:t>nos </a:t>
            </a:r>
            <a:r>
              <a:rPr lang="es-MX" spc="-79">
                <a:latin typeface="Arial"/>
                <a:cs typeface="Arial"/>
              </a:rPr>
              <a:t>proporciona </a:t>
            </a:r>
            <a:r>
              <a:rPr lang="es-MX" spc="-110">
                <a:latin typeface="Arial"/>
                <a:cs typeface="Arial"/>
              </a:rPr>
              <a:t>tres </a:t>
            </a:r>
            <a:r>
              <a:rPr lang="es-MX" spc="-150">
                <a:latin typeface="Arial"/>
                <a:cs typeface="Arial"/>
              </a:rPr>
              <a:t>elementos</a:t>
            </a:r>
            <a:r>
              <a:rPr lang="es-MX" spc="202">
                <a:latin typeface="Arial"/>
                <a:cs typeface="Arial"/>
              </a:rPr>
              <a:t> </a:t>
            </a:r>
            <a:r>
              <a:rPr lang="es-MX" spc="-141">
                <a:latin typeface="Arial"/>
                <a:cs typeface="Arial"/>
              </a:rPr>
              <a:t>básicos:</a:t>
            </a:r>
            <a:endParaRPr lang="es-MX">
              <a:latin typeface="Arial"/>
              <a:cs typeface="Arial"/>
            </a:endParaRPr>
          </a:p>
          <a:p>
            <a:pPr marL="62196">
              <a:lnSpc>
                <a:spcPct val="100000"/>
              </a:lnSpc>
              <a:spcBef>
                <a:spcPts val="1482"/>
              </a:spcBef>
            </a:pPr>
            <a:r>
              <a:rPr lang="es-MX" spc="-141">
                <a:solidFill>
                  <a:srgbClr val="FFFFFF"/>
                </a:solidFill>
                <a:latin typeface="Arial"/>
                <a:cs typeface="Arial"/>
              </a:rPr>
              <a:t>Servicios</a:t>
            </a:r>
            <a:r>
              <a:rPr lang="es-MX" spc="-18">
                <a:solidFill>
                  <a:srgbClr val="FFFFFF"/>
                </a:solidFill>
                <a:latin typeface="Arial"/>
                <a:cs typeface="Arial"/>
              </a:rPr>
              <a:t> </a:t>
            </a:r>
            <a:r>
              <a:rPr lang="es-MX" spc="-132">
                <a:solidFill>
                  <a:srgbClr val="FFFFFF"/>
                </a:solidFill>
                <a:latin typeface="Arial"/>
                <a:cs typeface="Arial"/>
              </a:rPr>
              <a:t>Enterprise</a:t>
            </a:r>
            <a:endParaRPr lang="es-MX">
              <a:latin typeface="Arial"/>
              <a:cs typeface="Arial"/>
            </a:endParaRPr>
          </a:p>
          <a:p>
            <a:pPr marL="400632" marR="4483" indent="-152968" algn="just">
              <a:lnSpc>
                <a:spcPct val="81500"/>
              </a:lnSpc>
              <a:spcBef>
                <a:spcPts val="838"/>
              </a:spcBef>
              <a:tabLst>
                <a:tab pos="401191" algn="l"/>
              </a:tabLst>
            </a:pPr>
            <a:r>
              <a:rPr lang="es-MX" sz="1765" spc="-176">
                <a:latin typeface="Arial"/>
                <a:cs typeface="Arial"/>
              </a:rPr>
              <a:t>Se </a:t>
            </a:r>
            <a:r>
              <a:rPr lang="es-MX" sz="1765" spc="-79">
                <a:latin typeface="Arial"/>
                <a:cs typeface="Arial"/>
              </a:rPr>
              <a:t>puede </a:t>
            </a:r>
            <a:r>
              <a:rPr lang="es-MX" sz="1765" spc="-97">
                <a:latin typeface="Arial"/>
                <a:cs typeface="Arial"/>
              </a:rPr>
              <a:t>hacer </a:t>
            </a:r>
            <a:r>
              <a:rPr lang="es-MX" sz="1765" spc="-53">
                <a:latin typeface="Arial"/>
                <a:cs typeface="Arial"/>
              </a:rPr>
              <a:t>de </a:t>
            </a:r>
            <a:r>
              <a:rPr lang="es-MX" sz="1765" spc="-97">
                <a:latin typeface="Arial"/>
                <a:cs typeface="Arial"/>
              </a:rPr>
              <a:t>manera </a:t>
            </a:r>
            <a:r>
              <a:rPr lang="es-MX" sz="1765" spc="-101">
                <a:latin typeface="Arial"/>
                <a:cs typeface="Arial"/>
              </a:rPr>
              <a:t>sencilla que </a:t>
            </a:r>
            <a:r>
              <a:rPr lang="es-MX" sz="1765" spc="-190">
                <a:latin typeface="Arial"/>
                <a:cs typeface="Arial"/>
              </a:rPr>
              <a:t>un </a:t>
            </a:r>
            <a:r>
              <a:rPr lang="es-MX" sz="1765" spc="-53">
                <a:latin typeface="Arial"/>
                <a:cs typeface="Arial"/>
              </a:rPr>
              <a:t>objeto </a:t>
            </a:r>
            <a:r>
              <a:rPr lang="es-MX" sz="1765" spc="-128">
                <a:latin typeface="Arial"/>
                <a:cs typeface="Arial"/>
              </a:rPr>
              <a:t>sea </a:t>
            </a:r>
            <a:r>
              <a:rPr lang="es-MX" sz="1765" spc="-97">
                <a:latin typeface="Arial"/>
                <a:cs typeface="Arial"/>
              </a:rPr>
              <a:t>transaccional, </a:t>
            </a:r>
            <a:r>
              <a:rPr lang="es-MX" sz="1765" spc="-93">
                <a:latin typeface="Arial"/>
                <a:cs typeface="Arial"/>
              </a:rPr>
              <a:t>o </a:t>
            </a:r>
            <a:r>
              <a:rPr lang="es-MX" sz="1765" spc="-101">
                <a:latin typeface="Arial"/>
                <a:cs typeface="Arial"/>
              </a:rPr>
              <a:t>que </a:t>
            </a:r>
            <a:r>
              <a:rPr lang="es-MX" sz="1765" spc="-229">
                <a:latin typeface="Arial"/>
                <a:cs typeface="Arial"/>
              </a:rPr>
              <a:t>su </a:t>
            </a:r>
            <a:r>
              <a:rPr lang="es-MX" sz="1765" spc="-141">
                <a:latin typeface="Arial"/>
                <a:cs typeface="Arial"/>
              </a:rPr>
              <a:t>acceso </a:t>
            </a:r>
            <a:r>
              <a:rPr lang="es-MX" sz="1765" spc="-119">
                <a:latin typeface="Arial"/>
                <a:cs typeface="Arial"/>
              </a:rPr>
              <a:t>esté </a:t>
            </a:r>
            <a:r>
              <a:rPr lang="es-MX" sz="1765" spc="-66">
                <a:latin typeface="Arial"/>
                <a:cs typeface="Arial"/>
              </a:rPr>
              <a:t>restringido </a:t>
            </a:r>
            <a:r>
              <a:rPr lang="es-MX" sz="1765" spc="-9">
                <a:latin typeface="Arial"/>
                <a:cs typeface="Arial"/>
              </a:rPr>
              <a:t>a  </a:t>
            </a:r>
            <a:r>
              <a:rPr lang="es-MX" sz="1765" spc="-93">
                <a:latin typeface="Arial"/>
                <a:cs typeface="Arial"/>
              </a:rPr>
              <a:t>ciertos </a:t>
            </a:r>
            <a:r>
              <a:rPr lang="es-MX" sz="1765" spc="-110">
                <a:latin typeface="Arial"/>
                <a:cs typeface="Arial"/>
              </a:rPr>
              <a:t>roles, </a:t>
            </a:r>
            <a:r>
              <a:rPr lang="es-MX" sz="1765" spc="-93">
                <a:latin typeface="Arial"/>
                <a:cs typeface="Arial"/>
              </a:rPr>
              <a:t>o </a:t>
            </a:r>
            <a:r>
              <a:rPr lang="es-MX" sz="1765" spc="-101">
                <a:latin typeface="Arial"/>
                <a:cs typeface="Arial"/>
              </a:rPr>
              <a:t>que </a:t>
            </a:r>
            <a:r>
              <a:rPr lang="es-MX" sz="1765" spc="-119">
                <a:latin typeface="Arial"/>
                <a:cs typeface="Arial"/>
              </a:rPr>
              <a:t>sea </a:t>
            </a:r>
            <a:r>
              <a:rPr lang="es-MX" sz="1765" spc="-101">
                <a:latin typeface="Arial"/>
                <a:cs typeface="Arial"/>
              </a:rPr>
              <a:t>accesible </a:t>
            </a:r>
            <a:r>
              <a:rPr lang="es-MX" sz="1765" spc="-53">
                <a:latin typeface="Arial"/>
                <a:cs typeface="Arial"/>
              </a:rPr>
              <a:t>de </a:t>
            </a:r>
            <a:r>
              <a:rPr lang="es-MX" sz="1765" spc="-97">
                <a:latin typeface="Arial"/>
                <a:cs typeface="Arial"/>
              </a:rPr>
              <a:t>manera </a:t>
            </a:r>
            <a:r>
              <a:rPr lang="es-MX" sz="1765" spc="-84">
                <a:latin typeface="Arial"/>
                <a:cs typeface="Arial"/>
              </a:rPr>
              <a:t>remota </a:t>
            </a:r>
            <a:r>
              <a:rPr lang="es-MX" sz="1765">
                <a:latin typeface="Arial"/>
                <a:cs typeface="Arial"/>
              </a:rPr>
              <a:t>y </a:t>
            </a:r>
            <a:r>
              <a:rPr lang="es-MX" sz="1765" spc="-75">
                <a:latin typeface="Arial"/>
                <a:cs typeface="Arial"/>
              </a:rPr>
              <a:t>transparente </a:t>
            </a:r>
            <a:r>
              <a:rPr lang="es-MX" sz="1765" spc="-13">
                <a:latin typeface="Arial"/>
                <a:cs typeface="Arial"/>
              </a:rPr>
              <a:t>para </a:t>
            </a:r>
            <a:r>
              <a:rPr lang="es-MX" sz="1765" spc="-44">
                <a:latin typeface="Arial"/>
                <a:cs typeface="Arial"/>
              </a:rPr>
              <a:t>el </a:t>
            </a:r>
            <a:r>
              <a:rPr lang="es-MX" sz="1765" spc="-66">
                <a:latin typeface="Arial"/>
                <a:cs typeface="Arial"/>
              </a:rPr>
              <a:t>desarrollador, </a:t>
            </a:r>
            <a:r>
              <a:rPr lang="es-MX" sz="1765" spc="-93">
                <a:latin typeface="Arial"/>
                <a:cs typeface="Arial"/>
              </a:rPr>
              <a:t>o </a:t>
            </a:r>
            <a:r>
              <a:rPr lang="es-MX" sz="1765" spc="-79">
                <a:latin typeface="Arial"/>
                <a:cs typeface="Arial"/>
              </a:rPr>
              <a:t>acceder </a:t>
            </a:r>
            <a:r>
              <a:rPr lang="es-MX" sz="1765" spc="-9">
                <a:latin typeface="Arial"/>
                <a:cs typeface="Arial"/>
              </a:rPr>
              <a:t>a  </a:t>
            </a:r>
            <a:r>
              <a:rPr lang="es-MX" sz="1765" spc="-93">
                <a:latin typeface="Arial"/>
                <a:cs typeface="Arial"/>
              </a:rPr>
              <a:t>otros </a:t>
            </a:r>
            <a:r>
              <a:rPr lang="es-MX" sz="1765" spc="-199">
                <a:latin typeface="Arial"/>
                <a:cs typeface="Arial"/>
              </a:rPr>
              <a:t>muchos </a:t>
            </a:r>
            <a:r>
              <a:rPr lang="es-MX" sz="1765" spc="-115">
                <a:latin typeface="Arial"/>
                <a:cs typeface="Arial"/>
              </a:rPr>
              <a:t>servicios </a:t>
            </a:r>
            <a:r>
              <a:rPr lang="es-MX" sz="1765" spc="-163">
                <a:latin typeface="Arial"/>
                <a:cs typeface="Arial"/>
              </a:rPr>
              <a:t>más, </a:t>
            </a:r>
            <a:r>
              <a:rPr lang="es-MX" sz="1765" spc="-159">
                <a:latin typeface="Arial"/>
                <a:cs typeface="Arial"/>
              </a:rPr>
              <a:t>sin </a:t>
            </a:r>
            <a:r>
              <a:rPr lang="es-MX" sz="1765" spc="-79">
                <a:latin typeface="Arial"/>
                <a:cs typeface="Arial"/>
              </a:rPr>
              <a:t>tener </a:t>
            </a:r>
            <a:r>
              <a:rPr lang="es-MX" sz="1765" spc="-101">
                <a:latin typeface="Arial"/>
                <a:cs typeface="Arial"/>
              </a:rPr>
              <a:t>que </a:t>
            </a:r>
            <a:r>
              <a:rPr lang="es-MX" sz="1765" spc="-75">
                <a:latin typeface="Arial"/>
                <a:cs typeface="Arial"/>
              </a:rPr>
              <a:t>escribir </a:t>
            </a:r>
            <a:r>
              <a:rPr lang="es-MX" sz="1765" spc="-35">
                <a:latin typeface="Arial"/>
                <a:cs typeface="Arial"/>
              </a:rPr>
              <a:t>el </a:t>
            </a:r>
            <a:r>
              <a:rPr lang="es-MX" sz="1765" spc="-71">
                <a:latin typeface="Arial"/>
                <a:cs typeface="Arial"/>
              </a:rPr>
              <a:t>código </a:t>
            </a:r>
            <a:r>
              <a:rPr lang="es-MX" sz="1765" spc="-53">
                <a:latin typeface="Arial"/>
                <a:cs typeface="Arial"/>
              </a:rPr>
              <a:t>de </a:t>
            </a:r>
            <a:r>
              <a:rPr lang="es-MX" sz="1765" spc="-97">
                <a:latin typeface="Arial"/>
                <a:cs typeface="Arial"/>
              </a:rPr>
              <a:t>manera </a:t>
            </a:r>
            <a:r>
              <a:rPr lang="es-MX" sz="1765" spc="-115">
                <a:latin typeface="Arial"/>
                <a:cs typeface="Arial"/>
              </a:rPr>
              <a:t>manual. </a:t>
            </a:r>
            <a:r>
              <a:rPr lang="es-MX" sz="1765" spc="-278">
                <a:latin typeface="Arial"/>
                <a:cs typeface="Arial"/>
              </a:rPr>
              <a:t>En </a:t>
            </a:r>
            <a:r>
              <a:rPr lang="es-MX" sz="1765" spc="-13">
                <a:latin typeface="Arial"/>
                <a:cs typeface="Arial"/>
              </a:rPr>
              <a:t>la </a:t>
            </a:r>
            <a:r>
              <a:rPr lang="es-MX" sz="1765" spc="-79">
                <a:latin typeface="Arial"/>
                <a:cs typeface="Arial"/>
              </a:rPr>
              <a:t>mayoría </a:t>
            </a:r>
            <a:r>
              <a:rPr lang="es-MX" sz="1765" spc="-53">
                <a:latin typeface="Arial"/>
                <a:cs typeface="Arial"/>
              </a:rPr>
              <a:t>de </a:t>
            </a:r>
            <a:r>
              <a:rPr lang="es-MX" sz="1765" spc="-124">
                <a:latin typeface="Arial"/>
                <a:cs typeface="Arial"/>
              </a:rPr>
              <a:t>los  </a:t>
            </a:r>
            <a:r>
              <a:rPr lang="es-MX" sz="1765" spc="-163">
                <a:latin typeface="Arial"/>
                <a:cs typeface="Arial"/>
              </a:rPr>
              <a:t>casos </a:t>
            </a:r>
            <a:r>
              <a:rPr lang="es-MX" sz="1765" spc="-115">
                <a:latin typeface="Arial"/>
                <a:cs typeface="Arial"/>
              </a:rPr>
              <a:t>solo </a:t>
            </a:r>
            <a:r>
              <a:rPr lang="es-MX" sz="1765" spc="-176">
                <a:latin typeface="Arial"/>
                <a:cs typeface="Arial"/>
              </a:rPr>
              <a:t>es </a:t>
            </a:r>
            <a:r>
              <a:rPr lang="es-MX" sz="1765" spc="-106">
                <a:latin typeface="Arial"/>
                <a:cs typeface="Arial"/>
              </a:rPr>
              <a:t>necesario </a:t>
            </a:r>
            <a:r>
              <a:rPr lang="es-MX" sz="1765" spc="-57">
                <a:latin typeface="Arial"/>
                <a:cs typeface="Arial"/>
              </a:rPr>
              <a:t>anotar </a:t>
            </a:r>
            <a:r>
              <a:rPr lang="es-MX" sz="1765" spc="-44">
                <a:latin typeface="Arial"/>
                <a:cs typeface="Arial"/>
              </a:rPr>
              <a:t>el</a:t>
            </a:r>
            <a:r>
              <a:rPr lang="es-MX" sz="1765">
                <a:latin typeface="Arial"/>
                <a:cs typeface="Arial"/>
              </a:rPr>
              <a:t> </a:t>
            </a:r>
            <a:r>
              <a:rPr lang="es-MX" sz="1765" spc="-57">
                <a:latin typeface="Arial"/>
                <a:cs typeface="Arial"/>
              </a:rPr>
              <a:t>objeto.</a:t>
            </a:r>
            <a:endParaRPr lang="es-MX" sz="1765">
              <a:latin typeface="Arial"/>
              <a:cs typeface="Arial"/>
            </a:endParaRPr>
          </a:p>
          <a:p>
            <a:pPr marL="64437">
              <a:lnSpc>
                <a:spcPct val="100000"/>
              </a:lnSpc>
              <a:spcBef>
                <a:spcPts val="1209"/>
              </a:spcBef>
            </a:pPr>
            <a:r>
              <a:rPr lang="es-MX" spc="-137">
                <a:solidFill>
                  <a:srgbClr val="FFFFFF"/>
                </a:solidFill>
                <a:latin typeface="Arial"/>
                <a:cs typeface="Arial"/>
              </a:rPr>
              <a:t>Estereotipos</a:t>
            </a:r>
            <a:r>
              <a:rPr lang="es-MX" spc="-18">
                <a:solidFill>
                  <a:srgbClr val="FFFFFF"/>
                </a:solidFill>
                <a:latin typeface="Arial"/>
                <a:cs typeface="Arial"/>
              </a:rPr>
              <a:t> </a:t>
            </a:r>
            <a:r>
              <a:rPr lang="es-MX" spc="-93">
                <a:solidFill>
                  <a:srgbClr val="FFFFFF"/>
                </a:solidFill>
                <a:latin typeface="Arial"/>
                <a:cs typeface="Arial"/>
              </a:rPr>
              <a:t>configurables</a:t>
            </a:r>
            <a:endParaRPr lang="es-MX">
              <a:latin typeface="Arial"/>
              <a:cs typeface="Arial"/>
            </a:endParaRPr>
          </a:p>
          <a:p>
            <a:pPr marL="400632" marR="371495" indent="-152968">
              <a:lnSpc>
                <a:spcPts val="1544"/>
              </a:lnSpc>
              <a:spcBef>
                <a:spcPts val="904"/>
              </a:spcBef>
              <a:tabLst>
                <a:tab pos="401191" algn="l"/>
              </a:tabLst>
            </a:pPr>
            <a:r>
              <a:rPr lang="es-MX" sz="1765" spc="-84">
                <a:latin typeface="Arial"/>
                <a:cs typeface="Arial"/>
              </a:rPr>
              <a:t>Spring </a:t>
            </a:r>
            <a:r>
              <a:rPr lang="es-MX" sz="1765" spc="-79">
                <a:latin typeface="Arial"/>
                <a:cs typeface="Arial"/>
              </a:rPr>
              <a:t>puede gestionar </a:t>
            </a:r>
            <a:r>
              <a:rPr lang="es-MX" sz="1765" spc="-44">
                <a:latin typeface="Arial"/>
                <a:cs typeface="Arial"/>
              </a:rPr>
              <a:t>el </a:t>
            </a:r>
            <a:r>
              <a:rPr lang="es-MX" sz="1765" spc="-97">
                <a:latin typeface="Arial"/>
                <a:cs typeface="Arial"/>
              </a:rPr>
              <a:t>ciclo </a:t>
            </a:r>
            <a:r>
              <a:rPr lang="es-MX" sz="1765" spc="-66">
                <a:latin typeface="Arial"/>
                <a:cs typeface="Arial"/>
              </a:rPr>
              <a:t>de </a:t>
            </a:r>
            <a:r>
              <a:rPr lang="es-MX" sz="1765" spc="-35">
                <a:latin typeface="Arial"/>
                <a:cs typeface="Arial"/>
              </a:rPr>
              <a:t>vida </a:t>
            </a:r>
            <a:r>
              <a:rPr lang="es-MX" sz="1765" spc="-53">
                <a:latin typeface="Arial"/>
                <a:cs typeface="Arial"/>
              </a:rPr>
              <a:t>de </a:t>
            </a:r>
            <a:r>
              <a:rPr lang="es-MX" sz="1765" spc="-124">
                <a:latin typeface="Arial"/>
                <a:cs typeface="Arial"/>
              </a:rPr>
              <a:t>los </a:t>
            </a:r>
            <a:r>
              <a:rPr lang="es-MX" sz="1765" spc="-84">
                <a:latin typeface="Arial"/>
                <a:cs typeface="Arial"/>
              </a:rPr>
              <a:t>objetos </a:t>
            </a:r>
            <a:r>
              <a:rPr lang="es-MX" sz="1765" spc="-101">
                <a:latin typeface="Arial"/>
                <a:cs typeface="Arial"/>
              </a:rPr>
              <a:t>que </a:t>
            </a:r>
            <a:r>
              <a:rPr lang="es-MX" sz="1765" spc="-115">
                <a:latin typeface="Arial"/>
                <a:cs typeface="Arial"/>
              </a:rPr>
              <a:t>queramos. </a:t>
            </a:r>
            <a:r>
              <a:rPr lang="es-MX" sz="1765" spc="-207">
                <a:latin typeface="Arial"/>
                <a:cs typeface="Arial"/>
              </a:rPr>
              <a:t>Los </a:t>
            </a:r>
            <a:r>
              <a:rPr lang="es-MX" sz="1765" spc="-84">
                <a:latin typeface="Arial"/>
                <a:cs typeface="Arial"/>
              </a:rPr>
              <a:t>objetos </a:t>
            </a:r>
            <a:r>
              <a:rPr lang="es-MX" sz="1765" spc="-97">
                <a:latin typeface="Arial"/>
                <a:cs typeface="Arial"/>
              </a:rPr>
              <a:t>gestionados </a:t>
            </a:r>
            <a:r>
              <a:rPr lang="es-MX" sz="1765" spc="-35">
                <a:latin typeface="Arial"/>
                <a:cs typeface="Arial"/>
              </a:rPr>
              <a:t>por </a:t>
            </a:r>
            <a:r>
              <a:rPr lang="es-MX" sz="1765" spc="-44">
                <a:latin typeface="Arial"/>
                <a:cs typeface="Arial"/>
              </a:rPr>
              <a:t>el  </a:t>
            </a:r>
            <a:r>
              <a:rPr lang="es-MX" sz="1765" spc="-62" err="1">
                <a:latin typeface="Arial"/>
                <a:cs typeface="Arial"/>
              </a:rPr>
              <a:t>framework</a:t>
            </a:r>
            <a:r>
              <a:rPr lang="es-MX" sz="1765" spc="-62">
                <a:latin typeface="Arial"/>
                <a:cs typeface="Arial"/>
              </a:rPr>
              <a:t> </a:t>
            </a:r>
            <a:r>
              <a:rPr lang="es-MX" sz="1765" spc="-190">
                <a:latin typeface="Arial"/>
                <a:cs typeface="Arial"/>
              </a:rPr>
              <a:t>se </a:t>
            </a:r>
            <a:r>
              <a:rPr lang="es-MX" sz="1765" spc="-119">
                <a:latin typeface="Arial"/>
                <a:cs typeface="Arial"/>
              </a:rPr>
              <a:t>denominan </a:t>
            </a:r>
            <a:r>
              <a:rPr lang="es-MX" sz="1765" spc="-97">
                <a:latin typeface="Arial"/>
                <a:cs typeface="Arial"/>
              </a:rPr>
              <a:t>genéricamente </a:t>
            </a:r>
            <a:r>
              <a:rPr lang="es-MX" sz="1765" b="1" spc="-132" err="1">
                <a:latin typeface="Arial"/>
                <a:cs typeface="Arial"/>
              </a:rPr>
              <a:t>beans</a:t>
            </a:r>
            <a:r>
              <a:rPr lang="es-MX" sz="1765" b="1" spc="-132">
                <a:latin typeface="Arial"/>
                <a:cs typeface="Arial"/>
              </a:rPr>
              <a:t> </a:t>
            </a:r>
            <a:r>
              <a:rPr lang="es-MX" sz="1765" spc="-53">
                <a:latin typeface="Arial"/>
                <a:cs typeface="Arial"/>
              </a:rPr>
              <a:t>de</a:t>
            </a:r>
            <a:r>
              <a:rPr lang="es-MX" sz="1765" spc="-282">
                <a:latin typeface="Arial"/>
                <a:cs typeface="Arial"/>
              </a:rPr>
              <a:t> </a:t>
            </a:r>
            <a:r>
              <a:rPr lang="es-MX" sz="1765" spc="-84">
                <a:latin typeface="Arial"/>
                <a:cs typeface="Arial"/>
              </a:rPr>
              <a:t>Spring.</a:t>
            </a:r>
            <a:endParaRPr lang="es-MX" sz="1765">
              <a:latin typeface="Arial"/>
              <a:cs typeface="Arial"/>
            </a:endParaRPr>
          </a:p>
          <a:p>
            <a:pPr marL="400632" indent="-152968">
              <a:lnSpc>
                <a:spcPct val="100000"/>
              </a:lnSpc>
              <a:spcBef>
                <a:spcPts val="13"/>
              </a:spcBef>
              <a:tabLst>
                <a:tab pos="401191" algn="l"/>
              </a:tabLst>
            </a:pPr>
            <a:r>
              <a:rPr lang="es-MX" sz="1765" spc="-115">
                <a:latin typeface="Arial"/>
                <a:cs typeface="Arial"/>
              </a:rPr>
              <a:t>Anotaciones </a:t>
            </a:r>
            <a:r>
              <a:rPr lang="es-MX" sz="1765" spc="-97">
                <a:latin typeface="Arial"/>
                <a:cs typeface="Arial"/>
              </a:rPr>
              <a:t>estándares: </a:t>
            </a:r>
            <a:r>
              <a:rPr lang="es-MX" sz="1765" b="1" spc="-124">
                <a:latin typeface="Arial"/>
                <a:cs typeface="Arial"/>
              </a:rPr>
              <a:t>@</a:t>
            </a:r>
            <a:r>
              <a:rPr lang="es-MX" sz="1765" b="1" spc="-124" err="1">
                <a:latin typeface="Arial"/>
                <a:cs typeface="Arial"/>
              </a:rPr>
              <a:t>Service</a:t>
            </a:r>
            <a:r>
              <a:rPr lang="es-MX" sz="1765" spc="-124">
                <a:latin typeface="Arial"/>
                <a:cs typeface="Arial"/>
              </a:rPr>
              <a:t>, </a:t>
            </a:r>
            <a:r>
              <a:rPr lang="es-MX" sz="1765" b="1" spc="-115">
                <a:latin typeface="Arial"/>
                <a:cs typeface="Arial"/>
              </a:rPr>
              <a:t>@</a:t>
            </a:r>
            <a:r>
              <a:rPr lang="es-MX" sz="1765" b="1" spc="-115" err="1">
                <a:latin typeface="Arial"/>
                <a:cs typeface="Arial"/>
              </a:rPr>
              <a:t>Repository</a:t>
            </a:r>
            <a:r>
              <a:rPr lang="es-MX" sz="1765" spc="-115">
                <a:latin typeface="Arial"/>
                <a:cs typeface="Arial"/>
              </a:rPr>
              <a:t>,</a:t>
            </a:r>
            <a:r>
              <a:rPr lang="es-MX" sz="1765" spc="-71">
                <a:latin typeface="Arial"/>
                <a:cs typeface="Arial"/>
              </a:rPr>
              <a:t> </a:t>
            </a:r>
            <a:r>
              <a:rPr lang="es-MX" sz="1765" b="1" spc="-124">
                <a:latin typeface="Arial"/>
                <a:cs typeface="Arial"/>
              </a:rPr>
              <a:t>@</a:t>
            </a:r>
            <a:r>
              <a:rPr lang="es-MX" sz="1765" b="1" spc="-124" err="1">
                <a:latin typeface="Arial"/>
                <a:cs typeface="Arial"/>
              </a:rPr>
              <a:t>Component</a:t>
            </a:r>
            <a:r>
              <a:rPr lang="es-MX" sz="1765" spc="-124">
                <a:latin typeface="Arial"/>
                <a:cs typeface="Arial"/>
              </a:rPr>
              <a:t>.</a:t>
            </a:r>
            <a:endParaRPr lang="es-MX" sz="1765">
              <a:latin typeface="Arial"/>
              <a:cs typeface="Arial"/>
            </a:endParaRPr>
          </a:p>
          <a:p>
            <a:pPr marL="64437">
              <a:lnSpc>
                <a:spcPct val="100000"/>
              </a:lnSpc>
              <a:spcBef>
                <a:spcPts val="1231"/>
              </a:spcBef>
            </a:pPr>
            <a:r>
              <a:rPr lang="es-MX" spc="-150">
                <a:solidFill>
                  <a:srgbClr val="FFFFFF"/>
                </a:solidFill>
                <a:latin typeface="Arial"/>
                <a:cs typeface="Arial"/>
              </a:rPr>
              <a:t>Inyección </a:t>
            </a:r>
            <a:r>
              <a:rPr lang="es-MX" spc="-62">
                <a:solidFill>
                  <a:srgbClr val="FFFFFF"/>
                </a:solidFill>
                <a:latin typeface="Arial"/>
                <a:cs typeface="Arial"/>
              </a:rPr>
              <a:t>de</a:t>
            </a:r>
            <a:r>
              <a:rPr lang="es-MX" spc="-296">
                <a:solidFill>
                  <a:srgbClr val="FFFFFF"/>
                </a:solidFill>
                <a:latin typeface="Arial"/>
                <a:cs typeface="Arial"/>
              </a:rPr>
              <a:t> </a:t>
            </a:r>
            <a:r>
              <a:rPr lang="es-MX" spc="-124">
                <a:solidFill>
                  <a:srgbClr val="FFFFFF"/>
                </a:solidFill>
                <a:latin typeface="Arial"/>
                <a:cs typeface="Arial"/>
              </a:rPr>
              <a:t>dependencias</a:t>
            </a:r>
            <a:endParaRPr lang="es-MX">
              <a:latin typeface="Arial"/>
              <a:cs typeface="Arial"/>
            </a:endParaRPr>
          </a:p>
          <a:p>
            <a:pPr marL="400632" marR="206198" indent="-152968">
              <a:lnSpc>
                <a:spcPct val="81200"/>
              </a:lnSpc>
              <a:spcBef>
                <a:spcPts val="949"/>
              </a:spcBef>
              <a:tabLst>
                <a:tab pos="401191" algn="l"/>
              </a:tabLst>
            </a:pPr>
            <a:r>
              <a:rPr lang="es-MX" sz="1765" spc="-124">
                <a:latin typeface="Arial"/>
                <a:cs typeface="Arial"/>
              </a:rPr>
              <a:t>Permite </a:t>
            </a:r>
            <a:r>
              <a:rPr lang="es-MX" sz="1765" spc="-106">
                <a:latin typeface="Arial"/>
                <a:cs typeface="Arial"/>
              </a:rPr>
              <a:t>solucionar </a:t>
            </a:r>
            <a:r>
              <a:rPr lang="es-MX" sz="1765" spc="-53">
                <a:latin typeface="Arial"/>
                <a:cs typeface="Arial"/>
              </a:rPr>
              <a:t>de forma </a:t>
            </a:r>
            <a:r>
              <a:rPr lang="es-MX" sz="1765" spc="-101">
                <a:latin typeface="Arial"/>
                <a:cs typeface="Arial"/>
              </a:rPr>
              <a:t>sencilla </a:t>
            </a:r>
            <a:r>
              <a:rPr lang="es-MX" sz="1765">
                <a:latin typeface="Arial"/>
                <a:cs typeface="Arial"/>
              </a:rPr>
              <a:t>y </a:t>
            </a:r>
            <a:r>
              <a:rPr lang="es-MX" sz="1765" spc="-66">
                <a:latin typeface="Arial"/>
                <a:cs typeface="Arial"/>
              </a:rPr>
              <a:t>elegante </a:t>
            </a:r>
            <a:r>
              <a:rPr lang="es-MX" sz="1765" spc="-163">
                <a:latin typeface="Arial"/>
                <a:cs typeface="Arial"/>
              </a:rPr>
              <a:t>cómo </a:t>
            </a:r>
            <a:r>
              <a:rPr lang="es-MX" sz="1765" spc="-62">
                <a:latin typeface="Arial"/>
                <a:cs typeface="Arial"/>
              </a:rPr>
              <a:t>proporcionar </a:t>
            </a:r>
            <a:r>
              <a:rPr lang="es-MX" sz="1765" spc="-9">
                <a:latin typeface="Arial"/>
                <a:cs typeface="Arial"/>
              </a:rPr>
              <a:t>a </a:t>
            </a:r>
            <a:r>
              <a:rPr lang="es-MX" sz="1765" spc="-190">
                <a:latin typeface="Arial"/>
                <a:cs typeface="Arial"/>
              </a:rPr>
              <a:t>un </a:t>
            </a:r>
            <a:r>
              <a:rPr lang="es-MX" sz="1765" spc="-53">
                <a:latin typeface="Arial"/>
                <a:cs typeface="Arial"/>
              </a:rPr>
              <a:t>objeto </a:t>
            </a:r>
            <a:r>
              <a:rPr lang="es-MX" sz="1765" spc="-84">
                <a:latin typeface="Arial"/>
                <a:cs typeface="Arial"/>
              </a:rPr>
              <a:t>cliente </a:t>
            </a:r>
            <a:r>
              <a:rPr lang="es-MX" sz="1765" spc="-141">
                <a:latin typeface="Arial"/>
                <a:cs typeface="Arial"/>
              </a:rPr>
              <a:t>acceso </a:t>
            </a:r>
            <a:r>
              <a:rPr lang="es-MX" sz="1765" spc="-9">
                <a:latin typeface="Arial"/>
                <a:cs typeface="Arial"/>
              </a:rPr>
              <a:t>a </a:t>
            </a:r>
            <a:r>
              <a:rPr lang="es-MX" sz="1765" spc="-190">
                <a:latin typeface="Arial"/>
                <a:cs typeface="Arial"/>
              </a:rPr>
              <a:t>un  </a:t>
            </a:r>
            <a:r>
              <a:rPr lang="es-MX" sz="1765" spc="-53">
                <a:latin typeface="Arial"/>
                <a:cs typeface="Arial"/>
              </a:rPr>
              <a:t>objeto </a:t>
            </a:r>
            <a:r>
              <a:rPr lang="es-MX" sz="1765" spc="-101">
                <a:latin typeface="Arial"/>
                <a:cs typeface="Arial"/>
              </a:rPr>
              <a:t>que </a:t>
            </a:r>
            <a:r>
              <a:rPr lang="es-MX" sz="1765" spc="-13">
                <a:latin typeface="Arial"/>
                <a:cs typeface="Arial"/>
              </a:rPr>
              <a:t>da </a:t>
            </a:r>
            <a:r>
              <a:rPr lang="es-MX" sz="1765" spc="-190">
                <a:latin typeface="Arial"/>
                <a:cs typeface="Arial"/>
              </a:rPr>
              <a:t>un </a:t>
            </a:r>
            <a:r>
              <a:rPr lang="es-MX" sz="1765" spc="-97">
                <a:latin typeface="Arial"/>
                <a:cs typeface="Arial"/>
              </a:rPr>
              <a:t>servicio </a:t>
            </a:r>
            <a:r>
              <a:rPr lang="es-MX" sz="1765" spc="-106">
                <a:latin typeface="Arial"/>
                <a:cs typeface="Arial"/>
              </a:rPr>
              <a:t>que </a:t>
            </a:r>
            <a:r>
              <a:rPr lang="es-MX" sz="1765" spc="-119">
                <a:latin typeface="Arial"/>
                <a:cs typeface="Arial"/>
              </a:rPr>
              <a:t>este </a:t>
            </a:r>
            <a:r>
              <a:rPr lang="es-MX" sz="1765" spc="-110">
                <a:latin typeface="Arial"/>
                <a:cs typeface="Arial"/>
              </a:rPr>
              <a:t>necesita. </a:t>
            </a:r>
            <a:r>
              <a:rPr lang="es-MX" sz="1765" spc="-137">
                <a:latin typeface="Arial"/>
                <a:cs typeface="Arial"/>
              </a:rPr>
              <a:t>Por </a:t>
            </a:r>
            <a:r>
              <a:rPr lang="es-MX" sz="1765" spc="-84">
                <a:latin typeface="Arial"/>
                <a:cs typeface="Arial"/>
              </a:rPr>
              <a:t>ejemplo, </a:t>
            </a:r>
            <a:r>
              <a:rPr lang="es-MX" sz="1765" spc="-101">
                <a:latin typeface="Arial"/>
                <a:cs typeface="Arial"/>
              </a:rPr>
              <a:t>que </a:t>
            </a:r>
            <a:r>
              <a:rPr lang="es-MX" sz="1765" spc="-190">
                <a:latin typeface="Arial"/>
                <a:cs typeface="Arial"/>
              </a:rPr>
              <a:t>un </a:t>
            </a:r>
            <a:r>
              <a:rPr lang="es-MX" sz="1765" spc="-57">
                <a:latin typeface="Arial"/>
                <a:cs typeface="Arial"/>
              </a:rPr>
              <a:t>objeto </a:t>
            </a:r>
            <a:r>
              <a:rPr lang="es-MX" sz="1765" spc="-53">
                <a:latin typeface="Arial"/>
                <a:cs typeface="Arial"/>
              </a:rPr>
              <a:t>de </a:t>
            </a:r>
            <a:r>
              <a:rPr lang="es-MX" sz="1765" spc="-13">
                <a:latin typeface="Arial"/>
                <a:cs typeface="Arial"/>
              </a:rPr>
              <a:t>la </a:t>
            </a:r>
            <a:r>
              <a:rPr lang="es-MX" sz="1765" spc="-57">
                <a:latin typeface="Arial"/>
                <a:cs typeface="Arial"/>
              </a:rPr>
              <a:t>capa </a:t>
            </a:r>
            <a:r>
              <a:rPr lang="es-MX" sz="1765" spc="-53">
                <a:latin typeface="Arial"/>
                <a:cs typeface="Arial"/>
              </a:rPr>
              <a:t>de </a:t>
            </a:r>
            <a:r>
              <a:rPr lang="es-MX" sz="1765" spc="-97">
                <a:latin typeface="Arial"/>
                <a:cs typeface="Arial"/>
              </a:rPr>
              <a:t>presentación </a:t>
            </a:r>
            <a:r>
              <a:rPr lang="es-MX" sz="1765" spc="-190">
                <a:latin typeface="Arial"/>
                <a:cs typeface="Arial"/>
              </a:rPr>
              <a:t>se  </a:t>
            </a:r>
            <a:r>
              <a:rPr lang="es-MX" sz="1765" spc="-62">
                <a:latin typeface="Arial"/>
                <a:cs typeface="Arial"/>
              </a:rPr>
              <a:t>pueda </a:t>
            </a:r>
            <a:r>
              <a:rPr lang="es-MX" sz="1765" spc="-128">
                <a:latin typeface="Arial"/>
                <a:cs typeface="Arial"/>
              </a:rPr>
              <a:t>comunicar </a:t>
            </a:r>
            <a:r>
              <a:rPr lang="es-MX" sz="1765" spc="-154">
                <a:latin typeface="Arial"/>
                <a:cs typeface="Arial"/>
              </a:rPr>
              <a:t>con uno </a:t>
            </a:r>
            <a:r>
              <a:rPr lang="es-MX" sz="1765" spc="-53">
                <a:latin typeface="Arial"/>
                <a:cs typeface="Arial"/>
              </a:rPr>
              <a:t>de</a:t>
            </a:r>
            <a:r>
              <a:rPr lang="es-MX" sz="1765" spc="-128">
                <a:latin typeface="Arial"/>
                <a:cs typeface="Arial"/>
              </a:rPr>
              <a:t> </a:t>
            </a:r>
            <a:r>
              <a:rPr lang="es-MX" sz="1765" spc="-97">
                <a:latin typeface="Arial"/>
                <a:cs typeface="Arial"/>
              </a:rPr>
              <a:t>negocio.</a:t>
            </a:r>
            <a:endParaRPr lang="es-MX" sz="1765">
              <a:latin typeface="Arial"/>
              <a:cs typeface="Arial"/>
            </a:endParaRPr>
          </a:p>
          <a:p>
            <a:endParaRPr lang="es-MX"/>
          </a:p>
        </p:txBody>
      </p:sp>
      <p:sp>
        <p:nvSpPr>
          <p:cNvPr id="4" name="object 3">
            <a:extLst>
              <a:ext uri="{FF2B5EF4-FFF2-40B4-BE49-F238E27FC236}">
                <a16:creationId xmlns:a16="http://schemas.microsoft.com/office/drawing/2014/main" id="{9740181A-23D1-4244-B88C-BCF206D02595}"/>
              </a:ext>
            </a:extLst>
          </p:cNvPr>
          <p:cNvSpPr/>
          <p:nvPr/>
        </p:nvSpPr>
        <p:spPr>
          <a:xfrm>
            <a:off x="134471" y="2017059"/>
            <a:ext cx="8875059" cy="450476"/>
          </a:xfrm>
          <a:custGeom>
            <a:avLst/>
            <a:gdLst/>
            <a:ahLst/>
            <a:cxnLst/>
            <a:rect l="l" t="t" r="r" b="b"/>
            <a:pathLst>
              <a:path w="10189845" h="510539">
                <a:moveTo>
                  <a:pt x="10104755" y="0"/>
                </a:moveTo>
                <a:lnTo>
                  <a:pt x="85090" y="0"/>
                </a:lnTo>
                <a:lnTo>
                  <a:pt x="52070" y="6985"/>
                </a:lnTo>
                <a:lnTo>
                  <a:pt x="25400" y="25400"/>
                </a:lnTo>
                <a:lnTo>
                  <a:pt x="6985" y="52070"/>
                </a:lnTo>
                <a:lnTo>
                  <a:pt x="0" y="85090"/>
                </a:lnTo>
                <a:lnTo>
                  <a:pt x="0" y="425450"/>
                </a:lnTo>
                <a:lnTo>
                  <a:pt x="6985" y="458470"/>
                </a:lnTo>
                <a:lnTo>
                  <a:pt x="25400" y="485775"/>
                </a:lnTo>
                <a:lnTo>
                  <a:pt x="52070" y="504190"/>
                </a:lnTo>
                <a:lnTo>
                  <a:pt x="85090" y="510540"/>
                </a:lnTo>
                <a:lnTo>
                  <a:pt x="10104755" y="510540"/>
                </a:lnTo>
                <a:lnTo>
                  <a:pt x="10137775" y="504190"/>
                </a:lnTo>
                <a:lnTo>
                  <a:pt x="10165080" y="485775"/>
                </a:lnTo>
                <a:lnTo>
                  <a:pt x="10182860" y="458470"/>
                </a:lnTo>
                <a:lnTo>
                  <a:pt x="10189845" y="425450"/>
                </a:lnTo>
                <a:lnTo>
                  <a:pt x="10189845" y="85090"/>
                </a:lnTo>
                <a:lnTo>
                  <a:pt x="10182860" y="52070"/>
                </a:lnTo>
                <a:lnTo>
                  <a:pt x="10165080" y="25400"/>
                </a:lnTo>
                <a:lnTo>
                  <a:pt x="10137775" y="6985"/>
                </a:lnTo>
                <a:lnTo>
                  <a:pt x="10104755" y="0"/>
                </a:lnTo>
                <a:close/>
              </a:path>
            </a:pathLst>
          </a:custGeom>
          <a:solidFill>
            <a:srgbClr val="3492B8"/>
          </a:solidFill>
        </p:spPr>
        <p:txBody>
          <a:bodyPr wrap="square" lIns="0" tIns="0" rIns="0" bIns="0" rtlCol="0" anchor="t"/>
          <a:lstStyle/>
          <a:p>
            <a:pPr lvl="1"/>
            <a:r>
              <a:rPr lang="es-MX" sz="2471" spc="-141">
                <a:solidFill>
                  <a:srgbClr val="FFFFFF"/>
                </a:solidFill>
                <a:latin typeface="Arial"/>
                <a:cs typeface="Arial"/>
              </a:rPr>
              <a:t>Servicios</a:t>
            </a:r>
            <a:r>
              <a:rPr lang="es-MX" sz="2471" spc="-18">
                <a:solidFill>
                  <a:srgbClr val="FFFFFF"/>
                </a:solidFill>
                <a:latin typeface="Arial"/>
                <a:cs typeface="Arial"/>
              </a:rPr>
              <a:t> </a:t>
            </a:r>
            <a:r>
              <a:rPr lang="es-MX" sz="2471" spc="-132">
                <a:solidFill>
                  <a:srgbClr val="FFFFFF"/>
                </a:solidFill>
                <a:latin typeface="Arial"/>
                <a:cs typeface="Arial"/>
              </a:rPr>
              <a:t>Enterprise</a:t>
            </a:r>
            <a:endParaRPr lang="es-MX" sz="2471">
              <a:latin typeface="Arial"/>
              <a:cs typeface="Arial"/>
            </a:endParaRPr>
          </a:p>
          <a:p>
            <a:endParaRPr sz="1588"/>
          </a:p>
        </p:txBody>
      </p:sp>
      <p:sp>
        <p:nvSpPr>
          <p:cNvPr id="5" name="object 3">
            <a:extLst>
              <a:ext uri="{FF2B5EF4-FFF2-40B4-BE49-F238E27FC236}">
                <a16:creationId xmlns:a16="http://schemas.microsoft.com/office/drawing/2014/main" id="{02E8D60F-91E0-4307-AD22-0F372A3F739B}"/>
              </a:ext>
            </a:extLst>
          </p:cNvPr>
          <p:cNvSpPr/>
          <p:nvPr/>
        </p:nvSpPr>
        <p:spPr>
          <a:xfrm>
            <a:off x="128868" y="3431217"/>
            <a:ext cx="8875059" cy="450476"/>
          </a:xfrm>
          <a:custGeom>
            <a:avLst/>
            <a:gdLst/>
            <a:ahLst/>
            <a:cxnLst/>
            <a:rect l="l" t="t" r="r" b="b"/>
            <a:pathLst>
              <a:path w="10189845" h="510539">
                <a:moveTo>
                  <a:pt x="10104755" y="0"/>
                </a:moveTo>
                <a:lnTo>
                  <a:pt x="85090" y="0"/>
                </a:lnTo>
                <a:lnTo>
                  <a:pt x="52070" y="6985"/>
                </a:lnTo>
                <a:lnTo>
                  <a:pt x="25400" y="25400"/>
                </a:lnTo>
                <a:lnTo>
                  <a:pt x="6985" y="52070"/>
                </a:lnTo>
                <a:lnTo>
                  <a:pt x="0" y="85090"/>
                </a:lnTo>
                <a:lnTo>
                  <a:pt x="0" y="425450"/>
                </a:lnTo>
                <a:lnTo>
                  <a:pt x="6985" y="458470"/>
                </a:lnTo>
                <a:lnTo>
                  <a:pt x="25400" y="485775"/>
                </a:lnTo>
                <a:lnTo>
                  <a:pt x="52070" y="504190"/>
                </a:lnTo>
                <a:lnTo>
                  <a:pt x="85090" y="510540"/>
                </a:lnTo>
                <a:lnTo>
                  <a:pt x="10104755" y="510540"/>
                </a:lnTo>
                <a:lnTo>
                  <a:pt x="10137775" y="504190"/>
                </a:lnTo>
                <a:lnTo>
                  <a:pt x="10165080" y="485775"/>
                </a:lnTo>
                <a:lnTo>
                  <a:pt x="10182860" y="458470"/>
                </a:lnTo>
                <a:lnTo>
                  <a:pt x="10189845" y="425450"/>
                </a:lnTo>
                <a:lnTo>
                  <a:pt x="10189845" y="85090"/>
                </a:lnTo>
                <a:lnTo>
                  <a:pt x="10182860" y="52070"/>
                </a:lnTo>
                <a:lnTo>
                  <a:pt x="10165080" y="25400"/>
                </a:lnTo>
                <a:lnTo>
                  <a:pt x="10137775" y="6985"/>
                </a:lnTo>
                <a:lnTo>
                  <a:pt x="10104755" y="0"/>
                </a:lnTo>
                <a:close/>
              </a:path>
            </a:pathLst>
          </a:custGeom>
          <a:solidFill>
            <a:srgbClr val="3492B8"/>
          </a:solidFill>
        </p:spPr>
        <p:txBody>
          <a:bodyPr wrap="square" lIns="0" tIns="0" rIns="0" bIns="0" rtlCol="0"/>
          <a:lstStyle/>
          <a:p>
            <a:pPr lvl="1"/>
            <a:r>
              <a:rPr lang="es-MX" sz="2471" spc="-137">
                <a:solidFill>
                  <a:srgbClr val="FFFFFF"/>
                </a:solidFill>
                <a:latin typeface="Arial"/>
                <a:cs typeface="Arial"/>
              </a:rPr>
              <a:t>Estereotipos</a:t>
            </a:r>
            <a:r>
              <a:rPr lang="es-MX" sz="2471" spc="-18">
                <a:solidFill>
                  <a:srgbClr val="FFFFFF"/>
                </a:solidFill>
                <a:latin typeface="Arial"/>
                <a:cs typeface="Arial"/>
              </a:rPr>
              <a:t> </a:t>
            </a:r>
            <a:r>
              <a:rPr lang="es-MX" sz="2471" spc="-93">
                <a:solidFill>
                  <a:srgbClr val="FFFFFF"/>
                </a:solidFill>
                <a:latin typeface="Arial"/>
                <a:cs typeface="Arial"/>
              </a:rPr>
              <a:t>configurables</a:t>
            </a:r>
            <a:endParaRPr lang="es-MX" sz="2471">
              <a:latin typeface="Arial"/>
              <a:cs typeface="Arial"/>
            </a:endParaRPr>
          </a:p>
          <a:p>
            <a:endParaRPr sz="1588"/>
          </a:p>
        </p:txBody>
      </p:sp>
      <p:sp>
        <p:nvSpPr>
          <p:cNvPr id="6" name="object 3">
            <a:extLst>
              <a:ext uri="{FF2B5EF4-FFF2-40B4-BE49-F238E27FC236}">
                <a16:creationId xmlns:a16="http://schemas.microsoft.com/office/drawing/2014/main" id="{73D6111D-4AAF-4E8E-8E84-777A03B5EDF5}"/>
              </a:ext>
            </a:extLst>
          </p:cNvPr>
          <p:cNvSpPr/>
          <p:nvPr/>
        </p:nvSpPr>
        <p:spPr>
          <a:xfrm>
            <a:off x="128868" y="4707579"/>
            <a:ext cx="8875059" cy="450476"/>
          </a:xfrm>
          <a:custGeom>
            <a:avLst/>
            <a:gdLst/>
            <a:ahLst/>
            <a:cxnLst/>
            <a:rect l="l" t="t" r="r" b="b"/>
            <a:pathLst>
              <a:path w="10189845" h="510539">
                <a:moveTo>
                  <a:pt x="10104755" y="0"/>
                </a:moveTo>
                <a:lnTo>
                  <a:pt x="85090" y="0"/>
                </a:lnTo>
                <a:lnTo>
                  <a:pt x="52070" y="6985"/>
                </a:lnTo>
                <a:lnTo>
                  <a:pt x="25400" y="25400"/>
                </a:lnTo>
                <a:lnTo>
                  <a:pt x="6985" y="52070"/>
                </a:lnTo>
                <a:lnTo>
                  <a:pt x="0" y="85090"/>
                </a:lnTo>
                <a:lnTo>
                  <a:pt x="0" y="425450"/>
                </a:lnTo>
                <a:lnTo>
                  <a:pt x="6985" y="458470"/>
                </a:lnTo>
                <a:lnTo>
                  <a:pt x="25400" y="485775"/>
                </a:lnTo>
                <a:lnTo>
                  <a:pt x="52070" y="504190"/>
                </a:lnTo>
                <a:lnTo>
                  <a:pt x="85090" y="510540"/>
                </a:lnTo>
                <a:lnTo>
                  <a:pt x="10104755" y="510540"/>
                </a:lnTo>
                <a:lnTo>
                  <a:pt x="10137775" y="504190"/>
                </a:lnTo>
                <a:lnTo>
                  <a:pt x="10165080" y="485775"/>
                </a:lnTo>
                <a:lnTo>
                  <a:pt x="10182860" y="458470"/>
                </a:lnTo>
                <a:lnTo>
                  <a:pt x="10189845" y="425450"/>
                </a:lnTo>
                <a:lnTo>
                  <a:pt x="10189845" y="85090"/>
                </a:lnTo>
                <a:lnTo>
                  <a:pt x="10182860" y="52070"/>
                </a:lnTo>
                <a:lnTo>
                  <a:pt x="10165080" y="25400"/>
                </a:lnTo>
                <a:lnTo>
                  <a:pt x="10137775" y="6985"/>
                </a:lnTo>
                <a:lnTo>
                  <a:pt x="10104755" y="0"/>
                </a:lnTo>
                <a:close/>
              </a:path>
            </a:pathLst>
          </a:custGeom>
          <a:solidFill>
            <a:srgbClr val="3492B8"/>
          </a:solidFill>
        </p:spPr>
        <p:txBody>
          <a:bodyPr wrap="square" lIns="0" tIns="0" rIns="0" bIns="0" rtlCol="0"/>
          <a:lstStyle/>
          <a:p>
            <a:pPr marL="467871" lvl="1">
              <a:spcBef>
                <a:spcPts val="1231"/>
              </a:spcBef>
            </a:pPr>
            <a:r>
              <a:rPr lang="es-MX" sz="2471" spc="-150">
                <a:solidFill>
                  <a:srgbClr val="FFFFFF"/>
                </a:solidFill>
                <a:latin typeface="Arial"/>
                <a:cs typeface="Arial"/>
              </a:rPr>
              <a:t>Inyección </a:t>
            </a:r>
            <a:r>
              <a:rPr lang="es-MX" sz="2471" spc="-62">
                <a:solidFill>
                  <a:srgbClr val="FFFFFF"/>
                </a:solidFill>
                <a:latin typeface="Arial"/>
                <a:cs typeface="Arial"/>
              </a:rPr>
              <a:t>de</a:t>
            </a:r>
            <a:r>
              <a:rPr lang="es-MX" sz="2471" spc="-296">
                <a:solidFill>
                  <a:srgbClr val="FFFFFF"/>
                </a:solidFill>
                <a:latin typeface="Arial"/>
                <a:cs typeface="Arial"/>
              </a:rPr>
              <a:t> </a:t>
            </a:r>
            <a:r>
              <a:rPr lang="es-MX" sz="2471" spc="-124">
                <a:solidFill>
                  <a:srgbClr val="FFFFFF"/>
                </a:solidFill>
                <a:latin typeface="Arial"/>
                <a:cs typeface="Arial"/>
              </a:rPr>
              <a:t>dependencias</a:t>
            </a:r>
            <a:endParaRPr lang="es-MX" sz="2471">
              <a:latin typeface="Arial"/>
              <a:cs typeface="Arial"/>
            </a:endParaRPr>
          </a:p>
        </p:txBody>
      </p:sp>
    </p:spTree>
    <p:extLst>
      <p:ext uri="{BB962C8B-B14F-4D97-AF65-F5344CB8AC3E}">
        <p14:creationId xmlns:p14="http://schemas.microsoft.com/office/powerpoint/2010/main" val="4195223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A2764881-B42E-44F6-AA3E-780B1679773A}"/>
              </a:ext>
            </a:extLst>
          </p:cNvPr>
          <p:cNvSpPr>
            <a:spLocks noGrp="1"/>
          </p:cNvSpPr>
          <p:nvPr>
            <p:ph type="title"/>
          </p:nvPr>
        </p:nvSpPr>
        <p:spPr/>
        <p:txBody>
          <a:bodyPr/>
          <a:lstStyle/>
          <a:p>
            <a:r>
              <a:rPr lang="es-MX"/>
              <a:t>MÓDULOS DE SPRING</a:t>
            </a:r>
          </a:p>
        </p:txBody>
      </p:sp>
      <p:sp>
        <p:nvSpPr>
          <p:cNvPr id="9" name="Marcador de contenido 8">
            <a:extLst>
              <a:ext uri="{FF2B5EF4-FFF2-40B4-BE49-F238E27FC236}">
                <a16:creationId xmlns:a16="http://schemas.microsoft.com/office/drawing/2014/main" id="{98B33D54-8969-4C1C-A228-86A656327D44}"/>
              </a:ext>
            </a:extLst>
          </p:cNvPr>
          <p:cNvSpPr>
            <a:spLocks noGrp="1"/>
          </p:cNvSpPr>
          <p:nvPr>
            <p:ph idx="1"/>
          </p:nvPr>
        </p:nvSpPr>
        <p:spPr/>
        <p:txBody>
          <a:bodyPr/>
          <a:lstStyle/>
          <a:p>
            <a:pPr marL="91892">
              <a:lnSpc>
                <a:spcPct val="100000"/>
              </a:lnSpc>
              <a:spcBef>
                <a:spcPts val="1081"/>
              </a:spcBef>
            </a:pPr>
            <a:r>
              <a:rPr lang="en-US" spc="-260">
                <a:latin typeface="Arial"/>
                <a:cs typeface="Arial"/>
              </a:rPr>
              <a:t>Los </a:t>
            </a:r>
            <a:r>
              <a:rPr lang="en-US" spc="-159" err="1">
                <a:latin typeface="Arial"/>
                <a:cs typeface="Arial"/>
              </a:rPr>
              <a:t>módulos</a:t>
            </a:r>
            <a:r>
              <a:rPr lang="en-US" spc="-159">
                <a:latin typeface="Arial"/>
                <a:cs typeface="Arial"/>
              </a:rPr>
              <a:t> </a:t>
            </a:r>
            <a:r>
              <a:rPr lang="en-US" spc="-57">
                <a:latin typeface="Arial"/>
                <a:cs typeface="Arial"/>
              </a:rPr>
              <a:t>de </a:t>
            </a:r>
            <a:r>
              <a:rPr lang="en-US" spc="-101">
                <a:latin typeface="Arial"/>
                <a:cs typeface="Arial"/>
              </a:rPr>
              <a:t>Spring </a:t>
            </a:r>
            <a:r>
              <a:rPr lang="en-US" spc="-115">
                <a:latin typeface="Arial"/>
                <a:cs typeface="Arial"/>
              </a:rPr>
              <a:t>que </a:t>
            </a:r>
            <a:r>
              <a:rPr lang="en-US" spc="-159" err="1">
                <a:latin typeface="Arial"/>
                <a:cs typeface="Arial"/>
              </a:rPr>
              <a:t>veremos</a:t>
            </a:r>
            <a:r>
              <a:rPr lang="en-US" spc="-159">
                <a:latin typeface="Arial"/>
                <a:cs typeface="Arial"/>
              </a:rPr>
              <a:t> </a:t>
            </a:r>
            <a:r>
              <a:rPr lang="en-US" spc="-168" err="1">
                <a:latin typeface="Arial"/>
                <a:cs typeface="Arial"/>
              </a:rPr>
              <a:t>en</a:t>
            </a:r>
            <a:r>
              <a:rPr lang="en-US" spc="-168">
                <a:latin typeface="Arial"/>
                <a:cs typeface="Arial"/>
              </a:rPr>
              <a:t> </a:t>
            </a:r>
            <a:r>
              <a:rPr lang="en-US" spc="-57">
                <a:latin typeface="Arial"/>
                <a:cs typeface="Arial"/>
              </a:rPr>
              <a:t>el</a:t>
            </a:r>
            <a:r>
              <a:rPr lang="en-US" spc="-22">
                <a:latin typeface="Arial"/>
                <a:cs typeface="Arial"/>
              </a:rPr>
              <a:t> </a:t>
            </a:r>
            <a:r>
              <a:rPr lang="en-US" spc="-180" err="1">
                <a:latin typeface="Arial"/>
                <a:cs typeface="Arial"/>
              </a:rPr>
              <a:t>curso</a:t>
            </a:r>
            <a:r>
              <a:rPr lang="en-US" spc="-180">
                <a:latin typeface="Arial"/>
                <a:cs typeface="Arial"/>
              </a:rPr>
              <a:t> </a:t>
            </a:r>
            <a:r>
              <a:rPr lang="en-US" spc="-199">
                <a:latin typeface="Arial"/>
                <a:cs typeface="Arial"/>
              </a:rPr>
              <a:t>son:</a:t>
            </a:r>
            <a:endParaRPr lang="en-US">
              <a:latin typeface="Arial"/>
              <a:cs typeface="Arial"/>
            </a:endParaRPr>
          </a:p>
          <a:p>
            <a:pPr marL="817513" lvl="1" indent="-402873">
              <a:lnSpc>
                <a:spcPct val="100000"/>
              </a:lnSpc>
              <a:spcBef>
                <a:spcPts val="997"/>
              </a:spcBef>
              <a:buClr>
                <a:srgbClr val="56B6C0"/>
              </a:buClr>
              <a:buAutoNum type="arabicPeriod"/>
              <a:tabLst>
                <a:tab pos="414079" algn="l"/>
                <a:tab pos="414640" algn="l"/>
              </a:tabLst>
            </a:pPr>
            <a:r>
              <a:rPr lang="en-US" spc="-97">
                <a:latin typeface="Arial"/>
                <a:cs typeface="Arial"/>
              </a:rPr>
              <a:t>Spring</a:t>
            </a:r>
            <a:r>
              <a:rPr lang="en-US" spc="-4">
                <a:latin typeface="Arial"/>
                <a:cs typeface="Arial"/>
              </a:rPr>
              <a:t> </a:t>
            </a:r>
            <a:r>
              <a:rPr lang="en-US" spc="-128">
                <a:latin typeface="Arial"/>
                <a:cs typeface="Arial"/>
              </a:rPr>
              <a:t>Framework.</a:t>
            </a:r>
            <a:endParaRPr lang="en-US">
              <a:latin typeface="Arial"/>
              <a:cs typeface="Arial"/>
            </a:endParaRPr>
          </a:p>
          <a:p>
            <a:pPr marL="817513" lvl="1" indent="-402873">
              <a:lnSpc>
                <a:spcPct val="100000"/>
              </a:lnSpc>
              <a:spcBef>
                <a:spcPts val="997"/>
              </a:spcBef>
              <a:buClr>
                <a:srgbClr val="56B6C0"/>
              </a:buClr>
              <a:buAutoNum type="arabicPeriod"/>
              <a:tabLst>
                <a:tab pos="414079" algn="l"/>
                <a:tab pos="414640" algn="l"/>
              </a:tabLst>
            </a:pPr>
            <a:r>
              <a:rPr lang="en-US" spc="-97">
                <a:latin typeface="Arial"/>
                <a:cs typeface="Arial"/>
              </a:rPr>
              <a:t>Spring</a:t>
            </a:r>
            <a:r>
              <a:rPr lang="en-US" spc="-4">
                <a:latin typeface="Arial"/>
                <a:cs typeface="Arial"/>
              </a:rPr>
              <a:t> </a:t>
            </a:r>
            <a:r>
              <a:rPr lang="en-US" spc="-75">
                <a:latin typeface="Arial"/>
                <a:cs typeface="Arial"/>
              </a:rPr>
              <a:t>Data.</a:t>
            </a:r>
            <a:endParaRPr lang="en-US">
              <a:latin typeface="Arial"/>
              <a:cs typeface="Arial"/>
            </a:endParaRPr>
          </a:p>
          <a:p>
            <a:pPr marL="817513" lvl="1" indent="-402873">
              <a:lnSpc>
                <a:spcPct val="100000"/>
              </a:lnSpc>
              <a:spcBef>
                <a:spcPts val="1019"/>
              </a:spcBef>
              <a:buClr>
                <a:srgbClr val="56B6C0"/>
              </a:buClr>
              <a:buAutoNum type="arabicPeriod"/>
              <a:tabLst>
                <a:tab pos="414079" algn="l"/>
                <a:tab pos="414640" algn="l"/>
              </a:tabLst>
            </a:pPr>
            <a:r>
              <a:rPr lang="en-US" spc="-97">
                <a:latin typeface="Arial"/>
                <a:cs typeface="Arial"/>
              </a:rPr>
              <a:t>Spring</a:t>
            </a:r>
            <a:r>
              <a:rPr lang="en-US" spc="-4">
                <a:latin typeface="Arial"/>
                <a:cs typeface="Arial"/>
              </a:rPr>
              <a:t> </a:t>
            </a:r>
            <a:r>
              <a:rPr lang="en-US" spc="-154">
                <a:latin typeface="Arial"/>
                <a:cs typeface="Arial"/>
              </a:rPr>
              <a:t>Batch.</a:t>
            </a:r>
            <a:endParaRPr lang="en-US">
              <a:latin typeface="Arial"/>
              <a:cs typeface="Arial"/>
            </a:endParaRPr>
          </a:p>
          <a:p>
            <a:pPr marL="817513" lvl="1" indent="-402873">
              <a:lnSpc>
                <a:spcPct val="100000"/>
              </a:lnSpc>
              <a:spcBef>
                <a:spcPts val="997"/>
              </a:spcBef>
              <a:buClr>
                <a:srgbClr val="56B6C0"/>
              </a:buClr>
              <a:buAutoNum type="arabicPeriod"/>
              <a:tabLst>
                <a:tab pos="414079" algn="l"/>
                <a:tab pos="414640" algn="l"/>
              </a:tabLst>
            </a:pPr>
            <a:r>
              <a:rPr lang="en-US" spc="-97">
                <a:latin typeface="Arial"/>
                <a:cs typeface="Arial"/>
              </a:rPr>
              <a:t>Spring</a:t>
            </a:r>
            <a:r>
              <a:rPr lang="en-US" spc="-4">
                <a:latin typeface="Arial"/>
                <a:cs typeface="Arial"/>
              </a:rPr>
              <a:t> </a:t>
            </a:r>
            <a:r>
              <a:rPr lang="en-US" spc="-132">
                <a:latin typeface="Arial"/>
                <a:cs typeface="Arial"/>
              </a:rPr>
              <a:t>Security.</a:t>
            </a:r>
            <a:endParaRPr lang="en-US">
              <a:latin typeface="Arial"/>
              <a:cs typeface="Arial"/>
            </a:endParaRPr>
          </a:p>
          <a:p>
            <a:pPr marL="817513" lvl="1" indent="-402873">
              <a:lnSpc>
                <a:spcPct val="100000"/>
              </a:lnSpc>
              <a:spcBef>
                <a:spcPts val="997"/>
              </a:spcBef>
              <a:buClr>
                <a:srgbClr val="56B6C0"/>
              </a:buClr>
              <a:buAutoNum type="arabicPeriod"/>
              <a:tabLst>
                <a:tab pos="414079" algn="l"/>
                <a:tab pos="414640" algn="l"/>
              </a:tabLst>
            </a:pPr>
            <a:r>
              <a:rPr lang="en-US" spc="-97">
                <a:latin typeface="Arial"/>
                <a:cs typeface="Arial"/>
              </a:rPr>
              <a:t>Spring </a:t>
            </a:r>
            <a:r>
              <a:rPr lang="en-US" spc="-49">
                <a:latin typeface="Arial"/>
                <a:cs typeface="Arial"/>
              </a:rPr>
              <a:t>Web</a:t>
            </a:r>
            <a:r>
              <a:rPr lang="en-US" spc="22">
                <a:latin typeface="Arial"/>
                <a:cs typeface="Arial"/>
              </a:rPr>
              <a:t> </a:t>
            </a:r>
            <a:r>
              <a:rPr lang="en-US" spc="-150">
                <a:latin typeface="Arial"/>
                <a:cs typeface="Arial"/>
              </a:rPr>
              <a:t>Services.</a:t>
            </a:r>
            <a:endParaRPr lang="en-US">
              <a:latin typeface="Arial"/>
              <a:cs typeface="Arial"/>
            </a:endParaRPr>
          </a:p>
          <a:p>
            <a:pPr>
              <a:lnSpc>
                <a:spcPct val="100000"/>
              </a:lnSpc>
            </a:pPr>
            <a:endParaRPr lang="en-US">
              <a:latin typeface="Times New Roman"/>
              <a:cs typeface="Times New Roman"/>
            </a:endParaRPr>
          </a:p>
          <a:p>
            <a:pPr>
              <a:lnSpc>
                <a:spcPct val="100000"/>
              </a:lnSpc>
              <a:spcBef>
                <a:spcPts val="31"/>
              </a:spcBef>
            </a:pPr>
            <a:endParaRPr lang="en-US" sz="2118">
              <a:latin typeface="Times New Roman"/>
              <a:cs typeface="Times New Roman"/>
            </a:endParaRPr>
          </a:p>
          <a:p>
            <a:pPr marL="91892">
              <a:lnSpc>
                <a:spcPct val="100000"/>
              </a:lnSpc>
            </a:pPr>
            <a:r>
              <a:rPr lang="en-US" spc="-168">
                <a:latin typeface="Arial"/>
                <a:cs typeface="Arial"/>
              </a:rPr>
              <a:t>Fuente:</a:t>
            </a:r>
            <a:r>
              <a:rPr lang="en-US" spc="-31">
                <a:latin typeface="Arial"/>
                <a:cs typeface="Arial"/>
              </a:rPr>
              <a:t> </a:t>
            </a:r>
            <a:r>
              <a:rPr lang="en-US" u="heavy" spc="-22">
                <a:solidFill>
                  <a:srgbClr val="B06B00"/>
                </a:solidFill>
                <a:uFill>
                  <a:solidFill>
                    <a:srgbClr val="B06B00"/>
                  </a:solidFill>
                </a:uFill>
                <a:latin typeface="Arial"/>
                <a:cs typeface="Arial"/>
                <a:hlinkClick r:id="rId2"/>
              </a:rPr>
              <a:t>https://springla.io/spring/plataforma-spring/</a:t>
            </a:r>
            <a:endParaRPr lang="es-MX"/>
          </a:p>
        </p:txBody>
      </p:sp>
    </p:spTree>
    <p:extLst>
      <p:ext uri="{BB962C8B-B14F-4D97-AF65-F5344CB8AC3E}">
        <p14:creationId xmlns:p14="http://schemas.microsoft.com/office/powerpoint/2010/main" val="659566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17240" y="1974825"/>
            <a:ext cx="6727371" cy="1292662"/>
          </a:xfrm>
          <a:prstGeom prst="rect">
            <a:avLst/>
          </a:prstGeom>
          <a:noFill/>
        </p:spPr>
        <p:txBody>
          <a:bodyPr wrap="square" rtlCol="0">
            <a:spAutoFit/>
          </a:bodyPr>
          <a:lstStyle/>
          <a:p>
            <a:pPr algn="ctr"/>
            <a:r>
              <a:rPr lang="es-MX" sz="6000" b="1" cap="all"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SPRING CLOUD</a:t>
            </a:r>
          </a:p>
          <a:p>
            <a:pPr algn="ctr"/>
            <a:endParaRPr lang="es-MX" dirty="0"/>
          </a:p>
        </p:txBody>
      </p:sp>
    </p:spTree>
    <p:extLst>
      <p:ext uri="{BB962C8B-B14F-4D97-AF65-F5344CB8AC3E}">
        <p14:creationId xmlns:p14="http://schemas.microsoft.com/office/powerpoint/2010/main" val="1514145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449285" y="492749"/>
            <a:ext cx="5313783" cy="830997"/>
          </a:xfrm>
          <a:prstGeom prst="rect">
            <a:avLst/>
          </a:prstGeom>
          <a:noFill/>
        </p:spPr>
        <p:txBody>
          <a:bodyPr wrap="square" rtlCol="0">
            <a:spAutoFit/>
          </a:bodyPr>
          <a:lstStyle/>
          <a:p>
            <a:r>
              <a:rPr lang="es-MX" sz="4800" b="1" dirty="0">
                <a:latin typeface="Arial" panose="020B0604020202020204" pitchFamily="34" charset="0"/>
                <a:cs typeface="Arial" panose="020B0604020202020204" pitchFamily="34" charset="0"/>
              </a:rPr>
              <a:t>Spring Cloud</a:t>
            </a:r>
            <a:endParaRPr lang="es-MX" sz="4800" dirty="0">
              <a:latin typeface="Arial" panose="020B0604020202020204" pitchFamily="34" charset="0"/>
              <a:cs typeface="Arial" panose="020B0604020202020204" pitchFamily="34" charset="0"/>
            </a:endParaRPr>
          </a:p>
        </p:txBody>
      </p:sp>
      <p:sp>
        <p:nvSpPr>
          <p:cNvPr id="8" name="Rectángulo 7">
            <a:extLst>
              <a:ext uri="{FF2B5EF4-FFF2-40B4-BE49-F238E27FC236}">
                <a16:creationId xmlns:a16="http://schemas.microsoft.com/office/drawing/2014/main" id="{D7C479D7-77D1-42FB-86C3-003FA7197170}"/>
              </a:ext>
            </a:extLst>
          </p:cNvPr>
          <p:cNvSpPr/>
          <p:nvPr/>
        </p:nvSpPr>
        <p:spPr>
          <a:xfrm>
            <a:off x="2110428" y="1818493"/>
            <a:ext cx="4091313" cy="369332"/>
          </a:xfrm>
          <a:prstGeom prst="rect">
            <a:avLst/>
          </a:prstGeom>
        </p:spPr>
        <p:txBody>
          <a:bodyPr wrap="none">
            <a:spAutoFit/>
          </a:bodyPr>
          <a:lstStyle/>
          <a:p>
            <a:pPr marL="285750" indent="-285750">
              <a:buFont typeface="Wingdings" panose="05000000000000000000" pitchFamily="2" charset="2"/>
              <a:buChar char="v"/>
            </a:pPr>
            <a:r>
              <a:rPr lang="es-MX" dirty="0">
                <a:hlinkClick r:id="rId2"/>
              </a:rPr>
              <a:t>https://spring.io/projects/spring-cloud</a:t>
            </a:r>
            <a:endParaRPr lang="es-MX" dirty="0"/>
          </a:p>
        </p:txBody>
      </p:sp>
      <p:pic>
        <p:nvPicPr>
          <p:cNvPr id="3" name="Imagen 2">
            <a:extLst>
              <a:ext uri="{FF2B5EF4-FFF2-40B4-BE49-F238E27FC236}">
                <a16:creationId xmlns:a16="http://schemas.microsoft.com/office/drawing/2014/main" id="{D4C659C9-2E36-439C-9EE5-28526F8F969B}"/>
              </a:ext>
            </a:extLst>
          </p:cNvPr>
          <p:cNvPicPr>
            <a:picLocks noChangeAspect="1"/>
          </p:cNvPicPr>
          <p:nvPr/>
        </p:nvPicPr>
        <p:blipFill>
          <a:blip r:embed="rId3"/>
          <a:stretch>
            <a:fillRect/>
          </a:stretch>
        </p:blipFill>
        <p:spPr>
          <a:xfrm>
            <a:off x="1143728" y="2591046"/>
            <a:ext cx="6856543" cy="2079130"/>
          </a:xfrm>
          <a:prstGeom prst="rect">
            <a:avLst/>
          </a:prstGeom>
        </p:spPr>
      </p:pic>
    </p:spTree>
    <p:extLst>
      <p:ext uri="{BB962C8B-B14F-4D97-AF65-F5344CB8AC3E}">
        <p14:creationId xmlns:p14="http://schemas.microsoft.com/office/powerpoint/2010/main" val="3548180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769934"/>
            <a:ext cx="9237306" cy="646331"/>
          </a:xfrm>
          <a:prstGeom prst="rect">
            <a:avLst/>
          </a:prstGeom>
          <a:noFill/>
        </p:spPr>
        <p:txBody>
          <a:bodyPr wrap="square" rtlCol="0">
            <a:spAutoFit/>
          </a:bodyPr>
          <a:lstStyle/>
          <a:p>
            <a:pPr algn="ctr"/>
            <a:r>
              <a:rPr lang="es-MX" sz="3600" b="1" dirty="0">
                <a:latin typeface="Arial" panose="020B0604020202020204" pitchFamily="34" charset="0"/>
                <a:cs typeface="Arial" panose="020B0604020202020204" pitchFamily="34" charset="0"/>
              </a:rPr>
              <a:t>Componentes Principales</a:t>
            </a:r>
            <a:endParaRPr lang="es-MX" sz="3600" dirty="0">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98B9C71D-6405-44AE-B490-B7FEDDDED3CA}"/>
              </a:ext>
            </a:extLst>
          </p:cNvPr>
          <p:cNvSpPr/>
          <p:nvPr/>
        </p:nvSpPr>
        <p:spPr>
          <a:xfrm>
            <a:off x="1895829" y="1977676"/>
            <a:ext cx="7042898" cy="1477328"/>
          </a:xfrm>
          <a:prstGeom prst="rect">
            <a:avLst/>
          </a:prstGeom>
        </p:spPr>
        <p:txBody>
          <a:bodyPr wrap="square">
            <a:spAutoFit/>
          </a:bodyPr>
          <a:lstStyle/>
          <a:p>
            <a:pPr marL="285750" indent="-285750">
              <a:buFont typeface="Wingdings" panose="05000000000000000000" pitchFamily="2" charset="2"/>
              <a:buChar char="v"/>
            </a:pPr>
            <a:r>
              <a:rPr lang="es-MX" dirty="0" err="1">
                <a:solidFill>
                  <a:srgbClr val="333333"/>
                </a:solidFill>
                <a:latin typeface="Roboto"/>
              </a:rPr>
              <a:t>Configuration</a:t>
            </a:r>
            <a:r>
              <a:rPr lang="es-MX" dirty="0">
                <a:solidFill>
                  <a:srgbClr val="333333"/>
                </a:solidFill>
                <a:latin typeface="Roboto"/>
              </a:rPr>
              <a:t> Server (Cloud </a:t>
            </a:r>
            <a:r>
              <a:rPr lang="es-MX" dirty="0" err="1">
                <a:solidFill>
                  <a:srgbClr val="333333"/>
                </a:solidFill>
                <a:latin typeface="Roboto"/>
              </a:rPr>
              <a:t>Config</a:t>
            </a:r>
            <a:r>
              <a:rPr lang="es-MX" dirty="0">
                <a:solidFill>
                  <a:srgbClr val="333333"/>
                </a:solidFill>
                <a:latin typeface="Roboto"/>
              </a:rPr>
              <a:t> Server)</a:t>
            </a:r>
          </a:p>
          <a:p>
            <a:pPr marL="285750" indent="-285750">
              <a:buFont typeface="Wingdings" panose="05000000000000000000" pitchFamily="2" charset="2"/>
              <a:buChar char="v"/>
            </a:pPr>
            <a:r>
              <a:rPr lang="es-MX" dirty="0">
                <a:solidFill>
                  <a:srgbClr val="333333"/>
                </a:solidFill>
                <a:latin typeface="Roboto"/>
              </a:rPr>
              <a:t>Servidor de nombres (</a:t>
            </a:r>
            <a:r>
              <a:rPr lang="es-419" dirty="0">
                <a:solidFill>
                  <a:srgbClr val="333333"/>
                </a:solidFill>
                <a:latin typeface="Roboto"/>
              </a:rPr>
              <a:t>Eureka)</a:t>
            </a:r>
          </a:p>
          <a:p>
            <a:pPr marL="285750" indent="-285750">
              <a:buFont typeface="Wingdings" panose="05000000000000000000" pitchFamily="2" charset="2"/>
              <a:buChar char="v"/>
            </a:pPr>
            <a:r>
              <a:rPr lang="es-419" dirty="0">
                <a:solidFill>
                  <a:srgbClr val="333333"/>
                </a:solidFill>
                <a:latin typeface="Roboto"/>
              </a:rPr>
              <a:t>Balanceo de cargas (</a:t>
            </a:r>
            <a:r>
              <a:rPr lang="es-419" dirty="0" err="1">
                <a:solidFill>
                  <a:srgbClr val="333333"/>
                </a:solidFill>
                <a:latin typeface="Roboto"/>
              </a:rPr>
              <a:t>Ribbon</a:t>
            </a:r>
            <a:r>
              <a:rPr lang="es-419" dirty="0">
                <a:solidFill>
                  <a:srgbClr val="333333"/>
                </a:solidFill>
                <a:latin typeface="Roboto"/>
              </a:rPr>
              <a:t>)</a:t>
            </a:r>
          </a:p>
          <a:p>
            <a:pPr marL="285750" indent="-285750">
              <a:buFont typeface="Wingdings" panose="05000000000000000000" pitchFamily="2" charset="2"/>
              <a:buChar char="v"/>
            </a:pPr>
            <a:r>
              <a:rPr lang="es-419" dirty="0">
                <a:solidFill>
                  <a:srgbClr val="333333"/>
                </a:solidFill>
                <a:latin typeface="Roboto"/>
              </a:rPr>
              <a:t>Visibilidad y monitoreo (</a:t>
            </a:r>
            <a:r>
              <a:rPr lang="es-419" dirty="0" err="1">
                <a:solidFill>
                  <a:srgbClr val="333333"/>
                </a:solidFill>
                <a:latin typeface="Roboto"/>
              </a:rPr>
              <a:t>Zipkin</a:t>
            </a:r>
            <a:r>
              <a:rPr lang="es-419" dirty="0">
                <a:solidFill>
                  <a:srgbClr val="333333"/>
                </a:solidFill>
                <a:latin typeface="Roboto"/>
              </a:rPr>
              <a:t>, Netflix API Gateway)</a:t>
            </a:r>
          </a:p>
          <a:p>
            <a:pPr marL="285750" indent="-285750">
              <a:buFont typeface="Wingdings" panose="05000000000000000000" pitchFamily="2" charset="2"/>
              <a:buChar char="v"/>
            </a:pPr>
            <a:r>
              <a:rPr lang="es-419" dirty="0">
                <a:solidFill>
                  <a:srgbClr val="333333"/>
                </a:solidFill>
                <a:latin typeface="Roboto"/>
              </a:rPr>
              <a:t>Tolerancia a fallos (</a:t>
            </a:r>
            <a:r>
              <a:rPr lang="es-419" dirty="0" err="1">
                <a:solidFill>
                  <a:srgbClr val="333333"/>
                </a:solidFill>
                <a:latin typeface="Roboto"/>
              </a:rPr>
              <a:t>Hystrix</a:t>
            </a:r>
            <a:r>
              <a:rPr lang="es-419" dirty="0">
                <a:solidFill>
                  <a:srgbClr val="333333"/>
                </a:solidFill>
                <a:latin typeface="Roboto"/>
              </a:rPr>
              <a:t>)</a:t>
            </a:r>
            <a:endParaRPr lang="es-MX" dirty="0">
              <a:solidFill>
                <a:srgbClr val="333333"/>
              </a:solidFill>
              <a:latin typeface="Roboto"/>
            </a:endParaRPr>
          </a:p>
        </p:txBody>
      </p:sp>
    </p:spTree>
    <p:extLst>
      <p:ext uri="{BB962C8B-B14F-4D97-AF65-F5344CB8AC3E}">
        <p14:creationId xmlns:p14="http://schemas.microsoft.com/office/powerpoint/2010/main" val="719283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769934"/>
            <a:ext cx="9237306" cy="646331"/>
          </a:xfrm>
          <a:prstGeom prst="rect">
            <a:avLst/>
          </a:prstGeom>
          <a:noFill/>
        </p:spPr>
        <p:txBody>
          <a:bodyPr wrap="square" rtlCol="0">
            <a:spAutoFit/>
          </a:bodyPr>
          <a:lstStyle/>
          <a:p>
            <a:pPr algn="ctr"/>
            <a:r>
              <a:rPr lang="es-MX" sz="3600" b="1" dirty="0">
                <a:latin typeface="Arial" panose="020B0604020202020204" pitchFamily="34" charset="0"/>
                <a:cs typeface="Arial" panose="020B0604020202020204" pitchFamily="34" charset="0"/>
              </a:rPr>
              <a:t>Ventajas de los Microservicios</a:t>
            </a:r>
            <a:endParaRPr lang="es-MX" sz="3600" dirty="0">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98B9C71D-6405-44AE-B490-B7FEDDDED3CA}"/>
              </a:ext>
            </a:extLst>
          </p:cNvPr>
          <p:cNvSpPr/>
          <p:nvPr/>
        </p:nvSpPr>
        <p:spPr>
          <a:xfrm>
            <a:off x="1606580" y="1809725"/>
            <a:ext cx="7042898" cy="1200329"/>
          </a:xfrm>
          <a:prstGeom prst="rect">
            <a:avLst/>
          </a:prstGeom>
        </p:spPr>
        <p:txBody>
          <a:bodyPr wrap="square">
            <a:spAutoFit/>
          </a:bodyPr>
          <a:lstStyle/>
          <a:p>
            <a:pPr marL="285750" indent="-285750">
              <a:buFont typeface="Wingdings" panose="05000000000000000000" pitchFamily="2" charset="2"/>
              <a:buChar char="v"/>
            </a:pPr>
            <a:r>
              <a:rPr lang="es-MX" dirty="0">
                <a:solidFill>
                  <a:srgbClr val="333333"/>
                </a:solidFill>
                <a:latin typeface="Roboto"/>
              </a:rPr>
              <a:t>Interoperabilidad (C#, Java, </a:t>
            </a:r>
            <a:r>
              <a:rPr lang="es-MX" dirty="0" err="1">
                <a:solidFill>
                  <a:srgbClr val="333333"/>
                </a:solidFill>
                <a:latin typeface="Roboto"/>
              </a:rPr>
              <a:t>Kotlin</a:t>
            </a:r>
            <a:r>
              <a:rPr lang="es-MX" dirty="0">
                <a:solidFill>
                  <a:srgbClr val="333333"/>
                </a:solidFill>
                <a:latin typeface="Roboto"/>
              </a:rPr>
              <a:t>, Node.js, </a:t>
            </a:r>
            <a:r>
              <a:rPr lang="es-MX" dirty="0" err="1">
                <a:solidFill>
                  <a:srgbClr val="333333"/>
                </a:solidFill>
                <a:latin typeface="Roboto"/>
              </a:rPr>
              <a:t>etc</a:t>
            </a:r>
            <a:r>
              <a:rPr lang="es-MX" dirty="0">
                <a:solidFill>
                  <a:srgbClr val="333333"/>
                </a:solidFill>
                <a:latin typeface="Roboto"/>
              </a:rPr>
              <a:t>)</a:t>
            </a:r>
          </a:p>
          <a:p>
            <a:pPr marL="285750" indent="-285750">
              <a:buFont typeface="Wingdings" panose="05000000000000000000" pitchFamily="2" charset="2"/>
              <a:buChar char="v"/>
            </a:pPr>
            <a:r>
              <a:rPr lang="es-MX" dirty="0">
                <a:solidFill>
                  <a:srgbClr val="333333"/>
                </a:solidFill>
                <a:latin typeface="Roboto"/>
              </a:rPr>
              <a:t>Escalamiento dinámico (ej. </a:t>
            </a:r>
            <a:r>
              <a:rPr lang="es-MX" dirty="0" err="1">
                <a:solidFill>
                  <a:srgbClr val="333333"/>
                </a:solidFill>
                <a:latin typeface="Roboto"/>
              </a:rPr>
              <a:t>Amazón</a:t>
            </a:r>
            <a:r>
              <a:rPr lang="es-MX" dirty="0">
                <a:solidFill>
                  <a:srgbClr val="333333"/>
                </a:solidFill>
                <a:latin typeface="Roboto"/>
              </a:rPr>
              <a:t> no tiene la misma carga de usuarios todo el año – Black Friday).</a:t>
            </a:r>
          </a:p>
          <a:p>
            <a:pPr marL="285750" indent="-285750">
              <a:buFont typeface="Wingdings" panose="05000000000000000000" pitchFamily="2" charset="2"/>
              <a:buChar char="v"/>
            </a:pPr>
            <a:r>
              <a:rPr lang="es-MX" dirty="0">
                <a:solidFill>
                  <a:srgbClr val="333333"/>
                </a:solidFill>
                <a:latin typeface="Roboto"/>
              </a:rPr>
              <a:t>Ciclos más rápidos de liberación (</a:t>
            </a:r>
            <a:r>
              <a:rPr lang="es-MX" dirty="0" err="1">
                <a:solidFill>
                  <a:srgbClr val="333333"/>
                </a:solidFill>
                <a:latin typeface="Roboto"/>
              </a:rPr>
              <a:t>releases</a:t>
            </a:r>
            <a:r>
              <a:rPr lang="es-MX" dirty="0">
                <a:solidFill>
                  <a:srgbClr val="333333"/>
                </a:solidFill>
                <a:latin typeface="Roboto"/>
              </a:rPr>
              <a:t>)</a:t>
            </a:r>
          </a:p>
        </p:txBody>
      </p:sp>
    </p:spTree>
    <p:extLst>
      <p:ext uri="{BB962C8B-B14F-4D97-AF65-F5344CB8AC3E}">
        <p14:creationId xmlns:p14="http://schemas.microsoft.com/office/powerpoint/2010/main" val="3470864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845888"/>
            <a:ext cx="8901404" cy="707886"/>
          </a:xfrm>
          <a:prstGeom prst="rect">
            <a:avLst/>
          </a:prstGeom>
          <a:noFill/>
        </p:spPr>
        <p:txBody>
          <a:bodyPr wrap="square" rtlCol="0">
            <a:spAutoFit/>
          </a:bodyPr>
          <a:lstStyle/>
          <a:p>
            <a:pPr algn="ctr"/>
            <a:r>
              <a:rPr lang="es-MX" sz="4000" b="1" dirty="0">
                <a:latin typeface="Arial" panose="020B0604020202020204" pitchFamily="34" charset="0"/>
                <a:cs typeface="Arial" panose="020B0604020202020204" pitchFamily="34" charset="0"/>
              </a:rPr>
              <a:t>Spring Cloud </a:t>
            </a:r>
            <a:r>
              <a:rPr lang="es-MX" sz="4000" b="1" dirty="0" err="1">
                <a:latin typeface="Arial" panose="020B0604020202020204" pitchFamily="34" charset="0"/>
                <a:cs typeface="Arial" panose="020B0604020202020204" pitchFamily="34" charset="0"/>
              </a:rPr>
              <a:t>Config</a:t>
            </a:r>
            <a:r>
              <a:rPr lang="es-MX" sz="4000" b="1" dirty="0">
                <a:latin typeface="Arial" panose="020B0604020202020204" pitchFamily="34" charset="0"/>
                <a:cs typeface="Arial" panose="020B0604020202020204" pitchFamily="34" charset="0"/>
              </a:rPr>
              <a:t> Server</a:t>
            </a:r>
            <a:endParaRPr lang="es-MX" sz="4000" dirty="0">
              <a:latin typeface="Arial" panose="020B0604020202020204" pitchFamily="34" charset="0"/>
              <a:cs typeface="Arial" panose="020B0604020202020204" pitchFamily="34" charset="0"/>
            </a:endParaRPr>
          </a:p>
        </p:txBody>
      </p:sp>
      <p:pic>
        <p:nvPicPr>
          <p:cNvPr id="1026" name="Picture 2" descr="Resultado de imagen para spring config server">
            <a:extLst>
              <a:ext uri="{FF2B5EF4-FFF2-40B4-BE49-F238E27FC236}">
                <a16:creationId xmlns:a16="http://schemas.microsoft.com/office/drawing/2014/main" id="{FD170904-D600-497B-9479-A1DB245B09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1069" y="2717012"/>
            <a:ext cx="5007234" cy="2522094"/>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7F91F41D-DAD2-4B11-96DB-80E9870012C4}"/>
              </a:ext>
            </a:extLst>
          </p:cNvPr>
          <p:cNvSpPr/>
          <p:nvPr/>
        </p:nvSpPr>
        <p:spPr>
          <a:xfrm>
            <a:off x="1192776" y="1701350"/>
            <a:ext cx="7042898" cy="2031325"/>
          </a:xfrm>
          <a:prstGeom prst="rect">
            <a:avLst/>
          </a:prstGeom>
        </p:spPr>
        <p:txBody>
          <a:bodyPr wrap="square">
            <a:spAutoFit/>
          </a:bodyPr>
          <a:lstStyle/>
          <a:p>
            <a:r>
              <a:rPr lang="es-ES" dirty="0"/>
              <a:t>Este componente del ecosistema Spring Cloud, nos ayuda a mantener la configuración aislada ya sea por microservicio o por ambiente.</a:t>
            </a:r>
          </a:p>
          <a:p>
            <a:endParaRPr lang="es-ES" dirty="0"/>
          </a:p>
          <a:p>
            <a:r>
              <a:rPr lang="es-ES" dirty="0"/>
              <a:t>Altamente recomendable usar GIT para guardar esta configuración ya sea local o remoto.</a:t>
            </a:r>
          </a:p>
          <a:p>
            <a:endParaRPr lang="es-ES" dirty="0">
              <a:solidFill>
                <a:srgbClr val="333333"/>
              </a:solidFill>
              <a:latin typeface="Roboto"/>
            </a:endParaRPr>
          </a:p>
          <a:p>
            <a:endParaRPr lang="es-MX" dirty="0">
              <a:solidFill>
                <a:srgbClr val="333333"/>
              </a:solidFill>
              <a:latin typeface="Roboto"/>
            </a:endParaRPr>
          </a:p>
        </p:txBody>
      </p:sp>
      <p:sp>
        <p:nvSpPr>
          <p:cNvPr id="2" name="Rectángulo 1">
            <a:extLst>
              <a:ext uri="{FF2B5EF4-FFF2-40B4-BE49-F238E27FC236}">
                <a16:creationId xmlns:a16="http://schemas.microsoft.com/office/drawing/2014/main" id="{5CFF6DD8-F367-496F-95D3-911B0A0D7019}"/>
              </a:ext>
            </a:extLst>
          </p:cNvPr>
          <p:cNvSpPr/>
          <p:nvPr/>
        </p:nvSpPr>
        <p:spPr>
          <a:xfrm>
            <a:off x="4295673" y="4454594"/>
            <a:ext cx="2618025" cy="307777"/>
          </a:xfrm>
          <a:prstGeom prst="rect">
            <a:avLst/>
          </a:prstGeom>
          <a:solidFill>
            <a:schemeClr val="accent6"/>
          </a:solidFill>
        </p:spPr>
        <p:txBody>
          <a:bodyPr wrap="none">
            <a:spAutoFit/>
          </a:bodyPr>
          <a:lstStyle/>
          <a:p>
            <a:pPr algn="ctr"/>
            <a:r>
              <a:rPr lang="es-MX" sz="1400" b="1" dirty="0">
                <a:latin typeface="Arial" panose="020B0604020202020204" pitchFamily="34" charset="0"/>
                <a:cs typeface="Arial" panose="020B0604020202020204" pitchFamily="34" charset="0"/>
              </a:rPr>
              <a:t>1-spring-cloud-config-server</a:t>
            </a:r>
            <a:endParaRPr lang="es-MX" sz="1400" dirty="0">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B526F567-371B-4404-AF9D-2B63882E1448}"/>
              </a:ext>
            </a:extLst>
          </p:cNvPr>
          <p:cNvSpPr/>
          <p:nvPr/>
        </p:nvSpPr>
        <p:spPr>
          <a:xfrm>
            <a:off x="2500237" y="5156650"/>
            <a:ext cx="2408030" cy="307777"/>
          </a:xfrm>
          <a:prstGeom prst="rect">
            <a:avLst/>
          </a:prstGeom>
          <a:solidFill>
            <a:srgbClr val="92D050"/>
          </a:solidFill>
        </p:spPr>
        <p:txBody>
          <a:bodyPr wrap="none">
            <a:spAutoFit/>
          </a:bodyPr>
          <a:lstStyle/>
          <a:p>
            <a:pPr algn="ctr"/>
            <a:r>
              <a:rPr lang="es-MX" sz="1400" b="1" dirty="0">
                <a:latin typeface="Arial" panose="020B0604020202020204" pitchFamily="34" charset="0"/>
                <a:cs typeface="Arial" panose="020B0604020202020204" pitchFamily="34" charset="0"/>
              </a:rPr>
              <a:t>2-spring-cloud-config-rest</a:t>
            </a:r>
            <a:endParaRPr lang="es-MX" sz="1400" dirty="0">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2465D9C7-EA43-4073-A948-0EBDD34CED27}"/>
              </a:ext>
            </a:extLst>
          </p:cNvPr>
          <p:cNvSpPr/>
          <p:nvPr/>
        </p:nvSpPr>
        <p:spPr>
          <a:xfrm>
            <a:off x="6298618" y="3059668"/>
            <a:ext cx="2278637" cy="369332"/>
          </a:xfrm>
          <a:prstGeom prst="rect">
            <a:avLst/>
          </a:prstGeom>
          <a:solidFill>
            <a:schemeClr val="accent5">
              <a:lumMod val="75000"/>
            </a:schemeClr>
          </a:solidFill>
        </p:spPr>
        <p:txBody>
          <a:bodyPr wrap="none">
            <a:spAutoFit/>
          </a:bodyPr>
          <a:lstStyle/>
          <a:p>
            <a:r>
              <a:rPr lang="es-MX" b="1" dirty="0">
                <a:solidFill>
                  <a:schemeClr val="bg1"/>
                </a:solidFill>
              </a:rPr>
              <a:t>https://bit.ly/2vQFick</a:t>
            </a:r>
          </a:p>
        </p:txBody>
      </p:sp>
    </p:spTree>
    <p:extLst>
      <p:ext uri="{BB962C8B-B14F-4D97-AF65-F5344CB8AC3E}">
        <p14:creationId xmlns:p14="http://schemas.microsoft.com/office/powerpoint/2010/main" val="1165437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8416885B-BCF2-47AD-8732-845874E2853D}"/>
              </a:ext>
            </a:extLst>
          </p:cNvPr>
          <p:cNvSpPr/>
          <p:nvPr/>
        </p:nvSpPr>
        <p:spPr>
          <a:xfrm>
            <a:off x="5663682" y="2190675"/>
            <a:ext cx="3353497" cy="2577268"/>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dirty="0"/>
          </a:p>
        </p:txBody>
      </p:sp>
      <p:sp>
        <p:nvSpPr>
          <p:cNvPr id="3" name="CuadroTexto 2"/>
          <p:cNvSpPr txBox="1"/>
          <p:nvPr/>
        </p:nvSpPr>
        <p:spPr>
          <a:xfrm>
            <a:off x="126821" y="356556"/>
            <a:ext cx="9237306" cy="1754326"/>
          </a:xfrm>
          <a:prstGeom prst="rect">
            <a:avLst/>
          </a:prstGeom>
          <a:noFill/>
        </p:spPr>
        <p:txBody>
          <a:bodyPr wrap="square" rtlCol="0">
            <a:spAutoFit/>
          </a:bodyPr>
          <a:lstStyle/>
          <a:p>
            <a:pPr algn="ctr"/>
            <a:r>
              <a:rPr lang="es-MX" sz="3600" b="1" dirty="0">
                <a:latin typeface="Arial" panose="020B0604020202020204" pitchFamily="34" charset="0"/>
                <a:cs typeface="Arial" panose="020B0604020202020204" pitchFamily="34" charset="0"/>
              </a:rPr>
              <a:t>Práctica 1 </a:t>
            </a:r>
          </a:p>
          <a:p>
            <a:pPr algn="ctr"/>
            <a:r>
              <a:rPr lang="es-MX" sz="3600" b="1" dirty="0">
                <a:latin typeface="Arial" panose="020B0604020202020204" pitchFamily="34" charset="0"/>
                <a:cs typeface="Arial" panose="020B0604020202020204" pitchFamily="34" charset="0"/>
              </a:rPr>
              <a:t>Spring Cloud </a:t>
            </a:r>
            <a:r>
              <a:rPr lang="es-MX" sz="3600" b="1" dirty="0" err="1">
                <a:latin typeface="Arial" panose="020B0604020202020204" pitchFamily="34" charset="0"/>
                <a:cs typeface="Arial" panose="020B0604020202020204" pitchFamily="34" charset="0"/>
              </a:rPr>
              <a:t>Config</a:t>
            </a:r>
            <a:r>
              <a:rPr lang="es-MX" sz="3600" b="1" dirty="0">
                <a:latin typeface="Arial" panose="020B0604020202020204" pitchFamily="34" charset="0"/>
                <a:cs typeface="Arial" panose="020B0604020202020204" pitchFamily="34" charset="0"/>
              </a:rPr>
              <a:t> – </a:t>
            </a:r>
          </a:p>
          <a:p>
            <a:pPr algn="ctr"/>
            <a:r>
              <a:rPr lang="es-MX" sz="3600" b="1" dirty="0">
                <a:latin typeface="Arial" panose="020B0604020202020204" pitchFamily="34" charset="0"/>
                <a:cs typeface="Arial" panose="020B0604020202020204" pitchFamily="34" charset="0"/>
              </a:rPr>
              <a:t>Microservicios de ejemplo</a:t>
            </a:r>
            <a:endParaRPr lang="es-MX" sz="3600" dirty="0">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1F7EE344-AC8C-4780-9F78-D25DDFBE5673}"/>
              </a:ext>
            </a:extLst>
          </p:cNvPr>
          <p:cNvSpPr/>
          <p:nvPr/>
        </p:nvSpPr>
        <p:spPr>
          <a:xfrm>
            <a:off x="5756994" y="3268109"/>
            <a:ext cx="2985795" cy="499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419" dirty="0"/>
              <a:t>1-spring-cloud-config-server</a:t>
            </a:r>
            <a:endParaRPr lang="es-MX" dirty="0"/>
          </a:p>
        </p:txBody>
      </p:sp>
      <p:sp>
        <p:nvSpPr>
          <p:cNvPr id="9" name="Rectángulo 8">
            <a:extLst>
              <a:ext uri="{FF2B5EF4-FFF2-40B4-BE49-F238E27FC236}">
                <a16:creationId xmlns:a16="http://schemas.microsoft.com/office/drawing/2014/main" id="{18CF7755-ACB6-4170-836B-0F538C6BFDB4}"/>
              </a:ext>
            </a:extLst>
          </p:cNvPr>
          <p:cNvSpPr/>
          <p:nvPr/>
        </p:nvSpPr>
        <p:spPr>
          <a:xfrm>
            <a:off x="5756995" y="3995583"/>
            <a:ext cx="2985795" cy="499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419" dirty="0"/>
              <a:t>1-spring-cloud-config-rest</a:t>
            </a:r>
            <a:endParaRPr lang="es-MX" dirty="0"/>
          </a:p>
        </p:txBody>
      </p:sp>
      <p:sp>
        <p:nvSpPr>
          <p:cNvPr id="11" name="Rectángulo 10">
            <a:extLst>
              <a:ext uri="{FF2B5EF4-FFF2-40B4-BE49-F238E27FC236}">
                <a16:creationId xmlns:a16="http://schemas.microsoft.com/office/drawing/2014/main" id="{65C10D76-307A-44E4-B4D4-1DE015A429B4}"/>
              </a:ext>
            </a:extLst>
          </p:cNvPr>
          <p:cNvSpPr/>
          <p:nvPr/>
        </p:nvSpPr>
        <p:spPr>
          <a:xfrm>
            <a:off x="8008779" y="2463595"/>
            <a:ext cx="808652" cy="49918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419" dirty="0"/>
              <a:t>GIT</a:t>
            </a:r>
            <a:endParaRPr lang="es-MX" dirty="0"/>
          </a:p>
        </p:txBody>
      </p:sp>
      <p:sp>
        <p:nvSpPr>
          <p:cNvPr id="13" name="Rectángulo 12">
            <a:extLst>
              <a:ext uri="{FF2B5EF4-FFF2-40B4-BE49-F238E27FC236}">
                <a16:creationId xmlns:a16="http://schemas.microsoft.com/office/drawing/2014/main" id="{42B06BA4-3978-455E-818E-F9D6292BB7C5}"/>
              </a:ext>
            </a:extLst>
          </p:cNvPr>
          <p:cNvSpPr/>
          <p:nvPr/>
        </p:nvSpPr>
        <p:spPr>
          <a:xfrm>
            <a:off x="2911160" y="3995583"/>
            <a:ext cx="2649881" cy="49918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419" sz="1600" dirty="0"/>
              <a:t>1-spring-cloud-exchange-rest</a:t>
            </a:r>
            <a:endParaRPr lang="es-MX" sz="1600" dirty="0"/>
          </a:p>
        </p:txBody>
      </p:sp>
      <p:sp>
        <p:nvSpPr>
          <p:cNvPr id="14" name="Rectángulo 13">
            <a:extLst>
              <a:ext uri="{FF2B5EF4-FFF2-40B4-BE49-F238E27FC236}">
                <a16:creationId xmlns:a16="http://schemas.microsoft.com/office/drawing/2014/main" id="{3322AD57-9BA4-4487-8D17-108D8BA33701}"/>
              </a:ext>
            </a:extLst>
          </p:cNvPr>
          <p:cNvSpPr/>
          <p:nvPr/>
        </p:nvSpPr>
        <p:spPr>
          <a:xfrm>
            <a:off x="-62963" y="4004788"/>
            <a:ext cx="2842718" cy="49918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419" sz="1600" dirty="0"/>
              <a:t>1-spring-cloud-conversion-rest</a:t>
            </a:r>
            <a:endParaRPr lang="es-MX" sz="1600" dirty="0"/>
          </a:p>
        </p:txBody>
      </p:sp>
      <p:sp>
        <p:nvSpPr>
          <p:cNvPr id="15" name="Flecha: hacia arriba 14">
            <a:extLst>
              <a:ext uri="{FF2B5EF4-FFF2-40B4-BE49-F238E27FC236}">
                <a16:creationId xmlns:a16="http://schemas.microsoft.com/office/drawing/2014/main" id="{04F4806D-46DE-447B-B4D7-B0D25DF8803F}"/>
              </a:ext>
            </a:extLst>
          </p:cNvPr>
          <p:cNvSpPr/>
          <p:nvPr/>
        </p:nvSpPr>
        <p:spPr>
          <a:xfrm>
            <a:off x="8226501" y="2955753"/>
            <a:ext cx="335902" cy="293663"/>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6" name="Flecha: hacia arriba 15">
            <a:extLst>
              <a:ext uri="{FF2B5EF4-FFF2-40B4-BE49-F238E27FC236}">
                <a16:creationId xmlns:a16="http://schemas.microsoft.com/office/drawing/2014/main" id="{3CBF3C37-BDA3-4B82-BD04-BFB7287A882C}"/>
              </a:ext>
            </a:extLst>
          </p:cNvPr>
          <p:cNvSpPr/>
          <p:nvPr/>
        </p:nvSpPr>
        <p:spPr>
          <a:xfrm>
            <a:off x="7081940" y="3713519"/>
            <a:ext cx="335902" cy="293663"/>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7" name="Flecha: a la derecha 16">
            <a:extLst>
              <a:ext uri="{FF2B5EF4-FFF2-40B4-BE49-F238E27FC236}">
                <a16:creationId xmlns:a16="http://schemas.microsoft.com/office/drawing/2014/main" id="{7F14B1E8-1551-41EF-98BE-C70C127DAC8A}"/>
              </a:ext>
            </a:extLst>
          </p:cNvPr>
          <p:cNvSpPr/>
          <p:nvPr/>
        </p:nvSpPr>
        <p:spPr>
          <a:xfrm>
            <a:off x="2677507" y="4107550"/>
            <a:ext cx="335902" cy="293663"/>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19" name="CuadroTexto 18">
            <a:extLst>
              <a:ext uri="{FF2B5EF4-FFF2-40B4-BE49-F238E27FC236}">
                <a16:creationId xmlns:a16="http://schemas.microsoft.com/office/drawing/2014/main" id="{23529C37-78C1-43A4-B52B-19C65FC7814E}"/>
              </a:ext>
            </a:extLst>
          </p:cNvPr>
          <p:cNvSpPr txBox="1"/>
          <p:nvPr/>
        </p:nvSpPr>
        <p:spPr>
          <a:xfrm>
            <a:off x="5955775" y="2365814"/>
            <a:ext cx="1462067" cy="646331"/>
          </a:xfrm>
          <a:prstGeom prst="rect">
            <a:avLst/>
          </a:prstGeom>
          <a:noFill/>
        </p:spPr>
        <p:txBody>
          <a:bodyPr wrap="none" rtlCol="0">
            <a:spAutoFit/>
          </a:bodyPr>
          <a:lstStyle/>
          <a:p>
            <a:r>
              <a:rPr lang="es-419" dirty="0" err="1">
                <a:solidFill>
                  <a:schemeClr val="bg1"/>
                </a:solidFill>
              </a:rPr>
              <a:t>Configuration</a:t>
            </a:r>
            <a:endParaRPr lang="es-419" dirty="0">
              <a:solidFill>
                <a:schemeClr val="bg1"/>
              </a:solidFill>
            </a:endParaRPr>
          </a:p>
          <a:p>
            <a:r>
              <a:rPr lang="es-419" dirty="0">
                <a:solidFill>
                  <a:schemeClr val="bg1"/>
                </a:solidFill>
              </a:rPr>
              <a:t>Management</a:t>
            </a:r>
            <a:endParaRPr lang="es-MX" dirty="0">
              <a:solidFill>
                <a:schemeClr val="bg1"/>
              </a:solidFill>
            </a:endParaRPr>
          </a:p>
        </p:txBody>
      </p:sp>
      <p:sp>
        <p:nvSpPr>
          <p:cNvPr id="20" name="Flecha: hacia arriba 19">
            <a:extLst>
              <a:ext uri="{FF2B5EF4-FFF2-40B4-BE49-F238E27FC236}">
                <a16:creationId xmlns:a16="http://schemas.microsoft.com/office/drawing/2014/main" id="{2C125D91-640A-47BF-A7F4-0CDA1C7B742D}"/>
              </a:ext>
            </a:extLst>
          </p:cNvPr>
          <p:cNvSpPr/>
          <p:nvPr/>
        </p:nvSpPr>
        <p:spPr>
          <a:xfrm>
            <a:off x="3989706" y="3685653"/>
            <a:ext cx="335902" cy="321529"/>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21" name="Cilindro 20">
            <a:extLst>
              <a:ext uri="{FF2B5EF4-FFF2-40B4-BE49-F238E27FC236}">
                <a16:creationId xmlns:a16="http://schemas.microsoft.com/office/drawing/2014/main" id="{67E7FD8D-A886-4349-A502-12277BF2C314}"/>
              </a:ext>
            </a:extLst>
          </p:cNvPr>
          <p:cNvSpPr/>
          <p:nvPr/>
        </p:nvSpPr>
        <p:spPr>
          <a:xfrm>
            <a:off x="3836439" y="2966186"/>
            <a:ext cx="625151" cy="727788"/>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22" name="CuadroTexto 21">
            <a:extLst>
              <a:ext uri="{FF2B5EF4-FFF2-40B4-BE49-F238E27FC236}">
                <a16:creationId xmlns:a16="http://schemas.microsoft.com/office/drawing/2014/main" id="{BA16777D-49B3-459A-B379-40AA094295BE}"/>
              </a:ext>
            </a:extLst>
          </p:cNvPr>
          <p:cNvSpPr txBox="1"/>
          <p:nvPr/>
        </p:nvSpPr>
        <p:spPr>
          <a:xfrm>
            <a:off x="2063906" y="4540729"/>
            <a:ext cx="3727302" cy="261610"/>
          </a:xfrm>
          <a:prstGeom prst="rect">
            <a:avLst/>
          </a:prstGeom>
          <a:noFill/>
        </p:spPr>
        <p:txBody>
          <a:bodyPr wrap="none" rtlCol="0">
            <a:spAutoFit/>
          </a:bodyPr>
          <a:lstStyle/>
          <a:p>
            <a:r>
              <a:rPr lang="es-MX" sz="1100" dirty="0">
                <a:hlinkClick r:id="rId2"/>
              </a:rPr>
              <a:t>http://localhost:8000/currency-exchange/from/USD/to/MXN</a:t>
            </a:r>
            <a:r>
              <a:rPr lang="es-MX" sz="1100" dirty="0"/>
              <a:t> </a:t>
            </a:r>
          </a:p>
        </p:txBody>
      </p:sp>
      <p:sp>
        <p:nvSpPr>
          <p:cNvPr id="23" name="CuadroTexto 22">
            <a:extLst>
              <a:ext uri="{FF2B5EF4-FFF2-40B4-BE49-F238E27FC236}">
                <a16:creationId xmlns:a16="http://schemas.microsoft.com/office/drawing/2014/main" id="{F1DF7556-A66A-4D20-B38D-2B093FD41974}"/>
              </a:ext>
            </a:extLst>
          </p:cNvPr>
          <p:cNvSpPr txBox="1"/>
          <p:nvPr/>
        </p:nvSpPr>
        <p:spPr>
          <a:xfrm>
            <a:off x="-166355" y="3665009"/>
            <a:ext cx="4063933" cy="246221"/>
          </a:xfrm>
          <a:prstGeom prst="rect">
            <a:avLst/>
          </a:prstGeom>
          <a:noFill/>
        </p:spPr>
        <p:txBody>
          <a:bodyPr wrap="none" rtlCol="0">
            <a:spAutoFit/>
          </a:bodyPr>
          <a:lstStyle/>
          <a:p>
            <a:r>
              <a:rPr lang="es-MX" sz="1000" dirty="0">
                <a:hlinkClick r:id="rId3"/>
              </a:rPr>
              <a:t>http://localhost:8100/currency-converter/from/USD/to/MXN/quantity/10</a:t>
            </a:r>
            <a:endParaRPr lang="es-MX" sz="700" dirty="0"/>
          </a:p>
        </p:txBody>
      </p:sp>
      <p:sp>
        <p:nvSpPr>
          <p:cNvPr id="24" name="CuadroTexto 23">
            <a:extLst>
              <a:ext uri="{FF2B5EF4-FFF2-40B4-BE49-F238E27FC236}">
                <a16:creationId xmlns:a16="http://schemas.microsoft.com/office/drawing/2014/main" id="{9A219C1B-B476-491F-8F61-06FAB9642A95}"/>
              </a:ext>
            </a:extLst>
          </p:cNvPr>
          <p:cNvSpPr txBox="1"/>
          <p:nvPr/>
        </p:nvSpPr>
        <p:spPr>
          <a:xfrm>
            <a:off x="7914250" y="3575019"/>
            <a:ext cx="498855" cy="276999"/>
          </a:xfrm>
          <a:prstGeom prst="rect">
            <a:avLst/>
          </a:prstGeom>
          <a:noFill/>
        </p:spPr>
        <p:txBody>
          <a:bodyPr wrap="none" rtlCol="0">
            <a:spAutoFit/>
          </a:bodyPr>
          <a:lstStyle/>
          <a:p>
            <a:r>
              <a:rPr lang="es-419" sz="1200" b="1" dirty="0">
                <a:effectLst>
                  <a:outerShdw blurRad="38100" dist="38100" dir="2700000" algn="tl">
                    <a:srgbClr val="000000">
                      <a:alpha val="43137"/>
                    </a:srgbClr>
                  </a:outerShdw>
                </a:effectLst>
              </a:rPr>
              <a:t>8888</a:t>
            </a:r>
            <a:endParaRPr lang="es-MX" sz="1200" b="1" dirty="0">
              <a:effectLst>
                <a:outerShdw blurRad="38100" dist="38100" dir="2700000" algn="tl">
                  <a:srgbClr val="000000">
                    <a:alpha val="43137"/>
                  </a:srgbClr>
                </a:outerShdw>
              </a:effectLst>
            </a:endParaRPr>
          </a:p>
        </p:txBody>
      </p:sp>
      <p:sp>
        <p:nvSpPr>
          <p:cNvPr id="25" name="CuadroTexto 24">
            <a:extLst>
              <a:ext uri="{FF2B5EF4-FFF2-40B4-BE49-F238E27FC236}">
                <a16:creationId xmlns:a16="http://schemas.microsoft.com/office/drawing/2014/main" id="{6A73C709-0ABB-4C1B-8FCD-AEE74F65DCFD}"/>
              </a:ext>
            </a:extLst>
          </p:cNvPr>
          <p:cNvSpPr txBox="1"/>
          <p:nvPr/>
        </p:nvSpPr>
        <p:spPr>
          <a:xfrm>
            <a:off x="7839278" y="4291228"/>
            <a:ext cx="978153" cy="276999"/>
          </a:xfrm>
          <a:prstGeom prst="rect">
            <a:avLst/>
          </a:prstGeom>
          <a:noFill/>
        </p:spPr>
        <p:txBody>
          <a:bodyPr wrap="none" rtlCol="0">
            <a:spAutoFit/>
          </a:bodyPr>
          <a:lstStyle/>
          <a:p>
            <a:r>
              <a:rPr lang="es-419" sz="1200" b="1" dirty="0">
                <a:effectLst>
                  <a:outerShdw blurRad="38100" dist="38100" dir="2700000" algn="tl">
                    <a:srgbClr val="000000">
                      <a:alpha val="43137"/>
                    </a:srgbClr>
                  </a:outerShdw>
                </a:effectLst>
              </a:rPr>
              <a:t>8080,8081…</a:t>
            </a:r>
            <a:endParaRPr lang="es-MX" sz="1200" b="1" dirty="0">
              <a:effectLst>
                <a:outerShdw blurRad="38100" dist="38100" dir="2700000" algn="tl">
                  <a:srgbClr val="000000">
                    <a:alpha val="43137"/>
                  </a:srgbClr>
                </a:outerShdw>
              </a:effectLst>
            </a:endParaRPr>
          </a:p>
        </p:txBody>
      </p:sp>
      <p:sp>
        <p:nvSpPr>
          <p:cNvPr id="26" name="CuadroTexto 25">
            <a:extLst>
              <a:ext uri="{FF2B5EF4-FFF2-40B4-BE49-F238E27FC236}">
                <a16:creationId xmlns:a16="http://schemas.microsoft.com/office/drawing/2014/main" id="{BB56B2AF-338F-48B2-85F9-5FB721965830}"/>
              </a:ext>
            </a:extLst>
          </p:cNvPr>
          <p:cNvSpPr txBox="1"/>
          <p:nvPr/>
        </p:nvSpPr>
        <p:spPr>
          <a:xfrm>
            <a:off x="4610888" y="4296656"/>
            <a:ext cx="962123" cy="276999"/>
          </a:xfrm>
          <a:prstGeom prst="rect">
            <a:avLst/>
          </a:prstGeom>
          <a:noFill/>
        </p:spPr>
        <p:txBody>
          <a:bodyPr wrap="none" rtlCol="0">
            <a:spAutoFit/>
          </a:bodyPr>
          <a:lstStyle/>
          <a:p>
            <a:r>
              <a:rPr lang="es-419" sz="1200" b="1" dirty="0">
                <a:effectLst>
                  <a:outerShdw blurRad="38100" dist="38100" dir="2700000" algn="tl">
                    <a:srgbClr val="000000">
                      <a:alpha val="43137"/>
                    </a:srgbClr>
                  </a:outerShdw>
                </a:effectLst>
              </a:rPr>
              <a:t>8000,8001…</a:t>
            </a:r>
            <a:endParaRPr lang="es-MX" sz="1200" b="1" dirty="0">
              <a:effectLst>
                <a:outerShdw blurRad="38100" dist="38100" dir="2700000" algn="tl">
                  <a:srgbClr val="000000">
                    <a:alpha val="43137"/>
                  </a:srgbClr>
                </a:outerShdw>
              </a:effectLst>
            </a:endParaRPr>
          </a:p>
        </p:txBody>
      </p:sp>
      <p:sp>
        <p:nvSpPr>
          <p:cNvPr id="27" name="CuadroTexto 26">
            <a:extLst>
              <a:ext uri="{FF2B5EF4-FFF2-40B4-BE49-F238E27FC236}">
                <a16:creationId xmlns:a16="http://schemas.microsoft.com/office/drawing/2014/main" id="{E6A20010-0AAC-46B0-896F-5D9964786261}"/>
              </a:ext>
            </a:extLst>
          </p:cNvPr>
          <p:cNvSpPr txBox="1"/>
          <p:nvPr/>
        </p:nvSpPr>
        <p:spPr>
          <a:xfrm>
            <a:off x="1846008" y="4306770"/>
            <a:ext cx="962123" cy="276999"/>
          </a:xfrm>
          <a:prstGeom prst="rect">
            <a:avLst/>
          </a:prstGeom>
          <a:noFill/>
        </p:spPr>
        <p:txBody>
          <a:bodyPr wrap="none" rtlCol="0">
            <a:spAutoFit/>
          </a:bodyPr>
          <a:lstStyle/>
          <a:p>
            <a:r>
              <a:rPr lang="es-419" sz="1200" b="1" dirty="0">
                <a:effectLst>
                  <a:outerShdw blurRad="38100" dist="38100" dir="2700000" algn="tl">
                    <a:srgbClr val="000000">
                      <a:alpha val="43137"/>
                    </a:srgbClr>
                  </a:outerShdw>
                </a:effectLst>
              </a:rPr>
              <a:t>8100,8101…</a:t>
            </a:r>
            <a:endParaRPr lang="es-MX" sz="1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13848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50012" y="757754"/>
            <a:ext cx="6876660" cy="830997"/>
          </a:xfrm>
          <a:prstGeom prst="rect">
            <a:avLst/>
          </a:prstGeom>
          <a:noFill/>
        </p:spPr>
        <p:txBody>
          <a:bodyPr wrap="square" rtlCol="0">
            <a:spAutoFit/>
          </a:bodyPr>
          <a:lstStyle/>
          <a:p>
            <a:pPr algn="ctr"/>
            <a:r>
              <a:rPr lang="es-MX" sz="4800" b="1" dirty="0">
                <a:latin typeface="Arial" panose="020B0604020202020204" pitchFamily="34" charset="0"/>
                <a:cs typeface="Arial" panose="020B0604020202020204" pitchFamily="34" charset="0"/>
              </a:rPr>
              <a:t>SAM NEWMAN</a:t>
            </a:r>
            <a:endParaRPr lang="es-MX" sz="4800" dirty="0">
              <a:latin typeface="Arial" panose="020B0604020202020204" pitchFamily="34" charset="0"/>
              <a:cs typeface="Arial" panose="020B0604020202020204" pitchFamily="34" charset="0"/>
            </a:endParaRPr>
          </a:p>
        </p:txBody>
      </p:sp>
      <p:sp>
        <p:nvSpPr>
          <p:cNvPr id="8" name="Rectángulo 7">
            <a:extLst>
              <a:ext uri="{FF2B5EF4-FFF2-40B4-BE49-F238E27FC236}">
                <a16:creationId xmlns:a16="http://schemas.microsoft.com/office/drawing/2014/main" id="{D7C479D7-77D1-42FB-86C3-003FA7197170}"/>
              </a:ext>
            </a:extLst>
          </p:cNvPr>
          <p:cNvSpPr/>
          <p:nvPr/>
        </p:nvSpPr>
        <p:spPr>
          <a:xfrm>
            <a:off x="-108154" y="2658248"/>
            <a:ext cx="3793746" cy="1815882"/>
          </a:xfrm>
          <a:prstGeom prst="rect">
            <a:avLst/>
          </a:prstGeom>
        </p:spPr>
        <p:txBody>
          <a:bodyPr wrap="square">
            <a:spAutoFit/>
          </a:bodyPr>
          <a:lstStyle/>
          <a:p>
            <a:pPr algn="ctr"/>
            <a:r>
              <a:rPr lang="es-ES" sz="2800" b="1" dirty="0">
                <a:solidFill>
                  <a:srgbClr val="333333"/>
                </a:solidFill>
                <a:latin typeface="Roboto"/>
              </a:rPr>
              <a:t>Microservicios:</a:t>
            </a:r>
          </a:p>
          <a:p>
            <a:pPr algn="ctr"/>
            <a:r>
              <a:rPr lang="es-ES" sz="2800" dirty="0">
                <a:solidFill>
                  <a:srgbClr val="333333"/>
                </a:solidFill>
                <a:latin typeface="Roboto"/>
              </a:rPr>
              <a:t>Servicios pequeños y autónomos que trabajan juntos …..</a:t>
            </a:r>
            <a:endParaRPr lang="es-MX" sz="2800" dirty="0">
              <a:solidFill>
                <a:srgbClr val="333333"/>
              </a:solidFill>
              <a:latin typeface="Roboto"/>
            </a:endParaRPr>
          </a:p>
        </p:txBody>
      </p:sp>
      <p:pic>
        <p:nvPicPr>
          <p:cNvPr id="1026" name="Picture 2" descr="Monolith To Microservices, a new book by Sam Newman, published by O'Reilly">
            <a:extLst>
              <a:ext uri="{FF2B5EF4-FFF2-40B4-BE49-F238E27FC236}">
                <a16:creationId xmlns:a16="http://schemas.microsoft.com/office/drawing/2014/main" id="{1466610E-A7A0-47C7-B28F-7BFB90DD3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8532" y="3172503"/>
            <a:ext cx="2232349" cy="2927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amnewman.io/img/me_in_iceland.jpg">
            <a:extLst>
              <a:ext uri="{FF2B5EF4-FFF2-40B4-BE49-F238E27FC236}">
                <a16:creationId xmlns:a16="http://schemas.microsoft.com/office/drawing/2014/main" id="{3ED2A00B-7688-424A-8ECF-31D9710619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783" y="1790853"/>
            <a:ext cx="2071396" cy="138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472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528648"/>
            <a:ext cx="8901404" cy="830997"/>
          </a:xfrm>
          <a:prstGeom prst="rect">
            <a:avLst/>
          </a:prstGeom>
          <a:noFill/>
        </p:spPr>
        <p:txBody>
          <a:bodyPr wrap="square" rtlCol="0">
            <a:spAutoFit/>
          </a:bodyPr>
          <a:lstStyle/>
          <a:p>
            <a:pPr algn="ctr"/>
            <a:r>
              <a:rPr lang="es-MX" sz="4800" b="1" dirty="0">
                <a:latin typeface="Arial" panose="020B0604020202020204" pitchFamily="34" charset="0"/>
                <a:cs typeface="Arial" panose="020B0604020202020204" pitchFamily="34" charset="0"/>
              </a:rPr>
              <a:t>1-spring-cloud-config-server</a:t>
            </a:r>
            <a:endParaRPr lang="es-MX" sz="4800" dirty="0">
              <a:latin typeface="Arial" panose="020B0604020202020204" pitchFamily="34" charset="0"/>
              <a:cs typeface="Arial" panose="020B0604020202020204" pitchFamily="34" charset="0"/>
            </a:endParaRPr>
          </a:p>
        </p:txBody>
      </p:sp>
      <p:pic>
        <p:nvPicPr>
          <p:cNvPr id="4098" name="Picture 2" descr="Resultado de imagen para hands on keyboard">
            <a:extLst>
              <a:ext uri="{FF2B5EF4-FFF2-40B4-BE49-F238E27FC236}">
                <a16:creationId xmlns:a16="http://schemas.microsoft.com/office/drawing/2014/main" id="{21BC6E80-1BC4-478C-B110-7BC926BF3B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2487" y="1817074"/>
            <a:ext cx="2929816" cy="1827066"/>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85763CD3-AA99-4F2B-B607-6F48A477293A}"/>
              </a:ext>
            </a:extLst>
          </p:cNvPr>
          <p:cNvPicPr>
            <a:picLocks noChangeAspect="1"/>
          </p:cNvPicPr>
          <p:nvPr/>
        </p:nvPicPr>
        <p:blipFill>
          <a:blip r:embed="rId3"/>
          <a:stretch>
            <a:fillRect/>
          </a:stretch>
        </p:blipFill>
        <p:spPr>
          <a:xfrm>
            <a:off x="2395536" y="1435834"/>
            <a:ext cx="4352925" cy="457200"/>
          </a:xfrm>
          <a:prstGeom prst="rect">
            <a:avLst/>
          </a:prstGeom>
        </p:spPr>
      </p:pic>
      <p:sp>
        <p:nvSpPr>
          <p:cNvPr id="5" name="Rectángulo 4">
            <a:extLst>
              <a:ext uri="{FF2B5EF4-FFF2-40B4-BE49-F238E27FC236}">
                <a16:creationId xmlns:a16="http://schemas.microsoft.com/office/drawing/2014/main" id="{3AE36B5F-BE0D-48A3-9027-E6984E966F9E}"/>
              </a:ext>
            </a:extLst>
          </p:cNvPr>
          <p:cNvSpPr/>
          <p:nvPr/>
        </p:nvSpPr>
        <p:spPr>
          <a:xfrm>
            <a:off x="27710" y="3629077"/>
            <a:ext cx="6720751" cy="2308324"/>
          </a:xfrm>
          <a:prstGeom prst="rect">
            <a:avLst/>
          </a:prstGeom>
        </p:spPr>
        <p:txBody>
          <a:bodyPr wrap="none">
            <a:spAutoFit/>
          </a:bodyPr>
          <a:lstStyle/>
          <a:p>
            <a:r>
              <a:rPr lang="es-MX" dirty="0"/>
              <a:t>Repositorio GIT: </a:t>
            </a:r>
            <a:r>
              <a:rPr lang="es-MX" dirty="0">
                <a:hlinkClick r:id="rId4"/>
              </a:rPr>
              <a:t>https://github.com/guerrerog-git/spring-cloud-config</a:t>
            </a:r>
            <a:endParaRPr lang="es-MX" dirty="0"/>
          </a:p>
          <a:p>
            <a:r>
              <a:rPr lang="es-MX" dirty="0"/>
              <a:t>&lt;</a:t>
            </a:r>
            <a:r>
              <a:rPr lang="es-MX" dirty="0" err="1"/>
              <a:t>artifactId</a:t>
            </a:r>
            <a:r>
              <a:rPr lang="es-MX" dirty="0"/>
              <a:t>&gt;</a:t>
            </a:r>
            <a:r>
              <a:rPr lang="es-MX" dirty="0" err="1"/>
              <a:t>spring</a:t>
            </a:r>
            <a:r>
              <a:rPr lang="es-MX" dirty="0"/>
              <a:t>-</a:t>
            </a:r>
            <a:r>
              <a:rPr lang="es-MX" dirty="0" err="1"/>
              <a:t>cloud</a:t>
            </a:r>
            <a:r>
              <a:rPr lang="es-MX" dirty="0"/>
              <a:t>-</a:t>
            </a:r>
            <a:r>
              <a:rPr lang="es-MX" dirty="0" err="1"/>
              <a:t>config</a:t>
            </a:r>
            <a:r>
              <a:rPr lang="es-MX" dirty="0"/>
              <a:t>-server&lt;/</a:t>
            </a:r>
            <a:r>
              <a:rPr lang="es-MX" dirty="0" err="1"/>
              <a:t>artifactId</a:t>
            </a:r>
            <a:r>
              <a:rPr lang="es-MX" dirty="0"/>
              <a:t>&gt;</a:t>
            </a:r>
          </a:p>
          <a:p>
            <a:r>
              <a:rPr lang="es-MX" dirty="0"/>
              <a:t>@</a:t>
            </a:r>
            <a:r>
              <a:rPr lang="es-MX" dirty="0" err="1"/>
              <a:t>EnableConfigServer</a:t>
            </a:r>
            <a:endParaRPr lang="es-MX" dirty="0"/>
          </a:p>
          <a:p>
            <a:r>
              <a:rPr lang="es-MX" dirty="0" err="1"/>
              <a:t>server.port</a:t>
            </a:r>
            <a:r>
              <a:rPr lang="es-MX" dirty="0"/>
              <a:t>=8888</a:t>
            </a:r>
          </a:p>
          <a:p>
            <a:r>
              <a:rPr lang="es-MX" dirty="0" err="1"/>
              <a:t>spring.cloud.config.server.git.uri</a:t>
            </a:r>
            <a:r>
              <a:rPr lang="es-MX" dirty="0"/>
              <a:t>=&lt;REPO GIT&gt;</a:t>
            </a:r>
          </a:p>
          <a:p>
            <a:endParaRPr lang="es-MX" dirty="0"/>
          </a:p>
          <a:p>
            <a:r>
              <a:rPr lang="es-MX" dirty="0">
                <a:hlinkClick r:id="rId5"/>
              </a:rPr>
              <a:t>http://localhost:8888/parametros/default</a:t>
            </a:r>
            <a:r>
              <a:rPr lang="es-MX" dirty="0"/>
              <a:t>   </a:t>
            </a:r>
            <a:r>
              <a:rPr lang="es-MX" dirty="0" err="1"/>
              <a:t>qa</a:t>
            </a:r>
            <a:r>
              <a:rPr lang="es-MX" dirty="0"/>
              <a:t> o </a:t>
            </a:r>
            <a:r>
              <a:rPr lang="es-MX" dirty="0" err="1"/>
              <a:t>dev</a:t>
            </a:r>
            <a:r>
              <a:rPr lang="es-MX" dirty="0"/>
              <a:t> </a:t>
            </a:r>
          </a:p>
          <a:p>
            <a:r>
              <a:rPr lang="es-MX" dirty="0">
                <a:hlinkClick r:id="rId6"/>
              </a:rPr>
              <a:t>http://localhost:8888/limits-service/qa</a:t>
            </a:r>
            <a:r>
              <a:rPr lang="es-MX" dirty="0"/>
              <a:t> </a:t>
            </a:r>
          </a:p>
        </p:txBody>
      </p:sp>
    </p:spTree>
    <p:extLst>
      <p:ext uri="{BB962C8B-B14F-4D97-AF65-F5344CB8AC3E}">
        <p14:creationId xmlns:p14="http://schemas.microsoft.com/office/powerpoint/2010/main" val="791897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845888"/>
            <a:ext cx="8901404" cy="830997"/>
          </a:xfrm>
          <a:prstGeom prst="rect">
            <a:avLst/>
          </a:prstGeom>
          <a:noFill/>
        </p:spPr>
        <p:txBody>
          <a:bodyPr wrap="square" rtlCol="0">
            <a:spAutoFit/>
          </a:bodyPr>
          <a:lstStyle/>
          <a:p>
            <a:pPr algn="ctr"/>
            <a:r>
              <a:rPr lang="es-MX" sz="4800" b="1" dirty="0">
                <a:latin typeface="Arial" panose="020B0604020202020204" pitchFamily="34" charset="0"/>
                <a:cs typeface="Arial" panose="020B0604020202020204" pitchFamily="34" charset="0"/>
              </a:rPr>
              <a:t>1-spring-cloud-config-rest</a:t>
            </a:r>
            <a:endParaRPr lang="es-MX" sz="4800" dirty="0">
              <a:latin typeface="Arial" panose="020B0604020202020204" pitchFamily="34" charset="0"/>
              <a:cs typeface="Arial" panose="020B0604020202020204" pitchFamily="34" charset="0"/>
            </a:endParaRPr>
          </a:p>
        </p:txBody>
      </p:sp>
      <p:pic>
        <p:nvPicPr>
          <p:cNvPr id="4098" name="Picture 2" descr="Resultado de imagen para hands on keyboard">
            <a:extLst>
              <a:ext uri="{FF2B5EF4-FFF2-40B4-BE49-F238E27FC236}">
                <a16:creationId xmlns:a16="http://schemas.microsoft.com/office/drawing/2014/main" id="{21BC6E80-1BC4-478C-B110-7BC926BF3B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7719" y="1900286"/>
            <a:ext cx="2425963" cy="1512857"/>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85763CD3-AA99-4F2B-B607-6F48A477293A}"/>
              </a:ext>
            </a:extLst>
          </p:cNvPr>
          <p:cNvPicPr>
            <a:picLocks noChangeAspect="1"/>
          </p:cNvPicPr>
          <p:nvPr/>
        </p:nvPicPr>
        <p:blipFill>
          <a:blip r:embed="rId3"/>
          <a:stretch>
            <a:fillRect/>
          </a:stretch>
        </p:blipFill>
        <p:spPr>
          <a:xfrm>
            <a:off x="2395536" y="1753074"/>
            <a:ext cx="4352925" cy="457200"/>
          </a:xfrm>
          <a:prstGeom prst="rect">
            <a:avLst/>
          </a:prstGeom>
        </p:spPr>
      </p:pic>
      <p:sp>
        <p:nvSpPr>
          <p:cNvPr id="5" name="Rectángulo 4">
            <a:extLst>
              <a:ext uri="{FF2B5EF4-FFF2-40B4-BE49-F238E27FC236}">
                <a16:creationId xmlns:a16="http://schemas.microsoft.com/office/drawing/2014/main" id="{3AE36B5F-BE0D-48A3-9027-E6984E966F9E}"/>
              </a:ext>
            </a:extLst>
          </p:cNvPr>
          <p:cNvSpPr/>
          <p:nvPr/>
        </p:nvSpPr>
        <p:spPr>
          <a:xfrm>
            <a:off x="79098" y="3779934"/>
            <a:ext cx="6317242" cy="2031325"/>
          </a:xfrm>
          <a:prstGeom prst="rect">
            <a:avLst/>
          </a:prstGeom>
        </p:spPr>
        <p:txBody>
          <a:bodyPr wrap="none">
            <a:spAutoFit/>
          </a:bodyPr>
          <a:lstStyle/>
          <a:p>
            <a:r>
              <a:rPr lang="es-MX" dirty="0"/>
              <a:t>&lt;</a:t>
            </a:r>
            <a:r>
              <a:rPr lang="es-MX" dirty="0" err="1"/>
              <a:t>artifactId</a:t>
            </a:r>
            <a:r>
              <a:rPr lang="es-MX" dirty="0"/>
              <a:t>&gt;</a:t>
            </a:r>
            <a:r>
              <a:rPr lang="es-MX" dirty="0" err="1"/>
              <a:t>spring</a:t>
            </a:r>
            <a:r>
              <a:rPr lang="es-MX" dirty="0"/>
              <a:t>-</a:t>
            </a:r>
            <a:r>
              <a:rPr lang="es-MX" dirty="0" err="1"/>
              <a:t>cloud</a:t>
            </a:r>
            <a:r>
              <a:rPr lang="es-MX" dirty="0"/>
              <a:t>-starter-</a:t>
            </a:r>
            <a:r>
              <a:rPr lang="es-MX" dirty="0" err="1"/>
              <a:t>config</a:t>
            </a:r>
            <a:r>
              <a:rPr lang="es-MX" dirty="0"/>
              <a:t>&lt;/</a:t>
            </a:r>
            <a:r>
              <a:rPr lang="es-MX" dirty="0" err="1"/>
              <a:t>artifactId</a:t>
            </a:r>
            <a:r>
              <a:rPr lang="es-MX" dirty="0"/>
              <a:t>&gt; (</a:t>
            </a:r>
            <a:r>
              <a:rPr lang="es-MX" dirty="0" err="1"/>
              <a:t>Config</a:t>
            </a:r>
            <a:r>
              <a:rPr lang="es-MX" dirty="0"/>
              <a:t> Client)</a:t>
            </a:r>
          </a:p>
          <a:p>
            <a:r>
              <a:rPr lang="es-MX" dirty="0"/>
              <a:t>&lt;</a:t>
            </a:r>
            <a:r>
              <a:rPr lang="es-MX" dirty="0" err="1"/>
              <a:t>artifactId</a:t>
            </a:r>
            <a:r>
              <a:rPr lang="es-MX" dirty="0"/>
              <a:t>&gt;</a:t>
            </a:r>
            <a:r>
              <a:rPr lang="es-MX" dirty="0" err="1"/>
              <a:t>spring-boot-actuator</a:t>
            </a:r>
            <a:r>
              <a:rPr lang="es-MX" dirty="0"/>
              <a:t>&lt;/</a:t>
            </a:r>
            <a:r>
              <a:rPr lang="es-MX" dirty="0" err="1"/>
              <a:t>artifactId</a:t>
            </a:r>
            <a:r>
              <a:rPr lang="es-MX" dirty="0"/>
              <a:t>&gt;</a:t>
            </a:r>
          </a:p>
          <a:p>
            <a:r>
              <a:rPr lang="es-MX" dirty="0"/>
              <a:t>&lt;</a:t>
            </a:r>
            <a:r>
              <a:rPr lang="es-MX" dirty="0" err="1"/>
              <a:t>artifactId</a:t>
            </a:r>
            <a:r>
              <a:rPr lang="es-MX" dirty="0"/>
              <a:t>&gt;</a:t>
            </a:r>
            <a:r>
              <a:rPr lang="es-MX" dirty="0" err="1"/>
              <a:t>spring</a:t>
            </a:r>
            <a:r>
              <a:rPr lang="es-MX" dirty="0"/>
              <a:t>-data-</a:t>
            </a:r>
            <a:r>
              <a:rPr lang="es-MX" dirty="0" err="1"/>
              <a:t>rest</a:t>
            </a:r>
            <a:r>
              <a:rPr lang="es-MX" dirty="0"/>
              <a:t>-</a:t>
            </a:r>
            <a:r>
              <a:rPr lang="es-MX" dirty="0" err="1"/>
              <a:t>hal</a:t>
            </a:r>
            <a:r>
              <a:rPr lang="es-MX" dirty="0"/>
              <a:t>-browser&lt;/</a:t>
            </a:r>
            <a:r>
              <a:rPr lang="es-MX" dirty="0" err="1"/>
              <a:t>artifactId</a:t>
            </a:r>
            <a:r>
              <a:rPr lang="es-MX" dirty="0"/>
              <a:t>&gt;</a:t>
            </a:r>
          </a:p>
          <a:p>
            <a:r>
              <a:rPr lang="es-MX" dirty="0"/>
              <a:t>spring.application.name=</a:t>
            </a:r>
            <a:r>
              <a:rPr lang="es-MX" dirty="0" err="1"/>
              <a:t>spring-cloud-config-rest</a:t>
            </a:r>
            <a:endParaRPr lang="es-MX" dirty="0"/>
          </a:p>
          <a:p>
            <a:r>
              <a:rPr lang="es-MX" dirty="0" err="1"/>
              <a:t>spring.cloud.config.uri</a:t>
            </a:r>
            <a:r>
              <a:rPr lang="es-MX" dirty="0"/>
              <a:t>=http://localhost:8888</a:t>
            </a:r>
          </a:p>
          <a:p>
            <a:r>
              <a:rPr lang="es-MX" dirty="0" err="1"/>
              <a:t>spring.profiles.active</a:t>
            </a:r>
            <a:r>
              <a:rPr lang="es-MX" dirty="0"/>
              <a:t>=default</a:t>
            </a:r>
          </a:p>
          <a:p>
            <a:r>
              <a:rPr lang="es-MX" dirty="0" err="1"/>
              <a:t>management.endpoints.web.exposure.include</a:t>
            </a:r>
            <a:r>
              <a:rPr lang="es-MX" dirty="0"/>
              <a:t>=*</a:t>
            </a:r>
          </a:p>
        </p:txBody>
      </p:sp>
      <p:sp>
        <p:nvSpPr>
          <p:cNvPr id="4" name="Rectángulo 3">
            <a:extLst>
              <a:ext uri="{FF2B5EF4-FFF2-40B4-BE49-F238E27FC236}">
                <a16:creationId xmlns:a16="http://schemas.microsoft.com/office/drawing/2014/main" id="{B900406B-17B9-4BF5-9B73-A64EB2265914}"/>
              </a:ext>
            </a:extLst>
          </p:cNvPr>
          <p:cNvSpPr/>
          <p:nvPr/>
        </p:nvSpPr>
        <p:spPr>
          <a:xfrm>
            <a:off x="5202921" y="4100030"/>
            <a:ext cx="3941079" cy="338554"/>
          </a:xfrm>
          <a:prstGeom prst="rect">
            <a:avLst/>
          </a:prstGeom>
        </p:spPr>
        <p:txBody>
          <a:bodyPr wrap="none">
            <a:spAutoFit/>
          </a:bodyPr>
          <a:lstStyle/>
          <a:p>
            <a:r>
              <a:rPr lang="es-MX" sz="1600" dirty="0"/>
              <a:t>POST </a:t>
            </a:r>
            <a:r>
              <a:rPr lang="es-MX" sz="1600" dirty="0">
                <a:hlinkClick r:id="rId4"/>
              </a:rPr>
              <a:t>http://localhost:8080/actuator/refresh</a:t>
            </a:r>
            <a:r>
              <a:rPr lang="es-MX" sz="1600" dirty="0"/>
              <a:t> </a:t>
            </a:r>
          </a:p>
        </p:txBody>
      </p:sp>
    </p:spTree>
    <p:extLst>
      <p:ext uri="{BB962C8B-B14F-4D97-AF65-F5344CB8AC3E}">
        <p14:creationId xmlns:p14="http://schemas.microsoft.com/office/powerpoint/2010/main" val="3074262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845888"/>
            <a:ext cx="8901404" cy="830997"/>
          </a:xfrm>
          <a:prstGeom prst="rect">
            <a:avLst/>
          </a:prstGeom>
          <a:noFill/>
        </p:spPr>
        <p:txBody>
          <a:bodyPr wrap="square" rtlCol="0">
            <a:spAutoFit/>
          </a:bodyPr>
          <a:lstStyle/>
          <a:p>
            <a:pPr algn="ctr"/>
            <a:r>
              <a:rPr lang="es-419" sz="4800" b="1" dirty="0">
                <a:latin typeface="Arial" panose="020B0604020202020204" pitchFamily="34" charset="0"/>
                <a:cs typeface="Arial" panose="020B0604020202020204" pitchFamily="34" charset="0"/>
              </a:rPr>
              <a:t>1-spring-cloud-exchange-rest</a:t>
            </a:r>
            <a:endParaRPr lang="es-MX" sz="4800" b="1" dirty="0">
              <a:latin typeface="Arial" panose="020B0604020202020204" pitchFamily="34" charset="0"/>
              <a:cs typeface="Arial" panose="020B0604020202020204" pitchFamily="34" charset="0"/>
            </a:endParaRPr>
          </a:p>
        </p:txBody>
      </p:sp>
      <p:pic>
        <p:nvPicPr>
          <p:cNvPr id="4098" name="Picture 2" descr="Resultado de imagen para hands on keyboard">
            <a:extLst>
              <a:ext uri="{FF2B5EF4-FFF2-40B4-BE49-F238E27FC236}">
                <a16:creationId xmlns:a16="http://schemas.microsoft.com/office/drawing/2014/main" id="{21BC6E80-1BC4-478C-B110-7BC926BF3B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7719" y="1900286"/>
            <a:ext cx="2425963" cy="1512857"/>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85763CD3-AA99-4F2B-B607-6F48A477293A}"/>
              </a:ext>
            </a:extLst>
          </p:cNvPr>
          <p:cNvPicPr>
            <a:picLocks noChangeAspect="1"/>
          </p:cNvPicPr>
          <p:nvPr/>
        </p:nvPicPr>
        <p:blipFill>
          <a:blip r:embed="rId3"/>
          <a:stretch>
            <a:fillRect/>
          </a:stretch>
        </p:blipFill>
        <p:spPr>
          <a:xfrm>
            <a:off x="2395536" y="1753074"/>
            <a:ext cx="4352925" cy="457200"/>
          </a:xfrm>
          <a:prstGeom prst="rect">
            <a:avLst/>
          </a:prstGeom>
        </p:spPr>
      </p:pic>
      <p:sp>
        <p:nvSpPr>
          <p:cNvPr id="5" name="Rectángulo 4">
            <a:extLst>
              <a:ext uri="{FF2B5EF4-FFF2-40B4-BE49-F238E27FC236}">
                <a16:creationId xmlns:a16="http://schemas.microsoft.com/office/drawing/2014/main" id="{3AE36B5F-BE0D-48A3-9027-E6984E966F9E}"/>
              </a:ext>
            </a:extLst>
          </p:cNvPr>
          <p:cNvSpPr/>
          <p:nvPr/>
        </p:nvSpPr>
        <p:spPr>
          <a:xfrm>
            <a:off x="79098" y="3779934"/>
            <a:ext cx="5117235" cy="2862322"/>
          </a:xfrm>
          <a:prstGeom prst="rect">
            <a:avLst/>
          </a:prstGeom>
        </p:spPr>
        <p:txBody>
          <a:bodyPr wrap="none">
            <a:spAutoFit/>
          </a:bodyPr>
          <a:lstStyle/>
          <a:p>
            <a:r>
              <a:rPr lang="es-MX" dirty="0"/>
              <a:t>&lt;</a:t>
            </a:r>
            <a:r>
              <a:rPr lang="es-MX" dirty="0" err="1"/>
              <a:t>artifactId</a:t>
            </a:r>
            <a:r>
              <a:rPr lang="es-MX" dirty="0"/>
              <a:t>&gt;</a:t>
            </a:r>
            <a:r>
              <a:rPr lang="es-MX" dirty="0" err="1"/>
              <a:t>spring</a:t>
            </a:r>
            <a:r>
              <a:rPr lang="es-MX" dirty="0"/>
              <a:t>-</a:t>
            </a:r>
            <a:r>
              <a:rPr lang="es-MX" dirty="0" err="1"/>
              <a:t>boot</a:t>
            </a:r>
            <a:r>
              <a:rPr lang="es-MX" dirty="0"/>
              <a:t>-starter-web&lt;/</a:t>
            </a:r>
            <a:r>
              <a:rPr lang="es-MX" dirty="0" err="1"/>
              <a:t>artifactId</a:t>
            </a:r>
            <a:r>
              <a:rPr lang="es-MX" dirty="0"/>
              <a:t>&gt; </a:t>
            </a:r>
          </a:p>
          <a:p>
            <a:r>
              <a:rPr lang="es-MX" dirty="0"/>
              <a:t>&lt;</a:t>
            </a:r>
            <a:r>
              <a:rPr lang="es-MX" dirty="0" err="1"/>
              <a:t>artifactId</a:t>
            </a:r>
            <a:r>
              <a:rPr lang="es-MX" dirty="0"/>
              <a:t>&gt;</a:t>
            </a:r>
            <a:r>
              <a:rPr lang="es-MX" dirty="0" err="1"/>
              <a:t>spring-boot-actuator</a:t>
            </a:r>
            <a:r>
              <a:rPr lang="es-MX" dirty="0"/>
              <a:t>&lt;/</a:t>
            </a:r>
            <a:r>
              <a:rPr lang="es-MX" dirty="0" err="1"/>
              <a:t>artifactId</a:t>
            </a:r>
            <a:r>
              <a:rPr lang="es-MX" dirty="0"/>
              <a:t>&gt;</a:t>
            </a:r>
          </a:p>
          <a:p>
            <a:r>
              <a:rPr lang="es-MX" dirty="0"/>
              <a:t>&lt;</a:t>
            </a:r>
            <a:r>
              <a:rPr lang="es-MX" dirty="0" err="1"/>
              <a:t>artifactId</a:t>
            </a:r>
            <a:r>
              <a:rPr lang="es-MX" dirty="0"/>
              <a:t>&gt;</a:t>
            </a:r>
            <a:r>
              <a:rPr lang="es-MX" dirty="0" err="1"/>
              <a:t>spring</a:t>
            </a:r>
            <a:r>
              <a:rPr lang="es-MX" dirty="0"/>
              <a:t>-data-</a:t>
            </a:r>
            <a:r>
              <a:rPr lang="es-MX" dirty="0" err="1"/>
              <a:t>rest</a:t>
            </a:r>
            <a:r>
              <a:rPr lang="es-MX" dirty="0"/>
              <a:t>-</a:t>
            </a:r>
            <a:r>
              <a:rPr lang="es-MX" dirty="0" err="1"/>
              <a:t>hal</a:t>
            </a:r>
            <a:r>
              <a:rPr lang="es-MX" dirty="0"/>
              <a:t>-browser&lt;/</a:t>
            </a:r>
            <a:r>
              <a:rPr lang="es-MX" dirty="0" err="1"/>
              <a:t>artifactId</a:t>
            </a:r>
            <a:r>
              <a:rPr lang="es-MX" dirty="0"/>
              <a:t>&gt;</a:t>
            </a:r>
          </a:p>
          <a:p>
            <a:r>
              <a:rPr lang="es-MX" dirty="0"/>
              <a:t>&lt;</a:t>
            </a:r>
            <a:r>
              <a:rPr lang="es-MX" dirty="0" err="1"/>
              <a:t>artifactId</a:t>
            </a:r>
            <a:r>
              <a:rPr lang="es-MX" dirty="0"/>
              <a:t>&gt; </a:t>
            </a:r>
            <a:r>
              <a:rPr lang="es-MX" dirty="0" err="1"/>
              <a:t>spring</a:t>
            </a:r>
            <a:r>
              <a:rPr lang="es-MX" dirty="0"/>
              <a:t>-</a:t>
            </a:r>
            <a:r>
              <a:rPr lang="es-MX" dirty="0" err="1"/>
              <a:t>boot</a:t>
            </a:r>
            <a:r>
              <a:rPr lang="es-MX" dirty="0"/>
              <a:t>-starter-data-</a:t>
            </a:r>
            <a:r>
              <a:rPr lang="es-MX" dirty="0" err="1"/>
              <a:t>jpa</a:t>
            </a:r>
            <a:r>
              <a:rPr lang="es-MX" dirty="0"/>
              <a:t>&lt;/</a:t>
            </a:r>
            <a:r>
              <a:rPr lang="es-MX" dirty="0" err="1"/>
              <a:t>artifactId</a:t>
            </a:r>
            <a:r>
              <a:rPr lang="es-MX" dirty="0"/>
              <a:t>&gt;</a:t>
            </a:r>
          </a:p>
          <a:p>
            <a:r>
              <a:rPr lang="es-MX" dirty="0"/>
              <a:t>&lt;</a:t>
            </a:r>
            <a:r>
              <a:rPr lang="es-MX" dirty="0" err="1"/>
              <a:t>artifactId</a:t>
            </a:r>
            <a:r>
              <a:rPr lang="es-MX" dirty="0"/>
              <a:t>&gt;h2&lt;/</a:t>
            </a:r>
            <a:r>
              <a:rPr lang="es-MX" dirty="0" err="1"/>
              <a:t>artifactId</a:t>
            </a:r>
            <a:r>
              <a:rPr lang="es-MX" dirty="0"/>
              <a:t>&gt;</a:t>
            </a:r>
          </a:p>
          <a:p>
            <a:endParaRPr lang="es-MX" dirty="0"/>
          </a:p>
          <a:p>
            <a:r>
              <a:rPr lang="es-MX" dirty="0"/>
              <a:t>spring.application.name=</a:t>
            </a:r>
            <a:r>
              <a:rPr lang="es-MX" dirty="0" err="1"/>
              <a:t>spring-cloud-exchange-rest</a:t>
            </a:r>
            <a:endParaRPr lang="es-MX" dirty="0"/>
          </a:p>
          <a:p>
            <a:r>
              <a:rPr lang="es-MX" dirty="0" err="1"/>
              <a:t>server.port</a:t>
            </a:r>
            <a:r>
              <a:rPr lang="es-MX" dirty="0"/>
              <a:t>=8000</a:t>
            </a:r>
          </a:p>
          <a:p>
            <a:r>
              <a:rPr lang="es-MX" dirty="0" err="1"/>
              <a:t>spring.jpa.show-sql</a:t>
            </a:r>
            <a:r>
              <a:rPr lang="es-MX" dirty="0"/>
              <a:t>=true</a:t>
            </a:r>
          </a:p>
          <a:p>
            <a:r>
              <a:rPr lang="en-US" dirty="0"/>
              <a:t>spring.h2.console.enabled=true</a:t>
            </a:r>
          </a:p>
        </p:txBody>
      </p:sp>
      <p:sp>
        <p:nvSpPr>
          <p:cNvPr id="6" name="Rectángulo 5">
            <a:extLst>
              <a:ext uri="{FF2B5EF4-FFF2-40B4-BE49-F238E27FC236}">
                <a16:creationId xmlns:a16="http://schemas.microsoft.com/office/drawing/2014/main" id="{6C8D9412-5586-4A15-A749-894F599CA011}"/>
              </a:ext>
            </a:extLst>
          </p:cNvPr>
          <p:cNvSpPr/>
          <p:nvPr/>
        </p:nvSpPr>
        <p:spPr>
          <a:xfrm>
            <a:off x="4721260" y="3777215"/>
            <a:ext cx="2146100" cy="369332"/>
          </a:xfrm>
          <a:prstGeom prst="rect">
            <a:avLst/>
          </a:prstGeom>
        </p:spPr>
        <p:txBody>
          <a:bodyPr wrap="none">
            <a:spAutoFit/>
          </a:bodyPr>
          <a:lstStyle/>
          <a:p>
            <a:r>
              <a:rPr lang="es-MX" dirty="0" err="1"/>
              <a:t>spring-boot-devtools</a:t>
            </a:r>
            <a:endParaRPr lang="es-MX" dirty="0"/>
          </a:p>
        </p:txBody>
      </p:sp>
      <p:sp>
        <p:nvSpPr>
          <p:cNvPr id="8" name="CuadroTexto 7">
            <a:extLst>
              <a:ext uri="{FF2B5EF4-FFF2-40B4-BE49-F238E27FC236}">
                <a16:creationId xmlns:a16="http://schemas.microsoft.com/office/drawing/2014/main" id="{FD8A0DC3-4981-424C-B90D-326688E0A73C}"/>
              </a:ext>
            </a:extLst>
          </p:cNvPr>
          <p:cNvSpPr txBox="1"/>
          <p:nvPr/>
        </p:nvSpPr>
        <p:spPr>
          <a:xfrm>
            <a:off x="2708347" y="5972657"/>
            <a:ext cx="3727302" cy="261610"/>
          </a:xfrm>
          <a:prstGeom prst="rect">
            <a:avLst/>
          </a:prstGeom>
          <a:noFill/>
        </p:spPr>
        <p:txBody>
          <a:bodyPr wrap="none" rtlCol="0">
            <a:spAutoFit/>
          </a:bodyPr>
          <a:lstStyle/>
          <a:p>
            <a:r>
              <a:rPr lang="es-MX" sz="1100" dirty="0">
                <a:hlinkClick r:id="rId4"/>
              </a:rPr>
              <a:t>http://localhost:8000/currency-exchange/from/USD/to/MXN</a:t>
            </a:r>
            <a:r>
              <a:rPr lang="es-MX" sz="1100" dirty="0"/>
              <a:t> </a:t>
            </a:r>
          </a:p>
        </p:txBody>
      </p:sp>
    </p:spTree>
    <p:extLst>
      <p:ext uri="{BB962C8B-B14F-4D97-AF65-F5344CB8AC3E}">
        <p14:creationId xmlns:p14="http://schemas.microsoft.com/office/powerpoint/2010/main" val="3161192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845888"/>
            <a:ext cx="8901404" cy="769441"/>
          </a:xfrm>
          <a:prstGeom prst="rect">
            <a:avLst/>
          </a:prstGeom>
          <a:noFill/>
        </p:spPr>
        <p:txBody>
          <a:bodyPr wrap="square" rtlCol="0">
            <a:spAutoFit/>
          </a:bodyPr>
          <a:lstStyle/>
          <a:p>
            <a:pPr algn="ctr"/>
            <a:r>
              <a:rPr lang="es-419" sz="4400" b="1" dirty="0">
                <a:latin typeface="Arial" panose="020B0604020202020204" pitchFamily="34" charset="0"/>
                <a:cs typeface="Arial" panose="020B0604020202020204" pitchFamily="34" charset="0"/>
              </a:rPr>
              <a:t>1-spring-cloud-conversion-rest</a:t>
            </a:r>
            <a:endParaRPr lang="es-MX" sz="4400" b="1" dirty="0">
              <a:latin typeface="Arial" panose="020B0604020202020204" pitchFamily="34" charset="0"/>
              <a:cs typeface="Arial" panose="020B0604020202020204" pitchFamily="34" charset="0"/>
            </a:endParaRPr>
          </a:p>
        </p:txBody>
      </p:sp>
      <p:pic>
        <p:nvPicPr>
          <p:cNvPr id="4098" name="Picture 2" descr="Resultado de imagen para hands on keyboard">
            <a:extLst>
              <a:ext uri="{FF2B5EF4-FFF2-40B4-BE49-F238E27FC236}">
                <a16:creationId xmlns:a16="http://schemas.microsoft.com/office/drawing/2014/main" id="{21BC6E80-1BC4-478C-B110-7BC926BF3B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7719" y="1900286"/>
            <a:ext cx="2425963" cy="1512857"/>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85763CD3-AA99-4F2B-B607-6F48A477293A}"/>
              </a:ext>
            </a:extLst>
          </p:cNvPr>
          <p:cNvPicPr>
            <a:picLocks noChangeAspect="1"/>
          </p:cNvPicPr>
          <p:nvPr/>
        </p:nvPicPr>
        <p:blipFill>
          <a:blip r:embed="rId3"/>
          <a:stretch>
            <a:fillRect/>
          </a:stretch>
        </p:blipFill>
        <p:spPr>
          <a:xfrm>
            <a:off x="2395536" y="1753074"/>
            <a:ext cx="4352925" cy="457200"/>
          </a:xfrm>
          <a:prstGeom prst="rect">
            <a:avLst/>
          </a:prstGeom>
        </p:spPr>
      </p:pic>
      <p:sp>
        <p:nvSpPr>
          <p:cNvPr id="5" name="Rectángulo 4">
            <a:extLst>
              <a:ext uri="{FF2B5EF4-FFF2-40B4-BE49-F238E27FC236}">
                <a16:creationId xmlns:a16="http://schemas.microsoft.com/office/drawing/2014/main" id="{3AE36B5F-BE0D-48A3-9027-E6984E966F9E}"/>
              </a:ext>
            </a:extLst>
          </p:cNvPr>
          <p:cNvSpPr/>
          <p:nvPr/>
        </p:nvSpPr>
        <p:spPr>
          <a:xfrm>
            <a:off x="79098" y="3779934"/>
            <a:ext cx="5236562" cy="1200329"/>
          </a:xfrm>
          <a:prstGeom prst="rect">
            <a:avLst/>
          </a:prstGeom>
        </p:spPr>
        <p:txBody>
          <a:bodyPr wrap="none">
            <a:spAutoFit/>
          </a:bodyPr>
          <a:lstStyle/>
          <a:p>
            <a:r>
              <a:rPr lang="es-MX" dirty="0"/>
              <a:t>&lt;</a:t>
            </a:r>
            <a:r>
              <a:rPr lang="es-MX" dirty="0" err="1"/>
              <a:t>artifactId</a:t>
            </a:r>
            <a:r>
              <a:rPr lang="es-MX" dirty="0"/>
              <a:t>&gt;</a:t>
            </a:r>
            <a:r>
              <a:rPr lang="es-MX" dirty="0" err="1"/>
              <a:t>spring</a:t>
            </a:r>
            <a:r>
              <a:rPr lang="es-MX" dirty="0"/>
              <a:t>-</a:t>
            </a:r>
            <a:r>
              <a:rPr lang="es-MX" dirty="0" err="1"/>
              <a:t>boot</a:t>
            </a:r>
            <a:r>
              <a:rPr lang="es-MX" dirty="0"/>
              <a:t>-starter-web&lt;/</a:t>
            </a:r>
            <a:r>
              <a:rPr lang="es-MX" dirty="0" err="1"/>
              <a:t>artifactId</a:t>
            </a:r>
            <a:r>
              <a:rPr lang="es-MX" dirty="0"/>
              <a:t>&gt; </a:t>
            </a:r>
          </a:p>
          <a:p>
            <a:endParaRPr lang="es-MX" dirty="0"/>
          </a:p>
          <a:p>
            <a:r>
              <a:rPr lang="es-MX" dirty="0"/>
              <a:t>spring.application.name=</a:t>
            </a:r>
            <a:r>
              <a:rPr lang="es-MX" dirty="0" err="1"/>
              <a:t>spring-cloud-conversion-rest</a:t>
            </a:r>
            <a:endParaRPr lang="es-MX" dirty="0"/>
          </a:p>
          <a:p>
            <a:r>
              <a:rPr lang="es-MX" dirty="0" err="1"/>
              <a:t>server.port</a:t>
            </a:r>
            <a:r>
              <a:rPr lang="es-MX" dirty="0"/>
              <a:t>=8100</a:t>
            </a:r>
            <a:endParaRPr lang="en-US" dirty="0"/>
          </a:p>
        </p:txBody>
      </p:sp>
      <p:sp>
        <p:nvSpPr>
          <p:cNvPr id="6" name="Rectángulo 5">
            <a:extLst>
              <a:ext uri="{FF2B5EF4-FFF2-40B4-BE49-F238E27FC236}">
                <a16:creationId xmlns:a16="http://schemas.microsoft.com/office/drawing/2014/main" id="{6C8D9412-5586-4A15-A749-894F599CA011}"/>
              </a:ext>
            </a:extLst>
          </p:cNvPr>
          <p:cNvSpPr/>
          <p:nvPr/>
        </p:nvSpPr>
        <p:spPr>
          <a:xfrm>
            <a:off x="4721260" y="3777215"/>
            <a:ext cx="2146100" cy="369332"/>
          </a:xfrm>
          <a:prstGeom prst="rect">
            <a:avLst/>
          </a:prstGeom>
        </p:spPr>
        <p:txBody>
          <a:bodyPr wrap="none">
            <a:spAutoFit/>
          </a:bodyPr>
          <a:lstStyle/>
          <a:p>
            <a:r>
              <a:rPr lang="es-MX" dirty="0" err="1"/>
              <a:t>spring-boot-devtools</a:t>
            </a:r>
            <a:endParaRPr lang="es-MX" dirty="0"/>
          </a:p>
        </p:txBody>
      </p:sp>
      <p:sp>
        <p:nvSpPr>
          <p:cNvPr id="9" name="CuadroTexto 8">
            <a:extLst>
              <a:ext uri="{FF2B5EF4-FFF2-40B4-BE49-F238E27FC236}">
                <a16:creationId xmlns:a16="http://schemas.microsoft.com/office/drawing/2014/main" id="{C1027682-21AD-4C6C-BBFA-E5C8378E3ACE}"/>
              </a:ext>
            </a:extLst>
          </p:cNvPr>
          <p:cNvSpPr txBox="1"/>
          <p:nvPr/>
        </p:nvSpPr>
        <p:spPr>
          <a:xfrm>
            <a:off x="2250274" y="5223943"/>
            <a:ext cx="4063933" cy="246221"/>
          </a:xfrm>
          <a:prstGeom prst="rect">
            <a:avLst/>
          </a:prstGeom>
          <a:noFill/>
        </p:spPr>
        <p:txBody>
          <a:bodyPr wrap="none" rtlCol="0">
            <a:spAutoFit/>
          </a:bodyPr>
          <a:lstStyle/>
          <a:p>
            <a:r>
              <a:rPr lang="es-MX" sz="1000" dirty="0">
                <a:hlinkClick r:id="rId4"/>
              </a:rPr>
              <a:t>http://localhost:8100/currency-converter/from/USD/to/MXN/quantity/10</a:t>
            </a:r>
            <a:endParaRPr lang="es-MX" sz="700" dirty="0"/>
          </a:p>
        </p:txBody>
      </p:sp>
    </p:spTree>
    <p:extLst>
      <p:ext uri="{BB962C8B-B14F-4D97-AF65-F5344CB8AC3E}">
        <p14:creationId xmlns:p14="http://schemas.microsoft.com/office/powerpoint/2010/main" val="4145167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845888"/>
            <a:ext cx="8901404" cy="707886"/>
          </a:xfrm>
          <a:prstGeom prst="rect">
            <a:avLst/>
          </a:prstGeom>
          <a:noFill/>
        </p:spPr>
        <p:txBody>
          <a:bodyPr wrap="square" rtlCol="0">
            <a:spAutoFit/>
          </a:bodyPr>
          <a:lstStyle/>
          <a:p>
            <a:pPr algn="ctr"/>
            <a:r>
              <a:rPr lang="es-MX" sz="4000" b="1" dirty="0">
                <a:latin typeface="Arial" panose="020B0604020202020204" pitchFamily="34" charset="0"/>
                <a:cs typeface="Arial" panose="020B0604020202020204" pitchFamily="34" charset="0"/>
              </a:rPr>
              <a:t>Spring Cloud </a:t>
            </a:r>
            <a:r>
              <a:rPr lang="es-MX" sz="4000" b="1" dirty="0" err="1">
                <a:latin typeface="Arial" panose="020B0604020202020204" pitchFamily="34" charset="0"/>
                <a:cs typeface="Arial" panose="020B0604020202020204" pitchFamily="34" charset="0"/>
              </a:rPr>
              <a:t>Feign</a:t>
            </a:r>
            <a:endParaRPr lang="es-MX" sz="4000" dirty="0">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7F91F41D-DAD2-4B11-96DB-80E9870012C4}"/>
              </a:ext>
            </a:extLst>
          </p:cNvPr>
          <p:cNvSpPr/>
          <p:nvPr/>
        </p:nvSpPr>
        <p:spPr>
          <a:xfrm>
            <a:off x="1192776" y="1701350"/>
            <a:ext cx="7042898" cy="3139321"/>
          </a:xfrm>
          <a:prstGeom prst="rect">
            <a:avLst/>
          </a:prstGeom>
        </p:spPr>
        <p:txBody>
          <a:bodyPr wrap="square">
            <a:spAutoFit/>
          </a:bodyPr>
          <a:lstStyle/>
          <a:p>
            <a:pPr algn="just"/>
            <a:r>
              <a:rPr lang="es-ES" dirty="0" err="1"/>
              <a:t>Feign</a:t>
            </a:r>
            <a:r>
              <a:rPr lang="es-ES" dirty="0"/>
              <a:t> es una librería que forma parte del </a:t>
            </a:r>
            <a:r>
              <a:rPr lang="es-ES" dirty="0" err="1"/>
              <a:t>stack</a:t>
            </a:r>
            <a:r>
              <a:rPr lang="es-ES" dirty="0"/>
              <a:t> de Spring Cloud, desarrollada por Netflix, para generar clientes de servicios REST de forma declarativa.</a:t>
            </a:r>
          </a:p>
          <a:p>
            <a:pPr algn="just"/>
            <a:endParaRPr lang="es-ES" dirty="0"/>
          </a:p>
          <a:p>
            <a:pPr algn="just"/>
            <a:endParaRPr lang="es-ES" dirty="0"/>
          </a:p>
          <a:p>
            <a:pPr algn="just"/>
            <a:r>
              <a:rPr lang="es-ES" dirty="0"/>
              <a:t>Al estilo de los repositorios de Spring Data, lo único que debemos hacer es anotar una interfaz con las operaciones de mapeo de los servicios que queremos consumir, parametrizando apropiadamente la entrada y salida de los mismos, para que correspondan con los verbos y los datos de las operaciones de los servicios que queremos consumir.</a:t>
            </a:r>
            <a:endParaRPr lang="es-ES" dirty="0">
              <a:solidFill>
                <a:srgbClr val="333333"/>
              </a:solidFill>
              <a:latin typeface="Roboto"/>
            </a:endParaRPr>
          </a:p>
          <a:p>
            <a:endParaRPr lang="es-MX" dirty="0">
              <a:solidFill>
                <a:srgbClr val="333333"/>
              </a:solidFill>
              <a:latin typeface="Roboto"/>
            </a:endParaRPr>
          </a:p>
        </p:txBody>
      </p:sp>
    </p:spTree>
    <p:extLst>
      <p:ext uri="{BB962C8B-B14F-4D97-AF65-F5344CB8AC3E}">
        <p14:creationId xmlns:p14="http://schemas.microsoft.com/office/powerpoint/2010/main" val="3570072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845888"/>
            <a:ext cx="8901404" cy="707886"/>
          </a:xfrm>
          <a:prstGeom prst="rect">
            <a:avLst/>
          </a:prstGeom>
          <a:noFill/>
        </p:spPr>
        <p:txBody>
          <a:bodyPr wrap="square" rtlCol="0">
            <a:spAutoFit/>
          </a:bodyPr>
          <a:lstStyle/>
          <a:p>
            <a:pPr algn="ctr"/>
            <a:r>
              <a:rPr lang="es-MX" sz="4000" b="1" dirty="0" err="1">
                <a:latin typeface="Arial" panose="020B0604020202020204" pitchFamily="34" charset="0"/>
                <a:cs typeface="Arial" panose="020B0604020202020204" pitchFamily="34" charset="0"/>
              </a:rPr>
              <a:t>Ribbon</a:t>
            </a:r>
            <a:r>
              <a:rPr lang="es-MX" sz="4000" b="1" dirty="0">
                <a:latin typeface="Arial" panose="020B0604020202020204" pitchFamily="34" charset="0"/>
                <a:cs typeface="Arial" panose="020B0604020202020204" pitchFamily="34" charset="0"/>
              </a:rPr>
              <a:t> Load </a:t>
            </a:r>
            <a:r>
              <a:rPr lang="es-MX" sz="4000" b="1" dirty="0" err="1">
                <a:latin typeface="Arial" panose="020B0604020202020204" pitchFamily="34" charset="0"/>
                <a:cs typeface="Arial" panose="020B0604020202020204" pitchFamily="34" charset="0"/>
              </a:rPr>
              <a:t>Balancing</a:t>
            </a:r>
            <a:endParaRPr lang="es-MX" sz="4000" dirty="0">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7F91F41D-DAD2-4B11-96DB-80E9870012C4}"/>
              </a:ext>
            </a:extLst>
          </p:cNvPr>
          <p:cNvSpPr/>
          <p:nvPr/>
        </p:nvSpPr>
        <p:spPr>
          <a:xfrm>
            <a:off x="1192776" y="1701350"/>
            <a:ext cx="7042898" cy="2308324"/>
          </a:xfrm>
          <a:prstGeom prst="rect">
            <a:avLst/>
          </a:prstGeom>
        </p:spPr>
        <p:txBody>
          <a:bodyPr wrap="square">
            <a:spAutoFit/>
          </a:bodyPr>
          <a:lstStyle/>
          <a:p>
            <a:r>
              <a:rPr lang="es-ES" dirty="0" err="1"/>
              <a:t>Ribbon</a:t>
            </a:r>
            <a:r>
              <a:rPr lang="es-ES" dirty="0"/>
              <a:t> es un balanceador de cargas del lado del cliente, te permite tener mucho control sobre las peticiones HTTP y TCP.</a:t>
            </a:r>
          </a:p>
          <a:p>
            <a:endParaRPr lang="es-ES" dirty="0"/>
          </a:p>
          <a:p>
            <a:r>
              <a:rPr lang="es-ES" dirty="0"/>
              <a:t>Cada balanceador de carga, forma un ensamblado de componentes que trabajarán en conjunto para establecer contacto con el servidor remoto para hacer la petición.</a:t>
            </a:r>
          </a:p>
          <a:p>
            <a:endParaRPr lang="es-ES" dirty="0">
              <a:solidFill>
                <a:srgbClr val="333333"/>
              </a:solidFill>
              <a:latin typeface="Roboto"/>
            </a:endParaRPr>
          </a:p>
          <a:p>
            <a:endParaRPr lang="es-MX" dirty="0">
              <a:solidFill>
                <a:srgbClr val="333333"/>
              </a:solidFill>
              <a:latin typeface="Roboto"/>
            </a:endParaRPr>
          </a:p>
        </p:txBody>
      </p:sp>
      <p:sp>
        <p:nvSpPr>
          <p:cNvPr id="2" name="Rectángulo 1">
            <a:extLst>
              <a:ext uri="{FF2B5EF4-FFF2-40B4-BE49-F238E27FC236}">
                <a16:creationId xmlns:a16="http://schemas.microsoft.com/office/drawing/2014/main" id="{5CFF6DD8-F367-496F-95D3-911B0A0D7019}"/>
              </a:ext>
            </a:extLst>
          </p:cNvPr>
          <p:cNvSpPr/>
          <p:nvPr/>
        </p:nvSpPr>
        <p:spPr>
          <a:xfrm>
            <a:off x="931886" y="4419649"/>
            <a:ext cx="2267800" cy="307777"/>
          </a:xfrm>
          <a:prstGeom prst="rect">
            <a:avLst/>
          </a:prstGeom>
          <a:solidFill>
            <a:schemeClr val="accent6"/>
          </a:solidFill>
        </p:spPr>
        <p:txBody>
          <a:bodyPr wrap="none">
            <a:spAutoFit/>
          </a:bodyPr>
          <a:lstStyle/>
          <a:p>
            <a:pPr algn="ctr"/>
            <a:r>
              <a:rPr lang="es-419" sz="1400" dirty="0" err="1"/>
              <a:t>spring-cloud-conversion-rest</a:t>
            </a:r>
            <a:endParaRPr lang="es-MX" sz="1400" dirty="0">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B526F567-371B-4404-AF9D-2B63882E1448}"/>
              </a:ext>
            </a:extLst>
          </p:cNvPr>
          <p:cNvSpPr/>
          <p:nvPr/>
        </p:nvSpPr>
        <p:spPr>
          <a:xfrm>
            <a:off x="6609411" y="3701897"/>
            <a:ext cx="2275937" cy="307777"/>
          </a:xfrm>
          <a:prstGeom prst="rect">
            <a:avLst/>
          </a:prstGeom>
          <a:solidFill>
            <a:srgbClr val="92D050"/>
          </a:solidFill>
        </p:spPr>
        <p:txBody>
          <a:bodyPr wrap="square">
            <a:spAutoFit/>
          </a:bodyPr>
          <a:lstStyle/>
          <a:p>
            <a:pPr algn="ctr"/>
            <a:r>
              <a:rPr lang="es-419" sz="1400" dirty="0" err="1"/>
              <a:t>spring-cloud-exchange-rest</a:t>
            </a:r>
            <a:endParaRPr lang="es-MX" sz="1400" dirty="0">
              <a:latin typeface="Arial" panose="020B0604020202020204" pitchFamily="34" charset="0"/>
              <a:cs typeface="Arial" panose="020B0604020202020204" pitchFamily="34" charset="0"/>
            </a:endParaRPr>
          </a:p>
        </p:txBody>
      </p:sp>
      <p:pic>
        <p:nvPicPr>
          <p:cNvPr id="2050" name="Picture 2" descr="Resultado de imagen para spring ribbon load balancer">
            <a:extLst>
              <a:ext uri="{FF2B5EF4-FFF2-40B4-BE49-F238E27FC236}">
                <a16:creationId xmlns:a16="http://schemas.microsoft.com/office/drawing/2014/main" id="{A599C1B1-BB59-4106-8FE5-94A12ACA26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115" y="3301865"/>
            <a:ext cx="3279605" cy="2574123"/>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a:extLst>
              <a:ext uri="{FF2B5EF4-FFF2-40B4-BE49-F238E27FC236}">
                <a16:creationId xmlns:a16="http://schemas.microsoft.com/office/drawing/2014/main" id="{EF0EA3E9-C26F-4159-89A8-AD043E911091}"/>
              </a:ext>
            </a:extLst>
          </p:cNvPr>
          <p:cNvSpPr/>
          <p:nvPr/>
        </p:nvSpPr>
        <p:spPr>
          <a:xfrm>
            <a:off x="6593720" y="4235346"/>
            <a:ext cx="2291627" cy="307777"/>
          </a:xfrm>
          <a:prstGeom prst="rect">
            <a:avLst/>
          </a:prstGeom>
          <a:solidFill>
            <a:srgbClr val="92D050"/>
          </a:solidFill>
        </p:spPr>
        <p:txBody>
          <a:bodyPr wrap="square">
            <a:spAutoFit/>
          </a:bodyPr>
          <a:lstStyle/>
          <a:p>
            <a:pPr algn="ctr"/>
            <a:r>
              <a:rPr lang="es-419" sz="1400" dirty="0" err="1"/>
              <a:t>spring-cloud-exchange-rest</a:t>
            </a:r>
            <a:endParaRPr lang="es-MX" sz="1400" dirty="0">
              <a:latin typeface="Arial" panose="020B0604020202020204" pitchFamily="34" charset="0"/>
              <a:cs typeface="Arial" panose="020B0604020202020204" pitchFamily="34" charset="0"/>
            </a:endParaRPr>
          </a:p>
        </p:txBody>
      </p:sp>
      <p:sp>
        <p:nvSpPr>
          <p:cNvPr id="10" name="Rectángulo 9">
            <a:extLst>
              <a:ext uri="{FF2B5EF4-FFF2-40B4-BE49-F238E27FC236}">
                <a16:creationId xmlns:a16="http://schemas.microsoft.com/office/drawing/2014/main" id="{6AD03C25-72B9-4508-85BC-578DC68B5ACB}"/>
              </a:ext>
            </a:extLst>
          </p:cNvPr>
          <p:cNvSpPr/>
          <p:nvPr/>
        </p:nvSpPr>
        <p:spPr>
          <a:xfrm>
            <a:off x="6609777" y="4784428"/>
            <a:ext cx="2291627" cy="307777"/>
          </a:xfrm>
          <a:prstGeom prst="rect">
            <a:avLst/>
          </a:prstGeom>
          <a:solidFill>
            <a:srgbClr val="92D050"/>
          </a:solidFill>
        </p:spPr>
        <p:txBody>
          <a:bodyPr wrap="square">
            <a:spAutoFit/>
          </a:bodyPr>
          <a:lstStyle/>
          <a:p>
            <a:pPr algn="ctr"/>
            <a:r>
              <a:rPr lang="es-419" sz="1400" dirty="0" err="1"/>
              <a:t>spring-cloud-exchange-rest</a:t>
            </a:r>
            <a:endParaRPr lang="es-MX" sz="1400" dirty="0">
              <a:latin typeface="Arial" panose="020B0604020202020204" pitchFamily="34" charset="0"/>
              <a:cs typeface="Arial" panose="020B0604020202020204" pitchFamily="34" charset="0"/>
            </a:endParaRPr>
          </a:p>
        </p:txBody>
      </p:sp>
      <p:sp>
        <p:nvSpPr>
          <p:cNvPr id="11" name="CuadroTexto 10">
            <a:extLst>
              <a:ext uri="{FF2B5EF4-FFF2-40B4-BE49-F238E27FC236}">
                <a16:creationId xmlns:a16="http://schemas.microsoft.com/office/drawing/2014/main" id="{762CB0AA-7BB7-47D9-9018-D85048BD23A1}"/>
              </a:ext>
            </a:extLst>
          </p:cNvPr>
          <p:cNvSpPr txBox="1"/>
          <p:nvPr/>
        </p:nvSpPr>
        <p:spPr>
          <a:xfrm>
            <a:off x="8086682" y="3437989"/>
            <a:ext cx="498855" cy="276999"/>
          </a:xfrm>
          <a:prstGeom prst="rect">
            <a:avLst/>
          </a:prstGeom>
          <a:noFill/>
        </p:spPr>
        <p:txBody>
          <a:bodyPr wrap="none" rtlCol="0">
            <a:spAutoFit/>
          </a:bodyPr>
          <a:lstStyle/>
          <a:p>
            <a:r>
              <a:rPr lang="es-419" sz="1200" b="1" dirty="0">
                <a:effectLst>
                  <a:outerShdw blurRad="38100" dist="38100" dir="2700000" algn="tl">
                    <a:srgbClr val="000000">
                      <a:alpha val="43137"/>
                    </a:srgbClr>
                  </a:outerShdw>
                </a:effectLst>
              </a:rPr>
              <a:t>8000</a:t>
            </a:r>
            <a:endParaRPr lang="es-MX" sz="1200" b="1" dirty="0">
              <a:effectLst>
                <a:outerShdw blurRad="38100" dist="38100" dir="2700000" algn="tl">
                  <a:srgbClr val="000000">
                    <a:alpha val="43137"/>
                  </a:srgbClr>
                </a:outerShdw>
              </a:effectLst>
            </a:endParaRPr>
          </a:p>
        </p:txBody>
      </p:sp>
      <p:sp>
        <p:nvSpPr>
          <p:cNvPr id="12" name="CuadroTexto 11">
            <a:extLst>
              <a:ext uri="{FF2B5EF4-FFF2-40B4-BE49-F238E27FC236}">
                <a16:creationId xmlns:a16="http://schemas.microsoft.com/office/drawing/2014/main" id="{5A3B82D5-3CEF-450C-B2F0-D65F316DFDCE}"/>
              </a:ext>
            </a:extLst>
          </p:cNvPr>
          <p:cNvSpPr txBox="1"/>
          <p:nvPr/>
        </p:nvSpPr>
        <p:spPr>
          <a:xfrm>
            <a:off x="8086682" y="4018750"/>
            <a:ext cx="498855" cy="276999"/>
          </a:xfrm>
          <a:prstGeom prst="rect">
            <a:avLst/>
          </a:prstGeom>
          <a:noFill/>
        </p:spPr>
        <p:txBody>
          <a:bodyPr wrap="none" rtlCol="0">
            <a:spAutoFit/>
          </a:bodyPr>
          <a:lstStyle/>
          <a:p>
            <a:r>
              <a:rPr lang="es-419" sz="1200" b="1" dirty="0">
                <a:effectLst>
                  <a:outerShdw blurRad="38100" dist="38100" dir="2700000" algn="tl">
                    <a:srgbClr val="000000">
                      <a:alpha val="43137"/>
                    </a:srgbClr>
                  </a:outerShdw>
                </a:effectLst>
              </a:rPr>
              <a:t>8001</a:t>
            </a:r>
            <a:endParaRPr lang="es-MX" sz="1200" b="1" dirty="0">
              <a:effectLst>
                <a:outerShdw blurRad="38100" dist="38100" dir="2700000" algn="tl">
                  <a:srgbClr val="000000">
                    <a:alpha val="43137"/>
                  </a:srgbClr>
                </a:outerShdw>
              </a:effectLst>
            </a:endParaRPr>
          </a:p>
        </p:txBody>
      </p:sp>
      <p:sp>
        <p:nvSpPr>
          <p:cNvPr id="13" name="CuadroTexto 12">
            <a:extLst>
              <a:ext uri="{FF2B5EF4-FFF2-40B4-BE49-F238E27FC236}">
                <a16:creationId xmlns:a16="http://schemas.microsoft.com/office/drawing/2014/main" id="{EE7DFE15-76DD-47FD-B79E-90A79444E7E7}"/>
              </a:ext>
            </a:extLst>
          </p:cNvPr>
          <p:cNvSpPr txBox="1"/>
          <p:nvPr/>
        </p:nvSpPr>
        <p:spPr>
          <a:xfrm>
            <a:off x="8086681" y="4588927"/>
            <a:ext cx="498855" cy="276999"/>
          </a:xfrm>
          <a:prstGeom prst="rect">
            <a:avLst/>
          </a:prstGeom>
          <a:noFill/>
        </p:spPr>
        <p:txBody>
          <a:bodyPr wrap="none" rtlCol="0">
            <a:spAutoFit/>
          </a:bodyPr>
          <a:lstStyle/>
          <a:p>
            <a:r>
              <a:rPr lang="es-419" sz="1200" b="1" dirty="0">
                <a:effectLst>
                  <a:outerShdw blurRad="38100" dist="38100" dir="2700000" algn="tl">
                    <a:srgbClr val="000000">
                      <a:alpha val="43137"/>
                    </a:srgbClr>
                  </a:outerShdw>
                </a:effectLst>
              </a:rPr>
              <a:t>8002</a:t>
            </a:r>
            <a:endParaRPr lang="es-MX" sz="1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8595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845888"/>
            <a:ext cx="8901404" cy="1323439"/>
          </a:xfrm>
          <a:prstGeom prst="rect">
            <a:avLst/>
          </a:prstGeom>
          <a:noFill/>
        </p:spPr>
        <p:txBody>
          <a:bodyPr wrap="square" rtlCol="0">
            <a:spAutoFit/>
          </a:bodyPr>
          <a:lstStyle/>
          <a:p>
            <a:pPr algn="ctr"/>
            <a:r>
              <a:rPr lang="es-MX" sz="4000" b="1" dirty="0">
                <a:latin typeface="Arial" panose="020B0604020202020204" pitchFamily="34" charset="0"/>
                <a:cs typeface="Arial" panose="020B0604020202020204" pitchFamily="34" charset="0"/>
              </a:rPr>
              <a:t>¿Por qué es importante el balanceo?</a:t>
            </a:r>
            <a:endParaRPr lang="es-MX" sz="4000" dirty="0">
              <a:latin typeface="Arial" panose="020B0604020202020204" pitchFamily="34" charset="0"/>
              <a:cs typeface="Arial" panose="020B0604020202020204" pitchFamily="34" charset="0"/>
            </a:endParaRPr>
          </a:p>
        </p:txBody>
      </p:sp>
      <p:pic>
        <p:nvPicPr>
          <p:cNvPr id="6" name="Imagen 5">
            <a:extLst>
              <a:ext uri="{FF2B5EF4-FFF2-40B4-BE49-F238E27FC236}">
                <a16:creationId xmlns:a16="http://schemas.microsoft.com/office/drawing/2014/main" id="{A3AA11ED-FA41-4A21-9B96-EC7BC5EB911C}"/>
              </a:ext>
            </a:extLst>
          </p:cNvPr>
          <p:cNvPicPr>
            <a:picLocks noChangeAspect="1"/>
          </p:cNvPicPr>
          <p:nvPr/>
        </p:nvPicPr>
        <p:blipFill>
          <a:blip r:embed="rId2"/>
          <a:stretch>
            <a:fillRect/>
          </a:stretch>
        </p:blipFill>
        <p:spPr>
          <a:xfrm>
            <a:off x="942391" y="2491171"/>
            <a:ext cx="7441163" cy="1748127"/>
          </a:xfrm>
          <a:prstGeom prst="rect">
            <a:avLst/>
          </a:prstGeom>
        </p:spPr>
      </p:pic>
      <p:sp>
        <p:nvSpPr>
          <p:cNvPr id="14" name="Rectángulo 13">
            <a:extLst>
              <a:ext uri="{FF2B5EF4-FFF2-40B4-BE49-F238E27FC236}">
                <a16:creationId xmlns:a16="http://schemas.microsoft.com/office/drawing/2014/main" id="{D71813D1-9986-4B90-916E-051C14F9A6DB}"/>
              </a:ext>
            </a:extLst>
          </p:cNvPr>
          <p:cNvSpPr/>
          <p:nvPr/>
        </p:nvSpPr>
        <p:spPr>
          <a:xfrm>
            <a:off x="1192776" y="4360575"/>
            <a:ext cx="7042898" cy="923330"/>
          </a:xfrm>
          <a:prstGeom prst="rect">
            <a:avLst/>
          </a:prstGeom>
        </p:spPr>
        <p:txBody>
          <a:bodyPr wrap="square">
            <a:spAutoFit/>
          </a:bodyPr>
          <a:lstStyle/>
          <a:p>
            <a:pPr algn="just"/>
            <a:r>
              <a:rPr lang="es-ES" dirty="0"/>
              <a:t>Cada microservicio, puede tener n cantidad de instancias variable por cada ambiente.</a:t>
            </a:r>
            <a:endParaRPr lang="es-ES" dirty="0">
              <a:solidFill>
                <a:srgbClr val="333333"/>
              </a:solidFill>
              <a:latin typeface="Roboto"/>
            </a:endParaRPr>
          </a:p>
          <a:p>
            <a:endParaRPr lang="es-MX" dirty="0">
              <a:solidFill>
                <a:srgbClr val="333333"/>
              </a:solidFill>
              <a:latin typeface="Roboto"/>
            </a:endParaRPr>
          </a:p>
        </p:txBody>
      </p:sp>
    </p:spTree>
    <p:extLst>
      <p:ext uri="{BB962C8B-B14F-4D97-AF65-F5344CB8AC3E}">
        <p14:creationId xmlns:p14="http://schemas.microsoft.com/office/powerpoint/2010/main" val="2994343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26821" y="356556"/>
            <a:ext cx="9237306" cy="1754326"/>
          </a:xfrm>
          <a:prstGeom prst="rect">
            <a:avLst/>
          </a:prstGeom>
          <a:noFill/>
        </p:spPr>
        <p:txBody>
          <a:bodyPr wrap="square" rtlCol="0">
            <a:spAutoFit/>
          </a:bodyPr>
          <a:lstStyle/>
          <a:p>
            <a:pPr algn="ctr"/>
            <a:r>
              <a:rPr lang="es-MX" sz="3600" b="1" dirty="0">
                <a:latin typeface="Arial" panose="020B0604020202020204" pitchFamily="34" charset="0"/>
                <a:cs typeface="Arial" panose="020B0604020202020204" pitchFamily="34" charset="0"/>
              </a:rPr>
              <a:t>Práctica 2 </a:t>
            </a:r>
          </a:p>
          <a:p>
            <a:pPr algn="ctr"/>
            <a:r>
              <a:rPr lang="es-MX" sz="3600" b="1" dirty="0">
                <a:latin typeface="Arial" panose="020B0604020202020204" pitchFamily="34" charset="0"/>
                <a:cs typeface="Arial" panose="020B0604020202020204" pitchFamily="34" charset="0"/>
              </a:rPr>
              <a:t>Spring Cloud </a:t>
            </a:r>
            <a:r>
              <a:rPr lang="es-MX" sz="3600" b="1" dirty="0" err="1">
                <a:latin typeface="Arial" panose="020B0604020202020204" pitchFamily="34" charset="0"/>
                <a:cs typeface="Arial" panose="020B0604020202020204" pitchFamily="34" charset="0"/>
              </a:rPr>
              <a:t>Feign</a:t>
            </a:r>
            <a:r>
              <a:rPr lang="es-MX" sz="3600" b="1" dirty="0">
                <a:latin typeface="Arial" panose="020B0604020202020204" pitchFamily="34" charset="0"/>
                <a:cs typeface="Arial" panose="020B0604020202020204" pitchFamily="34" charset="0"/>
              </a:rPr>
              <a:t> – </a:t>
            </a:r>
            <a:r>
              <a:rPr lang="es-MX" sz="3600" b="1" dirty="0" err="1">
                <a:latin typeface="Arial" panose="020B0604020202020204" pitchFamily="34" charset="0"/>
                <a:cs typeface="Arial" panose="020B0604020202020204" pitchFamily="34" charset="0"/>
              </a:rPr>
              <a:t>Ribbon</a:t>
            </a:r>
            <a:r>
              <a:rPr lang="es-MX" sz="3600" b="1" dirty="0">
                <a:latin typeface="Arial" panose="020B0604020202020204" pitchFamily="34" charset="0"/>
                <a:cs typeface="Arial" panose="020B0604020202020204" pitchFamily="34" charset="0"/>
              </a:rPr>
              <a:t> Load </a:t>
            </a:r>
            <a:r>
              <a:rPr lang="es-MX" sz="3600" b="1" dirty="0" err="1">
                <a:latin typeface="Arial" panose="020B0604020202020204" pitchFamily="34" charset="0"/>
                <a:cs typeface="Arial" panose="020B0604020202020204" pitchFamily="34" charset="0"/>
              </a:rPr>
              <a:t>Balancing</a:t>
            </a:r>
            <a:r>
              <a:rPr lang="es-MX" sz="3600" b="1" dirty="0">
                <a:latin typeface="Arial" panose="020B0604020202020204" pitchFamily="34" charset="0"/>
                <a:cs typeface="Arial" panose="020B0604020202020204" pitchFamily="34" charset="0"/>
              </a:rPr>
              <a:t> </a:t>
            </a:r>
          </a:p>
        </p:txBody>
      </p:sp>
      <p:sp>
        <p:nvSpPr>
          <p:cNvPr id="13" name="Rectángulo 12">
            <a:extLst>
              <a:ext uri="{FF2B5EF4-FFF2-40B4-BE49-F238E27FC236}">
                <a16:creationId xmlns:a16="http://schemas.microsoft.com/office/drawing/2014/main" id="{42B06BA4-3978-455E-818E-F9D6292BB7C5}"/>
              </a:ext>
            </a:extLst>
          </p:cNvPr>
          <p:cNvSpPr/>
          <p:nvPr/>
        </p:nvSpPr>
        <p:spPr>
          <a:xfrm>
            <a:off x="5382118" y="3406015"/>
            <a:ext cx="2649881" cy="49918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419" sz="1600" dirty="0" err="1"/>
              <a:t>spring-cloud-exchange-rest</a:t>
            </a:r>
            <a:endParaRPr lang="es-MX" sz="1600" dirty="0"/>
          </a:p>
        </p:txBody>
      </p:sp>
      <p:sp>
        <p:nvSpPr>
          <p:cNvPr id="14" name="Rectángulo 13">
            <a:extLst>
              <a:ext uri="{FF2B5EF4-FFF2-40B4-BE49-F238E27FC236}">
                <a16:creationId xmlns:a16="http://schemas.microsoft.com/office/drawing/2014/main" id="{3322AD57-9BA4-4487-8D17-108D8BA33701}"/>
              </a:ext>
            </a:extLst>
          </p:cNvPr>
          <p:cNvSpPr/>
          <p:nvPr/>
        </p:nvSpPr>
        <p:spPr>
          <a:xfrm>
            <a:off x="-62963" y="4004788"/>
            <a:ext cx="2842718" cy="49918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419" sz="1600" dirty="0" err="1"/>
              <a:t>spring-cloud-conversion-rest</a:t>
            </a:r>
            <a:endParaRPr lang="es-MX" sz="1600" dirty="0"/>
          </a:p>
        </p:txBody>
      </p:sp>
      <p:sp>
        <p:nvSpPr>
          <p:cNvPr id="17" name="Flecha: a la derecha 16">
            <a:extLst>
              <a:ext uri="{FF2B5EF4-FFF2-40B4-BE49-F238E27FC236}">
                <a16:creationId xmlns:a16="http://schemas.microsoft.com/office/drawing/2014/main" id="{7F14B1E8-1551-41EF-98BE-C70C127DAC8A}"/>
              </a:ext>
            </a:extLst>
          </p:cNvPr>
          <p:cNvSpPr/>
          <p:nvPr/>
        </p:nvSpPr>
        <p:spPr>
          <a:xfrm>
            <a:off x="2779754" y="4107551"/>
            <a:ext cx="1117823" cy="3432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20" name="Flecha: hacia arriba 19">
            <a:extLst>
              <a:ext uri="{FF2B5EF4-FFF2-40B4-BE49-F238E27FC236}">
                <a16:creationId xmlns:a16="http://schemas.microsoft.com/office/drawing/2014/main" id="{2C125D91-640A-47BF-A7F4-0CDA1C7B742D}"/>
              </a:ext>
            </a:extLst>
          </p:cNvPr>
          <p:cNvSpPr/>
          <p:nvPr/>
        </p:nvSpPr>
        <p:spPr>
          <a:xfrm>
            <a:off x="6460664" y="3096085"/>
            <a:ext cx="335902" cy="321529"/>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21" name="Cilindro 20">
            <a:extLst>
              <a:ext uri="{FF2B5EF4-FFF2-40B4-BE49-F238E27FC236}">
                <a16:creationId xmlns:a16="http://schemas.microsoft.com/office/drawing/2014/main" id="{67E7FD8D-A886-4349-A502-12277BF2C314}"/>
              </a:ext>
            </a:extLst>
          </p:cNvPr>
          <p:cNvSpPr/>
          <p:nvPr/>
        </p:nvSpPr>
        <p:spPr>
          <a:xfrm>
            <a:off x="6316039" y="2368297"/>
            <a:ext cx="625151" cy="727788"/>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22" name="CuadroTexto 21">
            <a:extLst>
              <a:ext uri="{FF2B5EF4-FFF2-40B4-BE49-F238E27FC236}">
                <a16:creationId xmlns:a16="http://schemas.microsoft.com/office/drawing/2014/main" id="{BA16777D-49B3-459A-B379-40AA094295BE}"/>
              </a:ext>
            </a:extLst>
          </p:cNvPr>
          <p:cNvSpPr txBox="1"/>
          <p:nvPr/>
        </p:nvSpPr>
        <p:spPr>
          <a:xfrm>
            <a:off x="5077539" y="5073143"/>
            <a:ext cx="3727302" cy="261610"/>
          </a:xfrm>
          <a:prstGeom prst="rect">
            <a:avLst/>
          </a:prstGeom>
          <a:noFill/>
        </p:spPr>
        <p:txBody>
          <a:bodyPr wrap="none" rtlCol="0">
            <a:spAutoFit/>
          </a:bodyPr>
          <a:lstStyle/>
          <a:p>
            <a:r>
              <a:rPr lang="es-MX" sz="1100" dirty="0">
                <a:hlinkClick r:id="rId2"/>
              </a:rPr>
              <a:t>http://localhost:8000/currency-exchange/from/USD/to/MXN</a:t>
            </a:r>
            <a:r>
              <a:rPr lang="es-MX" sz="1100" dirty="0"/>
              <a:t> </a:t>
            </a:r>
          </a:p>
        </p:txBody>
      </p:sp>
      <p:sp>
        <p:nvSpPr>
          <p:cNvPr id="23" name="CuadroTexto 22">
            <a:extLst>
              <a:ext uri="{FF2B5EF4-FFF2-40B4-BE49-F238E27FC236}">
                <a16:creationId xmlns:a16="http://schemas.microsoft.com/office/drawing/2014/main" id="{F1DF7556-A66A-4D20-B38D-2B093FD41974}"/>
              </a:ext>
            </a:extLst>
          </p:cNvPr>
          <p:cNvSpPr txBox="1"/>
          <p:nvPr/>
        </p:nvSpPr>
        <p:spPr>
          <a:xfrm>
            <a:off x="-166355" y="3665009"/>
            <a:ext cx="4063933" cy="246221"/>
          </a:xfrm>
          <a:prstGeom prst="rect">
            <a:avLst/>
          </a:prstGeom>
          <a:noFill/>
        </p:spPr>
        <p:txBody>
          <a:bodyPr wrap="none" rtlCol="0">
            <a:spAutoFit/>
          </a:bodyPr>
          <a:lstStyle/>
          <a:p>
            <a:r>
              <a:rPr lang="es-MX" sz="1000" dirty="0">
                <a:hlinkClick r:id="rId3"/>
              </a:rPr>
              <a:t>http://localhost:8100/currency-converter/from/USD/to/MXN/quantity/10</a:t>
            </a:r>
            <a:endParaRPr lang="es-MX" sz="700" dirty="0"/>
          </a:p>
        </p:txBody>
      </p:sp>
      <p:sp>
        <p:nvSpPr>
          <p:cNvPr id="26" name="CuadroTexto 25">
            <a:extLst>
              <a:ext uri="{FF2B5EF4-FFF2-40B4-BE49-F238E27FC236}">
                <a16:creationId xmlns:a16="http://schemas.microsoft.com/office/drawing/2014/main" id="{BB56B2AF-338F-48B2-85F9-5FB721965830}"/>
              </a:ext>
            </a:extLst>
          </p:cNvPr>
          <p:cNvSpPr txBox="1"/>
          <p:nvPr/>
        </p:nvSpPr>
        <p:spPr>
          <a:xfrm>
            <a:off x="7081846" y="3707088"/>
            <a:ext cx="498855" cy="276999"/>
          </a:xfrm>
          <a:prstGeom prst="rect">
            <a:avLst/>
          </a:prstGeom>
          <a:noFill/>
        </p:spPr>
        <p:txBody>
          <a:bodyPr wrap="none" rtlCol="0">
            <a:spAutoFit/>
          </a:bodyPr>
          <a:lstStyle/>
          <a:p>
            <a:r>
              <a:rPr lang="es-419" sz="1200" b="1" dirty="0">
                <a:effectLst>
                  <a:outerShdw blurRad="38100" dist="38100" dir="2700000" algn="tl">
                    <a:srgbClr val="000000">
                      <a:alpha val="43137"/>
                    </a:srgbClr>
                  </a:outerShdw>
                </a:effectLst>
              </a:rPr>
              <a:t>8000</a:t>
            </a:r>
            <a:endParaRPr lang="es-MX" sz="1200" b="1" dirty="0">
              <a:effectLst>
                <a:outerShdw blurRad="38100" dist="38100" dir="2700000" algn="tl">
                  <a:srgbClr val="000000">
                    <a:alpha val="43137"/>
                  </a:srgbClr>
                </a:outerShdw>
              </a:effectLst>
            </a:endParaRPr>
          </a:p>
        </p:txBody>
      </p:sp>
      <p:sp>
        <p:nvSpPr>
          <p:cNvPr id="28" name="Rectángulo 27">
            <a:extLst>
              <a:ext uri="{FF2B5EF4-FFF2-40B4-BE49-F238E27FC236}">
                <a16:creationId xmlns:a16="http://schemas.microsoft.com/office/drawing/2014/main" id="{A2084C79-5231-4FAA-BD5F-F9483656681F}"/>
              </a:ext>
            </a:extLst>
          </p:cNvPr>
          <p:cNvSpPr/>
          <p:nvPr/>
        </p:nvSpPr>
        <p:spPr>
          <a:xfrm>
            <a:off x="5616249" y="3911583"/>
            <a:ext cx="2649881" cy="49918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419" sz="1600" dirty="0" err="1"/>
              <a:t>spring-cloud-exchange-rest</a:t>
            </a:r>
            <a:endParaRPr lang="es-MX" sz="1600" dirty="0"/>
          </a:p>
        </p:txBody>
      </p:sp>
      <p:sp>
        <p:nvSpPr>
          <p:cNvPr id="29" name="CuadroTexto 28">
            <a:extLst>
              <a:ext uri="{FF2B5EF4-FFF2-40B4-BE49-F238E27FC236}">
                <a16:creationId xmlns:a16="http://schemas.microsoft.com/office/drawing/2014/main" id="{E4C03FF2-A738-42C2-9769-9E796A7F2C5B}"/>
              </a:ext>
            </a:extLst>
          </p:cNvPr>
          <p:cNvSpPr txBox="1"/>
          <p:nvPr/>
        </p:nvSpPr>
        <p:spPr>
          <a:xfrm>
            <a:off x="7315977" y="4212656"/>
            <a:ext cx="498855" cy="276999"/>
          </a:xfrm>
          <a:prstGeom prst="rect">
            <a:avLst/>
          </a:prstGeom>
          <a:noFill/>
        </p:spPr>
        <p:txBody>
          <a:bodyPr wrap="none" rtlCol="0">
            <a:spAutoFit/>
          </a:bodyPr>
          <a:lstStyle/>
          <a:p>
            <a:r>
              <a:rPr lang="es-419" sz="1200" b="1" dirty="0">
                <a:effectLst>
                  <a:outerShdw blurRad="38100" dist="38100" dir="2700000" algn="tl">
                    <a:srgbClr val="000000">
                      <a:alpha val="43137"/>
                    </a:srgbClr>
                  </a:outerShdw>
                </a:effectLst>
              </a:rPr>
              <a:t>8001</a:t>
            </a:r>
            <a:endParaRPr lang="es-MX" sz="1200" b="1" dirty="0">
              <a:effectLst>
                <a:outerShdw blurRad="38100" dist="38100" dir="2700000" algn="tl">
                  <a:srgbClr val="000000">
                    <a:alpha val="43137"/>
                  </a:srgbClr>
                </a:outerShdw>
              </a:effectLst>
            </a:endParaRPr>
          </a:p>
        </p:txBody>
      </p:sp>
      <p:sp>
        <p:nvSpPr>
          <p:cNvPr id="30" name="Rectángulo 29">
            <a:extLst>
              <a:ext uri="{FF2B5EF4-FFF2-40B4-BE49-F238E27FC236}">
                <a16:creationId xmlns:a16="http://schemas.microsoft.com/office/drawing/2014/main" id="{7B161E69-A1B3-478B-A3EB-E4111BF292E5}"/>
              </a:ext>
            </a:extLst>
          </p:cNvPr>
          <p:cNvSpPr/>
          <p:nvPr/>
        </p:nvSpPr>
        <p:spPr>
          <a:xfrm>
            <a:off x="5797418" y="4410771"/>
            <a:ext cx="2649881" cy="49918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419" sz="1600" dirty="0" err="1"/>
              <a:t>spring-cloud-exchange-rest</a:t>
            </a:r>
            <a:endParaRPr lang="es-MX" sz="1600" dirty="0"/>
          </a:p>
        </p:txBody>
      </p:sp>
      <p:sp>
        <p:nvSpPr>
          <p:cNvPr id="31" name="CuadroTexto 30">
            <a:extLst>
              <a:ext uri="{FF2B5EF4-FFF2-40B4-BE49-F238E27FC236}">
                <a16:creationId xmlns:a16="http://schemas.microsoft.com/office/drawing/2014/main" id="{EBA0296C-886B-4C34-A0C1-16A1EA7E310B}"/>
              </a:ext>
            </a:extLst>
          </p:cNvPr>
          <p:cNvSpPr txBox="1"/>
          <p:nvPr/>
        </p:nvSpPr>
        <p:spPr>
          <a:xfrm>
            <a:off x="7497146" y="4711844"/>
            <a:ext cx="498855" cy="276999"/>
          </a:xfrm>
          <a:prstGeom prst="rect">
            <a:avLst/>
          </a:prstGeom>
          <a:noFill/>
        </p:spPr>
        <p:txBody>
          <a:bodyPr wrap="none" rtlCol="0">
            <a:spAutoFit/>
          </a:bodyPr>
          <a:lstStyle/>
          <a:p>
            <a:r>
              <a:rPr lang="es-419" sz="1200" b="1" dirty="0">
                <a:effectLst>
                  <a:outerShdw blurRad="38100" dist="38100" dir="2700000" algn="tl">
                    <a:srgbClr val="000000">
                      <a:alpha val="43137"/>
                    </a:srgbClr>
                  </a:outerShdw>
                </a:effectLst>
              </a:rPr>
              <a:t>8002</a:t>
            </a:r>
            <a:endParaRPr lang="es-MX" sz="1200" b="1" dirty="0">
              <a:effectLst>
                <a:outerShdw blurRad="38100" dist="38100" dir="2700000" algn="tl">
                  <a:srgbClr val="000000">
                    <a:alpha val="43137"/>
                  </a:srgbClr>
                </a:outerShdw>
              </a:effectLst>
            </a:endParaRPr>
          </a:p>
        </p:txBody>
      </p:sp>
      <p:sp>
        <p:nvSpPr>
          <p:cNvPr id="4" name="Globo: flecha derecha 3">
            <a:extLst>
              <a:ext uri="{FF2B5EF4-FFF2-40B4-BE49-F238E27FC236}">
                <a16:creationId xmlns:a16="http://schemas.microsoft.com/office/drawing/2014/main" id="{B4FB4C36-D337-4603-A8A8-3FC095679993}"/>
              </a:ext>
            </a:extLst>
          </p:cNvPr>
          <p:cNvSpPr/>
          <p:nvPr/>
        </p:nvSpPr>
        <p:spPr>
          <a:xfrm>
            <a:off x="3934900" y="3223884"/>
            <a:ext cx="1481236" cy="1754326"/>
          </a:xfrm>
          <a:prstGeom prst="right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419" dirty="0"/>
              <a:t>RIBBON</a:t>
            </a:r>
            <a:endParaRPr lang="es-MX" dirty="0"/>
          </a:p>
        </p:txBody>
      </p:sp>
      <p:sp>
        <p:nvSpPr>
          <p:cNvPr id="32" name="CuadroTexto 31">
            <a:extLst>
              <a:ext uri="{FF2B5EF4-FFF2-40B4-BE49-F238E27FC236}">
                <a16:creationId xmlns:a16="http://schemas.microsoft.com/office/drawing/2014/main" id="{1566396C-CBBF-47C0-97F5-8541F7DCF512}"/>
              </a:ext>
            </a:extLst>
          </p:cNvPr>
          <p:cNvSpPr txBox="1"/>
          <p:nvPr/>
        </p:nvSpPr>
        <p:spPr>
          <a:xfrm>
            <a:off x="4078147" y="4234312"/>
            <a:ext cx="498855" cy="276999"/>
          </a:xfrm>
          <a:prstGeom prst="rect">
            <a:avLst/>
          </a:prstGeom>
          <a:noFill/>
        </p:spPr>
        <p:txBody>
          <a:bodyPr wrap="none" rtlCol="0">
            <a:spAutoFit/>
          </a:bodyPr>
          <a:lstStyle/>
          <a:p>
            <a:r>
              <a:rPr lang="es-419" sz="1200" b="1" dirty="0">
                <a:effectLst>
                  <a:outerShdw blurRad="38100" dist="38100" dir="2700000" algn="tl">
                    <a:srgbClr val="000000">
                      <a:alpha val="43137"/>
                    </a:srgbClr>
                  </a:outerShdw>
                </a:effectLst>
              </a:rPr>
              <a:t>8000</a:t>
            </a:r>
            <a:endParaRPr lang="es-MX" sz="1200" b="1" dirty="0">
              <a:effectLst>
                <a:outerShdw blurRad="38100" dist="38100" dir="2700000" algn="tl">
                  <a:srgbClr val="000000">
                    <a:alpha val="43137"/>
                  </a:srgbClr>
                </a:outerShdw>
              </a:effectLst>
            </a:endParaRPr>
          </a:p>
        </p:txBody>
      </p:sp>
      <p:sp>
        <p:nvSpPr>
          <p:cNvPr id="33" name="CuadroTexto 32">
            <a:extLst>
              <a:ext uri="{FF2B5EF4-FFF2-40B4-BE49-F238E27FC236}">
                <a16:creationId xmlns:a16="http://schemas.microsoft.com/office/drawing/2014/main" id="{CA47DA02-37C3-4488-B338-7ADEF6F351FD}"/>
              </a:ext>
            </a:extLst>
          </p:cNvPr>
          <p:cNvSpPr txBox="1"/>
          <p:nvPr/>
        </p:nvSpPr>
        <p:spPr>
          <a:xfrm>
            <a:off x="4209484" y="4410700"/>
            <a:ext cx="498855" cy="276999"/>
          </a:xfrm>
          <a:prstGeom prst="rect">
            <a:avLst/>
          </a:prstGeom>
          <a:noFill/>
        </p:spPr>
        <p:txBody>
          <a:bodyPr wrap="none" rtlCol="0">
            <a:spAutoFit/>
          </a:bodyPr>
          <a:lstStyle/>
          <a:p>
            <a:r>
              <a:rPr lang="es-419" sz="1200" b="1" dirty="0">
                <a:effectLst>
                  <a:outerShdw blurRad="38100" dist="38100" dir="2700000" algn="tl">
                    <a:srgbClr val="000000">
                      <a:alpha val="43137"/>
                    </a:srgbClr>
                  </a:outerShdw>
                </a:effectLst>
              </a:rPr>
              <a:t>8001</a:t>
            </a:r>
            <a:endParaRPr lang="es-MX" sz="1200" b="1" dirty="0">
              <a:effectLst>
                <a:outerShdw blurRad="38100" dist="38100" dir="2700000" algn="tl">
                  <a:srgbClr val="000000">
                    <a:alpha val="43137"/>
                  </a:srgbClr>
                </a:outerShdw>
              </a:effectLst>
            </a:endParaRPr>
          </a:p>
        </p:txBody>
      </p:sp>
      <p:sp>
        <p:nvSpPr>
          <p:cNvPr id="34" name="CuadroTexto 33">
            <a:extLst>
              <a:ext uri="{FF2B5EF4-FFF2-40B4-BE49-F238E27FC236}">
                <a16:creationId xmlns:a16="http://schemas.microsoft.com/office/drawing/2014/main" id="{3CE2C4F5-D3E7-4715-8A5B-1FEF52A6D7A0}"/>
              </a:ext>
            </a:extLst>
          </p:cNvPr>
          <p:cNvSpPr txBox="1"/>
          <p:nvPr/>
        </p:nvSpPr>
        <p:spPr>
          <a:xfrm>
            <a:off x="4327574" y="4610591"/>
            <a:ext cx="498855" cy="276999"/>
          </a:xfrm>
          <a:prstGeom prst="rect">
            <a:avLst/>
          </a:prstGeom>
          <a:noFill/>
        </p:spPr>
        <p:txBody>
          <a:bodyPr wrap="none" rtlCol="0">
            <a:spAutoFit/>
          </a:bodyPr>
          <a:lstStyle/>
          <a:p>
            <a:r>
              <a:rPr lang="es-419" sz="1200" b="1" dirty="0">
                <a:effectLst>
                  <a:outerShdw blurRad="38100" dist="38100" dir="2700000" algn="tl">
                    <a:srgbClr val="000000">
                      <a:alpha val="43137"/>
                    </a:srgbClr>
                  </a:outerShdw>
                </a:effectLst>
              </a:rPr>
              <a:t>8002</a:t>
            </a:r>
            <a:endParaRPr lang="es-MX" sz="1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5483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845888"/>
            <a:ext cx="8901404" cy="1446550"/>
          </a:xfrm>
          <a:prstGeom prst="rect">
            <a:avLst/>
          </a:prstGeom>
          <a:noFill/>
        </p:spPr>
        <p:txBody>
          <a:bodyPr wrap="square" rtlCol="0">
            <a:spAutoFit/>
          </a:bodyPr>
          <a:lstStyle/>
          <a:p>
            <a:pPr algn="ctr"/>
            <a:r>
              <a:rPr lang="es-419" sz="4400" b="1" dirty="0">
                <a:latin typeface="Arial" panose="020B0604020202020204" pitchFamily="34" charset="0"/>
                <a:cs typeface="Arial" panose="020B0604020202020204" pitchFamily="34" charset="0"/>
              </a:rPr>
              <a:t>2-spring-cloud-conversion-rest</a:t>
            </a:r>
          </a:p>
          <a:p>
            <a:pPr algn="ctr"/>
            <a:r>
              <a:rPr lang="es-419" sz="4400" b="1" dirty="0">
                <a:latin typeface="Arial" panose="020B0604020202020204" pitchFamily="34" charset="0"/>
                <a:cs typeface="Arial" panose="020B0604020202020204" pitchFamily="34" charset="0"/>
              </a:rPr>
              <a:t>(copiar el proyecto 1)</a:t>
            </a:r>
            <a:endParaRPr lang="es-MX" sz="4400" b="1" dirty="0">
              <a:latin typeface="Arial" panose="020B0604020202020204" pitchFamily="34" charset="0"/>
              <a:cs typeface="Arial" panose="020B0604020202020204" pitchFamily="34" charset="0"/>
            </a:endParaRPr>
          </a:p>
        </p:txBody>
      </p:sp>
      <p:pic>
        <p:nvPicPr>
          <p:cNvPr id="4098" name="Picture 2" descr="Resultado de imagen para hands on keyboard">
            <a:extLst>
              <a:ext uri="{FF2B5EF4-FFF2-40B4-BE49-F238E27FC236}">
                <a16:creationId xmlns:a16="http://schemas.microsoft.com/office/drawing/2014/main" id="{21BC6E80-1BC4-478C-B110-7BC926BF3B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5651" y="2264358"/>
            <a:ext cx="2425963" cy="1512857"/>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3AE36B5F-BE0D-48A3-9027-E6984E966F9E}"/>
              </a:ext>
            </a:extLst>
          </p:cNvPr>
          <p:cNvSpPr/>
          <p:nvPr/>
        </p:nvSpPr>
        <p:spPr>
          <a:xfrm>
            <a:off x="79098" y="3779934"/>
            <a:ext cx="5236562" cy="2985433"/>
          </a:xfrm>
          <a:prstGeom prst="rect">
            <a:avLst/>
          </a:prstGeom>
        </p:spPr>
        <p:txBody>
          <a:bodyPr wrap="none">
            <a:spAutoFit/>
          </a:bodyPr>
          <a:lstStyle/>
          <a:p>
            <a:r>
              <a:rPr lang="es-MX" sz="1400" dirty="0"/>
              <a:t>&lt;</a:t>
            </a:r>
            <a:r>
              <a:rPr lang="es-MX" sz="1400" dirty="0" err="1"/>
              <a:t>artifactId</a:t>
            </a:r>
            <a:r>
              <a:rPr lang="es-MX" sz="1400" dirty="0"/>
              <a:t>&gt;</a:t>
            </a:r>
            <a:r>
              <a:rPr lang="es-MX" sz="1400" dirty="0" err="1"/>
              <a:t>spring</a:t>
            </a:r>
            <a:r>
              <a:rPr lang="es-MX" sz="1400" dirty="0"/>
              <a:t>-</a:t>
            </a:r>
            <a:r>
              <a:rPr lang="es-MX" sz="1400" dirty="0" err="1"/>
              <a:t>boot</a:t>
            </a:r>
            <a:r>
              <a:rPr lang="es-MX" sz="1400" dirty="0"/>
              <a:t>-starter-web&lt;/</a:t>
            </a:r>
            <a:r>
              <a:rPr lang="es-MX" sz="1400" dirty="0" err="1"/>
              <a:t>artifactId</a:t>
            </a:r>
            <a:r>
              <a:rPr lang="es-MX" sz="1400" dirty="0"/>
              <a:t>&gt; </a:t>
            </a:r>
          </a:p>
          <a:p>
            <a:r>
              <a:rPr lang="es-MX" sz="1400" dirty="0"/>
              <a:t>&lt;</a:t>
            </a:r>
            <a:r>
              <a:rPr lang="es-MX" sz="1400" dirty="0" err="1"/>
              <a:t>dependency</a:t>
            </a:r>
            <a:r>
              <a:rPr lang="es-MX" sz="1400" dirty="0"/>
              <a:t>&gt;</a:t>
            </a:r>
          </a:p>
          <a:p>
            <a:r>
              <a:rPr lang="es-MX" sz="1400" dirty="0"/>
              <a:t>    &lt;</a:t>
            </a:r>
            <a:r>
              <a:rPr lang="es-MX" sz="1400" dirty="0" err="1"/>
              <a:t>groupId</a:t>
            </a:r>
            <a:r>
              <a:rPr lang="es-MX" sz="1400" dirty="0"/>
              <a:t>&gt;</a:t>
            </a:r>
            <a:r>
              <a:rPr lang="es-MX" sz="1400" dirty="0" err="1"/>
              <a:t>org.springframework.cloud</a:t>
            </a:r>
            <a:r>
              <a:rPr lang="es-MX" sz="1400" dirty="0"/>
              <a:t>&lt;/</a:t>
            </a:r>
            <a:r>
              <a:rPr lang="es-MX" sz="1400" dirty="0" err="1"/>
              <a:t>groupId</a:t>
            </a:r>
            <a:r>
              <a:rPr lang="es-MX" sz="1400" dirty="0"/>
              <a:t>&gt;</a:t>
            </a:r>
          </a:p>
          <a:p>
            <a:r>
              <a:rPr lang="es-MX" sz="1400" dirty="0"/>
              <a:t>    &lt;</a:t>
            </a:r>
            <a:r>
              <a:rPr lang="es-MX" sz="1400" dirty="0" err="1"/>
              <a:t>artifactId</a:t>
            </a:r>
            <a:r>
              <a:rPr lang="es-MX" sz="1400" dirty="0"/>
              <a:t>&gt;</a:t>
            </a:r>
            <a:r>
              <a:rPr lang="es-MX" sz="1400" dirty="0" err="1"/>
              <a:t>spring</a:t>
            </a:r>
            <a:r>
              <a:rPr lang="es-MX" sz="1400" dirty="0"/>
              <a:t>-</a:t>
            </a:r>
            <a:r>
              <a:rPr lang="es-MX" sz="1400" dirty="0" err="1"/>
              <a:t>cloud</a:t>
            </a:r>
            <a:r>
              <a:rPr lang="es-MX" sz="1400" dirty="0"/>
              <a:t>-starter-</a:t>
            </a:r>
            <a:r>
              <a:rPr lang="es-MX" sz="1400" dirty="0" err="1"/>
              <a:t>openfeign</a:t>
            </a:r>
            <a:r>
              <a:rPr lang="es-MX" sz="1400" dirty="0"/>
              <a:t>&lt;/</a:t>
            </a:r>
            <a:r>
              <a:rPr lang="es-MX" sz="1400" dirty="0" err="1"/>
              <a:t>artifactId</a:t>
            </a:r>
            <a:r>
              <a:rPr lang="es-MX" sz="1400" dirty="0"/>
              <a:t>&gt;</a:t>
            </a:r>
          </a:p>
          <a:p>
            <a:r>
              <a:rPr lang="es-MX" sz="1400" dirty="0"/>
              <a:t>    &lt;</a:t>
            </a:r>
            <a:r>
              <a:rPr lang="es-MX" sz="1400" dirty="0" err="1"/>
              <a:t>version</a:t>
            </a:r>
            <a:r>
              <a:rPr lang="es-MX" sz="1400" dirty="0"/>
              <a:t>&gt;2.1.1.RELEASE&lt;/</a:t>
            </a:r>
            <a:r>
              <a:rPr lang="es-MX" sz="1400" dirty="0" err="1"/>
              <a:t>version</a:t>
            </a:r>
            <a:r>
              <a:rPr lang="es-MX" sz="1400" dirty="0"/>
              <a:t>&gt;</a:t>
            </a:r>
          </a:p>
          <a:p>
            <a:r>
              <a:rPr lang="es-MX" sz="1400" dirty="0"/>
              <a:t>&lt;/</a:t>
            </a:r>
            <a:r>
              <a:rPr lang="es-MX" sz="1400" dirty="0" err="1"/>
              <a:t>dependency</a:t>
            </a:r>
            <a:r>
              <a:rPr lang="es-MX" sz="1400" dirty="0"/>
              <a:t>&gt;</a:t>
            </a:r>
          </a:p>
          <a:p>
            <a:endParaRPr lang="es-MX" sz="1400" dirty="0"/>
          </a:p>
          <a:p>
            <a:r>
              <a:rPr lang="es-MX" dirty="0"/>
              <a:t>@</a:t>
            </a:r>
            <a:r>
              <a:rPr lang="es-MX" dirty="0" err="1"/>
              <a:t>EnableFeignClients</a:t>
            </a:r>
            <a:r>
              <a:rPr lang="es-MX" dirty="0"/>
              <a:t> (Application.java)</a:t>
            </a:r>
          </a:p>
          <a:p>
            <a:r>
              <a:rPr lang="es-MX" dirty="0"/>
              <a:t>@</a:t>
            </a:r>
            <a:r>
              <a:rPr lang="es-MX" dirty="0" err="1"/>
              <a:t>FeignClient</a:t>
            </a:r>
            <a:r>
              <a:rPr lang="es-MX" dirty="0"/>
              <a:t>   (@</a:t>
            </a:r>
            <a:r>
              <a:rPr lang="es-MX" dirty="0" err="1"/>
              <a:t>PathVariable</a:t>
            </a:r>
            <a:r>
              <a:rPr lang="es-MX" dirty="0"/>
              <a:t>)</a:t>
            </a:r>
            <a:endParaRPr lang="es-MX" sz="1400" dirty="0"/>
          </a:p>
          <a:p>
            <a:endParaRPr lang="es-MX" dirty="0"/>
          </a:p>
          <a:p>
            <a:r>
              <a:rPr lang="es-MX" dirty="0"/>
              <a:t>spring.application.name=</a:t>
            </a:r>
            <a:r>
              <a:rPr lang="es-MX" dirty="0" err="1"/>
              <a:t>spring-cloud-conversion-rest</a:t>
            </a:r>
            <a:endParaRPr lang="es-MX" dirty="0"/>
          </a:p>
          <a:p>
            <a:r>
              <a:rPr lang="es-MX" dirty="0" err="1"/>
              <a:t>server.port</a:t>
            </a:r>
            <a:r>
              <a:rPr lang="es-MX" dirty="0"/>
              <a:t>=8100</a:t>
            </a:r>
            <a:endParaRPr lang="en-US" dirty="0"/>
          </a:p>
        </p:txBody>
      </p:sp>
      <p:sp>
        <p:nvSpPr>
          <p:cNvPr id="6" name="Rectángulo 5">
            <a:extLst>
              <a:ext uri="{FF2B5EF4-FFF2-40B4-BE49-F238E27FC236}">
                <a16:creationId xmlns:a16="http://schemas.microsoft.com/office/drawing/2014/main" id="{6C8D9412-5586-4A15-A749-894F599CA011}"/>
              </a:ext>
            </a:extLst>
          </p:cNvPr>
          <p:cNvSpPr/>
          <p:nvPr/>
        </p:nvSpPr>
        <p:spPr>
          <a:xfrm>
            <a:off x="4721260" y="3777215"/>
            <a:ext cx="2146100" cy="369332"/>
          </a:xfrm>
          <a:prstGeom prst="rect">
            <a:avLst/>
          </a:prstGeom>
        </p:spPr>
        <p:txBody>
          <a:bodyPr wrap="none">
            <a:spAutoFit/>
          </a:bodyPr>
          <a:lstStyle/>
          <a:p>
            <a:r>
              <a:rPr lang="es-MX" dirty="0" err="1"/>
              <a:t>spring-boot-devtools</a:t>
            </a:r>
            <a:endParaRPr lang="es-MX" dirty="0"/>
          </a:p>
        </p:txBody>
      </p:sp>
      <p:sp>
        <p:nvSpPr>
          <p:cNvPr id="9" name="CuadroTexto 8">
            <a:extLst>
              <a:ext uri="{FF2B5EF4-FFF2-40B4-BE49-F238E27FC236}">
                <a16:creationId xmlns:a16="http://schemas.microsoft.com/office/drawing/2014/main" id="{C1027682-21AD-4C6C-BBFA-E5C8378E3ACE}"/>
              </a:ext>
            </a:extLst>
          </p:cNvPr>
          <p:cNvSpPr txBox="1"/>
          <p:nvPr/>
        </p:nvSpPr>
        <p:spPr>
          <a:xfrm>
            <a:off x="4265686" y="4683680"/>
            <a:ext cx="4794902" cy="261610"/>
          </a:xfrm>
          <a:prstGeom prst="rect">
            <a:avLst/>
          </a:prstGeom>
          <a:noFill/>
        </p:spPr>
        <p:txBody>
          <a:bodyPr wrap="none" rtlCol="0">
            <a:spAutoFit/>
          </a:bodyPr>
          <a:lstStyle/>
          <a:p>
            <a:r>
              <a:rPr lang="es-MX" sz="1100" dirty="0">
                <a:hlinkClick r:id="rId3">
                  <a:extLst>
                    <a:ext uri="{A12FA001-AC4F-418D-AE19-62706E023703}">
                      <ahyp:hlinkClr xmlns:ahyp="http://schemas.microsoft.com/office/drawing/2018/hyperlinkcolor" val="tx"/>
                    </a:ext>
                  </a:extLst>
                </a:hlinkClick>
              </a:rPr>
              <a:t>http://localhost:8100/</a:t>
            </a:r>
            <a:r>
              <a:rPr lang="es-MX" sz="1100" b="1" u="sng" dirty="0">
                <a:effectLst>
                  <a:outerShdw blurRad="38100" dist="38100" dir="2700000" algn="tl">
                    <a:srgbClr val="000000">
                      <a:alpha val="43137"/>
                    </a:srgbClr>
                  </a:outerShdw>
                </a:effectLst>
                <a:hlinkClick r:id="rId3">
                  <a:extLst>
                    <a:ext uri="{A12FA001-AC4F-418D-AE19-62706E023703}">
                      <ahyp:hlinkClr xmlns:ahyp="http://schemas.microsoft.com/office/drawing/2018/hyperlinkcolor" val="tx"/>
                    </a:ext>
                  </a:extLst>
                </a:hlinkClick>
              </a:rPr>
              <a:t>currency-converter-feign</a:t>
            </a:r>
            <a:r>
              <a:rPr lang="es-MX" sz="1100" dirty="0">
                <a:hlinkClick r:id="rId3">
                  <a:extLst>
                    <a:ext uri="{A12FA001-AC4F-418D-AE19-62706E023703}">
                      <ahyp:hlinkClr xmlns:ahyp="http://schemas.microsoft.com/office/drawing/2018/hyperlinkcolor" val="tx"/>
                    </a:ext>
                  </a:extLst>
                </a:hlinkClick>
              </a:rPr>
              <a:t>/from/USD/to/MXN/quantity/10</a:t>
            </a:r>
            <a:endParaRPr lang="es-MX" sz="900" dirty="0"/>
          </a:p>
        </p:txBody>
      </p:sp>
    </p:spTree>
    <p:extLst>
      <p:ext uri="{BB962C8B-B14F-4D97-AF65-F5344CB8AC3E}">
        <p14:creationId xmlns:p14="http://schemas.microsoft.com/office/powerpoint/2010/main" val="3750573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845888"/>
            <a:ext cx="8901404" cy="1446550"/>
          </a:xfrm>
          <a:prstGeom prst="rect">
            <a:avLst/>
          </a:prstGeom>
          <a:noFill/>
        </p:spPr>
        <p:txBody>
          <a:bodyPr wrap="square" rtlCol="0">
            <a:spAutoFit/>
          </a:bodyPr>
          <a:lstStyle/>
          <a:p>
            <a:pPr algn="ctr"/>
            <a:r>
              <a:rPr lang="es-419" sz="4400" b="1" dirty="0">
                <a:latin typeface="Arial" panose="020B0604020202020204" pitchFamily="34" charset="0"/>
                <a:cs typeface="Arial" panose="020B0604020202020204" pitchFamily="34" charset="0"/>
              </a:rPr>
              <a:t>2-spring-cloud-conversion-rest</a:t>
            </a:r>
          </a:p>
          <a:p>
            <a:pPr algn="ctr"/>
            <a:r>
              <a:rPr lang="es-419" sz="4400" b="1" dirty="0">
                <a:latin typeface="Arial" panose="020B0604020202020204" pitchFamily="34" charset="0"/>
                <a:cs typeface="Arial" panose="020B0604020202020204" pitchFamily="34" charset="0"/>
              </a:rPr>
              <a:t>(</a:t>
            </a:r>
            <a:r>
              <a:rPr lang="es-419" sz="4400" b="1" dirty="0" err="1">
                <a:latin typeface="Arial" panose="020B0604020202020204" pitchFamily="34" charset="0"/>
                <a:cs typeface="Arial" panose="020B0604020202020204" pitchFamily="34" charset="0"/>
              </a:rPr>
              <a:t>Ribbon</a:t>
            </a:r>
            <a:r>
              <a:rPr lang="es-419" sz="4400" b="1" dirty="0">
                <a:latin typeface="Arial" panose="020B0604020202020204" pitchFamily="34" charset="0"/>
                <a:cs typeface="Arial" panose="020B0604020202020204" pitchFamily="34" charset="0"/>
              </a:rPr>
              <a:t>)</a:t>
            </a:r>
            <a:endParaRPr lang="es-MX" sz="4400" b="1" dirty="0">
              <a:latin typeface="Arial" panose="020B0604020202020204" pitchFamily="34" charset="0"/>
              <a:cs typeface="Arial" panose="020B0604020202020204" pitchFamily="34" charset="0"/>
            </a:endParaRPr>
          </a:p>
        </p:txBody>
      </p:sp>
      <p:pic>
        <p:nvPicPr>
          <p:cNvPr id="4098" name="Picture 2" descr="Resultado de imagen para hands on keyboard">
            <a:extLst>
              <a:ext uri="{FF2B5EF4-FFF2-40B4-BE49-F238E27FC236}">
                <a16:creationId xmlns:a16="http://schemas.microsoft.com/office/drawing/2014/main" id="{21BC6E80-1BC4-478C-B110-7BC926BF3B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5651" y="2264358"/>
            <a:ext cx="2425963" cy="1512857"/>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3AE36B5F-BE0D-48A3-9027-E6984E966F9E}"/>
              </a:ext>
            </a:extLst>
          </p:cNvPr>
          <p:cNvSpPr/>
          <p:nvPr/>
        </p:nvSpPr>
        <p:spPr>
          <a:xfrm>
            <a:off x="79098" y="3779934"/>
            <a:ext cx="6699847" cy="2708434"/>
          </a:xfrm>
          <a:prstGeom prst="rect">
            <a:avLst/>
          </a:prstGeom>
        </p:spPr>
        <p:txBody>
          <a:bodyPr wrap="none">
            <a:spAutoFit/>
          </a:bodyPr>
          <a:lstStyle/>
          <a:p>
            <a:r>
              <a:rPr lang="es-MX" sz="1200" dirty="0"/>
              <a:t>&lt;</a:t>
            </a:r>
            <a:r>
              <a:rPr lang="es-MX" sz="1200" dirty="0" err="1"/>
              <a:t>dependency</a:t>
            </a:r>
            <a:r>
              <a:rPr lang="es-MX" sz="1200" dirty="0"/>
              <a:t>&gt;</a:t>
            </a:r>
          </a:p>
          <a:p>
            <a:r>
              <a:rPr lang="es-MX" sz="1200" dirty="0"/>
              <a:t>    &lt;</a:t>
            </a:r>
            <a:r>
              <a:rPr lang="es-MX" sz="1200" dirty="0" err="1"/>
              <a:t>groupId</a:t>
            </a:r>
            <a:r>
              <a:rPr lang="es-MX" sz="1200" dirty="0"/>
              <a:t>&gt;</a:t>
            </a:r>
            <a:r>
              <a:rPr lang="es-MX" sz="1200" dirty="0" err="1"/>
              <a:t>org.springframework.cloud</a:t>
            </a:r>
            <a:r>
              <a:rPr lang="es-MX" sz="1200" dirty="0"/>
              <a:t>&lt;/</a:t>
            </a:r>
            <a:r>
              <a:rPr lang="es-MX" sz="1200" dirty="0" err="1"/>
              <a:t>groupId</a:t>
            </a:r>
            <a:r>
              <a:rPr lang="es-MX" sz="1200" dirty="0"/>
              <a:t>&gt;</a:t>
            </a:r>
          </a:p>
          <a:p>
            <a:r>
              <a:rPr lang="es-MX" sz="1200" dirty="0"/>
              <a:t>    </a:t>
            </a:r>
            <a:r>
              <a:rPr lang="es-MX" sz="1200" dirty="0">
                <a:solidFill>
                  <a:srgbClr val="FF0000"/>
                </a:solidFill>
              </a:rPr>
              <a:t>&lt;</a:t>
            </a:r>
            <a:r>
              <a:rPr lang="es-MX" sz="1200" dirty="0" err="1">
                <a:solidFill>
                  <a:srgbClr val="FF0000"/>
                </a:solidFill>
              </a:rPr>
              <a:t>artifactId</a:t>
            </a:r>
            <a:r>
              <a:rPr lang="es-MX" sz="1200" dirty="0">
                <a:solidFill>
                  <a:srgbClr val="FF0000"/>
                </a:solidFill>
              </a:rPr>
              <a:t>&gt;</a:t>
            </a:r>
            <a:r>
              <a:rPr lang="es-MX" sz="1200" dirty="0" err="1">
                <a:solidFill>
                  <a:srgbClr val="FF0000"/>
                </a:solidFill>
              </a:rPr>
              <a:t>spring</a:t>
            </a:r>
            <a:r>
              <a:rPr lang="es-MX" sz="1200" dirty="0">
                <a:solidFill>
                  <a:srgbClr val="FF0000"/>
                </a:solidFill>
              </a:rPr>
              <a:t>-</a:t>
            </a:r>
            <a:r>
              <a:rPr lang="es-MX" sz="1200" dirty="0" err="1">
                <a:solidFill>
                  <a:srgbClr val="FF0000"/>
                </a:solidFill>
              </a:rPr>
              <a:t>cloud</a:t>
            </a:r>
            <a:r>
              <a:rPr lang="es-MX" sz="1200" dirty="0">
                <a:solidFill>
                  <a:srgbClr val="FF0000"/>
                </a:solidFill>
              </a:rPr>
              <a:t>-starter-</a:t>
            </a:r>
            <a:r>
              <a:rPr lang="es-MX" sz="1200" dirty="0" err="1">
                <a:solidFill>
                  <a:srgbClr val="FF0000"/>
                </a:solidFill>
              </a:rPr>
              <a:t>netflix</a:t>
            </a:r>
            <a:r>
              <a:rPr lang="es-MX" sz="1200" dirty="0">
                <a:solidFill>
                  <a:srgbClr val="FF0000"/>
                </a:solidFill>
              </a:rPr>
              <a:t>-</a:t>
            </a:r>
            <a:r>
              <a:rPr lang="es-MX" sz="1200" dirty="0" err="1">
                <a:solidFill>
                  <a:srgbClr val="FF0000"/>
                </a:solidFill>
              </a:rPr>
              <a:t>ribbon</a:t>
            </a:r>
            <a:r>
              <a:rPr lang="es-MX" sz="1200" dirty="0">
                <a:solidFill>
                  <a:srgbClr val="FF0000"/>
                </a:solidFill>
              </a:rPr>
              <a:t>&lt;/</a:t>
            </a:r>
            <a:r>
              <a:rPr lang="es-MX" sz="1200" dirty="0" err="1">
                <a:solidFill>
                  <a:srgbClr val="FF0000"/>
                </a:solidFill>
              </a:rPr>
              <a:t>artifactId</a:t>
            </a:r>
            <a:r>
              <a:rPr lang="es-MX" sz="1200" dirty="0">
                <a:solidFill>
                  <a:srgbClr val="FF0000"/>
                </a:solidFill>
              </a:rPr>
              <a:t>&gt;</a:t>
            </a:r>
          </a:p>
          <a:p>
            <a:r>
              <a:rPr lang="es-MX" sz="1200" dirty="0"/>
              <a:t>    &lt;</a:t>
            </a:r>
            <a:r>
              <a:rPr lang="es-MX" sz="1200" dirty="0" err="1"/>
              <a:t>version</a:t>
            </a:r>
            <a:r>
              <a:rPr lang="es-MX" sz="1200" dirty="0"/>
              <a:t>&gt;2.1.1.RELEASE&lt;/</a:t>
            </a:r>
            <a:r>
              <a:rPr lang="es-MX" sz="1200" dirty="0" err="1"/>
              <a:t>version</a:t>
            </a:r>
            <a:r>
              <a:rPr lang="es-MX" sz="1200" dirty="0"/>
              <a:t>&gt;</a:t>
            </a:r>
          </a:p>
          <a:p>
            <a:r>
              <a:rPr lang="es-MX" sz="1200" dirty="0"/>
              <a:t>&lt;/</a:t>
            </a:r>
            <a:r>
              <a:rPr lang="es-MX" sz="1200" dirty="0" err="1"/>
              <a:t>dependency</a:t>
            </a:r>
            <a:r>
              <a:rPr lang="es-MX" sz="1200" dirty="0"/>
              <a:t>&gt;</a:t>
            </a:r>
          </a:p>
          <a:p>
            <a:endParaRPr lang="pt-BR" sz="1400" dirty="0"/>
          </a:p>
          <a:p>
            <a:r>
              <a:rPr lang="pt-BR" sz="1400" dirty="0"/>
              <a:t>//@</a:t>
            </a:r>
            <a:r>
              <a:rPr lang="pt-BR" sz="1400" dirty="0" err="1"/>
              <a:t>FeignClient</a:t>
            </a:r>
            <a:r>
              <a:rPr lang="pt-BR" sz="1400" dirty="0"/>
              <a:t>(</a:t>
            </a:r>
            <a:r>
              <a:rPr lang="pt-BR" sz="1400" dirty="0" err="1"/>
              <a:t>name</a:t>
            </a:r>
            <a:r>
              <a:rPr lang="pt-BR" sz="1400" dirty="0"/>
              <a:t>="</a:t>
            </a:r>
            <a:r>
              <a:rPr lang="pt-BR" sz="1400" dirty="0" err="1"/>
              <a:t>exchange-service</a:t>
            </a:r>
            <a:r>
              <a:rPr lang="pt-BR" sz="1400" dirty="0"/>
              <a:t>", </a:t>
            </a:r>
            <a:r>
              <a:rPr lang="pt-BR" sz="1400" u="sng" dirty="0" err="1"/>
              <a:t>url</a:t>
            </a:r>
            <a:r>
              <a:rPr lang="pt-BR" sz="1400" u="sng" dirty="0"/>
              <a:t>="localhost:8000")</a:t>
            </a:r>
          </a:p>
          <a:p>
            <a:r>
              <a:rPr lang="es-MX" sz="1400" dirty="0"/>
              <a:t>@</a:t>
            </a:r>
            <a:r>
              <a:rPr lang="es-MX" sz="1400" dirty="0" err="1"/>
              <a:t>FeignClient</a:t>
            </a:r>
            <a:r>
              <a:rPr lang="es-MX" sz="1400" dirty="0"/>
              <a:t>(</a:t>
            </a:r>
            <a:r>
              <a:rPr lang="es-MX" sz="1400" dirty="0" err="1"/>
              <a:t>name</a:t>
            </a:r>
            <a:r>
              <a:rPr lang="es-MX" sz="1400" dirty="0"/>
              <a:t>="</a:t>
            </a:r>
            <a:r>
              <a:rPr lang="es-MX" sz="1400" dirty="0" err="1"/>
              <a:t>exchange-service</a:t>
            </a:r>
            <a:r>
              <a:rPr lang="es-MX" sz="1400" dirty="0"/>
              <a:t>")</a:t>
            </a:r>
          </a:p>
          <a:p>
            <a:r>
              <a:rPr lang="es-MX" sz="1400" dirty="0"/>
              <a:t>@</a:t>
            </a:r>
            <a:r>
              <a:rPr lang="es-MX" sz="1400" dirty="0" err="1"/>
              <a:t>RibbonClient</a:t>
            </a:r>
            <a:r>
              <a:rPr lang="es-MX" sz="1400" dirty="0"/>
              <a:t>(</a:t>
            </a:r>
            <a:r>
              <a:rPr lang="es-MX" sz="1400" dirty="0" err="1"/>
              <a:t>name</a:t>
            </a:r>
            <a:r>
              <a:rPr lang="es-MX" sz="1400" dirty="0"/>
              <a:t>="</a:t>
            </a:r>
            <a:r>
              <a:rPr lang="es-MX" sz="1400" dirty="0" err="1"/>
              <a:t>exchange-service</a:t>
            </a:r>
            <a:r>
              <a:rPr lang="es-MX" sz="1400" dirty="0"/>
              <a:t>")</a:t>
            </a:r>
          </a:p>
          <a:p>
            <a:endParaRPr lang="es-MX" dirty="0"/>
          </a:p>
          <a:p>
            <a:r>
              <a:rPr lang="es-MX" sz="1200" dirty="0"/>
              <a:t>spring.application.name=</a:t>
            </a:r>
            <a:r>
              <a:rPr lang="es-MX" sz="1200" dirty="0" err="1"/>
              <a:t>spring-cloud-conversion-rest</a:t>
            </a:r>
            <a:endParaRPr lang="es-MX" sz="1200" dirty="0"/>
          </a:p>
          <a:p>
            <a:r>
              <a:rPr lang="es-MX" sz="1200" dirty="0" err="1"/>
              <a:t>server.port</a:t>
            </a:r>
            <a:r>
              <a:rPr lang="es-MX" sz="1200" dirty="0"/>
              <a:t>=8100</a:t>
            </a:r>
          </a:p>
          <a:p>
            <a:r>
              <a:rPr lang="es-MX" sz="1200" dirty="0" err="1">
                <a:solidFill>
                  <a:srgbClr val="FF0000"/>
                </a:solidFill>
              </a:rPr>
              <a:t>e</a:t>
            </a:r>
            <a:r>
              <a:rPr lang="es-MX" sz="1200" u="sng" dirty="0" err="1">
                <a:solidFill>
                  <a:srgbClr val="FF0000"/>
                </a:solidFill>
              </a:rPr>
              <a:t>xchange-service.ribbon.listOfServers</a:t>
            </a:r>
            <a:r>
              <a:rPr lang="es-MX" sz="1200" u="sng" dirty="0">
                <a:solidFill>
                  <a:srgbClr val="FF0000"/>
                </a:solidFill>
              </a:rPr>
              <a:t>=http://localhost:8000,http://localhost:8001,http://localhost:8002</a:t>
            </a:r>
            <a:endParaRPr lang="en-US" sz="1200" dirty="0">
              <a:solidFill>
                <a:srgbClr val="FF0000"/>
              </a:solidFill>
            </a:endParaRPr>
          </a:p>
        </p:txBody>
      </p:sp>
      <p:sp>
        <p:nvSpPr>
          <p:cNvPr id="9" name="CuadroTexto 8">
            <a:extLst>
              <a:ext uri="{FF2B5EF4-FFF2-40B4-BE49-F238E27FC236}">
                <a16:creationId xmlns:a16="http://schemas.microsoft.com/office/drawing/2014/main" id="{C1027682-21AD-4C6C-BBFA-E5C8378E3ACE}"/>
              </a:ext>
            </a:extLst>
          </p:cNvPr>
          <p:cNvSpPr txBox="1"/>
          <p:nvPr/>
        </p:nvSpPr>
        <p:spPr>
          <a:xfrm>
            <a:off x="4106502" y="5195685"/>
            <a:ext cx="4794902" cy="261610"/>
          </a:xfrm>
          <a:prstGeom prst="rect">
            <a:avLst/>
          </a:prstGeom>
          <a:noFill/>
        </p:spPr>
        <p:txBody>
          <a:bodyPr wrap="none" rtlCol="0">
            <a:spAutoFit/>
          </a:bodyPr>
          <a:lstStyle/>
          <a:p>
            <a:r>
              <a:rPr lang="es-MX" sz="1100" dirty="0">
                <a:hlinkClick r:id="rId3">
                  <a:extLst>
                    <a:ext uri="{A12FA001-AC4F-418D-AE19-62706E023703}">
                      <ahyp:hlinkClr xmlns:ahyp="http://schemas.microsoft.com/office/drawing/2018/hyperlinkcolor" val="tx"/>
                    </a:ext>
                  </a:extLst>
                </a:hlinkClick>
              </a:rPr>
              <a:t>http://localhost:8100/</a:t>
            </a:r>
            <a:r>
              <a:rPr lang="es-MX" sz="1100" b="1" u="sng" dirty="0">
                <a:effectLst>
                  <a:outerShdw blurRad="38100" dist="38100" dir="2700000" algn="tl">
                    <a:srgbClr val="000000">
                      <a:alpha val="43137"/>
                    </a:srgbClr>
                  </a:outerShdw>
                </a:effectLst>
                <a:hlinkClick r:id="rId3">
                  <a:extLst>
                    <a:ext uri="{A12FA001-AC4F-418D-AE19-62706E023703}">
                      <ahyp:hlinkClr xmlns:ahyp="http://schemas.microsoft.com/office/drawing/2018/hyperlinkcolor" val="tx"/>
                    </a:ext>
                  </a:extLst>
                </a:hlinkClick>
              </a:rPr>
              <a:t>currency-converter-feign</a:t>
            </a:r>
            <a:r>
              <a:rPr lang="es-MX" sz="1100" dirty="0">
                <a:hlinkClick r:id="rId3">
                  <a:extLst>
                    <a:ext uri="{A12FA001-AC4F-418D-AE19-62706E023703}">
                      <ahyp:hlinkClr xmlns:ahyp="http://schemas.microsoft.com/office/drawing/2018/hyperlinkcolor" val="tx"/>
                    </a:ext>
                  </a:extLst>
                </a:hlinkClick>
              </a:rPr>
              <a:t>/from/USD/to/MXN/quantity/10</a:t>
            </a:r>
            <a:endParaRPr lang="es-MX" sz="900" dirty="0"/>
          </a:p>
        </p:txBody>
      </p:sp>
      <p:pic>
        <p:nvPicPr>
          <p:cNvPr id="2" name="Imagen 1">
            <a:extLst>
              <a:ext uri="{FF2B5EF4-FFF2-40B4-BE49-F238E27FC236}">
                <a16:creationId xmlns:a16="http://schemas.microsoft.com/office/drawing/2014/main" id="{840F4184-CE2E-4A65-9FB4-0BF59850CE31}"/>
              </a:ext>
            </a:extLst>
          </p:cNvPr>
          <p:cNvPicPr>
            <a:picLocks noChangeAspect="1"/>
          </p:cNvPicPr>
          <p:nvPr/>
        </p:nvPicPr>
        <p:blipFill>
          <a:blip r:embed="rId4"/>
          <a:stretch>
            <a:fillRect/>
          </a:stretch>
        </p:blipFill>
        <p:spPr>
          <a:xfrm>
            <a:off x="4450702" y="3872182"/>
            <a:ext cx="1902657" cy="939584"/>
          </a:xfrm>
          <a:prstGeom prst="rect">
            <a:avLst/>
          </a:prstGeom>
        </p:spPr>
      </p:pic>
    </p:spTree>
    <p:extLst>
      <p:ext uri="{BB962C8B-B14F-4D97-AF65-F5344CB8AC3E}">
        <p14:creationId xmlns:p14="http://schemas.microsoft.com/office/powerpoint/2010/main" val="3784374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116250" y="918349"/>
            <a:ext cx="6876660" cy="830997"/>
          </a:xfrm>
          <a:prstGeom prst="rect">
            <a:avLst/>
          </a:prstGeom>
          <a:noFill/>
        </p:spPr>
        <p:txBody>
          <a:bodyPr wrap="square" rtlCol="0">
            <a:spAutoFit/>
          </a:bodyPr>
          <a:lstStyle/>
          <a:p>
            <a:pPr algn="ctr"/>
            <a:r>
              <a:rPr lang="es-MX" sz="4800" b="1" dirty="0">
                <a:latin typeface="Arial" panose="020B0604020202020204" pitchFamily="34" charset="0"/>
                <a:cs typeface="Arial" panose="020B0604020202020204" pitchFamily="34" charset="0"/>
              </a:rPr>
              <a:t>Microservicios….</a:t>
            </a:r>
            <a:endParaRPr lang="es-MX" sz="4800" dirty="0">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2D26333D-6E15-4E6E-9986-0ADC12864176}"/>
              </a:ext>
            </a:extLst>
          </p:cNvPr>
          <p:cNvSpPr/>
          <p:nvPr/>
        </p:nvSpPr>
        <p:spPr>
          <a:xfrm>
            <a:off x="1257923" y="2759874"/>
            <a:ext cx="6365187" cy="1200329"/>
          </a:xfrm>
          <a:prstGeom prst="rect">
            <a:avLst/>
          </a:prstGeom>
        </p:spPr>
        <p:txBody>
          <a:bodyPr wrap="square">
            <a:spAutoFit/>
          </a:bodyPr>
          <a:lstStyle/>
          <a:p>
            <a:pPr marL="285750" indent="-285750">
              <a:buFont typeface="Wingdings" panose="05000000000000000000" pitchFamily="2" charset="2"/>
              <a:buChar char="v"/>
            </a:pPr>
            <a:r>
              <a:rPr lang="es-MX" dirty="0">
                <a:solidFill>
                  <a:srgbClr val="333333"/>
                </a:solidFill>
                <a:latin typeface="Roboto"/>
              </a:rPr>
              <a:t>Basados en REST y además:</a:t>
            </a:r>
          </a:p>
          <a:p>
            <a:pPr marL="285750" indent="-285750">
              <a:buFont typeface="Wingdings" panose="05000000000000000000" pitchFamily="2" charset="2"/>
              <a:buChar char="v"/>
            </a:pPr>
            <a:r>
              <a:rPr lang="es-MX" dirty="0">
                <a:solidFill>
                  <a:srgbClr val="333333"/>
                </a:solidFill>
                <a:latin typeface="Roboto"/>
              </a:rPr>
              <a:t>…. Unidades </a:t>
            </a:r>
            <a:r>
              <a:rPr lang="es-MX" dirty="0" err="1">
                <a:solidFill>
                  <a:srgbClr val="333333"/>
                </a:solidFill>
                <a:latin typeface="Roboto"/>
              </a:rPr>
              <a:t>deployables</a:t>
            </a:r>
            <a:r>
              <a:rPr lang="es-MX" dirty="0">
                <a:solidFill>
                  <a:srgbClr val="333333"/>
                </a:solidFill>
                <a:latin typeface="Roboto"/>
              </a:rPr>
              <a:t> en pequeños componentes.</a:t>
            </a:r>
          </a:p>
          <a:p>
            <a:pPr marL="285750" indent="-285750">
              <a:buFont typeface="Wingdings" panose="05000000000000000000" pitchFamily="2" charset="2"/>
              <a:buChar char="v"/>
            </a:pPr>
            <a:r>
              <a:rPr lang="es-MX" dirty="0">
                <a:solidFill>
                  <a:srgbClr val="333333"/>
                </a:solidFill>
                <a:latin typeface="Roboto"/>
              </a:rPr>
              <a:t>…. Soporte para la nube.</a:t>
            </a:r>
          </a:p>
          <a:p>
            <a:endParaRPr lang="es-MX" dirty="0">
              <a:solidFill>
                <a:srgbClr val="333333"/>
              </a:solidFill>
              <a:latin typeface="Roboto"/>
            </a:endParaRPr>
          </a:p>
        </p:txBody>
      </p:sp>
    </p:spTree>
    <p:extLst>
      <p:ext uri="{BB962C8B-B14F-4D97-AF65-F5344CB8AC3E}">
        <p14:creationId xmlns:p14="http://schemas.microsoft.com/office/powerpoint/2010/main" val="568507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845888"/>
            <a:ext cx="8901404" cy="707886"/>
          </a:xfrm>
          <a:prstGeom prst="rect">
            <a:avLst/>
          </a:prstGeom>
          <a:noFill/>
        </p:spPr>
        <p:txBody>
          <a:bodyPr wrap="square" rtlCol="0">
            <a:spAutoFit/>
          </a:bodyPr>
          <a:lstStyle/>
          <a:p>
            <a:pPr algn="ctr"/>
            <a:r>
              <a:rPr lang="es-MX" sz="4000" b="1" dirty="0" err="1">
                <a:latin typeface="Arial" panose="020B0604020202020204" pitchFamily="34" charset="0"/>
                <a:cs typeface="Arial" panose="020B0604020202020204" pitchFamily="34" charset="0"/>
              </a:rPr>
              <a:t>Naming</a:t>
            </a:r>
            <a:r>
              <a:rPr lang="es-MX" sz="4000" b="1" dirty="0">
                <a:latin typeface="Arial" panose="020B0604020202020204" pitchFamily="34" charset="0"/>
                <a:cs typeface="Arial" panose="020B0604020202020204" pitchFamily="34" charset="0"/>
              </a:rPr>
              <a:t> Server </a:t>
            </a:r>
            <a:endParaRPr lang="es-MX" sz="4000" dirty="0">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7F91F41D-DAD2-4B11-96DB-80E9870012C4}"/>
              </a:ext>
            </a:extLst>
          </p:cNvPr>
          <p:cNvSpPr/>
          <p:nvPr/>
        </p:nvSpPr>
        <p:spPr>
          <a:xfrm>
            <a:off x="1192776" y="1701350"/>
            <a:ext cx="7042898" cy="3046988"/>
          </a:xfrm>
          <a:prstGeom prst="rect">
            <a:avLst/>
          </a:prstGeom>
        </p:spPr>
        <p:txBody>
          <a:bodyPr wrap="square">
            <a:spAutoFit/>
          </a:bodyPr>
          <a:lstStyle/>
          <a:p>
            <a:pPr algn="just"/>
            <a:r>
              <a:rPr lang="es-ES" dirty="0"/>
              <a:t>Es importante, para tener una escalabilidad sin complicaciones, hasta el momento si quisiéramos agregar o quitar instancias de nuestro servicio de Exchange tendríamos que modificar el </a:t>
            </a:r>
            <a:r>
              <a:rPr lang="es-ES" dirty="0" err="1"/>
              <a:t>application.properties</a:t>
            </a:r>
            <a:r>
              <a:rPr lang="es-ES" dirty="0"/>
              <a:t> de los clientes que lo consumen y hacer un </a:t>
            </a:r>
            <a:r>
              <a:rPr lang="es-ES" dirty="0" err="1"/>
              <a:t>deploy</a:t>
            </a:r>
            <a:r>
              <a:rPr lang="es-ES" dirty="0"/>
              <a:t> para notificar el cambio:</a:t>
            </a:r>
          </a:p>
          <a:p>
            <a:pPr algn="just"/>
            <a:endParaRPr lang="es-ES" dirty="0"/>
          </a:p>
          <a:p>
            <a:pPr algn="just"/>
            <a:r>
              <a:rPr lang="es-MX" sz="1200" dirty="0" err="1"/>
              <a:t>e</a:t>
            </a:r>
            <a:r>
              <a:rPr lang="es-MX" sz="1200" u="sng" dirty="0" err="1"/>
              <a:t>xchange-service.ribbon.listOfServers</a:t>
            </a:r>
            <a:r>
              <a:rPr lang="es-MX" sz="1200" u="sng" dirty="0"/>
              <a:t>=http://localhost:</a:t>
            </a:r>
            <a:r>
              <a:rPr lang="es-MX" sz="1200" b="1" u="sng" dirty="0"/>
              <a:t>8000</a:t>
            </a:r>
            <a:r>
              <a:rPr lang="es-MX" sz="1200" u="sng" dirty="0"/>
              <a:t>,http://localhost:</a:t>
            </a:r>
            <a:r>
              <a:rPr lang="es-MX" sz="1200" b="1" u="sng" dirty="0"/>
              <a:t>8001</a:t>
            </a:r>
            <a:r>
              <a:rPr lang="es-MX" sz="1200" u="sng" dirty="0"/>
              <a:t>,http://localhost:</a:t>
            </a:r>
            <a:r>
              <a:rPr lang="es-MX" sz="1200" b="1" u="sng" dirty="0"/>
              <a:t>8002</a:t>
            </a:r>
            <a:endParaRPr lang="es-ES" b="1" dirty="0"/>
          </a:p>
          <a:p>
            <a:pPr algn="just"/>
            <a:endParaRPr lang="es-ES" dirty="0"/>
          </a:p>
          <a:p>
            <a:pPr algn="just"/>
            <a:r>
              <a:rPr lang="es-ES" dirty="0"/>
              <a:t>Eureka se comporta como servidor, cuyo objetivo es registrar y localizar microservicios existentes, informar de su localización, su estado y datos relevantes de cada uno de ellos. Además, nos facilita el balanceo de carga y tolerancia a fallos.</a:t>
            </a:r>
            <a:endParaRPr lang="es-MX" dirty="0">
              <a:solidFill>
                <a:srgbClr val="333333"/>
              </a:solidFill>
              <a:latin typeface="Roboto"/>
            </a:endParaRPr>
          </a:p>
        </p:txBody>
      </p:sp>
    </p:spTree>
    <p:extLst>
      <p:ext uri="{BB962C8B-B14F-4D97-AF65-F5344CB8AC3E}">
        <p14:creationId xmlns:p14="http://schemas.microsoft.com/office/powerpoint/2010/main" val="2314512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845888"/>
            <a:ext cx="8901404" cy="707886"/>
          </a:xfrm>
          <a:prstGeom prst="rect">
            <a:avLst/>
          </a:prstGeom>
          <a:noFill/>
        </p:spPr>
        <p:txBody>
          <a:bodyPr wrap="square" rtlCol="0">
            <a:spAutoFit/>
          </a:bodyPr>
          <a:lstStyle/>
          <a:p>
            <a:pPr algn="ctr"/>
            <a:r>
              <a:rPr lang="es-MX" sz="4000" b="1" dirty="0">
                <a:latin typeface="Arial" panose="020B0604020202020204" pitchFamily="34" charset="0"/>
                <a:cs typeface="Arial" panose="020B0604020202020204" pitchFamily="34" charset="0"/>
              </a:rPr>
              <a:t>¿Cómo funciona Eureka?</a:t>
            </a:r>
            <a:endParaRPr lang="es-MX" sz="4000" dirty="0">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7F91F41D-DAD2-4B11-96DB-80E9870012C4}"/>
              </a:ext>
            </a:extLst>
          </p:cNvPr>
          <p:cNvSpPr/>
          <p:nvPr/>
        </p:nvSpPr>
        <p:spPr>
          <a:xfrm>
            <a:off x="1192776" y="1701350"/>
            <a:ext cx="7042898" cy="3693319"/>
          </a:xfrm>
          <a:prstGeom prst="rect">
            <a:avLst/>
          </a:prstGeom>
        </p:spPr>
        <p:txBody>
          <a:bodyPr wrap="square">
            <a:spAutoFit/>
          </a:bodyPr>
          <a:lstStyle/>
          <a:p>
            <a:r>
              <a:rPr lang="es-ES" dirty="0"/>
              <a:t>Cuando un microservicio arranca, se comunicará con el servidor Eureka para notificarle que está disponible para ser consumido. El servidor Eureka mantendrá la información de todos los microservicios registrados y su estado. Cada microservicio le notificará su estado mediante </a:t>
            </a:r>
            <a:r>
              <a:rPr lang="es-ES" i="1" dirty="0" err="1"/>
              <a:t>heartbeats</a:t>
            </a:r>
            <a:r>
              <a:rPr lang="es-ES" dirty="0"/>
              <a:t> cada 30 segundos. </a:t>
            </a:r>
          </a:p>
          <a:p>
            <a:br>
              <a:rPr lang="es-ES" dirty="0"/>
            </a:br>
            <a:r>
              <a:rPr lang="es-ES" dirty="0"/>
              <a:t>Si pasados tres periodos </a:t>
            </a:r>
            <a:r>
              <a:rPr lang="es-ES" i="1" dirty="0" err="1"/>
              <a:t>heartbeats</a:t>
            </a:r>
            <a:r>
              <a:rPr lang="es-ES" i="1" dirty="0"/>
              <a:t> </a:t>
            </a:r>
            <a:r>
              <a:rPr lang="es-ES" dirty="0"/>
              <a:t>no recibe ninguna notificación del microservicio, lo eliminará de su registro. Al igual que si después de sacarlo del registro recibe tres notificaciones, entenderá que ese microservicio vuelve a estar disponible.</a:t>
            </a:r>
          </a:p>
          <a:p>
            <a:endParaRPr lang="es-ES" dirty="0"/>
          </a:p>
          <a:p>
            <a:r>
              <a:rPr lang="es-ES" dirty="0"/>
              <a:t>Cada cliente o microservicio puede recuperar el registro de otros microservicios registrados y quedará cacheado en dicho cliente.</a:t>
            </a:r>
          </a:p>
        </p:txBody>
      </p:sp>
    </p:spTree>
    <p:extLst>
      <p:ext uri="{BB962C8B-B14F-4D97-AF65-F5344CB8AC3E}">
        <p14:creationId xmlns:p14="http://schemas.microsoft.com/office/powerpoint/2010/main" val="2113988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21298" y="755445"/>
            <a:ext cx="8901404" cy="707886"/>
          </a:xfrm>
          <a:prstGeom prst="rect">
            <a:avLst/>
          </a:prstGeom>
          <a:noFill/>
        </p:spPr>
        <p:txBody>
          <a:bodyPr wrap="square" rtlCol="0">
            <a:spAutoFit/>
          </a:bodyPr>
          <a:lstStyle/>
          <a:p>
            <a:pPr algn="ctr"/>
            <a:r>
              <a:rPr lang="es-MX" sz="4000" b="1" dirty="0">
                <a:latin typeface="Arial" panose="020B0604020202020204" pitchFamily="34" charset="0"/>
                <a:cs typeface="Arial" panose="020B0604020202020204" pitchFamily="34" charset="0"/>
              </a:rPr>
              <a:t>Comunicación entre servicios</a:t>
            </a:r>
            <a:endParaRPr lang="es-MX" sz="4000" dirty="0">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9043C547-326E-43AD-9B13-8F8E59178C71}"/>
              </a:ext>
            </a:extLst>
          </p:cNvPr>
          <p:cNvPicPr>
            <a:picLocks noChangeAspect="1"/>
          </p:cNvPicPr>
          <p:nvPr/>
        </p:nvPicPr>
        <p:blipFill>
          <a:blip r:embed="rId2"/>
          <a:stretch>
            <a:fillRect/>
          </a:stretch>
        </p:blipFill>
        <p:spPr>
          <a:xfrm>
            <a:off x="1182072" y="1583222"/>
            <a:ext cx="6403716" cy="1717287"/>
          </a:xfrm>
          <a:prstGeom prst="rect">
            <a:avLst/>
          </a:prstGeom>
        </p:spPr>
      </p:pic>
      <p:sp>
        <p:nvSpPr>
          <p:cNvPr id="4" name="Rectángulo 3">
            <a:extLst>
              <a:ext uri="{FF2B5EF4-FFF2-40B4-BE49-F238E27FC236}">
                <a16:creationId xmlns:a16="http://schemas.microsoft.com/office/drawing/2014/main" id="{1D7316A9-E0CC-476B-B9FB-91FA5FB14EAA}"/>
              </a:ext>
            </a:extLst>
          </p:cNvPr>
          <p:cNvSpPr/>
          <p:nvPr/>
        </p:nvSpPr>
        <p:spPr>
          <a:xfrm>
            <a:off x="1017036" y="3591524"/>
            <a:ext cx="7483152" cy="923330"/>
          </a:xfrm>
          <a:prstGeom prst="rect">
            <a:avLst/>
          </a:prstGeom>
        </p:spPr>
        <p:txBody>
          <a:bodyPr wrap="square">
            <a:spAutoFit/>
          </a:bodyPr>
          <a:lstStyle/>
          <a:p>
            <a:r>
              <a:rPr lang="es-ES" dirty="0"/>
              <a:t>Aunque la comunicación sea de manera horizontal, todos los microservicios están obligados a preguntarle a Eureka por la localización del microservicio al que quieren comunicarse (</a:t>
            </a:r>
            <a:r>
              <a:rPr lang="es-ES" dirty="0" err="1"/>
              <a:t>Service</a:t>
            </a:r>
            <a:r>
              <a:rPr lang="es-ES" dirty="0"/>
              <a:t> Discovery).</a:t>
            </a:r>
            <a:endParaRPr lang="es-MX" dirty="0"/>
          </a:p>
        </p:txBody>
      </p:sp>
    </p:spTree>
    <p:extLst>
      <p:ext uri="{BB962C8B-B14F-4D97-AF65-F5344CB8AC3E}">
        <p14:creationId xmlns:p14="http://schemas.microsoft.com/office/powerpoint/2010/main" val="21396378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26821" y="356556"/>
            <a:ext cx="9237306" cy="1200329"/>
          </a:xfrm>
          <a:prstGeom prst="rect">
            <a:avLst/>
          </a:prstGeom>
          <a:noFill/>
        </p:spPr>
        <p:txBody>
          <a:bodyPr wrap="square" rtlCol="0">
            <a:spAutoFit/>
          </a:bodyPr>
          <a:lstStyle/>
          <a:p>
            <a:pPr algn="ctr"/>
            <a:r>
              <a:rPr lang="es-MX" sz="3600" b="1" dirty="0">
                <a:latin typeface="Arial" panose="020B0604020202020204" pitchFamily="34" charset="0"/>
                <a:cs typeface="Arial" panose="020B0604020202020204" pitchFamily="34" charset="0"/>
              </a:rPr>
              <a:t>Práctica 3 </a:t>
            </a:r>
          </a:p>
          <a:p>
            <a:pPr algn="ctr"/>
            <a:r>
              <a:rPr lang="es-MX" sz="3600" b="1" dirty="0">
                <a:latin typeface="Arial" panose="020B0604020202020204" pitchFamily="34" charset="0"/>
                <a:cs typeface="Arial" panose="020B0604020202020204" pitchFamily="34" charset="0"/>
              </a:rPr>
              <a:t>Eureka </a:t>
            </a:r>
            <a:r>
              <a:rPr lang="es-MX" sz="3600" b="1" dirty="0" err="1">
                <a:latin typeface="Arial" panose="020B0604020202020204" pitchFamily="34" charset="0"/>
                <a:cs typeface="Arial" panose="020B0604020202020204" pitchFamily="34" charset="0"/>
              </a:rPr>
              <a:t>Naming</a:t>
            </a:r>
            <a:r>
              <a:rPr lang="es-MX" sz="3600" b="1" dirty="0">
                <a:latin typeface="Arial" panose="020B0604020202020204" pitchFamily="34" charset="0"/>
                <a:cs typeface="Arial" panose="020B0604020202020204" pitchFamily="34" charset="0"/>
              </a:rPr>
              <a:t> Server y </a:t>
            </a:r>
            <a:r>
              <a:rPr lang="es-MX" sz="3600" b="1" dirty="0" err="1">
                <a:latin typeface="Arial" panose="020B0604020202020204" pitchFamily="34" charset="0"/>
                <a:cs typeface="Arial" panose="020B0604020202020204" pitchFamily="34" charset="0"/>
              </a:rPr>
              <a:t>Ribbon</a:t>
            </a:r>
            <a:endParaRPr lang="es-MX" sz="3600" b="1" dirty="0">
              <a:latin typeface="Arial" panose="020B0604020202020204" pitchFamily="34" charset="0"/>
              <a:cs typeface="Arial" panose="020B0604020202020204" pitchFamily="34" charset="0"/>
            </a:endParaRPr>
          </a:p>
        </p:txBody>
      </p:sp>
      <p:sp>
        <p:nvSpPr>
          <p:cNvPr id="13" name="Rectángulo 12">
            <a:extLst>
              <a:ext uri="{FF2B5EF4-FFF2-40B4-BE49-F238E27FC236}">
                <a16:creationId xmlns:a16="http://schemas.microsoft.com/office/drawing/2014/main" id="{42B06BA4-3978-455E-818E-F9D6292BB7C5}"/>
              </a:ext>
            </a:extLst>
          </p:cNvPr>
          <p:cNvSpPr/>
          <p:nvPr/>
        </p:nvSpPr>
        <p:spPr>
          <a:xfrm>
            <a:off x="5382118" y="3406015"/>
            <a:ext cx="2649881" cy="49918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419" sz="1600" dirty="0" err="1"/>
              <a:t>spring-cloud-exchange-rest</a:t>
            </a:r>
            <a:endParaRPr lang="es-MX" sz="1600" dirty="0"/>
          </a:p>
        </p:txBody>
      </p:sp>
      <p:sp>
        <p:nvSpPr>
          <p:cNvPr id="14" name="Rectángulo 13">
            <a:extLst>
              <a:ext uri="{FF2B5EF4-FFF2-40B4-BE49-F238E27FC236}">
                <a16:creationId xmlns:a16="http://schemas.microsoft.com/office/drawing/2014/main" id="{3322AD57-9BA4-4487-8D17-108D8BA33701}"/>
              </a:ext>
            </a:extLst>
          </p:cNvPr>
          <p:cNvSpPr/>
          <p:nvPr/>
        </p:nvSpPr>
        <p:spPr>
          <a:xfrm>
            <a:off x="126821" y="4029583"/>
            <a:ext cx="2143690" cy="49918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419" sz="1200" dirty="0" err="1"/>
              <a:t>spring-cloud-conversion-rest</a:t>
            </a:r>
            <a:endParaRPr lang="es-MX" sz="1200" dirty="0"/>
          </a:p>
        </p:txBody>
      </p:sp>
      <p:sp>
        <p:nvSpPr>
          <p:cNvPr id="17" name="Flecha: a la derecha 16">
            <a:extLst>
              <a:ext uri="{FF2B5EF4-FFF2-40B4-BE49-F238E27FC236}">
                <a16:creationId xmlns:a16="http://schemas.microsoft.com/office/drawing/2014/main" id="{7F14B1E8-1551-41EF-98BE-C70C127DAC8A}"/>
              </a:ext>
            </a:extLst>
          </p:cNvPr>
          <p:cNvSpPr/>
          <p:nvPr/>
        </p:nvSpPr>
        <p:spPr>
          <a:xfrm>
            <a:off x="2270511" y="4107551"/>
            <a:ext cx="522679" cy="3432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20" name="Flecha: hacia arriba 19">
            <a:extLst>
              <a:ext uri="{FF2B5EF4-FFF2-40B4-BE49-F238E27FC236}">
                <a16:creationId xmlns:a16="http://schemas.microsoft.com/office/drawing/2014/main" id="{2C125D91-640A-47BF-A7F4-0CDA1C7B742D}"/>
              </a:ext>
            </a:extLst>
          </p:cNvPr>
          <p:cNvSpPr/>
          <p:nvPr/>
        </p:nvSpPr>
        <p:spPr>
          <a:xfrm>
            <a:off x="6460664" y="3096085"/>
            <a:ext cx="335902" cy="321529"/>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21" name="Cilindro 20">
            <a:extLst>
              <a:ext uri="{FF2B5EF4-FFF2-40B4-BE49-F238E27FC236}">
                <a16:creationId xmlns:a16="http://schemas.microsoft.com/office/drawing/2014/main" id="{67E7FD8D-A886-4349-A502-12277BF2C314}"/>
              </a:ext>
            </a:extLst>
          </p:cNvPr>
          <p:cNvSpPr/>
          <p:nvPr/>
        </p:nvSpPr>
        <p:spPr>
          <a:xfrm>
            <a:off x="6316039" y="2368297"/>
            <a:ext cx="625151" cy="727788"/>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22" name="CuadroTexto 21">
            <a:extLst>
              <a:ext uri="{FF2B5EF4-FFF2-40B4-BE49-F238E27FC236}">
                <a16:creationId xmlns:a16="http://schemas.microsoft.com/office/drawing/2014/main" id="{BA16777D-49B3-459A-B379-40AA094295BE}"/>
              </a:ext>
            </a:extLst>
          </p:cNvPr>
          <p:cNvSpPr txBox="1"/>
          <p:nvPr/>
        </p:nvSpPr>
        <p:spPr>
          <a:xfrm>
            <a:off x="5077539" y="5073143"/>
            <a:ext cx="3727302" cy="261610"/>
          </a:xfrm>
          <a:prstGeom prst="rect">
            <a:avLst/>
          </a:prstGeom>
          <a:noFill/>
        </p:spPr>
        <p:txBody>
          <a:bodyPr wrap="none" rtlCol="0">
            <a:spAutoFit/>
          </a:bodyPr>
          <a:lstStyle/>
          <a:p>
            <a:r>
              <a:rPr lang="es-MX" sz="1100" dirty="0">
                <a:hlinkClick r:id="rId2"/>
              </a:rPr>
              <a:t>http://localhost:8000/currency-exchange/from/USD/to/MXN</a:t>
            </a:r>
            <a:r>
              <a:rPr lang="es-MX" sz="1100" dirty="0"/>
              <a:t> </a:t>
            </a:r>
          </a:p>
        </p:txBody>
      </p:sp>
      <p:sp>
        <p:nvSpPr>
          <p:cNvPr id="23" name="CuadroTexto 22">
            <a:extLst>
              <a:ext uri="{FF2B5EF4-FFF2-40B4-BE49-F238E27FC236}">
                <a16:creationId xmlns:a16="http://schemas.microsoft.com/office/drawing/2014/main" id="{F1DF7556-A66A-4D20-B38D-2B093FD41974}"/>
              </a:ext>
            </a:extLst>
          </p:cNvPr>
          <p:cNvSpPr txBox="1"/>
          <p:nvPr/>
        </p:nvSpPr>
        <p:spPr>
          <a:xfrm>
            <a:off x="-166355" y="3665009"/>
            <a:ext cx="4063933" cy="246221"/>
          </a:xfrm>
          <a:prstGeom prst="rect">
            <a:avLst/>
          </a:prstGeom>
          <a:noFill/>
        </p:spPr>
        <p:txBody>
          <a:bodyPr wrap="none" rtlCol="0">
            <a:spAutoFit/>
          </a:bodyPr>
          <a:lstStyle/>
          <a:p>
            <a:r>
              <a:rPr lang="es-MX" sz="1000" dirty="0">
                <a:hlinkClick r:id="rId3"/>
              </a:rPr>
              <a:t>http://localhost:8100/currency-converter/from/USD/to/MXN/quantity/10</a:t>
            </a:r>
            <a:endParaRPr lang="es-MX" sz="700" dirty="0"/>
          </a:p>
        </p:txBody>
      </p:sp>
      <p:sp>
        <p:nvSpPr>
          <p:cNvPr id="26" name="CuadroTexto 25">
            <a:extLst>
              <a:ext uri="{FF2B5EF4-FFF2-40B4-BE49-F238E27FC236}">
                <a16:creationId xmlns:a16="http://schemas.microsoft.com/office/drawing/2014/main" id="{BB56B2AF-338F-48B2-85F9-5FB721965830}"/>
              </a:ext>
            </a:extLst>
          </p:cNvPr>
          <p:cNvSpPr txBox="1"/>
          <p:nvPr/>
        </p:nvSpPr>
        <p:spPr>
          <a:xfrm>
            <a:off x="7081846" y="3707088"/>
            <a:ext cx="498855" cy="276999"/>
          </a:xfrm>
          <a:prstGeom prst="rect">
            <a:avLst/>
          </a:prstGeom>
          <a:noFill/>
        </p:spPr>
        <p:txBody>
          <a:bodyPr wrap="none" rtlCol="0">
            <a:spAutoFit/>
          </a:bodyPr>
          <a:lstStyle/>
          <a:p>
            <a:r>
              <a:rPr lang="es-419" sz="1200" b="1" dirty="0">
                <a:effectLst>
                  <a:outerShdw blurRad="38100" dist="38100" dir="2700000" algn="tl">
                    <a:srgbClr val="000000">
                      <a:alpha val="43137"/>
                    </a:srgbClr>
                  </a:outerShdw>
                </a:effectLst>
              </a:rPr>
              <a:t>8000</a:t>
            </a:r>
            <a:endParaRPr lang="es-MX" sz="1200" b="1" dirty="0">
              <a:effectLst>
                <a:outerShdw blurRad="38100" dist="38100" dir="2700000" algn="tl">
                  <a:srgbClr val="000000">
                    <a:alpha val="43137"/>
                  </a:srgbClr>
                </a:outerShdw>
              </a:effectLst>
            </a:endParaRPr>
          </a:p>
        </p:txBody>
      </p:sp>
      <p:sp>
        <p:nvSpPr>
          <p:cNvPr id="28" name="Rectángulo 27">
            <a:extLst>
              <a:ext uri="{FF2B5EF4-FFF2-40B4-BE49-F238E27FC236}">
                <a16:creationId xmlns:a16="http://schemas.microsoft.com/office/drawing/2014/main" id="{A2084C79-5231-4FAA-BD5F-F9483656681F}"/>
              </a:ext>
            </a:extLst>
          </p:cNvPr>
          <p:cNvSpPr/>
          <p:nvPr/>
        </p:nvSpPr>
        <p:spPr>
          <a:xfrm>
            <a:off x="5616249" y="3911583"/>
            <a:ext cx="2649881" cy="49918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419" sz="1600" dirty="0" err="1"/>
              <a:t>spring-cloud-exchange-rest</a:t>
            </a:r>
            <a:endParaRPr lang="es-MX" sz="1600" dirty="0"/>
          </a:p>
        </p:txBody>
      </p:sp>
      <p:sp>
        <p:nvSpPr>
          <p:cNvPr id="29" name="CuadroTexto 28">
            <a:extLst>
              <a:ext uri="{FF2B5EF4-FFF2-40B4-BE49-F238E27FC236}">
                <a16:creationId xmlns:a16="http://schemas.microsoft.com/office/drawing/2014/main" id="{E4C03FF2-A738-42C2-9769-9E796A7F2C5B}"/>
              </a:ext>
            </a:extLst>
          </p:cNvPr>
          <p:cNvSpPr txBox="1"/>
          <p:nvPr/>
        </p:nvSpPr>
        <p:spPr>
          <a:xfrm>
            <a:off x="7315977" y="4212656"/>
            <a:ext cx="498855" cy="276999"/>
          </a:xfrm>
          <a:prstGeom prst="rect">
            <a:avLst/>
          </a:prstGeom>
          <a:noFill/>
        </p:spPr>
        <p:txBody>
          <a:bodyPr wrap="none" rtlCol="0">
            <a:spAutoFit/>
          </a:bodyPr>
          <a:lstStyle/>
          <a:p>
            <a:r>
              <a:rPr lang="es-419" sz="1200" b="1" dirty="0">
                <a:effectLst>
                  <a:outerShdw blurRad="38100" dist="38100" dir="2700000" algn="tl">
                    <a:srgbClr val="000000">
                      <a:alpha val="43137"/>
                    </a:srgbClr>
                  </a:outerShdw>
                </a:effectLst>
              </a:rPr>
              <a:t>8001</a:t>
            </a:r>
            <a:endParaRPr lang="es-MX" sz="1200" b="1" dirty="0">
              <a:effectLst>
                <a:outerShdw blurRad="38100" dist="38100" dir="2700000" algn="tl">
                  <a:srgbClr val="000000">
                    <a:alpha val="43137"/>
                  </a:srgbClr>
                </a:outerShdw>
              </a:effectLst>
            </a:endParaRPr>
          </a:p>
        </p:txBody>
      </p:sp>
      <p:sp>
        <p:nvSpPr>
          <p:cNvPr id="30" name="Rectángulo 29">
            <a:extLst>
              <a:ext uri="{FF2B5EF4-FFF2-40B4-BE49-F238E27FC236}">
                <a16:creationId xmlns:a16="http://schemas.microsoft.com/office/drawing/2014/main" id="{7B161E69-A1B3-478B-A3EB-E4111BF292E5}"/>
              </a:ext>
            </a:extLst>
          </p:cNvPr>
          <p:cNvSpPr/>
          <p:nvPr/>
        </p:nvSpPr>
        <p:spPr>
          <a:xfrm>
            <a:off x="5797418" y="4410771"/>
            <a:ext cx="2649881" cy="49918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419" sz="1600" dirty="0" err="1"/>
              <a:t>spring-cloud-exchange-rest</a:t>
            </a:r>
            <a:endParaRPr lang="es-MX" sz="1600" dirty="0"/>
          </a:p>
        </p:txBody>
      </p:sp>
      <p:sp>
        <p:nvSpPr>
          <p:cNvPr id="31" name="CuadroTexto 30">
            <a:extLst>
              <a:ext uri="{FF2B5EF4-FFF2-40B4-BE49-F238E27FC236}">
                <a16:creationId xmlns:a16="http://schemas.microsoft.com/office/drawing/2014/main" id="{EBA0296C-886B-4C34-A0C1-16A1EA7E310B}"/>
              </a:ext>
            </a:extLst>
          </p:cNvPr>
          <p:cNvSpPr txBox="1"/>
          <p:nvPr/>
        </p:nvSpPr>
        <p:spPr>
          <a:xfrm>
            <a:off x="7497146" y="4711844"/>
            <a:ext cx="498855" cy="276999"/>
          </a:xfrm>
          <a:prstGeom prst="rect">
            <a:avLst/>
          </a:prstGeom>
          <a:noFill/>
        </p:spPr>
        <p:txBody>
          <a:bodyPr wrap="none" rtlCol="0">
            <a:spAutoFit/>
          </a:bodyPr>
          <a:lstStyle/>
          <a:p>
            <a:r>
              <a:rPr lang="es-419" sz="1200" b="1" dirty="0">
                <a:effectLst>
                  <a:outerShdw blurRad="38100" dist="38100" dir="2700000" algn="tl">
                    <a:srgbClr val="000000">
                      <a:alpha val="43137"/>
                    </a:srgbClr>
                  </a:outerShdw>
                </a:effectLst>
              </a:rPr>
              <a:t>8002</a:t>
            </a:r>
            <a:endParaRPr lang="es-MX" sz="1200" b="1" dirty="0">
              <a:effectLst>
                <a:outerShdw blurRad="38100" dist="38100" dir="2700000" algn="tl">
                  <a:srgbClr val="000000">
                    <a:alpha val="43137"/>
                  </a:srgbClr>
                </a:outerShdw>
              </a:effectLst>
            </a:endParaRPr>
          </a:p>
        </p:txBody>
      </p:sp>
      <p:sp>
        <p:nvSpPr>
          <p:cNvPr id="4" name="Globo: flecha derecha 3">
            <a:extLst>
              <a:ext uri="{FF2B5EF4-FFF2-40B4-BE49-F238E27FC236}">
                <a16:creationId xmlns:a16="http://schemas.microsoft.com/office/drawing/2014/main" id="{B4FB4C36-D337-4603-A8A8-3FC095679993}"/>
              </a:ext>
            </a:extLst>
          </p:cNvPr>
          <p:cNvSpPr/>
          <p:nvPr/>
        </p:nvSpPr>
        <p:spPr>
          <a:xfrm>
            <a:off x="2790290" y="3911583"/>
            <a:ext cx="1414429" cy="1151552"/>
          </a:xfrm>
          <a:prstGeom prst="right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419" dirty="0"/>
              <a:t>RIBBON</a:t>
            </a:r>
            <a:endParaRPr lang="es-MX" dirty="0"/>
          </a:p>
        </p:txBody>
      </p:sp>
      <p:sp>
        <p:nvSpPr>
          <p:cNvPr id="32" name="CuadroTexto 31">
            <a:extLst>
              <a:ext uri="{FF2B5EF4-FFF2-40B4-BE49-F238E27FC236}">
                <a16:creationId xmlns:a16="http://schemas.microsoft.com/office/drawing/2014/main" id="{1566396C-CBBF-47C0-97F5-8541F7DCF512}"/>
              </a:ext>
            </a:extLst>
          </p:cNvPr>
          <p:cNvSpPr txBox="1"/>
          <p:nvPr/>
        </p:nvSpPr>
        <p:spPr>
          <a:xfrm>
            <a:off x="5115117" y="4013580"/>
            <a:ext cx="498855" cy="276999"/>
          </a:xfrm>
          <a:prstGeom prst="rect">
            <a:avLst/>
          </a:prstGeom>
          <a:noFill/>
        </p:spPr>
        <p:txBody>
          <a:bodyPr wrap="none" rtlCol="0">
            <a:spAutoFit/>
          </a:bodyPr>
          <a:lstStyle/>
          <a:p>
            <a:r>
              <a:rPr lang="es-419" sz="1200" b="1" dirty="0">
                <a:effectLst>
                  <a:outerShdw blurRad="38100" dist="38100" dir="2700000" algn="tl">
                    <a:srgbClr val="000000">
                      <a:alpha val="43137"/>
                    </a:srgbClr>
                  </a:outerShdw>
                </a:effectLst>
              </a:rPr>
              <a:t>8000</a:t>
            </a:r>
            <a:endParaRPr lang="es-MX" sz="1200" b="1" dirty="0">
              <a:effectLst>
                <a:outerShdw blurRad="38100" dist="38100" dir="2700000" algn="tl">
                  <a:srgbClr val="000000">
                    <a:alpha val="43137"/>
                  </a:srgbClr>
                </a:outerShdw>
              </a:effectLst>
            </a:endParaRPr>
          </a:p>
        </p:txBody>
      </p:sp>
      <p:sp>
        <p:nvSpPr>
          <p:cNvPr id="33" name="CuadroTexto 32">
            <a:extLst>
              <a:ext uri="{FF2B5EF4-FFF2-40B4-BE49-F238E27FC236}">
                <a16:creationId xmlns:a16="http://schemas.microsoft.com/office/drawing/2014/main" id="{CA47DA02-37C3-4488-B338-7ADEF6F351FD}"/>
              </a:ext>
            </a:extLst>
          </p:cNvPr>
          <p:cNvSpPr txBox="1"/>
          <p:nvPr/>
        </p:nvSpPr>
        <p:spPr>
          <a:xfrm>
            <a:off x="5180472" y="4199065"/>
            <a:ext cx="498855" cy="276999"/>
          </a:xfrm>
          <a:prstGeom prst="rect">
            <a:avLst/>
          </a:prstGeom>
          <a:noFill/>
        </p:spPr>
        <p:txBody>
          <a:bodyPr wrap="none" rtlCol="0">
            <a:spAutoFit/>
          </a:bodyPr>
          <a:lstStyle/>
          <a:p>
            <a:r>
              <a:rPr lang="es-419" sz="1200" b="1" dirty="0">
                <a:effectLst>
                  <a:outerShdw blurRad="38100" dist="38100" dir="2700000" algn="tl">
                    <a:srgbClr val="000000">
                      <a:alpha val="43137"/>
                    </a:srgbClr>
                  </a:outerShdw>
                </a:effectLst>
              </a:rPr>
              <a:t>8001</a:t>
            </a:r>
            <a:endParaRPr lang="es-MX" sz="1200" b="1" dirty="0">
              <a:effectLst>
                <a:outerShdw blurRad="38100" dist="38100" dir="2700000" algn="tl">
                  <a:srgbClr val="000000">
                    <a:alpha val="43137"/>
                  </a:srgbClr>
                </a:outerShdw>
              </a:effectLst>
            </a:endParaRPr>
          </a:p>
        </p:txBody>
      </p:sp>
      <p:sp>
        <p:nvSpPr>
          <p:cNvPr id="34" name="CuadroTexto 33">
            <a:extLst>
              <a:ext uri="{FF2B5EF4-FFF2-40B4-BE49-F238E27FC236}">
                <a16:creationId xmlns:a16="http://schemas.microsoft.com/office/drawing/2014/main" id="{3CE2C4F5-D3E7-4715-8A5B-1FEF52A6D7A0}"/>
              </a:ext>
            </a:extLst>
          </p:cNvPr>
          <p:cNvSpPr txBox="1"/>
          <p:nvPr/>
        </p:nvSpPr>
        <p:spPr>
          <a:xfrm>
            <a:off x="5233208" y="4398956"/>
            <a:ext cx="498855" cy="276999"/>
          </a:xfrm>
          <a:prstGeom prst="rect">
            <a:avLst/>
          </a:prstGeom>
          <a:noFill/>
        </p:spPr>
        <p:txBody>
          <a:bodyPr wrap="none" rtlCol="0">
            <a:spAutoFit/>
          </a:bodyPr>
          <a:lstStyle/>
          <a:p>
            <a:r>
              <a:rPr lang="es-419" sz="1200" b="1" dirty="0">
                <a:effectLst>
                  <a:outerShdw blurRad="38100" dist="38100" dir="2700000" algn="tl">
                    <a:srgbClr val="000000">
                      <a:alpha val="43137"/>
                    </a:srgbClr>
                  </a:outerShdw>
                </a:effectLst>
              </a:rPr>
              <a:t>8002</a:t>
            </a:r>
            <a:endParaRPr lang="es-MX" sz="1200" b="1" dirty="0">
              <a:effectLst>
                <a:outerShdw blurRad="38100" dist="38100" dir="2700000" algn="tl">
                  <a:srgbClr val="000000">
                    <a:alpha val="43137"/>
                  </a:srgbClr>
                </a:outerShdw>
              </a:effectLst>
            </a:endParaRPr>
          </a:p>
        </p:txBody>
      </p:sp>
      <p:sp>
        <p:nvSpPr>
          <p:cNvPr id="2" name="Diagrama de flujo: multidocumento 1">
            <a:extLst>
              <a:ext uri="{FF2B5EF4-FFF2-40B4-BE49-F238E27FC236}">
                <a16:creationId xmlns:a16="http://schemas.microsoft.com/office/drawing/2014/main" id="{E6BDA058-FDE2-4A90-BB28-ACD24C4D8C27}"/>
              </a:ext>
            </a:extLst>
          </p:cNvPr>
          <p:cNvSpPr/>
          <p:nvPr/>
        </p:nvSpPr>
        <p:spPr>
          <a:xfrm>
            <a:off x="4215863" y="4059569"/>
            <a:ext cx="959788" cy="727665"/>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419" dirty="0"/>
              <a:t>Eureka</a:t>
            </a:r>
            <a:endParaRPr lang="es-MX" dirty="0"/>
          </a:p>
        </p:txBody>
      </p:sp>
    </p:spTree>
    <p:extLst>
      <p:ext uri="{BB962C8B-B14F-4D97-AF65-F5344CB8AC3E}">
        <p14:creationId xmlns:p14="http://schemas.microsoft.com/office/powerpoint/2010/main" val="15258329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528648"/>
            <a:ext cx="8901404" cy="830997"/>
          </a:xfrm>
          <a:prstGeom prst="rect">
            <a:avLst/>
          </a:prstGeom>
          <a:noFill/>
        </p:spPr>
        <p:txBody>
          <a:bodyPr wrap="square" rtlCol="0">
            <a:spAutoFit/>
          </a:bodyPr>
          <a:lstStyle/>
          <a:p>
            <a:pPr algn="ctr"/>
            <a:r>
              <a:rPr lang="es-MX" sz="4800" b="1" dirty="0">
                <a:latin typeface="Arial" panose="020B0604020202020204" pitchFamily="34" charset="0"/>
                <a:cs typeface="Arial" panose="020B0604020202020204" pitchFamily="34" charset="0"/>
              </a:rPr>
              <a:t>3-spring-cloud-eureka-server</a:t>
            </a:r>
            <a:endParaRPr lang="es-MX" sz="4800" dirty="0">
              <a:latin typeface="Arial" panose="020B0604020202020204" pitchFamily="34" charset="0"/>
              <a:cs typeface="Arial" panose="020B0604020202020204" pitchFamily="34" charset="0"/>
            </a:endParaRPr>
          </a:p>
        </p:txBody>
      </p:sp>
      <p:pic>
        <p:nvPicPr>
          <p:cNvPr id="4098" name="Picture 2" descr="Resultado de imagen para hands on keyboard">
            <a:extLst>
              <a:ext uri="{FF2B5EF4-FFF2-40B4-BE49-F238E27FC236}">
                <a16:creationId xmlns:a16="http://schemas.microsoft.com/office/drawing/2014/main" id="{21BC6E80-1BC4-478C-B110-7BC926BF3B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2487" y="1817074"/>
            <a:ext cx="2929816" cy="1827066"/>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85763CD3-AA99-4F2B-B607-6F48A477293A}"/>
              </a:ext>
            </a:extLst>
          </p:cNvPr>
          <p:cNvPicPr>
            <a:picLocks noChangeAspect="1"/>
          </p:cNvPicPr>
          <p:nvPr/>
        </p:nvPicPr>
        <p:blipFill>
          <a:blip r:embed="rId3"/>
          <a:stretch>
            <a:fillRect/>
          </a:stretch>
        </p:blipFill>
        <p:spPr>
          <a:xfrm>
            <a:off x="2395536" y="1435834"/>
            <a:ext cx="4352925" cy="457200"/>
          </a:xfrm>
          <a:prstGeom prst="rect">
            <a:avLst/>
          </a:prstGeom>
        </p:spPr>
      </p:pic>
      <p:sp>
        <p:nvSpPr>
          <p:cNvPr id="5" name="Rectángulo 4">
            <a:extLst>
              <a:ext uri="{FF2B5EF4-FFF2-40B4-BE49-F238E27FC236}">
                <a16:creationId xmlns:a16="http://schemas.microsoft.com/office/drawing/2014/main" id="{3AE36B5F-BE0D-48A3-9027-E6984E966F9E}"/>
              </a:ext>
            </a:extLst>
          </p:cNvPr>
          <p:cNvSpPr/>
          <p:nvPr/>
        </p:nvSpPr>
        <p:spPr>
          <a:xfrm>
            <a:off x="1268963" y="4188382"/>
            <a:ext cx="5089920" cy="2308324"/>
          </a:xfrm>
          <a:prstGeom prst="rect">
            <a:avLst/>
          </a:prstGeom>
        </p:spPr>
        <p:txBody>
          <a:bodyPr wrap="none">
            <a:spAutoFit/>
          </a:bodyPr>
          <a:lstStyle/>
          <a:p>
            <a:r>
              <a:rPr lang="es-MX" dirty="0"/>
              <a:t>@</a:t>
            </a:r>
            <a:r>
              <a:rPr lang="es-MX" dirty="0" err="1"/>
              <a:t>EnableEurekaServer</a:t>
            </a:r>
            <a:endParaRPr lang="es-MX" dirty="0"/>
          </a:p>
          <a:p>
            <a:endParaRPr lang="es-MX" dirty="0"/>
          </a:p>
          <a:p>
            <a:r>
              <a:rPr lang="es-MX" dirty="0"/>
              <a:t>spring.application.name=</a:t>
            </a:r>
            <a:r>
              <a:rPr lang="es-MX" dirty="0" err="1"/>
              <a:t>spring</a:t>
            </a:r>
            <a:r>
              <a:rPr lang="es-MX" dirty="0"/>
              <a:t>-</a:t>
            </a:r>
            <a:r>
              <a:rPr lang="es-MX" dirty="0" err="1"/>
              <a:t>cloud</a:t>
            </a:r>
            <a:r>
              <a:rPr lang="es-MX" dirty="0"/>
              <a:t>-eureka-server</a:t>
            </a:r>
          </a:p>
          <a:p>
            <a:r>
              <a:rPr lang="es-MX" dirty="0" err="1"/>
              <a:t>server.port</a:t>
            </a:r>
            <a:r>
              <a:rPr lang="es-MX" dirty="0"/>
              <a:t>=8761</a:t>
            </a:r>
          </a:p>
          <a:p>
            <a:r>
              <a:rPr lang="es-MX" dirty="0" err="1"/>
              <a:t>eureka.client.register</a:t>
            </a:r>
            <a:r>
              <a:rPr lang="es-MX" dirty="0"/>
              <a:t>-</a:t>
            </a:r>
            <a:r>
              <a:rPr lang="es-MX" dirty="0" err="1"/>
              <a:t>with</a:t>
            </a:r>
            <a:r>
              <a:rPr lang="es-MX" dirty="0"/>
              <a:t>-eureka=false</a:t>
            </a:r>
          </a:p>
          <a:p>
            <a:r>
              <a:rPr lang="es-MX" dirty="0" err="1"/>
              <a:t>eureka.client.fetch-registry</a:t>
            </a:r>
            <a:r>
              <a:rPr lang="es-MX" dirty="0"/>
              <a:t>=false</a:t>
            </a:r>
          </a:p>
          <a:p>
            <a:endParaRPr lang="es-MX" dirty="0"/>
          </a:p>
          <a:p>
            <a:r>
              <a:rPr lang="es-MX" dirty="0"/>
              <a:t>Browser </a:t>
            </a:r>
            <a:r>
              <a:rPr lang="es-MX" dirty="0">
                <a:hlinkClick r:id="rId4"/>
              </a:rPr>
              <a:t>http://localhost:8761/</a:t>
            </a:r>
            <a:r>
              <a:rPr lang="es-MX" dirty="0"/>
              <a:t> </a:t>
            </a:r>
          </a:p>
        </p:txBody>
      </p:sp>
      <p:pic>
        <p:nvPicPr>
          <p:cNvPr id="4" name="Imagen 3">
            <a:extLst>
              <a:ext uri="{FF2B5EF4-FFF2-40B4-BE49-F238E27FC236}">
                <a16:creationId xmlns:a16="http://schemas.microsoft.com/office/drawing/2014/main" id="{E9070106-5A99-4387-8ECA-22AB65034EF6}"/>
              </a:ext>
            </a:extLst>
          </p:cNvPr>
          <p:cNvPicPr>
            <a:picLocks noChangeAspect="1"/>
          </p:cNvPicPr>
          <p:nvPr/>
        </p:nvPicPr>
        <p:blipFill>
          <a:blip r:embed="rId5"/>
          <a:stretch>
            <a:fillRect/>
          </a:stretch>
        </p:blipFill>
        <p:spPr>
          <a:xfrm>
            <a:off x="1399689" y="3283855"/>
            <a:ext cx="1362075" cy="762000"/>
          </a:xfrm>
          <a:prstGeom prst="rect">
            <a:avLst/>
          </a:prstGeom>
        </p:spPr>
      </p:pic>
    </p:spTree>
    <p:extLst>
      <p:ext uri="{BB962C8B-B14F-4D97-AF65-F5344CB8AC3E}">
        <p14:creationId xmlns:p14="http://schemas.microsoft.com/office/powerpoint/2010/main" val="1336930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528648"/>
            <a:ext cx="8901404" cy="1938992"/>
          </a:xfrm>
          <a:prstGeom prst="rect">
            <a:avLst/>
          </a:prstGeom>
          <a:noFill/>
        </p:spPr>
        <p:txBody>
          <a:bodyPr wrap="square" rtlCol="0">
            <a:spAutoFit/>
          </a:bodyPr>
          <a:lstStyle/>
          <a:p>
            <a:pPr algn="ctr"/>
            <a:r>
              <a:rPr lang="es-MX" sz="4000" b="1" dirty="0">
                <a:latin typeface="Arial" panose="020B0604020202020204" pitchFamily="34" charset="0"/>
                <a:cs typeface="Arial" panose="020B0604020202020204" pitchFamily="34" charset="0"/>
              </a:rPr>
              <a:t>3-spring-cloud-conversion-rest</a:t>
            </a:r>
          </a:p>
          <a:p>
            <a:pPr algn="ctr"/>
            <a:r>
              <a:rPr lang="es-MX" sz="4000" b="1" dirty="0">
                <a:latin typeface="Arial" panose="020B0604020202020204" pitchFamily="34" charset="0"/>
                <a:cs typeface="Arial" panose="020B0604020202020204" pitchFamily="34" charset="0"/>
              </a:rPr>
              <a:t>3-spring-cloud-exchange-rest</a:t>
            </a:r>
          </a:p>
          <a:p>
            <a:pPr algn="ctr"/>
            <a:r>
              <a:rPr lang="es-MX" sz="4000" b="1" dirty="0">
                <a:latin typeface="Arial" panose="020B0604020202020204" pitchFamily="34" charset="0"/>
                <a:cs typeface="Arial" panose="020B0604020202020204" pitchFamily="34" charset="0"/>
              </a:rPr>
              <a:t>Registrando en Eureka Server</a:t>
            </a:r>
          </a:p>
        </p:txBody>
      </p:sp>
      <p:sp>
        <p:nvSpPr>
          <p:cNvPr id="5" name="Rectángulo 4">
            <a:extLst>
              <a:ext uri="{FF2B5EF4-FFF2-40B4-BE49-F238E27FC236}">
                <a16:creationId xmlns:a16="http://schemas.microsoft.com/office/drawing/2014/main" id="{3AE36B5F-BE0D-48A3-9027-E6984E966F9E}"/>
              </a:ext>
            </a:extLst>
          </p:cNvPr>
          <p:cNvSpPr/>
          <p:nvPr/>
        </p:nvSpPr>
        <p:spPr>
          <a:xfrm>
            <a:off x="1168842" y="2402059"/>
            <a:ext cx="5308954" cy="4308872"/>
          </a:xfrm>
          <a:prstGeom prst="rect">
            <a:avLst/>
          </a:prstGeom>
        </p:spPr>
        <p:txBody>
          <a:bodyPr wrap="none">
            <a:spAutoFit/>
          </a:bodyPr>
          <a:lstStyle/>
          <a:p>
            <a:r>
              <a:rPr lang="es-MX" sz="1400" dirty="0"/>
              <a:t>1) &lt;</a:t>
            </a:r>
            <a:r>
              <a:rPr lang="es-MX" sz="1400" dirty="0" err="1"/>
              <a:t>dependency</a:t>
            </a:r>
            <a:r>
              <a:rPr lang="es-MX" sz="1400" dirty="0"/>
              <a:t>&gt;</a:t>
            </a:r>
          </a:p>
          <a:p>
            <a:r>
              <a:rPr lang="es-MX" sz="1400" dirty="0"/>
              <a:t>    &lt;</a:t>
            </a:r>
            <a:r>
              <a:rPr lang="es-MX" sz="1400" dirty="0" err="1"/>
              <a:t>groupId</a:t>
            </a:r>
            <a:r>
              <a:rPr lang="es-MX" sz="1400" dirty="0"/>
              <a:t>&gt;</a:t>
            </a:r>
            <a:r>
              <a:rPr lang="es-MX" sz="1400" dirty="0" err="1"/>
              <a:t>org.springframework.cloud</a:t>
            </a:r>
            <a:r>
              <a:rPr lang="es-MX" sz="1400" dirty="0"/>
              <a:t>&lt;/</a:t>
            </a:r>
            <a:r>
              <a:rPr lang="es-MX" sz="1400" dirty="0" err="1"/>
              <a:t>groupId</a:t>
            </a:r>
            <a:r>
              <a:rPr lang="es-MX" sz="1400" dirty="0"/>
              <a:t>&gt;</a:t>
            </a:r>
          </a:p>
          <a:p>
            <a:r>
              <a:rPr lang="es-MX" sz="1400" dirty="0"/>
              <a:t>    &lt;</a:t>
            </a:r>
            <a:r>
              <a:rPr lang="es-MX" sz="1400" dirty="0" err="1"/>
              <a:t>artifactId</a:t>
            </a:r>
            <a:r>
              <a:rPr lang="es-MX" sz="1400" dirty="0"/>
              <a:t>&gt;</a:t>
            </a:r>
            <a:r>
              <a:rPr lang="es-MX" sz="1400" dirty="0" err="1"/>
              <a:t>spring</a:t>
            </a:r>
            <a:r>
              <a:rPr lang="es-MX" sz="1400" dirty="0"/>
              <a:t>-</a:t>
            </a:r>
            <a:r>
              <a:rPr lang="es-MX" sz="1400" dirty="0" err="1"/>
              <a:t>cloud</a:t>
            </a:r>
            <a:r>
              <a:rPr lang="es-MX" sz="1400" dirty="0"/>
              <a:t>-starter-</a:t>
            </a:r>
            <a:r>
              <a:rPr lang="es-MX" sz="1400" dirty="0" err="1"/>
              <a:t>netflix</a:t>
            </a:r>
            <a:r>
              <a:rPr lang="es-MX" sz="1400" dirty="0"/>
              <a:t>-eureka-</a:t>
            </a:r>
            <a:r>
              <a:rPr lang="es-MX" sz="1400" dirty="0" err="1"/>
              <a:t>client</a:t>
            </a:r>
            <a:r>
              <a:rPr lang="es-MX" sz="1400" dirty="0"/>
              <a:t>&lt;/</a:t>
            </a:r>
            <a:r>
              <a:rPr lang="es-MX" sz="1400" dirty="0" err="1"/>
              <a:t>artifactId</a:t>
            </a:r>
            <a:r>
              <a:rPr lang="es-MX" sz="1400" dirty="0"/>
              <a:t>&gt;  </a:t>
            </a:r>
          </a:p>
          <a:p>
            <a:r>
              <a:rPr lang="es-MX" sz="1400" dirty="0"/>
              <a:t>&lt;/</a:t>
            </a:r>
            <a:r>
              <a:rPr lang="es-MX" sz="1400" dirty="0" err="1"/>
              <a:t>dependency</a:t>
            </a:r>
            <a:r>
              <a:rPr lang="es-MX" sz="1400" dirty="0"/>
              <a:t>&gt;</a:t>
            </a:r>
          </a:p>
          <a:p>
            <a:r>
              <a:rPr lang="es-MX" sz="1400" dirty="0"/>
              <a:t>2) @</a:t>
            </a:r>
            <a:r>
              <a:rPr lang="es-MX" sz="1400" dirty="0" err="1"/>
              <a:t>EnableDiscoveryClient</a:t>
            </a:r>
            <a:endParaRPr lang="es-MX" sz="1400" dirty="0"/>
          </a:p>
          <a:p>
            <a:r>
              <a:rPr lang="es-MX" sz="1400" dirty="0"/>
              <a:t>3) </a:t>
            </a:r>
            <a:r>
              <a:rPr lang="es-MX" sz="1400" dirty="0" err="1"/>
              <a:t>eureka.client.service-url.default-zone</a:t>
            </a:r>
            <a:r>
              <a:rPr lang="es-MX" sz="1400" dirty="0"/>
              <a:t>=http://localhost:8761/eureka</a:t>
            </a:r>
          </a:p>
          <a:p>
            <a:r>
              <a:rPr lang="es-MX" sz="1400" dirty="0"/>
              <a:t>4) Browser </a:t>
            </a:r>
            <a:r>
              <a:rPr lang="es-MX" sz="1400" dirty="0">
                <a:hlinkClick r:id="rId2"/>
              </a:rPr>
              <a:t>http://localhost:8761/</a:t>
            </a:r>
            <a:r>
              <a:rPr lang="es-MX" sz="1400" dirty="0"/>
              <a:t> </a:t>
            </a:r>
          </a:p>
          <a:p>
            <a:endParaRPr lang="es-MX" sz="1400" dirty="0"/>
          </a:p>
          <a:p>
            <a:endParaRPr lang="es-MX" sz="1400" dirty="0"/>
          </a:p>
          <a:p>
            <a:endParaRPr lang="es-MX" sz="1400" dirty="0"/>
          </a:p>
          <a:p>
            <a:endParaRPr lang="es-MX" sz="1400" dirty="0"/>
          </a:p>
          <a:p>
            <a:endParaRPr lang="es-MX" sz="1400" dirty="0"/>
          </a:p>
          <a:p>
            <a:r>
              <a:rPr lang="es-MX" sz="1400" dirty="0"/>
              <a:t>5) Quitamos las URL y solo buscando por nombre del servicio.</a:t>
            </a:r>
          </a:p>
          <a:p>
            <a:r>
              <a:rPr lang="es-MX" sz="1400" dirty="0"/>
              <a:t>#</a:t>
            </a:r>
            <a:r>
              <a:rPr lang="es-MX" sz="1400" dirty="0" err="1"/>
              <a:t>exchange-service.ribbon.listOfServers</a:t>
            </a:r>
            <a:endParaRPr lang="es-MX" sz="1400" dirty="0"/>
          </a:p>
          <a:p>
            <a:r>
              <a:rPr lang="es-MX" sz="1400" dirty="0"/>
              <a:t>6) Cambiar los nombres del servicio como están en Eureka</a:t>
            </a:r>
          </a:p>
          <a:p>
            <a:r>
              <a:rPr lang="es-MX" sz="1400" dirty="0"/>
              <a:t>@</a:t>
            </a:r>
            <a:r>
              <a:rPr lang="es-MX" sz="1400" dirty="0" err="1"/>
              <a:t>FeignClient</a:t>
            </a:r>
            <a:r>
              <a:rPr lang="es-MX" sz="1400" dirty="0"/>
              <a:t>(</a:t>
            </a:r>
            <a:r>
              <a:rPr lang="es-MX" sz="1400" dirty="0" err="1"/>
              <a:t>name</a:t>
            </a:r>
            <a:r>
              <a:rPr lang="es-MX" sz="1400" dirty="0"/>
              <a:t>="SPRING-CLOUD-EXCHANGE-REST")</a:t>
            </a:r>
          </a:p>
          <a:p>
            <a:r>
              <a:rPr lang="es-MX" sz="1400" dirty="0"/>
              <a:t>@</a:t>
            </a:r>
            <a:r>
              <a:rPr lang="es-MX" sz="1400" dirty="0" err="1"/>
              <a:t>RibbonClient</a:t>
            </a:r>
            <a:r>
              <a:rPr lang="es-MX" sz="1400" dirty="0"/>
              <a:t>(</a:t>
            </a:r>
            <a:r>
              <a:rPr lang="es-MX" sz="1400" dirty="0" err="1"/>
              <a:t>name</a:t>
            </a:r>
            <a:r>
              <a:rPr lang="es-MX" sz="1400" dirty="0"/>
              <a:t>="SPRING-CLOUD-EXCHANGE-REST")</a:t>
            </a:r>
          </a:p>
          <a:p>
            <a:endParaRPr lang="es-MX" dirty="0"/>
          </a:p>
          <a:p>
            <a:endParaRPr lang="es-MX" dirty="0"/>
          </a:p>
        </p:txBody>
      </p:sp>
      <p:pic>
        <p:nvPicPr>
          <p:cNvPr id="6" name="Imagen 5">
            <a:extLst>
              <a:ext uri="{FF2B5EF4-FFF2-40B4-BE49-F238E27FC236}">
                <a16:creationId xmlns:a16="http://schemas.microsoft.com/office/drawing/2014/main" id="{9556C6E3-A819-4CD6-835E-4A43E87713BE}"/>
              </a:ext>
            </a:extLst>
          </p:cNvPr>
          <p:cNvPicPr>
            <a:picLocks noChangeAspect="1"/>
          </p:cNvPicPr>
          <p:nvPr/>
        </p:nvPicPr>
        <p:blipFill>
          <a:blip r:embed="rId3"/>
          <a:stretch>
            <a:fillRect/>
          </a:stretch>
        </p:blipFill>
        <p:spPr>
          <a:xfrm>
            <a:off x="1317366" y="4028776"/>
            <a:ext cx="5484651" cy="908286"/>
          </a:xfrm>
          <a:prstGeom prst="rect">
            <a:avLst/>
          </a:prstGeom>
        </p:spPr>
      </p:pic>
      <p:sp>
        <p:nvSpPr>
          <p:cNvPr id="8" name="CuadroTexto 7">
            <a:extLst>
              <a:ext uri="{FF2B5EF4-FFF2-40B4-BE49-F238E27FC236}">
                <a16:creationId xmlns:a16="http://schemas.microsoft.com/office/drawing/2014/main" id="{0CFE41D7-AC4B-4895-8B24-A3ECF3F160FF}"/>
              </a:ext>
            </a:extLst>
          </p:cNvPr>
          <p:cNvSpPr txBox="1"/>
          <p:nvPr/>
        </p:nvSpPr>
        <p:spPr>
          <a:xfrm>
            <a:off x="1083384" y="6198547"/>
            <a:ext cx="4794902" cy="261610"/>
          </a:xfrm>
          <a:prstGeom prst="rect">
            <a:avLst/>
          </a:prstGeom>
          <a:noFill/>
        </p:spPr>
        <p:txBody>
          <a:bodyPr wrap="none" rtlCol="0">
            <a:spAutoFit/>
          </a:bodyPr>
          <a:lstStyle/>
          <a:p>
            <a:r>
              <a:rPr lang="es-MX" sz="1100" dirty="0">
                <a:hlinkClick r:id="rId4">
                  <a:extLst>
                    <a:ext uri="{A12FA001-AC4F-418D-AE19-62706E023703}">
                      <ahyp:hlinkClr xmlns:ahyp="http://schemas.microsoft.com/office/drawing/2018/hyperlinkcolor" val="tx"/>
                    </a:ext>
                  </a:extLst>
                </a:hlinkClick>
              </a:rPr>
              <a:t>http://localhost:8100/</a:t>
            </a:r>
            <a:r>
              <a:rPr lang="es-MX" sz="1100" b="1" u="sng" dirty="0">
                <a:effectLst>
                  <a:outerShdw blurRad="38100" dist="38100" dir="2700000" algn="tl">
                    <a:srgbClr val="000000">
                      <a:alpha val="43137"/>
                    </a:srgbClr>
                  </a:outerShdw>
                </a:effectLst>
                <a:hlinkClick r:id="rId4">
                  <a:extLst>
                    <a:ext uri="{A12FA001-AC4F-418D-AE19-62706E023703}">
                      <ahyp:hlinkClr xmlns:ahyp="http://schemas.microsoft.com/office/drawing/2018/hyperlinkcolor" val="tx"/>
                    </a:ext>
                  </a:extLst>
                </a:hlinkClick>
              </a:rPr>
              <a:t>currency-converter-feign</a:t>
            </a:r>
            <a:r>
              <a:rPr lang="es-MX" sz="1100" dirty="0">
                <a:hlinkClick r:id="rId4">
                  <a:extLst>
                    <a:ext uri="{A12FA001-AC4F-418D-AE19-62706E023703}">
                      <ahyp:hlinkClr xmlns:ahyp="http://schemas.microsoft.com/office/drawing/2018/hyperlinkcolor" val="tx"/>
                    </a:ext>
                  </a:extLst>
                </a:hlinkClick>
              </a:rPr>
              <a:t>/from/USD/to/MXN/quantity/10</a:t>
            </a:r>
            <a:endParaRPr lang="es-MX" sz="900" dirty="0"/>
          </a:p>
        </p:txBody>
      </p:sp>
    </p:spTree>
    <p:extLst>
      <p:ext uri="{BB962C8B-B14F-4D97-AF65-F5344CB8AC3E}">
        <p14:creationId xmlns:p14="http://schemas.microsoft.com/office/powerpoint/2010/main" val="256371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845888"/>
            <a:ext cx="8901404" cy="707886"/>
          </a:xfrm>
          <a:prstGeom prst="rect">
            <a:avLst/>
          </a:prstGeom>
          <a:noFill/>
        </p:spPr>
        <p:txBody>
          <a:bodyPr wrap="square" rtlCol="0">
            <a:spAutoFit/>
          </a:bodyPr>
          <a:lstStyle/>
          <a:p>
            <a:pPr algn="ctr"/>
            <a:r>
              <a:rPr lang="es-MX" sz="4000" b="1" dirty="0">
                <a:latin typeface="Arial" panose="020B0604020202020204" pitchFamily="34" charset="0"/>
                <a:cs typeface="Arial" panose="020B0604020202020204" pitchFamily="34" charset="0"/>
              </a:rPr>
              <a:t>Spring Cloud </a:t>
            </a:r>
            <a:r>
              <a:rPr lang="es-MX" sz="4000" b="1" dirty="0" err="1">
                <a:latin typeface="Arial" panose="020B0604020202020204" pitchFamily="34" charset="0"/>
                <a:cs typeface="Arial" panose="020B0604020202020204" pitchFamily="34" charset="0"/>
              </a:rPr>
              <a:t>Zuul</a:t>
            </a:r>
            <a:r>
              <a:rPr lang="es-MX" sz="4000" b="1" dirty="0">
                <a:latin typeface="Arial" panose="020B0604020202020204" pitchFamily="34" charset="0"/>
                <a:cs typeface="Arial" panose="020B0604020202020204" pitchFamily="34" charset="0"/>
              </a:rPr>
              <a:t> – API Gateway</a:t>
            </a:r>
            <a:endParaRPr lang="es-MX" sz="4000" dirty="0">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7F91F41D-DAD2-4B11-96DB-80E9870012C4}"/>
              </a:ext>
            </a:extLst>
          </p:cNvPr>
          <p:cNvSpPr/>
          <p:nvPr/>
        </p:nvSpPr>
        <p:spPr>
          <a:xfrm>
            <a:off x="1192776" y="1701350"/>
            <a:ext cx="7042898" cy="1754326"/>
          </a:xfrm>
          <a:prstGeom prst="rect">
            <a:avLst/>
          </a:prstGeom>
        </p:spPr>
        <p:txBody>
          <a:bodyPr wrap="square">
            <a:spAutoFit/>
          </a:bodyPr>
          <a:lstStyle/>
          <a:p>
            <a:pPr algn="just"/>
            <a:r>
              <a:rPr lang="es-419" dirty="0" err="1">
                <a:solidFill>
                  <a:srgbClr val="333333"/>
                </a:solidFill>
                <a:latin typeface="Roboto"/>
              </a:rPr>
              <a:t>Zuul</a:t>
            </a:r>
            <a:r>
              <a:rPr lang="es-419" dirty="0">
                <a:solidFill>
                  <a:srgbClr val="333333"/>
                </a:solidFill>
                <a:latin typeface="Roboto"/>
              </a:rPr>
              <a:t> se define como un Edge </a:t>
            </a:r>
            <a:r>
              <a:rPr lang="es-419" dirty="0" err="1">
                <a:solidFill>
                  <a:srgbClr val="333333"/>
                </a:solidFill>
                <a:latin typeface="Roboto"/>
              </a:rPr>
              <a:t>Service</a:t>
            </a:r>
            <a:r>
              <a:rPr lang="es-419" dirty="0">
                <a:solidFill>
                  <a:srgbClr val="333333"/>
                </a:solidFill>
                <a:latin typeface="Roboto"/>
              </a:rPr>
              <a:t>, que nos permite monitorear la trazas de las </a:t>
            </a:r>
            <a:r>
              <a:rPr lang="es-419" dirty="0" err="1">
                <a:solidFill>
                  <a:srgbClr val="333333"/>
                </a:solidFill>
                <a:latin typeface="Roboto"/>
              </a:rPr>
              <a:t>APIs</a:t>
            </a:r>
            <a:r>
              <a:rPr lang="es-419" dirty="0">
                <a:solidFill>
                  <a:srgbClr val="333333"/>
                </a:solidFill>
                <a:latin typeface="Roboto"/>
              </a:rPr>
              <a:t>.</a:t>
            </a:r>
          </a:p>
          <a:p>
            <a:pPr algn="just"/>
            <a:endParaRPr lang="es-419" dirty="0">
              <a:solidFill>
                <a:srgbClr val="333333"/>
              </a:solidFill>
              <a:latin typeface="Roboto"/>
            </a:endParaRPr>
          </a:p>
          <a:p>
            <a:pPr algn="just"/>
            <a:r>
              <a:rPr lang="es-419" dirty="0">
                <a:solidFill>
                  <a:srgbClr val="333333"/>
                </a:solidFill>
                <a:latin typeface="Roboto"/>
              </a:rPr>
              <a:t>Este componente actúa como un punto de entrada a nuestros servicios, se encarga de solicitar la instancia del microservicio a Eureka y enruta hacia el servicio que se quiere consumir.</a:t>
            </a:r>
            <a:endParaRPr lang="es-MX" dirty="0">
              <a:solidFill>
                <a:srgbClr val="333333"/>
              </a:solidFill>
              <a:latin typeface="Roboto"/>
            </a:endParaRPr>
          </a:p>
        </p:txBody>
      </p:sp>
    </p:spTree>
    <p:extLst>
      <p:ext uri="{BB962C8B-B14F-4D97-AF65-F5344CB8AC3E}">
        <p14:creationId xmlns:p14="http://schemas.microsoft.com/office/powerpoint/2010/main" val="19255214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26821" y="356556"/>
            <a:ext cx="9237306" cy="1200329"/>
          </a:xfrm>
          <a:prstGeom prst="rect">
            <a:avLst/>
          </a:prstGeom>
          <a:noFill/>
        </p:spPr>
        <p:txBody>
          <a:bodyPr wrap="square" rtlCol="0">
            <a:spAutoFit/>
          </a:bodyPr>
          <a:lstStyle/>
          <a:p>
            <a:pPr algn="ctr"/>
            <a:r>
              <a:rPr lang="es-MX" sz="3600" b="1" dirty="0">
                <a:latin typeface="Arial" panose="020B0604020202020204" pitchFamily="34" charset="0"/>
                <a:cs typeface="Arial" panose="020B0604020202020204" pitchFamily="34" charset="0"/>
              </a:rPr>
              <a:t>Práctica 4 </a:t>
            </a:r>
          </a:p>
          <a:p>
            <a:pPr algn="ctr"/>
            <a:r>
              <a:rPr lang="es-MX" sz="3600" b="1" dirty="0">
                <a:latin typeface="Arial" panose="020B0604020202020204" pitchFamily="34" charset="0"/>
                <a:cs typeface="Arial" panose="020B0604020202020204" pitchFamily="34" charset="0"/>
              </a:rPr>
              <a:t>Spring Cloud </a:t>
            </a:r>
            <a:r>
              <a:rPr lang="es-MX" sz="3600" b="1" dirty="0" err="1">
                <a:latin typeface="Arial" panose="020B0604020202020204" pitchFamily="34" charset="0"/>
                <a:cs typeface="Arial" panose="020B0604020202020204" pitchFamily="34" charset="0"/>
              </a:rPr>
              <a:t>Zuul</a:t>
            </a:r>
            <a:endParaRPr lang="es-MX" sz="3600" b="1" dirty="0">
              <a:latin typeface="Arial" panose="020B0604020202020204" pitchFamily="34" charset="0"/>
              <a:cs typeface="Arial" panose="020B0604020202020204" pitchFamily="34" charset="0"/>
            </a:endParaRPr>
          </a:p>
        </p:txBody>
      </p:sp>
      <p:sp>
        <p:nvSpPr>
          <p:cNvPr id="13" name="Rectángulo 12">
            <a:extLst>
              <a:ext uri="{FF2B5EF4-FFF2-40B4-BE49-F238E27FC236}">
                <a16:creationId xmlns:a16="http://schemas.microsoft.com/office/drawing/2014/main" id="{42B06BA4-3978-455E-818E-F9D6292BB7C5}"/>
              </a:ext>
            </a:extLst>
          </p:cNvPr>
          <p:cNvSpPr/>
          <p:nvPr/>
        </p:nvSpPr>
        <p:spPr>
          <a:xfrm>
            <a:off x="5382118" y="3406015"/>
            <a:ext cx="2649881" cy="49918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419" sz="1600" dirty="0" err="1"/>
              <a:t>spring-cloud-exchange-rest</a:t>
            </a:r>
            <a:endParaRPr lang="es-MX" sz="1600" dirty="0"/>
          </a:p>
        </p:txBody>
      </p:sp>
      <p:sp>
        <p:nvSpPr>
          <p:cNvPr id="14" name="Rectángulo 13">
            <a:extLst>
              <a:ext uri="{FF2B5EF4-FFF2-40B4-BE49-F238E27FC236}">
                <a16:creationId xmlns:a16="http://schemas.microsoft.com/office/drawing/2014/main" id="{3322AD57-9BA4-4487-8D17-108D8BA33701}"/>
              </a:ext>
            </a:extLst>
          </p:cNvPr>
          <p:cNvSpPr/>
          <p:nvPr/>
        </p:nvSpPr>
        <p:spPr>
          <a:xfrm>
            <a:off x="360088" y="4029583"/>
            <a:ext cx="2143690" cy="49918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419" sz="1200" dirty="0" err="1"/>
              <a:t>spring-cloud-conversion-rest</a:t>
            </a:r>
            <a:endParaRPr lang="es-MX" sz="1200" dirty="0"/>
          </a:p>
        </p:txBody>
      </p:sp>
      <p:sp>
        <p:nvSpPr>
          <p:cNvPr id="17" name="Flecha: a la derecha 16">
            <a:extLst>
              <a:ext uri="{FF2B5EF4-FFF2-40B4-BE49-F238E27FC236}">
                <a16:creationId xmlns:a16="http://schemas.microsoft.com/office/drawing/2014/main" id="{7F14B1E8-1551-41EF-98BE-C70C127DAC8A}"/>
              </a:ext>
            </a:extLst>
          </p:cNvPr>
          <p:cNvSpPr/>
          <p:nvPr/>
        </p:nvSpPr>
        <p:spPr>
          <a:xfrm>
            <a:off x="2496260" y="4107551"/>
            <a:ext cx="296930" cy="3432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20" name="Flecha: hacia arriba 19">
            <a:extLst>
              <a:ext uri="{FF2B5EF4-FFF2-40B4-BE49-F238E27FC236}">
                <a16:creationId xmlns:a16="http://schemas.microsoft.com/office/drawing/2014/main" id="{2C125D91-640A-47BF-A7F4-0CDA1C7B742D}"/>
              </a:ext>
            </a:extLst>
          </p:cNvPr>
          <p:cNvSpPr/>
          <p:nvPr/>
        </p:nvSpPr>
        <p:spPr>
          <a:xfrm>
            <a:off x="6460664" y="3096085"/>
            <a:ext cx="335902" cy="321529"/>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21" name="Cilindro 20">
            <a:extLst>
              <a:ext uri="{FF2B5EF4-FFF2-40B4-BE49-F238E27FC236}">
                <a16:creationId xmlns:a16="http://schemas.microsoft.com/office/drawing/2014/main" id="{67E7FD8D-A886-4349-A502-12277BF2C314}"/>
              </a:ext>
            </a:extLst>
          </p:cNvPr>
          <p:cNvSpPr/>
          <p:nvPr/>
        </p:nvSpPr>
        <p:spPr>
          <a:xfrm>
            <a:off x="6316039" y="2368297"/>
            <a:ext cx="625151" cy="727788"/>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22" name="CuadroTexto 21">
            <a:extLst>
              <a:ext uri="{FF2B5EF4-FFF2-40B4-BE49-F238E27FC236}">
                <a16:creationId xmlns:a16="http://schemas.microsoft.com/office/drawing/2014/main" id="{BA16777D-49B3-459A-B379-40AA094295BE}"/>
              </a:ext>
            </a:extLst>
          </p:cNvPr>
          <p:cNvSpPr txBox="1"/>
          <p:nvPr/>
        </p:nvSpPr>
        <p:spPr>
          <a:xfrm>
            <a:off x="5077539" y="5073143"/>
            <a:ext cx="3727302" cy="261610"/>
          </a:xfrm>
          <a:prstGeom prst="rect">
            <a:avLst/>
          </a:prstGeom>
          <a:noFill/>
        </p:spPr>
        <p:txBody>
          <a:bodyPr wrap="none" rtlCol="0">
            <a:spAutoFit/>
          </a:bodyPr>
          <a:lstStyle/>
          <a:p>
            <a:r>
              <a:rPr lang="es-MX" sz="1100" dirty="0">
                <a:hlinkClick r:id="rId2"/>
              </a:rPr>
              <a:t>http://localhost:8000/currency-exchange/from/USD/to/MXN</a:t>
            </a:r>
            <a:r>
              <a:rPr lang="es-MX" sz="1100" dirty="0"/>
              <a:t> </a:t>
            </a:r>
          </a:p>
        </p:txBody>
      </p:sp>
      <p:sp>
        <p:nvSpPr>
          <p:cNvPr id="23" name="CuadroTexto 22">
            <a:extLst>
              <a:ext uri="{FF2B5EF4-FFF2-40B4-BE49-F238E27FC236}">
                <a16:creationId xmlns:a16="http://schemas.microsoft.com/office/drawing/2014/main" id="{F1DF7556-A66A-4D20-B38D-2B093FD41974}"/>
              </a:ext>
            </a:extLst>
          </p:cNvPr>
          <p:cNvSpPr txBox="1"/>
          <p:nvPr/>
        </p:nvSpPr>
        <p:spPr>
          <a:xfrm>
            <a:off x="-166355" y="3665009"/>
            <a:ext cx="4063933" cy="246221"/>
          </a:xfrm>
          <a:prstGeom prst="rect">
            <a:avLst/>
          </a:prstGeom>
          <a:noFill/>
        </p:spPr>
        <p:txBody>
          <a:bodyPr wrap="none" rtlCol="0">
            <a:spAutoFit/>
          </a:bodyPr>
          <a:lstStyle/>
          <a:p>
            <a:r>
              <a:rPr lang="es-MX" sz="1000" dirty="0">
                <a:hlinkClick r:id="rId3"/>
              </a:rPr>
              <a:t>http://localhost:8100/currency-converter/from/USD/to/MXN/quantity/10</a:t>
            </a:r>
            <a:endParaRPr lang="es-MX" sz="700" dirty="0"/>
          </a:p>
        </p:txBody>
      </p:sp>
      <p:sp>
        <p:nvSpPr>
          <p:cNvPr id="26" name="CuadroTexto 25">
            <a:extLst>
              <a:ext uri="{FF2B5EF4-FFF2-40B4-BE49-F238E27FC236}">
                <a16:creationId xmlns:a16="http://schemas.microsoft.com/office/drawing/2014/main" id="{BB56B2AF-338F-48B2-85F9-5FB721965830}"/>
              </a:ext>
            </a:extLst>
          </p:cNvPr>
          <p:cNvSpPr txBox="1"/>
          <p:nvPr/>
        </p:nvSpPr>
        <p:spPr>
          <a:xfrm>
            <a:off x="7081846" y="3707088"/>
            <a:ext cx="498855" cy="276999"/>
          </a:xfrm>
          <a:prstGeom prst="rect">
            <a:avLst/>
          </a:prstGeom>
          <a:noFill/>
        </p:spPr>
        <p:txBody>
          <a:bodyPr wrap="none" rtlCol="0">
            <a:spAutoFit/>
          </a:bodyPr>
          <a:lstStyle/>
          <a:p>
            <a:r>
              <a:rPr lang="es-419" sz="1200" b="1" dirty="0">
                <a:effectLst>
                  <a:outerShdw blurRad="38100" dist="38100" dir="2700000" algn="tl">
                    <a:srgbClr val="000000">
                      <a:alpha val="43137"/>
                    </a:srgbClr>
                  </a:outerShdw>
                </a:effectLst>
              </a:rPr>
              <a:t>8000</a:t>
            </a:r>
            <a:endParaRPr lang="es-MX" sz="1200" b="1" dirty="0">
              <a:effectLst>
                <a:outerShdw blurRad="38100" dist="38100" dir="2700000" algn="tl">
                  <a:srgbClr val="000000">
                    <a:alpha val="43137"/>
                  </a:srgbClr>
                </a:outerShdw>
              </a:effectLst>
            </a:endParaRPr>
          </a:p>
        </p:txBody>
      </p:sp>
      <p:sp>
        <p:nvSpPr>
          <p:cNvPr id="28" name="Rectángulo 27">
            <a:extLst>
              <a:ext uri="{FF2B5EF4-FFF2-40B4-BE49-F238E27FC236}">
                <a16:creationId xmlns:a16="http://schemas.microsoft.com/office/drawing/2014/main" id="{A2084C79-5231-4FAA-BD5F-F9483656681F}"/>
              </a:ext>
            </a:extLst>
          </p:cNvPr>
          <p:cNvSpPr/>
          <p:nvPr/>
        </p:nvSpPr>
        <p:spPr>
          <a:xfrm>
            <a:off x="5616249" y="3911583"/>
            <a:ext cx="2649881" cy="49918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419" sz="1600" dirty="0" err="1"/>
              <a:t>spring-cloud-exchange-rest</a:t>
            </a:r>
            <a:endParaRPr lang="es-MX" sz="1600" dirty="0"/>
          </a:p>
        </p:txBody>
      </p:sp>
      <p:sp>
        <p:nvSpPr>
          <p:cNvPr id="29" name="CuadroTexto 28">
            <a:extLst>
              <a:ext uri="{FF2B5EF4-FFF2-40B4-BE49-F238E27FC236}">
                <a16:creationId xmlns:a16="http://schemas.microsoft.com/office/drawing/2014/main" id="{E4C03FF2-A738-42C2-9769-9E796A7F2C5B}"/>
              </a:ext>
            </a:extLst>
          </p:cNvPr>
          <p:cNvSpPr txBox="1"/>
          <p:nvPr/>
        </p:nvSpPr>
        <p:spPr>
          <a:xfrm>
            <a:off x="7315977" y="4212656"/>
            <a:ext cx="498855" cy="276999"/>
          </a:xfrm>
          <a:prstGeom prst="rect">
            <a:avLst/>
          </a:prstGeom>
          <a:noFill/>
        </p:spPr>
        <p:txBody>
          <a:bodyPr wrap="none" rtlCol="0">
            <a:spAutoFit/>
          </a:bodyPr>
          <a:lstStyle/>
          <a:p>
            <a:r>
              <a:rPr lang="es-419" sz="1200" b="1" dirty="0">
                <a:effectLst>
                  <a:outerShdw blurRad="38100" dist="38100" dir="2700000" algn="tl">
                    <a:srgbClr val="000000">
                      <a:alpha val="43137"/>
                    </a:srgbClr>
                  </a:outerShdw>
                </a:effectLst>
              </a:rPr>
              <a:t>8001</a:t>
            </a:r>
            <a:endParaRPr lang="es-MX" sz="1200" b="1" dirty="0">
              <a:effectLst>
                <a:outerShdw blurRad="38100" dist="38100" dir="2700000" algn="tl">
                  <a:srgbClr val="000000">
                    <a:alpha val="43137"/>
                  </a:srgbClr>
                </a:outerShdw>
              </a:effectLst>
            </a:endParaRPr>
          </a:p>
        </p:txBody>
      </p:sp>
      <p:sp>
        <p:nvSpPr>
          <p:cNvPr id="30" name="Rectángulo 29">
            <a:extLst>
              <a:ext uri="{FF2B5EF4-FFF2-40B4-BE49-F238E27FC236}">
                <a16:creationId xmlns:a16="http://schemas.microsoft.com/office/drawing/2014/main" id="{7B161E69-A1B3-478B-A3EB-E4111BF292E5}"/>
              </a:ext>
            </a:extLst>
          </p:cNvPr>
          <p:cNvSpPr/>
          <p:nvPr/>
        </p:nvSpPr>
        <p:spPr>
          <a:xfrm>
            <a:off x="5797418" y="4410771"/>
            <a:ext cx="2649881" cy="49918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419" sz="1600" dirty="0" err="1"/>
              <a:t>spring-cloud-exchange-rest</a:t>
            </a:r>
            <a:endParaRPr lang="es-MX" sz="1600" dirty="0"/>
          </a:p>
        </p:txBody>
      </p:sp>
      <p:sp>
        <p:nvSpPr>
          <p:cNvPr id="31" name="CuadroTexto 30">
            <a:extLst>
              <a:ext uri="{FF2B5EF4-FFF2-40B4-BE49-F238E27FC236}">
                <a16:creationId xmlns:a16="http://schemas.microsoft.com/office/drawing/2014/main" id="{EBA0296C-886B-4C34-A0C1-16A1EA7E310B}"/>
              </a:ext>
            </a:extLst>
          </p:cNvPr>
          <p:cNvSpPr txBox="1"/>
          <p:nvPr/>
        </p:nvSpPr>
        <p:spPr>
          <a:xfrm>
            <a:off x="7497146" y="4711844"/>
            <a:ext cx="498855" cy="276999"/>
          </a:xfrm>
          <a:prstGeom prst="rect">
            <a:avLst/>
          </a:prstGeom>
          <a:noFill/>
        </p:spPr>
        <p:txBody>
          <a:bodyPr wrap="none" rtlCol="0">
            <a:spAutoFit/>
          </a:bodyPr>
          <a:lstStyle/>
          <a:p>
            <a:r>
              <a:rPr lang="es-419" sz="1200" b="1" dirty="0">
                <a:effectLst>
                  <a:outerShdw blurRad="38100" dist="38100" dir="2700000" algn="tl">
                    <a:srgbClr val="000000">
                      <a:alpha val="43137"/>
                    </a:srgbClr>
                  </a:outerShdw>
                </a:effectLst>
              </a:rPr>
              <a:t>8002</a:t>
            </a:r>
            <a:endParaRPr lang="es-MX" sz="1200" b="1" dirty="0">
              <a:effectLst>
                <a:outerShdw blurRad="38100" dist="38100" dir="2700000" algn="tl">
                  <a:srgbClr val="000000">
                    <a:alpha val="43137"/>
                  </a:srgbClr>
                </a:outerShdw>
              </a:effectLst>
            </a:endParaRPr>
          </a:p>
        </p:txBody>
      </p:sp>
      <p:sp>
        <p:nvSpPr>
          <p:cNvPr id="4" name="Globo: flecha derecha 3">
            <a:extLst>
              <a:ext uri="{FF2B5EF4-FFF2-40B4-BE49-F238E27FC236}">
                <a16:creationId xmlns:a16="http://schemas.microsoft.com/office/drawing/2014/main" id="{B4FB4C36-D337-4603-A8A8-3FC095679993}"/>
              </a:ext>
            </a:extLst>
          </p:cNvPr>
          <p:cNvSpPr/>
          <p:nvPr/>
        </p:nvSpPr>
        <p:spPr>
          <a:xfrm>
            <a:off x="2790290" y="3911583"/>
            <a:ext cx="1288457" cy="1151552"/>
          </a:xfrm>
          <a:prstGeom prst="right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419" sz="1600" dirty="0"/>
              <a:t>RIBBON</a:t>
            </a:r>
            <a:endParaRPr lang="es-MX" sz="1600" dirty="0"/>
          </a:p>
        </p:txBody>
      </p:sp>
      <p:sp>
        <p:nvSpPr>
          <p:cNvPr id="32" name="CuadroTexto 31">
            <a:extLst>
              <a:ext uri="{FF2B5EF4-FFF2-40B4-BE49-F238E27FC236}">
                <a16:creationId xmlns:a16="http://schemas.microsoft.com/office/drawing/2014/main" id="{1566396C-CBBF-47C0-97F5-8541F7DCF512}"/>
              </a:ext>
            </a:extLst>
          </p:cNvPr>
          <p:cNvSpPr txBox="1"/>
          <p:nvPr/>
        </p:nvSpPr>
        <p:spPr>
          <a:xfrm>
            <a:off x="4995761" y="4029583"/>
            <a:ext cx="498855" cy="276999"/>
          </a:xfrm>
          <a:prstGeom prst="rect">
            <a:avLst/>
          </a:prstGeom>
          <a:noFill/>
        </p:spPr>
        <p:txBody>
          <a:bodyPr wrap="none" rtlCol="0">
            <a:spAutoFit/>
          </a:bodyPr>
          <a:lstStyle/>
          <a:p>
            <a:r>
              <a:rPr lang="es-419" sz="1200" b="1" dirty="0">
                <a:effectLst>
                  <a:outerShdw blurRad="38100" dist="38100" dir="2700000" algn="tl">
                    <a:srgbClr val="000000">
                      <a:alpha val="43137"/>
                    </a:srgbClr>
                  </a:outerShdw>
                </a:effectLst>
              </a:rPr>
              <a:t>8000</a:t>
            </a:r>
            <a:endParaRPr lang="es-MX" sz="1200" b="1" dirty="0">
              <a:effectLst>
                <a:outerShdw blurRad="38100" dist="38100" dir="2700000" algn="tl">
                  <a:srgbClr val="000000">
                    <a:alpha val="43137"/>
                  </a:srgbClr>
                </a:outerShdw>
              </a:effectLst>
            </a:endParaRPr>
          </a:p>
        </p:txBody>
      </p:sp>
      <p:sp>
        <p:nvSpPr>
          <p:cNvPr id="33" name="CuadroTexto 32">
            <a:extLst>
              <a:ext uri="{FF2B5EF4-FFF2-40B4-BE49-F238E27FC236}">
                <a16:creationId xmlns:a16="http://schemas.microsoft.com/office/drawing/2014/main" id="{CA47DA02-37C3-4488-B338-7ADEF6F351FD}"/>
              </a:ext>
            </a:extLst>
          </p:cNvPr>
          <p:cNvSpPr txBox="1"/>
          <p:nvPr/>
        </p:nvSpPr>
        <p:spPr>
          <a:xfrm>
            <a:off x="5061116" y="4215068"/>
            <a:ext cx="498855" cy="276999"/>
          </a:xfrm>
          <a:prstGeom prst="rect">
            <a:avLst/>
          </a:prstGeom>
          <a:noFill/>
        </p:spPr>
        <p:txBody>
          <a:bodyPr wrap="none" rtlCol="0">
            <a:spAutoFit/>
          </a:bodyPr>
          <a:lstStyle/>
          <a:p>
            <a:r>
              <a:rPr lang="es-419" sz="1200" b="1" dirty="0">
                <a:effectLst>
                  <a:outerShdw blurRad="38100" dist="38100" dir="2700000" algn="tl">
                    <a:srgbClr val="000000">
                      <a:alpha val="43137"/>
                    </a:srgbClr>
                  </a:outerShdw>
                </a:effectLst>
              </a:rPr>
              <a:t>8001</a:t>
            </a:r>
            <a:endParaRPr lang="es-MX" sz="1200" b="1" dirty="0">
              <a:effectLst>
                <a:outerShdw blurRad="38100" dist="38100" dir="2700000" algn="tl">
                  <a:srgbClr val="000000">
                    <a:alpha val="43137"/>
                  </a:srgbClr>
                </a:outerShdw>
              </a:effectLst>
            </a:endParaRPr>
          </a:p>
        </p:txBody>
      </p:sp>
      <p:sp>
        <p:nvSpPr>
          <p:cNvPr id="34" name="CuadroTexto 33">
            <a:extLst>
              <a:ext uri="{FF2B5EF4-FFF2-40B4-BE49-F238E27FC236}">
                <a16:creationId xmlns:a16="http://schemas.microsoft.com/office/drawing/2014/main" id="{3CE2C4F5-D3E7-4715-8A5B-1FEF52A6D7A0}"/>
              </a:ext>
            </a:extLst>
          </p:cNvPr>
          <p:cNvSpPr txBox="1"/>
          <p:nvPr/>
        </p:nvSpPr>
        <p:spPr>
          <a:xfrm>
            <a:off x="5113852" y="4414959"/>
            <a:ext cx="498855" cy="276999"/>
          </a:xfrm>
          <a:prstGeom prst="rect">
            <a:avLst/>
          </a:prstGeom>
          <a:noFill/>
        </p:spPr>
        <p:txBody>
          <a:bodyPr wrap="none" rtlCol="0">
            <a:spAutoFit/>
          </a:bodyPr>
          <a:lstStyle/>
          <a:p>
            <a:r>
              <a:rPr lang="es-419" sz="1200" b="1" dirty="0">
                <a:effectLst>
                  <a:outerShdw blurRad="38100" dist="38100" dir="2700000" algn="tl">
                    <a:srgbClr val="000000">
                      <a:alpha val="43137"/>
                    </a:srgbClr>
                  </a:outerShdw>
                </a:effectLst>
              </a:rPr>
              <a:t>8002</a:t>
            </a:r>
            <a:endParaRPr lang="es-MX" sz="1200" b="1" dirty="0">
              <a:effectLst>
                <a:outerShdw blurRad="38100" dist="38100" dir="2700000" algn="tl">
                  <a:srgbClr val="000000">
                    <a:alpha val="43137"/>
                  </a:srgbClr>
                </a:outerShdw>
              </a:effectLst>
            </a:endParaRPr>
          </a:p>
        </p:txBody>
      </p:sp>
      <p:sp>
        <p:nvSpPr>
          <p:cNvPr id="2" name="Diagrama de flujo: multidocumento 1">
            <a:extLst>
              <a:ext uri="{FF2B5EF4-FFF2-40B4-BE49-F238E27FC236}">
                <a16:creationId xmlns:a16="http://schemas.microsoft.com/office/drawing/2014/main" id="{E6BDA058-FDE2-4A90-BB28-ACD24C4D8C27}"/>
              </a:ext>
            </a:extLst>
          </p:cNvPr>
          <p:cNvSpPr/>
          <p:nvPr/>
        </p:nvSpPr>
        <p:spPr>
          <a:xfrm>
            <a:off x="4085233" y="4059569"/>
            <a:ext cx="959788" cy="727665"/>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419" dirty="0"/>
              <a:t>Eureka</a:t>
            </a:r>
            <a:endParaRPr lang="es-MX" dirty="0"/>
          </a:p>
        </p:txBody>
      </p:sp>
      <p:sp>
        <p:nvSpPr>
          <p:cNvPr id="5" name="Rectángulo 4">
            <a:extLst>
              <a:ext uri="{FF2B5EF4-FFF2-40B4-BE49-F238E27FC236}">
                <a16:creationId xmlns:a16="http://schemas.microsoft.com/office/drawing/2014/main" id="{525794DE-5A03-4FC4-9EC4-F717C4BCE546}"/>
              </a:ext>
            </a:extLst>
          </p:cNvPr>
          <p:cNvSpPr/>
          <p:nvPr/>
        </p:nvSpPr>
        <p:spPr>
          <a:xfrm>
            <a:off x="37324" y="3911583"/>
            <a:ext cx="317241" cy="116156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419" dirty="0"/>
              <a:t>ZUUL</a:t>
            </a:r>
            <a:endParaRPr lang="es-MX" dirty="0"/>
          </a:p>
        </p:txBody>
      </p:sp>
      <p:sp>
        <p:nvSpPr>
          <p:cNvPr id="24" name="Rectángulo 23">
            <a:extLst>
              <a:ext uri="{FF2B5EF4-FFF2-40B4-BE49-F238E27FC236}">
                <a16:creationId xmlns:a16="http://schemas.microsoft.com/office/drawing/2014/main" id="{7025928D-9B8E-48FF-8286-BDB56BFEE2FC}"/>
              </a:ext>
            </a:extLst>
          </p:cNvPr>
          <p:cNvSpPr/>
          <p:nvPr/>
        </p:nvSpPr>
        <p:spPr>
          <a:xfrm>
            <a:off x="5534228" y="3768629"/>
            <a:ext cx="317241" cy="116156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419" dirty="0"/>
              <a:t>ZUUL</a:t>
            </a:r>
            <a:endParaRPr lang="es-MX" dirty="0"/>
          </a:p>
        </p:txBody>
      </p:sp>
    </p:spTree>
    <p:extLst>
      <p:ext uri="{BB962C8B-B14F-4D97-AF65-F5344CB8AC3E}">
        <p14:creationId xmlns:p14="http://schemas.microsoft.com/office/powerpoint/2010/main" val="29355535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528648"/>
            <a:ext cx="8901404" cy="830997"/>
          </a:xfrm>
          <a:prstGeom prst="rect">
            <a:avLst/>
          </a:prstGeom>
          <a:noFill/>
        </p:spPr>
        <p:txBody>
          <a:bodyPr wrap="square" rtlCol="0">
            <a:spAutoFit/>
          </a:bodyPr>
          <a:lstStyle/>
          <a:p>
            <a:pPr algn="ctr"/>
            <a:r>
              <a:rPr lang="es-MX" sz="4800" b="1" dirty="0">
                <a:latin typeface="Arial" panose="020B0604020202020204" pitchFamily="34" charset="0"/>
                <a:cs typeface="Arial" panose="020B0604020202020204" pitchFamily="34" charset="0"/>
              </a:rPr>
              <a:t>4-spring-cloud-zuul-server</a:t>
            </a:r>
            <a:endParaRPr lang="es-MX" sz="4800" dirty="0">
              <a:latin typeface="Arial" panose="020B0604020202020204" pitchFamily="34" charset="0"/>
              <a:cs typeface="Arial" panose="020B0604020202020204" pitchFamily="34" charset="0"/>
            </a:endParaRPr>
          </a:p>
        </p:txBody>
      </p:sp>
      <p:pic>
        <p:nvPicPr>
          <p:cNvPr id="4098" name="Picture 2" descr="Resultado de imagen para hands on keyboard">
            <a:extLst>
              <a:ext uri="{FF2B5EF4-FFF2-40B4-BE49-F238E27FC236}">
                <a16:creationId xmlns:a16="http://schemas.microsoft.com/office/drawing/2014/main" id="{21BC6E80-1BC4-478C-B110-7BC926BF3B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2487" y="1817074"/>
            <a:ext cx="2929816" cy="1827066"/>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85763CD3-AA99-4F2B-B607-6F48A477293A}"/>
              </a:ext>
            </a:extLst>
          </p:cNvPr>
          <p:cNvPicPr>
            <a:picLocks noChangeAspect="1"/>
          </p:cNvPicPr>
          <p:nvPr/>
        </p:nvPicPr>
        <p:blipFill>
          <a:blip r:embed="rId3"/>
          <a:stretch>
            <a:fillRect/>
          </a:stretch>
        </p:blipFill>
        <p:spPr>
          <a:xfrm>
            <a:off x="2395536" y="1435834"/>
            <a:ext cx="4352925" cy="457200"/>
          </a:xfrm>
          <a:prstGeom prst="rect">
            <a:avLst/>
          </a:prstGeom>
        </p:spPr>
      </p:pic>
      <p:sp>
        <p:nvSpPr>
          <p:cNvPr id="5" name="Rectángulo 4">
            <a:extLst>
              <a:ext uri="{FF2B5EF4-FFF2-40B4-BE49-F238E27FC236}">
                <a16:creationId xmlns:a16="http://schemas.microsoft.com/office/drawing/2014/main" id="{3AE36B5F-BE0D-48A3-9027-E6984E966F9E}"/>
              </a:ext>
            </a:extLst>
          </p:cNvPr>
          <p:cNvSpPr/>
          <p:nvPr/>
        </p:nvSpPr>
        <p:spPr>
          <a:xfrm>
            <a:off x="634481" y="3956007"/>
            <a:ext cx="6524991" cy="1477328"/>
          </a:xfrm>
          <a:prstGeom prst="rect">
            <a:avLst/>
          </a:prstGeom>
        </p:spPr>
        <p:txBody>
          <a:bodyPr wrap="none">
            <a:spAutoFit/>
          </a:bodyPr>
          <a:lstStyle/>
          <a:p>
            <a:r>
              <a:rPr lang="es-MX" dirty="0"/>
              <a:t>@</a:t>
            </a:r>
            <a:r>
              <a:rPr lang="es-MX" dirty="0" err="1"/>
              <a:t>EnableZuulProxy</a:t>
            </a:r>
            <a:endParaRPr lang="es-MX" dirty="0"/>
          </a:p>
          <a:p>
            <a:r>
              <a:rPr lang="es-MX" dirty="0"/>
              <a:t>@</a:t>
            </a:r>
            <a:r>
              <a:rPr lang="es-MX" dirty="0" err="1"/>
              <a:t>EnableDiscoveryCliente</a:t>
            </a:r>
            <a:endParaRPr lang="es-MX" dirty="0"/>
          </a:p>
          <a:p>
            <a:r>
              <a:rPr lang="es-MX" dirty="0"/>
              <a:t>spring.application.name=</a:t>
            </a:r>
            <a:r>
              <a:rPr lang="es-MX" dirty="0" err="1"/>
              <a:t>spring</a:t>
            </a:r>
            <a:r>
              <a:rPr lang="es-MX" dirty="0"/>
              <a:t>-</a:t>
            </a:r>
            <a:r>
              <a:rPr lang="es-MX" dirty="0" err="1"/>
              <a:t>cloud</a:t>
            </a:r>
            <a:r>
              <a:rPr lang="es-MX" dirty="0"/>
              <a:t>-</a:t>
            </a:r>
            <a:r>
              <a:rPr lang="es-MX" dirty="0" err="1"/>
              <a:t>zuul</a:t>
            </a:r>
            <a:r>
              <a:rPr lang="es-MX" dirty="0"/>
              <a:t>-server</a:t>
            </a:r>
          </a:p>
          <a:p>
            <a:r>
              <a:rPr lang="es-MX" dirty="0" err="1"/>
              <a:t>server.port</a:t>
            </a:r>
            <a:r>
              <a:rPr lang="es-MX" dirty="0"/>
              <a:t>=8765</a:t>
            </a:r>
          </a:p>
          <a:p>
            <a:r>
              <a:rPr lang="es-MX" dirty="0" err="1"/>
              <a:t>eureka.client.service-url.default-zone</a:t>
            </a:r>
            <a:r>
              <a:rPr lang="es-MX" dirty="0"/>
              <a:t>=http://localhost:8761/eureka</a:t>
            </a:r>
          </a:p>
        </p:txBody>
      </p:sp>
      <p:pic>
        <p:nvPicPr>
          <p:cNvPr id="6" name="Imagen 5">
            <a:extLst>
              <a:ext uri="{FF2B5EF4-FFF2-40B4-BE49-F238E27FC236}">
                <a16:creationId xmlns:a16="http://schemas.microsoft.com/office/drawing/2014/main" id="{E878C3F5-F820-4C90-A5D4-0F0EB9F7C6C6}"/>
              </a:ext>
            </a:extLst>
          </p:cNvPr>
          <p:cNvPicPr>
            <a:picLocks noChangeAspect="1"/>
          </p:cNvPicPr>
          <p:nvPr/>
        </p:nvPicPr>
        <p:blipFill>
          <a:blip r:embed="rId4"/>
          <a:stretch>
            <a:fillRect/>
          </a:stretch>
        </p:blipFill>
        <p:spPr>
          <a:xfrm>
            <a:off x="5995986" y="3148840"/>
            <a:ext cx="1504950" cy="990600"/>
          </a:xfrm>
          <a:prstGeom prst="rect">
            <a:avLst/>
          </a:prstGeom>
        </p:spPr>
      </p:pic>
    </p:spTree>
    <p:extLst>
      <p:ext uri="{BB962C8B-B14F-4D97-AF65-F5344CB8AC3E}">
        <p14:creationId xmlns:p14="http://schemas.microsoft.com/office/powerpoint/2010/main" val="3418310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528648"/>
            <a:ext cx="8901404" cy="1569660"/>
          </a:xfrm>
          <a:prstGeom prst="rect">
            <a:avLst/>
          </a:prstGeom>
          <a:noFill/>
        </p:spPr>
        <p:txBody>
          <a:bodyPr wrap="square" rtlCol="0">
            <a:spAutoFit/>
          </a:bodyPr>
          <a:lstStyle/>
          <a:p>
            <a:pPr algn="ctr"/>
            <a:r>
              <a:rPr lang="es-MX" sz="4800" b="1" dirty="0">
                <a:latin typeface="Arial" panose="020B0604020202020204" pitchFamily="34" charset="0"/>
                <a:cs typeface="Arial" panose="020B0604020202020204" pitchFamily="34" charset="0"/>
              </a:rPr>
              <a:t>4-spring-cloud-zuul-server</a:t>
            </a:r>
          </a:p>
          <a:p>
            <a:pPr algn="ctr"/>
            <a:r>
              <a:rPr lang="es-MX" sz="4800" b="1" dirty="0">
                <a:latin typeface="Arial" panose="020B0604020202020204" pitchFamily="34" charset="0"/>
                <a:cs typeface="Arial" panose="020B0604020202020204" pitchFamily="34" charset="0"/>
              </a:rPr>
              <a:t>Crear un filtro de </a:t>
            </a:r>
            <a:r>
              <a:rPr lang="es-MX" sz="4800" b="1" dirty="0" err="1">
                <a:latin typeface="Arial" panose="020B0604020202020204" pitchFamily="34" charset="0"/>
                <a:cs typeface="Arial" panose="020B0604020202020204" pitchFamily="34" charset="0"/>
              </a:rPr>
              <a:t>logging</a:t>
            </a:r>
            <a:endParaRPr lang="es-MX" sz="4800"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F619E3A1-3F42-412D-BDCB-A37BED48032E}"/>
              </a:ext>
            </a:extLst>
          </p:cNvPr>
          <p:cNvPicPr>
            <a:picLocks noChangeAspect="1"/>
          </p:cNvPicPr>
          <p:nvPr/>
        </p:nvPicPr>
        <p:blipFill>
          <a:blip r:embed="rId2"/>
          <a:stretch>
            <a:fillRect/>
          </a:stretch>
        </p:blipFill>
        <p:spPr>
          <a:xfrm>
            <a:off x="2073728" y="2098308"/>
            <a:ext cx="4343400" cy="428625"/>
          </a:xfrm>
          <a:prstGeom prst="rect">
            <a:avLst/>
          </a:prstGeom>
        </p:spPr>
      </p:pic>
      <p:sp>
        <p:nvSpPr>
          <p:cNvPr id="11" name="Rectángulo 10">
            <a:extLst>
              <a:ext uri="{FF2B5EF4-FFF2-40B4-BE49-F238E27FC236}">
                <a16:creationId xmlns:a16="http://schemas.microsoft.com/office/drawing/2014/main" id="{FD7F09BE-C3DB-4C09-B6AF-95E19314E7A4}"/>
              </a:ext>
            </a:extLst>
          </p:cNvPr>
          <p:cNvSpPr/>
          <p:nvPr/>
        </p:nvSpPr>
        <p:spPr>
          <a:xfrm>
            <a:off x="3099478" y="2526933"/>
            <a:ext cx="7042898" cy="1200329"/>
          </a:xfrm>
          <a:prstGeom prst="rect">
            <a:avLst/>
          </a:prstGeom>
        </p:spPr>
        <p:txBody>
          <a:bodyPr wrap="square">
            <a:spAutoFit/>
          </a:bodyPr>
          <a:lstStyle/>
          <a:p>
            <a:pPr marL="285750" indent="-285750">
              <a:buFont typeface="Wingdings" panose="05000000000000000000" pitchFamily="2" charset="2"/>
              <a:buChar char="v"/>
            </a:pPr>
            <a:r>
              <a:rPr lang="es-MX" dirty="0" err="1">
                <a:solidFill>
                  <a:srgbClr val="333333"/>
                </a:solidFill>
                <a:latin typeface="Roboto"/>
              </a:rPr>
              <a:t>filterOrder</a:t>
            </a:r>
            <a:endParaRPr lang="es-MX" dirty="0">
              <a:solidFill>
                <a:srgbClr val="333333"/>
              </a:solidFill>
              <a:latin typeface="Roboto"/>
            </a:endParaRPr>
          </a:p>
          <a:p>
            <a:pPr marL="285750" indent="-285750">
              <a:buFont typeface="Wingdings" panose="05000000000000000000" pitchFamily="2" charset="2"/>
              <a:buChar char="v"/>
            </a:pPr>
            <a:r>
              <a:rPr lang="es-MX" dirty="0" err="1">
                <a:solidFill>
                  <a:srgbClr val="333333"/>
                </a:solidFill>
                <a:latin typeface="Roboto"/>
              </a:rPr>
              <a:t>shouldFilter</a:t>
            </a:r>
            <a:endParaRPr lang="es-MX" dirty="0">
              <a:solidFill>
                <a:srgbClr val="333333"/>
              </a:solidFill>
              <a:latin typeface="Roboto"/>
            </a:endParaRPr>
          </a:p>
          <a:p>
            <a:pPr marL="285750" indent="-285750">
              <a:buFont typeface="Wingdings" panose="05000000000000000000" pitchFamily="2" charset="2"/>
              <a:buChar char="v"/>
            </a:pPr>
            <a:r>
              <a:rPr lang="es-MX" dirty="0" err="1">
                <a:solidFill>
                  <a:srgbClr val="333333"/>
                </a:solidFill>
                <a:latin typeface="Roboto"/>
              </a:rPr>
              <a:t>filterType</a:t>
            </a:r>
            <a:endParaRPr lang="es-MX" dirty="0">
              <a:solidFill>
                <a:srgbClr val="333333"/>
              </a:solidFill>
              <a:latin typeface="Roboto"/>
            </a:endParaRPr>
          </a:p>
          <a:p>
            <a:pPr marL="285750" indent="-285750">
              <a:buFont typeface="Wingdings" panose="05000000000000000000" pitchFamily="2" charset="2"/>
              <a:buChar char="v"/>
            </a:pPr>
            <a:r>
              <a:rPr lang="es-MX" dirty="0">
                <a:solidFill>
                  <a:srgbClr val="333333"/>
                </a:solidFill>
                <a:latin typeface="Roboto"/>
              </a:rPr>
              <a:t>run</a:t>
            </a:r>
          </a:p>
        </p:txBody>
      </p:sp>
      <p:pic>
        <p:nvPicPr>
          <p:cNvPr id="10" name="Imagen 9">
            <a:extLst>
              <a:ext uri="{FF2B5EF4-FFF2-40B4-BE49-F238E27FC236}">
                <a16:creationId xmlns:a16="http://schemas.microsoft.com/office/drawing/2014/main" id="{4596C0B7-94D4-4561-A575-3698A9833F21}"/>
              </a:ext>
            </a:extLst>
          </p:cNvPr>
          <p:cNvPicPr>
            <a:picLocks noChangeAspect="1"/>
          </p:cNvPicPr>
          <p:nvPr/>
        </p:nvPicPr>
        <p:blipFill>
          <a:blip r:embed="rId3"/>
          <a:stretch>
            <a:fillRect/>
          </a:stretch>
        </p:blipFill>
        <p:spPr>
          <a:xfrm>
            <a:off x="884270" y="4155887"/>
            <a:ext cx="7524750" cy="1000125"/>
          </a:xfrm>
          <a:prstGeom prst="rect">
            <a:avLst/>
          </a:prstGeom>
        </p:spPr>
      </p:pic>
    </p:spTree>
    <p:extLst>
      <p:ext uri="{BB962C8B-B14F-4D97-AF65-F5344CB8AC3E}">
        <p14:creationId xmlns:p14="http://schemas.microsoft.com/office/powerpoint/2010/main" val="2108325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116250" y="918349"/>
            <a:ext cx="6876660" cy="830997"/>
          </a:xfrm>
          <a:prstGeom prst="rect">
            <a:avLst/>
          </a:prstGeom>
          <a:noFill/>
        </p:spPr>
        <p:txBody>
          <a:bodyPr wrap="square" rtlCol="0">
            <a:spAutoFit/>
          </a:bodyPr>
          <a:lstStyle/>
          <a:p>
            <a:pPr algn="ctr"/>
            <a:r>
              <a:rPr lang="es-MX" sz="4800" b="1" dirty="0">
                <a:latin typeface="Arial" panose="020B0604020202020204" pitchFamily="34" charset="0"/>
                <a:cs typeface="Arial" panose="020B0604020202020204" pitchFamily="34" charset="0"/>
              </a:rPr>
              <a:t>Microservicios….</a:t>
            </a:r>
            <a:endParaRPr lang="es-MX" sz="4800" dirty="0">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48C7A85A-9CD8-4A04-9C46-3791FB1D1375}"/>
              </a:ext>
            </a:extLst>
          </p:cNvPr>
          <p:cNvPicPr>
            <a:picLocks noChangeAspect="1"/>
          </p:cNvPicPr>
          <p:nvPr/>
        </p:nvPicPr>
        <p:blipFill>
          <a:blip r:embed="rId2"/>
          <a:stretch>
            <a:fillRect/>
          </a:stretch>
        </p:blipFill>
        <p:spPr>
          <a:xfrm>
            <a:off x="1600200" y="2188992"/>
            <a:ext cx="5943600" cy="2919663"/>
          </a:xfrm>
          <a:prstGeom prst="rect">
            <a:avLst/>
          </a:prstGeom>
        </p:spPr>
      </p:pic>
    </p:spTree>
    <p:extLst>
      <p:ext uri="{BB962C8B-B14F-4D97-AF65-F5344CB8AC3E}">
        <p14:creationId xmlns:p14="http://schemas.microsoft.com/office/powerpoint/2010/main" val="3685359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6653" y="623473"/>
            <a:ext cx="9237306" cy="1200329"/>
          </a:xfrm>
          <a:prstGeom prst="rect">
            <a:avLst/>
          </a:prstGeom>
          <a:noFill/>
        </p:spPr>
        <p:txBody>
          <a:bodyPr wrap="square" rtlCol="0">
            <a:spAutoFit/>
          </a:bodyPr>
          <a:lstStyle/>
          <a:p>
            <a:pPr algn="ctr"/>
            <a:r>
              <a:rPr lang="es-MX" sz="3600" b="1" dirty="0">
                <a:latin typeface="Arial" panose="020B0604020202020204" pitchFamily="34" charset="0"/>
                <a:cs typeface="Arial" panose="020B0604020202020204" pitchFamily="34" charset="0"/>
              </a:rPr>
              <a:t>¿Cómo ejecutar una petición por medio del API Gateway - </a:t>
            </a:r>
            <a:r>
              <a:rPr lang="es-MX" sz="3600" b="1" dirty="0" err="1">
                <a:latin typeface="Arial" panose="020B0604020202020204" pitchFamily="34" charset="0"/>
                <a:cs typeface="Arial" panose="020B0604020202020204" pitchFamily="34" charset="0"/>
              </a:rPr>
              <a:t>Zuul</a:t>
            </a:r>
            <a:r>
              <a:rPr lang="es-MX" sz="3600" b="1" dirty="0">
                <a:latin typeface="Arial" panose="020B0604020202020204" pitchFamily="34" charset="0"/>
                <a:cs typeface="Arial" panose="020B0604020202020204" pitchFamily="34" charset="0"/>
              </a:rPr>
              <a:t>?</a:t>
            </a:r>
            <a:endParaRPr lang="es-MX" sz="3600" dirty="0">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98B9C71D-6405-44AE-B490-B7FEDDDED3CA}"/>
              </a:ext>
            </a:extLst>
          </p:cNvPr>
          <p:cNvSpPr/>
          <p:nvPr/>
        </p:nvSpPr>
        <p:spPr>
          <a:xfrm>
            <a:off x="173470" y="1800317"/>
            <a:ext cx="9237306" cy="5355312"/>
          </a:xfrm>
          <a:prstGeom prst="rect">
            <a:avLst/>
          </a:prstGeom>
        </p:spPr>
        <p:txBody>
          <a:bodyPr wrap="square">
            <a:spAutoFit/>
          </a:bodyPr>
          <a:lstStyle/>
          <a:p>
            <a:r>
              <a:rPr lang="es-419" dirty="0">
                <a:solidFill>
                  <a:srgbClr val="333333"/>
                </a:solidFill>
                <a:latin typeface="Roboto"/>
              </a:rPr>
              <a:t>Asegurar que tenemos iniciado:</a:t>
            </a:r>
          </a:p>
          <a:p>
            <a:r>
              <a:rPr lang="es-419" dirty="0">
                <a:solidFill>
                  <a:srgbClr val="333333"/>
                </a:solidFill>
                <a:latin typeface="Roboto"/>
              </a:rPr>
              <a:t>	1) El servidor de nombres, Eureka Server (3-spring-cloud-eureka-server)</a:t>
            </a:r>
          </a:p>
          <a:p>
            <a:r>
              <a:rPr lang="es-419" dirty="0">
                <a:solidFill>
                  <a:srgbClr val="333333"/>
                </a:solidFill>
                <a:latin typeface="Roboto"/>
              </a:rPr>
              <a:t>	2) Iniciado y registrado en Eureka alguna instancia de 3-spring-cloud-conversion-rest (8100) y 3-spring-cloud-exchange-rest (8000)</a:t>
            </a:r>
          </a:p>
          <a:p>
            <a:r>
              <a:rPr lang="es-419" dirty="0">
                <a:solidFill>
                  <a:srgbClr val="333333"/>
                </a:solidFill>
                <a:latin typeface="Roboto"/>
              </a:rPr>
              <a:t>	3) Iniciado y registrado </a:t>
            </a:r>
            <a:r>
              <a:rPr lang="es-419" dirty="0" err="1">
                <a:solidFill>
                  <a:srgbClr val="333333"/>
                </a:solidFill>
                <a:latin typeface="Roboto"/>
              </a:rPr>
              <a:t>spring</a:t>
            </a:r>
            <a:r>
              <a:rPr lang="es-419" dirty="0">
                <a:solidFill>
                  <a:srgbClr val="333333"/>
                </a:solidFill>
                <a:latin typeface="Roboto"/>
              </a:rPr>
              <a:t>-</a:t>
            </a:r>
            <a:r>
              <a:rPr lang="es-419" dirty="0" err="1">
                <a:solidFill>
                  <a:srgbClr val="333333"/>
                </a:solidFill>
                <a:latin typeface="Roboto"/>
              </a:rPr>
              <a:t>cloud</a:t>
            </a:r>
            <a:r>
              <a:rPr lang="es-419" dirty="0">
                <a:solidFill>
                  <a:srgbClr val="333333"/>
                </a:solidFill>
                <a:latin typeface="Roboto"/>
              </a:rPr>
              <a:t>-</a:t>
            </a:r>
            <a:r>
              <a:rPr lang="es-419" dirty="0" err="1">
                <a:solidFill>
                  <a:srgbClr val="333333"/>
                </a:solidFill>
                <a:latin typeface="Roboto"/>
              </a:rPr>
              <a:t>zuul</a:t>
            </a:r>
            <a:r>
              <a:rPr lang="es-419" dirty="0">
                <a:solidFill>
                  <a:srgbClr val="333333"/>
                </a:solidFill>
                <a:latin typeface="Roboto"/>
              </a:rPr>
              <a:t>-server</a:t>
            </a:r>
          </a:p>
          <a:p>
            <a:r>
              <a:rPr lang="es-419" dirty="0">
                <a:solidFill>
                  <a:srgbClr val="333333"/>
                </a:solidFill>
                <a:latin typeface="Roboto"/>
              </a:rPr>
              <a:t>				Revisar </a:t>
            </a:r>
            <a:r>
              <a:rPr lang="es-MX" dirty="0">
                <a:hlinkClick r:id="rId2"/>
              </a:rPr>
              <a:t>http://localhost:8761/</a:t>
            </a:r>
            <a:endParaRPr lang="es-MX" dirty="0"/>
          </a:p>
          <a:p>
            <a:endParaRPr lang="es-MX" dirty="0">
              <a:solidFill>
                <a:srgbClr val="333333"/>
              </a:solidFill>
              <a:latin typeface="Roboto"/>
            </a:endParaRPr>
          </a:p>
          <a:p>
            <a:r>
              <a:rPr lang="es-MX" dirty="0">
                <a:solidFill>
                  <a:srgbClr val="333333"/>
                </a:solidFill>
                <a:latin typeface="Roboto"/>
              </a:rPr>
              <a:t>Petición normal sin Gateway:</a:t>
            </a:r>
          </a:p>
          <a:p>
            <a:r>
              <a:rPr lang="es-MX" dirty="0">
                <a:hlinkClick r:id="rId3"/>
              </a:rPr>
              <a:t>http://localhost:8000/currency-exchange/from/USD/to/MXN</a:t>
            </a:r>
            <a:r>
              <a:rPr lang="es-MX" dirty="0"/>
              <a:t> </a:t>
            </a:r>
            <a:endParaRPr lang="es-MX" dirty="0">
              <a:solidFill>
                <a:srgbClr val="333333"/>
              </a:solidFill>
              <a:latin typeface="Roboto"/>
            </a:endParaRPr>
          </a:p>
          <a:p>
            <a:r>
              <a:rPr lang="es-MX" dirty="0">
                <a:solidFill>
                  <a:srgbClr val="333333"/>
                </a:solidFill>
                <a:latin typeface="Roboto"/>
              </a:rPr>
              <a:t>Para ejecutar por medio del Gateway:</a:t>
            </a:r>
          </a:p>
          <a:p>
            <a:r>
              <a:rPr lang="es-MX" dirty="0">
                <a:solidFill>
                  <a:srgbClr val="333333"/>
                </a:solidFill>
                <a:latin typeface="Roboto"/>
                <a:hlinkClick r:id="rId4"/>
              </a:rPr>
              <a:t>http://localhost:8765/{application-name}/{uri}</a:t>
            </a:r>
            <a:r>
              <a:rPr lang="es-MX" dirty="0">
                <a:solidFill>
                  <a:srgbClr val="333333"/>
                </a:solidFill>
                <a:latin typeface="Roboto"/>
              </a:rPr>
              <a:t> (sintaxis)</a:t>
            </a:r>
          </a:p>
          <a:p>
            <a:r>
              <a:rPr lang="es-MX" dirty="0">
                <a:solidFill>
                  <a:srgbClr val="333333"/>
                </a:solidFill>
                <a:latin typeface="Roboto"/>
              </a:rPr>
              <a:t>Para invocar el Exchange:</a:t>
            </a:r>
          </a:p>
          <a:p>
            <a:r>
              <a:rPr lang="es-MX" dirty="0">
                <a:solidFill>
                  <a:srgbClr val="333333"/>
                </a:solidFill>
                <a:latin typeface="Roboto"/>
                <a:hlinkClick r:id="rId5"/>
              </a:rPr>
              <a:t>http://localhost:8765/spring-cloud-exchange-rest</a:t>
            </a:r>
            <a:r>
              <a:rPr lang="es-MX" b="1" dirty="0">
                <a:solidFill>
                  <a:srgbClr val="333333"/>
                </a:solidFill>
                <a:latin typeface="Roboto"/>
                <a:hlinkClick r:id="rId5"/>
              </a:rPr>
              <a:t>/</a:t>
            </a:r>
            <a:r>
              <a:rPr lang="es-MX" dirty="0">
                <a:hlinkClick r:id="rId5"/>
              </a:rPr>
              <a:t>currency-exchange/from/USD/to/MXN</a:t>
            </a:r>
            <a:r>
              <a:rPr lang="es-MX" dirty="0"/>
              <a:t> </a:t>
            </a:r>
          </a:p>
          <a:p>
            <a:endParaRPr lang="es-MX" dirty="0"/>
          </a:p>
          <a:p>
            <a:r>
              <a:rPr lang="es-MX" dirty="0"/>
              <a:t>Revisar el log de </a:t>
            </a:r>
            <a:r>
              <a:rPr lang="es-419" dirty="0" err="1">
                <a:solidFill>
                  <a:srgbClr val="333333"/>
                </a:solidFill>
                <a:latin typeface="Roboto"/>
              </a:rPr>
              <a:t>spring</a:t>
            </a:r>
            <a:r>
              <a:rPr lang="es-419" dirty="0">
                <a:solidFill>
                  <a:srgbClr val="333333"/>
                </a:solidFill>
                <a:latin typeface="Roboto"/>
              </a:rPr>
              <a:t>-</a:t>
            </a:r>
            <a:r>
              <a:rPr lang="es-419" dirty="0" err="1">
                <a:solidFill>
                  <a:srgbClr val="333333"/>
                </a:solidFill>
                <a:latin typeface="Roboto"/>
              </a:rPr>
              <a:t>cloud</a:t>
            </a:r>
            <a:r>
              <a:rPr lang="es-419" dirty="0">
                <a:solidFill>
                  <a:srgbClr val="333333"/>
                </a:solidFill>
                <a:latin typeface="Roboto"/>
              </a:rPr>
              <a:t>-</a:t>
            </a:r>
            <a:r>
              <a:rPr lang="es-419" dirty="0" err="1">
                <a:solidFill>
                  <a:srgbClr val="333333"/>
                </a:solidFill>
                <a:latin typeface="Roboto"/>
              </a:rPr>
              <a:t>zuul</a:t>
            </a:r>
            <a:r>
              <a:rPr lang="es-419" dirty="0">
                <a:solidFill>
                  <a:srgbClr val="333333"/>
                </a:solidFill>
                <a:latin typeface="Roboto"/>
              </a:rPr>
              <a:t>-server.</a:t>
            </a:r>
          </a:p>
          <a:p>
            <a:r>
              <a:rPr lang="es-419" dirty="0">
                <a:solidFill>
                  <a:srgbClr val="00B050"/>
                </a:solidFill>
                <a:effectLst>
                  <a:outerShdw blurRad="38100" dist="38100" dir="2700000" algn="tl">
                    <a:srgbClr val="000000">
                      <a:alpha val="43137"/>
                    </a:srgbClr>
                  </a:outerShdw>
                </a:effectLst>
                <a:latin typeface="Roboto"/>
              </a:rPr>
              <a:t>¿Qué pasa cuando la invocación es entre microservicios?</a:t>
            </a:r>
            <a:endParaRPr lang="es-MX" dirty="0">
              <a:solidFill>
                <a:srgbClr val="00B050"/>
              </a:solidFill>
              <a:effectLst>
                <a:outerShdw blurRad="38100" dist="38100" dir="2700000" algn="tl">
                  <a:srgbClr val="000000">
                    <a:alpha val="43137"/>
                  </a:srgbClr>
                </a:outerShdw>
              </a:effectLst>
              <a:latin typeface="Roboto"/>
            </a:endParaRPr>
          </a:p>
          <a:p>
            <a:endParaRPr lang="es-MX" dirty="0">
              <a:solidFill>
                <a:srgbClr val="333333"/>
              </a:solidFill>
              <a:latin typeface="Roboto"/>
            </a:endParaRPr>
          </a:p>
          <a:p>
            <a:endParaRPr lang="es-MX" dirty="0">
              <a:solidFill>
                <a:srgbClr val="333333"/>
              </a:solidFill>
              <a:latin typeface="Roboto"/>
            </a:endParaRPr>
          </a:p>
          <a:p>
            <a:endParaRPr lang="es-MX" dirty="0">
              <a:solidFill>
                <a:srgbClr val="333333"/>
              </a:solidFill>
              <a:latin typeface="Roboto"/>
            </a:endParaRPr>
          </a:p>
        </p:txBody>
      </p:sp>
    </p:spTree>
    <p:extLst>
      <p:ext uri="{BB962C8B-B14F-4D97-AF65-F5344CB8AC3E}">
        <p14:creationId xmlns:p14="http://schemas.microsoft.com/office/powerpoint/2010/main" val="7897167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528648"/>
            <a:ext cx="8901404" cy="1077218"/>
          </a:xfrm>
          <a:prstGeom prst="rect">
            <a:avLst/>
          </a:prstGeom>
          <a:noFill/>
        </p:spPr>
        <p:txBody>
          <a:bodyPr wrap="square" rtlCol="0">
            <a:spAutoFit/>
          </a:bodyPr>
          <a:lstStyle/>
          <a:p>
            <a:pPr algn="ctr"/>
            <a:r>
              <a:rPr lang="es-MX" sz="4000" b="1" dirty="0">
                <a:latin typeface="Arial" panose="020B0604020202020204" pitchFamily="34" charset="0"/>
                <a:cs typeface="Arial" panose="020B0604020202020204" pitchFamily="34" charset="0"/>
              </a:rPr>
              <a:t>4-spring-cloud-conversion-rest</a:t>
            </a:r>
          </a:p>
          <a:p>
            <a:pPr algn="ctr"/>
            <a:r>
              <a:rPr lang="es-MX" sz="2400" b="1" dirty="0">
                <a:latin typeface="Arial" panose="020B0604020202020204" pitchFamily="34" charset="0"/>
                <a:cs typeface="Arial" panose="020B0604020202020204" pitchFamily="34" charset="0"/>
              </a:rPr>
              <a:t>Implementando API Gateway entre servicios</a:t>
            </a:r>
          </a:p>
        </p:txBody>
      </p:sp>
      <p:sp>
        <p:nvSpPr>
          <p:cNvPr id="5" name="Rectángulo 4">
            <a:extLst>
              <a:ext uri="{FF2B5EF4-FFF2-40B4-BE49-F238E27FC236}">
                <a16:creationId xmlns:a16="http://schemas.microsoft.com/office/drawing/2014/main" id="{3AE36B5F-BE0D-48A3-9027-E6984E966F9E}"/>
              </a:ext>
            </a:extLst>
          </p:cNvPr>
          <p:cNvSpPr/>
          <p:nvPr/>
        </p:nvSpPr>
        <p:spPr>
          <a:xfrm>
            <a:off x="251926" y="2163241"/>
            <a:ext cx="8397551" cy="4062651"/>
          </a:xfrm>
          <a:prstGeom prst="rect">
            <a:avLst/>
          </a:prstGeom>
        </p:spPr>
        <p:txBody>
          <a:bodyPr wrap="square">
            <a:spAutoFit/>
          </a:bodyPr>
          <a:lstStyle/>
          <a:p>
            <a:r>
              <a:rPr lang="es-MX" sz="1400" dirty="0"/>
              <a:t>1) Cambiar </a:t>
            </a:r>
            <a:r>
              <a:rPr lang="es-MX" dirty="0"/>
              <a:t>@</a:t>
            </a:r>
            <a:r>
              <a:rPr lang="es-MX" dirty="0" err="1"/>
              <a:t>FeignClient</a:t>
            </a:r>
            <a:r>
              <a:rPr lang="es-MX" dirty="0"/>
              <a:t>(</a:t>
            </a:r>
            <a:r>
              <a:rPr lang="es-MX" dirty="0" err="1"/>
              <a:t>name</a:t>
            </a:r>
            <a:r>
              <a:rPr lang="es-MX" dirty="0"/>
              <a:t>="SPRING-CLOUD-EXCHANGE-REST") </a:t>
            </a:r>
          </a:p>
          <a:p>
            <a:r>
              <a:rPr lang="es-MX" sz="1400" dirty="0"/>
              <a:t>	por </a:t>
            </a:r>
            <a:r>
              <a:rPr lang="es-MX" dirty="0"/>
              <a:t>@</a:t>
            </a:r>
            <a:r>
              <a:rPr lang="es-MX" dirty="0" err="1"/>
              <a:t>FeignClient</a:t>
            </a:r>
            <a:r>
              <a:rPr lang="es-MX" dirty="0"/>
              <a:t>(</a:t>
            </a:r>
            <a:r>
              <a:rPr lang="es-MX" dirty="0" err="1"/>
              <a:t>name</a:t>
            </a:r>
            <a:r>
              <a:rPr lang="es-MX" dirty="0"/>
              <a:t>="</a:t>
            </a:r>
            <a:r>
              <a:rPr lang="es-MX" b="1" dirty="0"/>
              <a:t>SPRING-CLOUD-ZUUL-SERVER</a:t>
            </a:r>
            <a:r>
              <a:rPr lang="es-MX" dirty="0"/>
              <a:t>")</a:t>
            </a:r>
          </a:p>
          <a:p>
            <a:endParaRPr lang="es-MX" sz="1400" dirty="0"/>
          </a:p>
          <a:p>
            <a:r>
              <a:rPr lang="es-MX" sz="1400" dirty="0"/>
              <a:t>2) Agregar en la URL de invocación el {</a:t>
            </a:r>
            <a:r>
              <a:rPr lang="es-MX" sz="1400" dirty="0" err="1"/>
              <a:t>application-name</a:t>
            </a:r>
            <a:r>
              <a:rPr lang="es-MX" sz="1400" dirty="0"/>
              <a:t>} </a:t>
            </a:r>
          </a:p>
          <a:p>
            <a:r>
              <a:rPr lang="es-MX" dirty="0"/>
              <a:t>@</a:t>
            </a:r>
            <a:r>
              <a:rPr lang="es-MX" dirty="0" err="1"/>
              <a:t>GetMapping</a:t>
            </a:r>
            <a:r>
              <a:rPr lang="es-MX" dirty="0"/>
              <a:t>("/</a:t>
            </a:r>
            <a:r>
              <a:rPr lang="es-MX" dirty="0" err="1">
                <a:solidFill>
                  <a:srgbClr val="00B050"/>
                </a:solidFill>
              </a:rPr>
              <a:t>spring-cloud-exchange-rest</a:t>
            </a:r>
            <a:r>
              <a:rPr lang="es-MX" dirty="0"/>
              <a:t>/</a:t>
            </a:r>
            <a:r>
              <a:rPr lang="es-MX" dirty="0" err="1"/>
              <a:t>currency-exchange</a:t>
            </a:r>
            <a:r>
              <a:rPr lang="es-MX" dirty="0"/>
              <a:t>/</a:t>
            </a:r>
            <a:r>
              <a:rPr lang="es-MX" dirty="0" err="1"/>
              <a:t>from</a:t>
            </a:r>
            <a:r>
              <a:rPr lang="es-MX" dirty="0"/>
              <a:t>/{</a:t>
            </a:r>
            <a:r>
              <a:rPr lang="es-MX" dirty="0" err="1"/>
              <a:t>from</a:t>
            </a:r>
            <a:r>
              <a:rPr lang="es-MX" dirty="0"/>
              <a:t>}/</a:t>
            </a:r>
            <a:r>
              <a:rPr lang="es-MX" dirty="0" err="1"/>
              <a:t>to</a:t>
            </a:r>
            <a:r>
              <a:rPr lang="es-MX" dirty="0"/>
              <a:t>/{</a:t>
            </a:r>
            <a:r>
              <a:rPr lang="es-MX" dirty="0" err="1"/>
              <a:t>to</a:t>
            </a:r>
            <a:r>
              <a:rPr lang="es-MX" dirty="0"/>
              <a:t>}")</a:t>
            </a:r>
          </a:p>
          <a:p>
            <a:endParaRPr lang="es-MX" sz="1400" dirty="0"/>
          </a:p>
          <a:p>
            <a:r>
              <a:rPr lang="es-MX" sz="1400" dirty="0"/>
              <a:t>Ejecutar sin API GATEWAY directamente el microservicio de conversión y veremos como aparece en el LOG de </a:t>
            </a:r>
            <a:r>
              <a:rPr lang="es-MX" sz="1400" dirty="0" err="1"/>
              <a:t>Zuul</a:t>
            </a:r>
            <a:r>
              <a:rPr lang="es-MX" sz="1400" dirty="0"/>
              <a:t> la petición que hubo entre </a:t>
            </a:r>
            <a:r>
              <a:rPr lang="es-MX" sz="1400" dirty="0" err="1"/>
              <a:t>conversion</a:t>
            </a:r>
            <a:r>
              <a:rPr lang="es-MX" sz="1400" dirty="0"/>
              <a:t> y Exchange.</a:t>
            </a:r>
          </a:p>
          <a:p>
            <a:r>
              <a:rPr lang="es-MX" sz="1400" dirty="0">
                <a:hlinkClick r:id="rId2"/>
              </a:rPr>
              <a:t>http://localhost:8100/currency-converter-feign/from/USD/to/MXN/quantity/10</a:t>
            </a:r>
            <a:endParaRPr lang="es-MX" sz="1400" dirty="0"/>
          </a:p>
          <a:p>
            <a:endParaRPr lang="es-MX" sz="1400" dirty="0"/>
          </a:p>
          <a:p>
            <a:r>
              <a:rPr lang="es-MX" sz="1400" dirty="0"/>
              <a:t>Si invocamos el primer </a:t>
            </a:r>
            <a:r>
              <a:rPr lang="es-MX" sz="1400" dirty="0" err="1"/>
              <a:t>endpoint</a:t>
            </a:r>
            <a:r>
              <a:rPr lang="es-MX" sz="1400" dirty="0"/>
              <a:t> (microservicio) por medio del GATEWAY habrá 2 logs.</a:t>
            </a:r>
          </a:p>
          <a:p>
            <a:r>
              <a:rPr lang="es-MX" sz="1400" dirty="0">
                <a:solidFill>
                  <a:srgbClr val="333333"/>
                </a:solidFill>
                <a:latin typeface="Roboto"/>
                <a:hlinkClick r:id="rId3"/>
              </a:rPr>
              <a:t>http://localhost:8765/spring-cloud-conversion-rest</a:t>
            </a:r>
            <a:r>
              <a:rPr lang="es-MX" sz="1400" b="1" dirty="0">
                <a:solidFill>
                  <a:srgbClr val="333333"/>
                </a:solidFill>
                <a:latin typeface="Roboto"/>
                <a:hlinkClick r:id="rId3"/>
              </a:rPr>
              <a:t>/</a:t>
            </a:r>
            <a:r>
              <a:rPr lang="es-MX" sz="1400" dirty="0">
                <a:hlinkClick r:id="rId3"/>
              </a:rPr>
              <a:t>currency-converter-feign/from/USD/to/MXN/quantity/10</a:t>
            </a:r>
            <a:r>
              <a:rPr lang="es-MX" sz="1400" dirty="0"/>
              <a:t> </a:t>
            </a:r>
          </a:p>
          <a:p>
            <a:endParaRPr lang="es-MX" sz="1400" dirty="0"/>
          </a:p>
          <a:p>
            <a:endParaRPr lang="es-MX" sz="1400" dirty="0"/>
          </a:p>
          <a:p>
            <a:endParaRPr lang="es-MX" sz="1400" dirty="0"/>
          </a:p>
          <a:p>
            <a:endParaRPr lang="es-MX" dirty="0"/>
          </a:p>
          <a:p>
            <a:endParaRPr lang="es-MX" dirty="0"/>
          </a:p>
        </p:txBody>
      </p:sp>
    </p:spTree>
    <p:extLst>
      <p:ext uri="{BB962C8B-B14F-4D97-AF65-F5344CB8AC3E}">
        <p14:creationId xmlns:p14="http://schemas.microsoft.com/office/powerpoint/2010/main" val="25957002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845888"/>
            <a:ext cx="8901404" cy="584775"/>
          </a:xfrm>
          <a:prstGeom prst="rect">
            <a:avLst/>
          </a:prstGeom>
          <a:noFill/>
        </p:spPr>
        <p:txBody>
          <a:bodyPr wrap="square" rtlCol="0">
            <a:spAutoFit/>
          </a:bodyPr>
          <a:lstStyle/>
          <a:p>
            <a:pPr algn="ctr"/>
            <a:r>
              <a:rPr lang="es-MX" sz="3200" b="1" dirty="0">
                <a:latin typeface="Arial" panose="020B0604020202020204" pitchFamily="34" charset="0"/>
                <a:cs typeface="Arial" panose="020B0604020202020204" pitchFamily="34" charset="0"/>
              </a:rPr>
              <a:t>Spring Cloud </a:t>
            </a:r>
            <a:r>
              <a:rPr lang="es-MX" sz="3200" b="1" dirty="0" err="1">
                <a:latin typeface="Arial" panose="020B0604020202020204" pitchFamily="34" charset="0"/>
                <a:cs typeface="Arial" panose="020B0604020202020204" pitchFamily="34" charset="0"/>
              </a:rPr>
              <a:t>Hystrix</a:t>
            </a:r>
            <a:r>
              <a:rPr lang="es-MX" sz="3200" b="1" dirty="0">
                <a:latin typeface="Arial" panose="020B0604020202020204" pitchFamily="34" charset="0"/>
                <a:cs typeface="Arial" panose="020B0604020202020204" pitchFamily="34" charset="0"/>
              </a:rPr>
              <a:t> – </a:t>
            </a:r>
            <a:r>
              <a:rPr lang="es-MX" sz="3200" b="1" dirty="0" err="1">
                <a:latin typeface="Arial" panose="020B0604020202020204" pitchFamily="34" charset="0"/>
                <a:cs typeface="Arial" panose="020B0604020202020204" pitchFamily="34" charset="0"/>
              </a:rPr>
              <a:t>Fault</a:t>
            </a:r>
            <a:r>
              <a:rPr lang="es-MX" sz="3200" b="1" dirty="0">
                <a:latin typeface="Arial" panose="020B0604020202020204" pitchFamily="34" charset="0"/>
                <a:cs typeface="Arial" panose="020B0604020202020204" pitchFamily="34" charset="0"/>
              </a:rPr>
              <a:t> </a:t>
            </a:r>
            <a:r>
              <a:rPr lang="es-MX" sz="3200" b="1" dirty="0" err="1">
                <a:latin typeface="Arial" panose="020B0604020202020204" pitchFamily="34" charset="0"/>
                <a:cs typeface="Arial" panose="020B0604020202020204" pitchFamily="34" charset="0"/>
              </a:rPr>
              <a:t>Tolerance</a:t>
            </a:r>
            <a:endParaRPr lang="es-MX" sz="3200" dirty="0">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7F91F41D-DAD2-4B11-96DB-80E9870012C4}"/>
              </a:ext>
            </a:extLst>
          </p:cNvPr>
          <p:cNvSpPr/>
          <p:nvPr/>
        </p:nvSpPr>
        <p:spPr>
          <a:xfrm>
            <a:off x="754237" y="1701350"/>
            <a:ext cx="7042898" cy="1477328"/>
          </a:xfrm>
          <a:prstGeom prst="rect">
            <a:avLst/>
          </a:prstGeom>
        </p:spPr>
        <p:txBody>
          <a:bodyPr wrap="square">
            <a:spAutoFit/>
          </a:bodyPr>
          <a:lstStyle/>
          <a:p>
            <a:pPr algn="just"/>
            <a:r>
              <a:rPr lang="es-ES" dirty="0" err="1"/>
              <a:t>Hystrix</a:t>
            </a:r>
            <a:r>
              <a:rPr lang="es-ES" dirty="0"/>
              <a:t> es una librería que forma parte del </a:t>
            </a:r>
            <a:r>
              <a:rPr lang="es-ES" dirty="0" err="1"/>
              <a:t>stack</a:t>
            </a:r>
            <a:r>
              <a:rPr lang="es-ES" dirty="0"/>
              <a:t> de Spring Cloud, desarrollada por Netflix, que facilita la implementación del patrón </a:t>
            </a:r>
            <a:r>
              <a:rPr lang="es-ES" dirty="0" err="1">
                <a:hlinkClick r:id="rId2">
                  <a:extLst>
                    <a:ext uri="{A12FA001-AC4F-418D-AE19-62706E023703}">
                      <ahyp:hlinkClr xmlns:ahyp="http://schemas.microsoft.com/office/drawing/2018/hyperlinkcolor" val="tx"/>
                    </a:ext>
                  </a:extLst>
                </a:hlinkClick>
              </a:rPr>
              <a:t>circuit</a:t>
            </a:r>
            <a:r>
              <a:rPr lang="es-ES" dirty="0">
                <a:hlinkClick r:id="rId2">
                  <a:extLst>
                    <a:ext uri="{A12FA001-AC4F-418D-AE19-62706E023703}">
                      <ahyp:hlinkClr xmlns:ahyp="http://schemas.microsoft.com/office/drawing/2018/hyperlinkcolor" val="tx"/>
                    </a:ext>
                  </a:extLst>
                </a:hlinkClick>
              </a:rPr>
              <a:t> breaker</a:t>
            </a:r>
            <a:r>
              <a:rPr lang="es-ES" dirty="0"/>
              <a:t> dentro de una arquitectura de servicios distribuidos.</a:t>
            </a:r>
          </a:p>
          <a:p>
            <a:pPr algn="just"/>
            <a:endParaRPr lang="es-ES" dirty="0">
              <a:solidFill>
                <a:srgbClr val="333333"/>
              </a:solidFill>
              <a:latin typeface="Roboto"/>
            </a:endParaRPr>
          </a:p>
          <a:p>
            <a:pPr algn="just"/>
            <a:endParaRPr lang="es-MX" dirty="0">
              <a:solidFill>
                <a:srgbClr val="333333"/>
              </a:solidFill>
              <a:latin typeface="Roboto"/>
            </a:endParaRPr>
          </a:p>
        </p:txBody>
      </p:sp>
      <p:pic>
        <p:nvPicPr>
          <p:cNvPr id="2" name="Imagen 1">
            <a:extLst>
              <a:ext uri="{FF2B5EF4-FFF2-40B4-BE49-F238E27FC236}">
                <a16:creationId xmlns:a16="http://schemas.microsoft.com/office/drawing/2014/main" id="{1FA0C7D1-55B2-4B19-A178-0C30C26A0A97}"/>
              </a:ext>
            </a:extLst>
          </p:cNvPr>
          <p:cNvPicPr>
            <a:picLocks noChangeAspect="1"/>
          </p:cNvPicPr>
          <p:nvPr/>
        </p:nvPicPr>
        <p:blipFill>
          <a:blip r:embed="rId3"/>
          <a:stretch>
            <a:fillRect/>
          </a:stretch>
        </p:blipFill>
        <p:spPr>
          <a:xfrm>
            <a:off x="1553610" y="2698323"/>
            <a:ext cx="6036779" cy="1461353"/>
          </a:xfrm>
          <a:prstGeom prst="rect">
            <a:avLst/>
          </a:prstGeom>
        </p:spPr>
      </p:pic>
      <p:pic>
        <p:nvPicPr>
          <p:cNvPr id="4" name="Imagen 3">
            <a:extLst>
              <a:ext uri="{FF2B5EF4-FFF2-40B4-BE49-F238E27FC236}">
                <a16:creationId xmlns:a16="http://schemas.microsoft.com/office/drawing/2014/main" id="{C54A4737-0769-47A1-ADAD-6F5D6D604C38}"/>
              </a:ext>
            </a:extLst>
          </p:cNvPr>
          <p:cNvPicPr>
            <a:picLocks noChangeAspect="1"/>
          </p:cNvPicPr>
          <p:nvPr/>
        </p:nvPicPr>
        <p:blipFill>
          <a:blip r:embed="rId4"/>
          <a:stretch>
            <a:fillRect/>
          </a:stretch>
        </p:blipFill>
        <p:spPr>
          <a:xfrm>
            <a:off x="830910" y="4348162"/>
            <a:ext cx="5616543" cy="1516074"/>
          </a:xfrm>
          <a:prstGeom prst="rect">
            <a:avLst/>
          </a:prstGeom>
        </p:spPr>
      </p:pic>
      <p:sp>
        <p:nvSpPr>
          <p:cNvPr id="6" name="Cara sonriente 5">
            <a:extLst>
              <a:ext uri="{FF2B5EF4-FFF2-40B4-BE49-F238E27FC236}">
                <a16:creationId xmlns:a16="http://schemas.microsoft.com/office/drawing/2014/main" id="{CAFDE3FE-AAED-4D2C-A58B-E5D35FEDE3A3}"/>
              </a:ext>
            </a:extLst>
          </p:cNvPr>
          <p:cNvSpPr/>
          <p:nvPr/>
        </p:nvSpPr>
        <p:spPr>
          <a:xfrm>
            <a:off x="4175447" y="4755432"/>
            <a:ext cx="793103" cy="802433"/>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s-MX"/>
          </a:p>
        </p:txBody>
      </p:sp>
    </p:spTree>
    <p:extLst>
      <p:ext uri="{BB962C8B-B14F-4D97-AF65-F5344CB8AC3E}">
        <p14:creationId xmlns:p14="http://schemas.microsoft.com/office/powerpoint/2010/main" val="564904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528648"/>
            <a:ext cx="8901404" cy="1446550"/>
          </a:xfrm>
          <a:prstGeom prst="rect">
            <a:avLst/>
          </a:prstGeom>
          <a:noFill/>
        </p:spPr>
        <p:txBody>
          <a:bodyPr wrap="square" rtlCol="0">
            <a:spAutoFit/>
          </a:bodyPr>
          <a:lstStyle/>
          <a:p>
            <a:pPr algn="ctr"/>
            <a:r>
              <a:rPr lang="es-MX" sz="4000" b="1" dirty="0">
                <a:latin typeface="Arial" panose="020B0604020202020204" pitchFamily="34" charset="0"/>
                <a:cs typeface="Arial" panose="020B0604020202020204" pitchFamily="34" charset="0"/>
              </a:rPr>
              <a:t>2-spring-cloud-config-rest</a:t>
            </a:r>
            <a:endParaRPr lang="es-MX" sz="4000" dirty="0">
              <a:latin typeface="Arial" panose="020B0604020202020204" pitchFamily="34" charset="0"/>
              <a:cs typeface="Arial" panose="020B0604020202020204" pitchFamily="34" charset="0"/>
            </a:endParaRPr>
          </a:p>
          <a:p>
            <a:pPr algn="ctr"/>
            <a:r>
              <a:rPr lang="es-MX" sz="2400" b="1" dirty="0">
                <a:latin typeface="Arial" panose="020B0604020202020204" pitchFamily="34" charset="0"/>
                <a:cs typeface="Arial" panose="020B0604020202020204" pitchFamily="34" charset="0"/>
              </a:rPr>
              <a:t>Implementando </a:t>
            </a:r>
            <a:r>
              <a:rPr lang="es-MX" sz="2400" b="1" dirty="0" err="1">
                <a:latin typeface="Arial" panose="020B0604020202020204" pitchFamily="34" charset="0"/>
                <a:cs typeface="Arial" panose="020B0604020202020204" pitchFamily="34" charset="0"/>
              </a:rPr>
              <a:t>Hystrix</a:t>
            </a:r>
            <a:r>
              <a:rPr lang="es-MX" sz="2400" b="1" dirty="0">
                <a:latin typeface="Arial" panose="020B0604020202020204" pitchFamily="34" charset="0"/>
                <a:cs typeface="Arial" panose="020B0604020202020204" pitchFamily="34" charset="0"/>
              </a:rPr>
              <a:t> en caso de no recuperar la configuración.</a:t>
            </a:r>
          </a:p>
        </p:txBody>
      </p:sp>
      <p:sp>
        <p:nvSpPr>
          <p:cNvPr id="5" name="Rectángulo 4">
            <a:extLst>
              <a:ext uri="{FF2B5EF4-FFF2-40B4-BE49-F238E27FC236}">
                <a16:creationId xmlns:a16="http://schemas.microsoft.com/office/drawing/2014/main" id="{3AE36B5F-BE0D-48A3-9027-E6984E966F9E}"/>
              </a:ext>
            </a:extLst>
          </p:cNvPr>
          <p:cNvSpPr/>
          <p:nvPr/>
        </p:nvSpPr>
        <p:spPr>
          <a:xfrm>
            <a:off x="251926" y="2163241"/>
            <a:ext cx="8397551" cy="3847207"/>
          </a:xfrm>
          <a:prstGeom prst="rect">
            <a:avLst/>
          </a:prstGeom>
        </p:spPr>
        <p:txBody>
          <a:bodyPr wrap="square">
            <a:spAutoFit/>
          </a:bodyPr>
          <a:lstStyle/>
          <a:p>
            <a:pPr lvl="2"/>
            <a:r>
              <a:rPr lang="es-MX" sz="1400" dirty="0"/>
              <a:t>1) </a:t>
            </a:r>
          </a:p>
          <a:p>
            <a:pPr lvl="2"/>
            <a:r>
              <a:rPr lang="es-MX" sz="1400" dirty="0"/>
              <a:t>     &lt;</a:t>
            </a:r>
            <a:r>
              <a:rPr lang="es-MX" sz="1400" dirty="0" err="1"/>
              <a:t>dependency</a:t>
            </a:r>
            <a:r>
              <a:rPr lang="es-MX" sz="1400" dirty="0"/>
              <a:t>&gt;</a:t>
            </a:r>
          </a:p>
          <a:p>
            <a:pPr lvl="2"/>
            <a:r>
              <a:rPr lang="es-MX" sz="1400" dirty="0"/>
              <a:t>	&lt;</a:t>
            </a:r>
            <a:r>
              <a:rPr lang="es-MX" sz="1400" dirty="0" err="1"/>
              <a:t>groupId</a:t>
            </a:r>
            <a:r>
              <a:rPr lang="es-MX" sz="1400" dirty="0"/>
              <a:t>&gt;</a:t>
            </a:r>
            <a:r>
              <a:rPr lang="es-MX" sz="1400" dirty="0" err="1"/>
              <a:t>org.springframework.cloud</a:t>
            </a:r>
            <a:r>
              <a:rPr lang="es-MX" sz="1400" dirty="0"/>
              <a:t>&lt;/</a:t>
            </a:r>
            <a:r>
              <a:rPr lang="es-MX" sz="1400" dirty="0" err="1"/>
              <a:t>groupId</a:t>
            </a:r>
            <a:r>
              <a:rPr lang="es-MX" sz="1400" dirty="0"/>
              <a:t>&gt;</a:t>
            </a:r>
          </a:p>
          <a:p>
            <a:pPr lvl="2"/>
            <a:r>
              <a:rPr lang="es-MX" sz="1400" dirty="0"/>
              <a:t>	&lt;</a:t>
            </a:r>
            <a:r>
              <a:rPr lang="es-MX" sz="1400" dirty="0" err="1"/>
              <a:t>artifactId</a:t>
            </a:r>
            <a:r>
              <a:rPr lang="es-MX" sz="1400" dirty="0"/>
              <a:t>&gt;</a:t>
            </a:r>
            <a:r>
              <a:rPr lang="es-MX" sz="1400" b="1" dirty="0" err="1"/>
              <a:t>spring</a:t>
            </a:r>
            <a:r>
              <a:rPr lang="es-MX" sz="1400" b="1" dirty="0"/>
              <a:t>-</a:t>
            </a:r>
            <a:r>
              <a:rPr lang="es-MX" sz="1400" b="1" dirty="0" err="1"/>
              <a:t>cloud</a:t>
            </a:r>
            <a:r>
              <a:rPr lang="es-MX" sz="1400" b="1" dirty="0"/>
              <a:t>-starter-</a:t>
            </a:r>
            <a:r>
              <a:rPr lang="es-MX" sz="1400" b="1" dirty="0" err="1"/>
              <a:t>netflix</a:t>
            </a:r>
            <a:r>
              <a:rPr lang="es-MX" sz="1400" b="1" dirty="0"/>
              <a:t>-</a:t>
            </a:r>
            <a:r>
              <a:rPr lang="es-MX" sz="1400" b="1" dirty="0" err="1"/>
              <a:t>hystrix</a:t>
            </a:r>
            <a:r>
              <a:rPr lang="es-MX" sz="1400" dirty="0"/>
              <a:t>&lt;/</a:t>
            </a:r>
            <a:r>
              <a:rPr lang="es-MX" sz="1400" dirty="0" err="1"/>
              <a:t>artifactId</a:t>
            </a:r>
            <a:r>
              <a:rPr lang="es-MX" sz="1400" dirty="0"/>
              <a:t>&gt;</a:t>
            </a:r>
          </a:p>
          <a:p>
            <a:pPr lvl="2"/>
            <a:r>
              <a:rPr lang="es-MX" sz="1400" dirty="0"/>
              <a:t>     &lt;/</a:t>
            </a:r>
            <a:r>
              <a:rPr lang="es-MX" sz="1400" dirty="0" err="1"/>
              <a:t>dependency</a:t>
            </a:r>
            <a:r>
              <a:rPr lang="es-MX" sz="1400" dirty="0"/>
              <a:t>&gt;</a:t>
            </a:r>
          </a:p>
          <a:p>
            <a:pPr lvl="2"/>
            <a:endParaRPr lang="es-MX" sz="1400" dirty="0"/>
          </a:p>
          <a:p>
            <a:pPr lvl="2"/>
            <a:r>
              <a:rPr lang="es-MX" sz="1400" dirty="0"/>
              <a:t>2) </a:t>
            </a:r>
            <a:r>
              <a:rPr lang="es-MX" dirty="0"/>
              <a:t>@</a:t>
            </a:r>
            <a:r>
              <a:rPr lang="es-MX" dirty="0" err="1"/>
              <a:t>EnableHystrix</a:t>
            </a:r>
            <a:endParaRPr lang="es-MX" sz="1400" dirty="0"/>
          </a:p>
          <a:p>
            <a:pPr lvl="2"/>
            <a:r>
              <a:rPr lang="es-MX" sz="1400" dirty="0"/>
              <a:t>3) </a:t>
            </a:r>
            <a:r>
              <a:rPr lang="es-MX" dirty="0"/>
              <a:t>@</a:t>
            </a:r>
            <a:r>
              <a:rPr lang="es-MX" dirty="0" err="1"/>
              <a:t>HystrixCommand</a:t>
            </a:r>
            <a:r>
              <a:rPr lang="es-MX" dirty="0"/>
              <a:t>(</a:t>
            </a:r>
            <a:r>
              <a:rPr lang="es-MX" dirty="0" err="1"/>
              <a:t>fallbackMethod</a:t>
            </a:r>
            <a:r>
              <a:rPr lang="es-MX" dirty="0"/>
              <a:t> = "</a:t>
            </a:r>
            <a:r>
              <a:rPr lang="es-MX" dirty="0" err="1"/>
              <a:t>fallbackObtenerConfiguracion</a:t>
            </a:r>
            <a:r>
              <a:rPr lang="es-MX" dirty="0"/>
              <a:t>")</a:t>
            </a:r>
          </a:p>
          <a:p>
            <a:pPr lvl="2"/>
            <a:endParaRPr lang="es-MX" sz="1400" dirty="0"/>
          </a:p>
          <a:p>
            <a:pPr lvl="2"/>
            <a:r>
              <a:rPr lang="es-MX" sz="1400" dirty="0"/>
              <a:t>Iniciamos el proyecto 1-spring-cloud-config-server luego 2-spring-cloud-config-rest</a:t>
            </a:r>
          </a:p>
          <a:p>
            <a:pPr lvl="2"/>
            <a:endParaRPr lang="es-MX" sz="1400" dirty="0"/>
          </a:p>
          <a:p>
            <a:pPr lvl="2"/>
            <a:r>
              <a:rPr lang="es-MX" sz="1400" dirty="0"/>
              <a:t>	GET </a:t>
            </a:r>
            <a:r>
              <a:rPr lang="es-MX" sz="1400" dirty="0">
                <a:hlinkClick r:id="rId2"/>
              </a:rPr>
              <a:t>http://localhost:8080/configuracion</a:t>
            </a:r>
            <a:r>
              <a:rPr lang="es-MX" sz="1400" dirty="0"/>
              <a:t> </a:t>
            </a:r>
          </a:p>
          <a:p>
            <a:endParaRPr lang="es-MX" sz="1400" dirty="0"/>
          </a:p>
          <a:p>
            <a:endParaRPr lang="es-MX" sz="1400" dirty="0"/>
          </a:p>
          <a:p>
            <a:endParaRPr lang="es-MX" dirty="0"/>
          </a:p>
          <a:p>
            <a:endParaRPr lang="es-MX" dirty="0"/>
          </a:p>
        </p:txBody>
      </p:sp>
    </p:spTree>
    <p:extLst>
      <p:ext uri="{BB962C8B-B14F-4D97-AF65-F5344CB8AC3E}">
        <p14:creationId xmlns:p14="http://schemas.microsoft.com/office/powerpoint/2010/main" val="30619284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512369FC-479B-471D-8D22-C436A460FF37}"/>
              </a:ext>
            </a:extLst>
          </p:cNvPr>
          <p:cNvSpPr/>
          <p:nvPr/>
        </p:nvSpPr>
        <p:spPr>
          <a:xfrm>
            <a:off x="754341" y="2204428"/>
            <a:ext cx="3745940" cy="2308324"/>
          </a:xfrm>
          <a:prstGeom prst="rect">
            <a:avLst/>
          </a:prstGeom>
        </p:spPr>
        <p:txBody>
          <a:bodyPr wrap="square">
            <a:spAutoFit/>
          </a:bodyPr>
          <a:lstStyle/>
          <a:p>
            <a:r>
              <a:rPr lang="es-MX" sz="4800" dirty="0">
                <a:solidFill>
                  <a:schemeClr val="bg1"/>
                </a:solidFill>
              </a:rPr>
              <a:t>SPRING CON FÁBRICA DE BEANS</a:t>
            </a:r>
          </a:p>
        </p:txBody>
      </p:sp>
    </p:spTree>
    <p:extLst>
      <p:ext uri="{BB962C8B-B14F-4D97-AF65-F5344CB8AC3E}">
        <p14:creationId xmlns:p14="http://schemas.microsoft.com/office/powerpoint/2010/main" val="3308089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29125" y="4626283"/>
            <a:ext cx="1193959" cy="983932"/>
          </a:xfrm>
          <a:prstGeom prst="rect">
            <a:avLst/>
          </a:prstGeom>
          <a:blipFill>
            <a:blip r:embed="rId2" cstate="print"/>
            <a:stretch>
              <a:fillRect/>
            </a:stretch>
          </a:blipFill>
        </p:spPr>
        <p:txBody>
          <a:bodyPr wrap="square" lIns="0" tIns="0" rIns="0" bIns="0" rtlCol="0"/>
          <a:lstStyle/>
          <a:p>
            <a:endParaRPr sz="1350"/>
          </a:p>
        </p:txBody>
      </p:sp>
      <p:sp>
        <p:nvSpPr>
          <p:cNvPr id="3" name="object 3"/>
          <p:cNvSpPr txBox="1">
            <a:spLocks noGrp="1"/>
          </p:cNvSpPr>
          <p:nvPr>
            <p:ph type="title"/>
          </p:nvPr>
        </p:nvSpPr>
        <p:spPr>
          <a:xfrm>
            <a:off x="827379" y="1472895"/>
            <a:ext cx="4067344" cy="606673"/>
          </a:xfrm>
          <a:prstGeom prst="rect">
            <a:avLst/>
          </a:prstGeom>
        </p:spPr>
        <p:txBody>
          <a:bodyPr vert="horz" wrap="square" lIns="0" tIns="9049" rIns="0" bIns="0" rtlCol="0" anchor="ctr">
            <a:spAutoFit/>
          </a:bodyPr>
          <a:lstStyle/>
          <a:p>
            <a:pPr marL="9525">
              <a:lnSpc>
                <a:spcPct val="100000"/>
              </a:lnSpc>
              <a:spcBef>
                <a:spcPts val="71"/>
              </a:spcBef>
            </a:pPr>
            <a:r>
              <a:rPr lang="es-MX" spc="-300" dirty="0"/>
              <a:t>¿QUÉ ES UN BEAN?</a:t>
            </a:r>
            <a:endParaRPr spc="-300" dirty="0"/>
          </a:p>
        </p:txBody>
      </p:sp>
      <p:sp>
        <p:nvSpPr>
          <p:cNvPr id="4" name="object 4"/>
          <p:cNvSpPr txBox="1"/>
          <p:nvPr/>
        </p:nvSpPr>
        <p:spPr>
          <a:xfrm>
            <a:off x="793089" y="2554033"/>
            <a:ext cx="7295198" cy="1937549"/>
          </a:xfrm>
          <a:prstGeom prst="rect">
            <a:avLst/>
          </a:prstGeom>
        </p:spPr>
        <p:txBody>
          <a:bodyPr vert="horz" wrap="square" lIns="0" tIns="36671" rIns="0" bIns="0" rtlCol="0">
            <a:spAutoFit/>
          </a:bodyPr>
          <a:lstStyle/>
          <a:p>
            <a:pPr marL="9525" marR="71438">
              <a:lnSpc>
                <a:spcPts val="1800"/>
              </a:lnSpc>
              <a:spcBef>
                <a:spcPts val="289"/>
              </a:spcBef>
            </a:pPr>
            <a:r>
              <a:rPr sz="1650" spc="-68" dirty="0">
                <a:latin typeface="Arial"/>
                <a:cs typeface="Arial"/>
              </a:rPr>
              <a:t>Es </a:t>
            </a:r>
            <a:r>
              <a:rPr sz="1650" spc="-64" dirty="0">
                <a:latin typeface="Arial"/>
                <a:cs typeface="Arial"/>
              </a:rPr>
              <a:t>un </a:t>
            </a:r>
            <a:r>
              <a:rPr sz="1650" b="1" spc="-56" dirty="0">
                <a:latin typeface="Arial"/>
                <a:cs typeface="Arial"/>
              </a:rPr>
              <a:t>componente </a:t>
            </a:r>
            <a:r>
              <a:rPr sz="1650" b="1" spc="-68" dirty="0">
                <a:latin typeface="Arial"/>
                <a:cs typeface="Arial"/>
              </a:rPr>
              <a:t>de </a:t>
            </a:r>
            <a:r>
              <a:rPr sz="1650" b="1" spc="-49" dirty="0">
                <a:latin typeface="Arial"/>
                <a:cs typeface="Arial"/>
              </a:rPr>
              <a:t>software </a:t>
            </a:r>
            <a:r>
              <a:rPr sz="1650" spc="-56" dirty="0">
                <a:latin typeface="Arial"/>
                <a:cs typeface="Arial"/>
              </a:rPr>
              <a:t>que </a:t>
            </a:r>
            <a:r>
              <a:rPr sz="1650" spc="-45" dirty="0">
                <a:latin typeface="Arial"/>
                <a:cs typeface="Arial"/>
              </a:rPr>
              <a:t>tiene </a:t>
            </a:r>
            <a:r>
              <a:rPr sz="1650" spc="-38" dirty="0">
                <a:latin typeface="Arial"/>
                <a:cs typeface="Arial"/>
              </a:rPr>
              <a:t>la </a:t>
            </a:r>
            <a:r>
              <a:rPr sz="1650" spc="-41" dirty="0">
                <a:latin typeface="Arial"/>
                <a:cs typeface="Arial"/>
              </a:rPr>
              <a:t>particularidad </a:t>
            </a:r>
            <a:r>
              <a:rPr sz="1650" spc="-53" dirty="0">
                <a:latin typeface="Arial"/>
                <a:cs typeface="Arial"/>
              </a:rPr>
              <a:t>de ser </a:t>
            </a:r>
            <a:r>
              <a:rPr sz="1650" b="1" spc="-41" dirty="0">
                <a:latin typeface="Arial"/>
                <a:cs typeface="Arial"/>
              </a:rPr>
              <a:t>reutilizable</a:t>
            </a:r>
            <a:r>
              <a:rPr sz="1650" spc="-41" dirty="0">
                <a:latin typeface="Arial"/>
                <a:cs typeface="Arial"/>
              </a:rPr>
              <a:t>. </a:t>
            </a:r>
            <a:r>
              <a:rPr sz="1650" spc="-71" dirty="0">
                <a:latin typeface="Arial"/>
                <a:cs typeface="Arial"/>
              </a:rPr>
              <a:t>En  </a:t>
            </a:r>
            <a:r>
              <a:rPr sz="1650" spc="-11" dirty="0">
                <a:latin typeface="Arial"/>
                <a:cs typeface="Arial"/>
              </a:rPr>
              <a:t>java </a:t>
            </a:r>
            <a:r>
              <a:rPr sz="1650" dirty="0">
                <a:latin typeface="Arial"/>
                <a:cs typeface="Arial"/>
              </a:rPr>
              <a:t>cumplen </a:t>
            </a:r>
            <a:r>
              <a:rPr sz="1650" spc="-4" dirty="0">
                <a:latin typeface="Arial"/>
                <a:cs typeface="Arial"/>
              </a:rPr>
              <a:t>varios</a:t>
            </a:r>
            <a:r>
              <a:rPr sz="1650" spc="-45" dirty="0">
                <a:latin typeface="Arial"/>
                <a:cs typeface="Arial"/>
              </a:rPr>
              <a:t> </a:t>
            </a:r>
            <a:r>
              <a:rPr sz="1650" spc="-4" dirty="0">
                <a:latin typeface="Arial"/>
                <a:cs typeface="Arial"/>
              </a:rPr>
              <a:t>criterios:</a:t>
            </a:r>
            <a:endParaRPr sz="1650" dirty="0">
              <a:latin typeface="Arial"/>
              <a:cs typeface="Arial"/>
            </a:endParaRPr>
          </a:p>
          <a:p>
            <a:pPr marL="351949" indent="-342424">
              <a:spcBef>
                <a:spcPts val="836"/>
              </a:spcBef>
              <a:buClr>
                <a:srgbClr val="99C938"/>
              </a:buClr>
              <a:buFont typeface="Arial"/>
              <a:buAutoNum type="arabicPeriod"/>
              <a:tabLst>
                <a:tab pos="351949" algn="l"/>
                <a:tab pos="352425" algn="l"/>
              </a:tabLst>
            </a:pPr>
            <a:r>
              <a:rPr sz="1650" spc="-49" dirty="0">
                <a:latin typeface="Arial"/>
                <a:cs typeface="Arial"/>
              </a:rPr>
              <a:t>Implementación </a:t>
            </a:r>
            <a:r>
              <a:rPr sz="1650" spc="-64" dirty="0">
                <a:latin typeface="Arial"/>
                <a:cs typeface="Arial"/>
              </a:rPr>
              <a:t>en </a:t>
            </a:r>
            <a:r>
              <a:rPr sz="1650" spc="-45" dirty="0">
                <a:latin typeface="Arial"/>
                <a:cs typeface="Arial"/>
              </a:rPr>
              <a:t>serie (se </a:t>
            </a:r>
            <a:r>
              <a:rPr sz="1650" spc="-53" dirty="0">
                <a:latin typeface="Arial"/>
                <a:cs typeface="Arial"/>
              </a:rPr>
              <a:t>puede armar </a:t>
            </a:r>
            <a:r>
              <a:rPr sz="1650" spc="-56" dirty="0">
                <a:latin typeface="Arial"/>
                <a:cs typeface="Arial"/>
              </a:rPr>
              <a:t>una</a:t>
            </a:r>
            <a:r>
              <a:rPr sz="1650" spc="236" dirty="0">
                <a:latin typeface="Arial"/>
                <a:cs typeface="Arial"/>
              </a:rPr>
              <a:t> </a:t>
            </a:r>
            <a:r>
              <a:rPr sz="1650" spc="-38" dirty="0">
                <a:latin typeface="Arial"/>
                <a:cs typeface="Arial"/>
              </a:rPr>
              <a:t>librería).</a:t>
            </a:r>
            <a:endParaRPr sz="1650" dirty="0">
              <a:latin typeface="Arial"/>
              <a:cs typeface="Arial"/>
            </a:endParaRPr>
          </a:p>
          <a:p>
            <a:pPr marL="351949" indent="-342424">
              <a:spcBef>
                <a:spcPts val="829"/>
              </a:spcBef>
              <a:buClr>
                <a:srgbClr val="99C938"/>
              </a:buClr>
              <a:buAutoNum type="arabicPeriod"/>
              <a:tabLst>
                <a:tab pos="351949" algn="l"/>
                <a:tab pos="352425" algn="l"/>
              </a:tabLst>
            </a:pPr>
            <a:r>
              <a:rPr sz="1650" spc="-75" dirty="0">
                <a:latin typeface="Arial"/>
                <a:cs typeface="Arial"/>
              </a:rPr>
              <a:t>Tener </a:t>
            </a:r>
            <a:r>
              <a:rPr sz="1650" spc="-49" dirty="0">
                <a:latin typeface="Arial"/>
                <a:cs typeface="Arial"/>
              </a:rPr>
              <a:t>todos </a:t>
            </a:r>
            <a:r>
              <a:rPr sz="1650" spc="-53" dirty="0">
                <a:latin typeface="Arial"/>
                <a:cs typeface="Arial"/>
              </a:rPr>
              <a:t>sus </a:t>
            </a:r>
            <a:r>
              <a:rPr sz="1650" b="1" spc="-45" dirty="0">
                <a:latin typeface="Arial"/>
                <a:cs typeface="Arial"/>
              </a:rPr>
              <a:t>atributos </a:t>
            </a:r>
            <a:r>
              <a:rPr sz="1650" b="1" spc="-49" dirty="0">
                <a:latin typeface="Arial"/>
                <a:cs typeface="Arial"/>
              </a:rPr>
              <a:t>privados</a:t>
            </a:r>
            <a:r>
              <a:rPr sz="1650" b="1" spc="53" dirty="0">
                <a:latin typeface="Arial"/>
                <a:cs typeface="Arial"/>
              </a:rPr>
              <a:t> </a:t>
            </a:r>
            <a:r>
              <a:rPr sz="1650" spc="-38" dirty="0">
                <a:latin typeface="Arial"/>
                <a:cs typeface="Arial"/>
              </a:rPr>
              <a:t>(private).</a:t>
            </a:r>
            <a:endParaRPr sz="1650" dirty="0">
              <a:latin typeface="Arial"/>
              <a:cs typeface="Arial"/>
            </a:endParaRPr>
          </a:p>
          <a:p>
            <a:pPr marL="351949" indent="-342424">
              <a:spcBef>
                <a:spcPts val="851"/>
              </a:spcBef>
              <a:buClr>
                <a:srgbClr val="99C938"/>
              </a:buClr>
              <a:buFont typeface="Arial"/>
              <a:buAutoNum type="arabicPeriod"/>
              <a:tabLst>
                <a:tab pos="351949" algn="l"/>
                <a:tab pos="352425" algn="l"/>
              </a:tabLst>
            </a:pPr>
            <a:r>
              <a:rPr sz="1650" spc="-75" dirty="0">
                <a:latin typeface="Arial"/>
                <a:cs typeface="Arial"/>
              </a:rPr>
              <a:t>Tener</a:t>
            </a:r>
            <a:r>
              <a:rPr sz="1650" spc="-120" dirty="0">
                <a:latin typeface="Arial"/>
                <a:cs typeface="Arial"/>
              </a:rPr>
              <a:t> </a:t>
            </a:r>
            <a:r>
              <a:rPr sz="1650" b="1" spc="-56" dirty="0">
                <a:latin typeface="Arial"/>
                <a:cs typeface="Arial"/>
              </a:rPr>
              <a:t>métodos</a:t>
            </a:r>
            <a:r>
              <a:rPr sz="1650" b="1" spc="-113" dirty="0">
                <a:latin typeface="Arial"/>
                <a:cs typeface="Arial"/>
              </a:rPr>
              <a:t> </a:t>
            </a:r>
            <a:r>
              <a:rPr sz="1650" b="1" spc="-41" dirty="0">
                <a:latin typeface="Arial"/>
                <a:cs typeface="Arial"/>
              </a:rPr>
              <a:t>set</a:t>
            </a:r>
            <a:r>
              <a:rPr sz="1650" spc="-41" dirty="0">
                <a:latin typeface="Arial"/>
                <a:cs typeface="Arial"/>
              </a:rPr>
              <a:t>()</a:t>
            </a:r>
            <a:r>
              <a:rPr sz="1650" spc="-105" dirty="0">
                <a:latin typeface="Arial"/>
                <a:cs typeface="Arial"/>
              </a:rPr>
              <a:t> </a:t>
            </a:r>
            <a:r>
              <a:rPr sz="1650" spc="-60" dirty="0">
                <a:latin typeface="Arial"/>
                <a:cs typeface="Arial"/>
              </a:rPr>
              <a:t>y</a:t>
            </a:r>
            <a:r>
              <a:rPr sz="1650" spc="-109" dirty="0">
                <a:latin typeface="Arial"/>
                <a:cs typeface="Arial"/>
              </a:rPr>
              <a:t> </a:t>
            </a:r>
            <a:r>
              <a:rPr sz="1650" b="1" spc="-41" dirty="0">
                <a:latin typeface="Arial"/>
                <a:cs typeface="Arial"/>
              </a:rPr>
              <a:t>get</a:t>
            </a:r>
            <a:r>
              <a:rPr sz="1650" spc="-41" dirty="0">
                <a:latin typeface="Arial"/>
                <a:cs typeface="Arial"/>
              </a:rPr>
              <a:t>()</a:t>
            </a:r>
            <a:r>
              <a:rPr sz="1650" spc="-120" dirty="0">
                <a:latin typeface="Arial"/>
                <a:cs typeface="Arial"/>
              </a:rPr>
              <a:t> </a:t>
            </a:r>
            <a:r>
              <a:rPr sz="1650" spc="-45" dirty="0">
                <a:latin typeface="Arial"/>
                <a:cs typeface="Arial"/>
              </a:rPr>
              <a:t>públicos</a:t>
            </a:r>
            <a:r>
              <a:rPr sz="1650" spc="-79" dirty="0">
                <a:latin typeface="Arial"/>
                <a:cs typeface="Arial"/>
              </a:rPr>
              <a:t> </a:t>
            </a:r>
            <a:r>
              <a:rPr sz="1650" spc="-64" dirty="0">
                <a:latin typeface="Arial"/>
                <a:cs typeface="Arial"/>
              </a:rPr>
              <a:t>de</a:t>
            </a:r>
            <a:r>
              <a:rPr sz="1650" spc="-105" dirty="0">
                <a:latin typeface="Arial"/>
                <a:cs typeface="Arial"/>
              </a:rPr>
              <a:t> </a:t>
            </a:r>
            <a:r>
              <a:rPr sz="1650" spc="-45" dirty="0">
                <a:latin typeface="Arial"/>
                <a:cs typeface="Arial"/>
              </a:rPr>
              <a:t>los</a:t>
            </a:r>
            <a:r>
              <a:rPr sz="1650" spc="-105" dirty="0">
                <a:latin typeface="Arial"/>
                <a:cs typeface="Arial"/>
              </a:rPr>
              <a:t> </a:t>
            </a:r>
            <a:r>
              <a:rPr sz="1650" spc="-41" dirty="0">
                <a:latin typeface="Arial"/>
                <a:cs typeface="Arial"/>
              </a:rPr>
              <a:t>atributos</a:t>
            </a:r>
            <a:r>
              <a:rPr sz="1650" spc="-53" dirty="0">
                <a:latin typeface="Arial"/>
                <a:cs typeface="Arial"/>
              </a:rPr>
              <a:t> </a:t>
            </a:r>
            <a:r>
              <a:rPr sz="1650" spc="-45" dirty="0">
                <a:latin typeface="Arial"/>
                <a:cs typeface="Arial"/>
              </a:rPr>
              <a:t>privados</a:t>
            </a:r>
            <a:r>
              <a:rPr sz="1650" spc="-83" dirty="0">
                <a:latin typeface="Arial"/>
                <a:cs typeface="Arial"/>
              </a:rPr>
              <a:t> </a:t>
            </a:r>
            <a:r>
              <a:rPr sz="1650" spc="-56" dirty="0">
                <a:latin typeface="Arial"/>
                <a:cs typeface="Arial"/>
              </a:rPr>
              <a:t>que</a:t>
            </a:r>
            <a:r>
              <a:rPr sz="1650" spc="-101" dirty="0">
                <a:latin typeface="Arial"/>
                <a:cs typeface="Arial"/>
              </a:rPr>
              <a:t> </a:t>
            </a:r>
            <a:r>
              <a:rPr sz="1650" spc="-53" dirty="0">
                <a:latin typeface="Arial"/>
                <a:cs typeface="Arial"/>
              </a:rPr>
              <a:t>nos</a:t>
            </a:r>
            <a:r>
              <a:rPr sz="1650" spc="-105" dirty="0">
                <a:latin typeface="Arial"/>
                <a:cs typeface="Arial"/>
              </a:rPr>
              <a:t> </a:t>
            </a:r>
            <a:r>
              <a:rPr sz="1650" spc="-41" dirty="0">
                <a:latin typeface="Arial"/>
                <a:cs typeface="Arial"/>
              </a:rPr>
              <a:t>interese.</a:t>
            </a:r>
            <a:endParaRPr sz="1650" dirty="0">
              <a:latin typeface="Arial"/>
              <a:cs typeface="Arial"/>
            </a:endParaRPr>
          </a:p>
          <a:p>
            <a:pPr marL="351949" indent="-342424">
              <a:spcBef>
                <a:spcPts val="844"/>
              </a:spcBef>
              <a:buClr>
                <a:srgbClr val="99C938"/>
              </a:buClr>
              <a:buAutoNum type="arabicPeriod"/>
              <a:tabLst>
                <a:tab pos="351949" algn="l"/>
                <a:tab pos="352425" algn="l"/>
              </a:tabLst>
            </a:pPr>
            <a:r>
              <a:rPr sz="1650" spc="-75" dirty="0">
                <a:latin typeface="Arial"/>
                <a:cs typeface="Arial"/>
              </a:rPr>
              <a:t>Tener </a:t>
            </a:r>
            <a:r>
              <a:rPr sz="1650" spc="-64" dirty="0">
                <a:latin typeface="Arial"/>
                <a:cs typeface="Arial"/>
              </a:rPr>
              <a:t>un </a:t>
            </a:r>
            <a:r>
              <a:rPr sz="1650" b="1" spc="-127" dirty="0">
                <a:latin typeface="Arial"/>
                <a:cs typeface="Arial"/>
              </a:rPr>
              <a:t>constructor </a:t>
            </a:r>
            <a:r>
              <a:rPr sz="1650" b="1" spc="-49" dirty="0">
                <a:latin typeface="Arial"/>
                <a:cs typeface="Arial"/>
              </a:rPr>
              <a:t>público </a:t>
            </a:r>
            <a:r>
              <a:rPr sz="1650" b="1" spc="-53" dirty="0">
                <a:latin typeface="Arial"/>
                <a:cs typeface="Arial"/>
              </a:rPr>
              <a:t>por</a:t>
            </a:r>
            <a:r>
              <a:rPr sz="1650" b="1" spc="-41" dirty="0">
                <a:latin typeface="Arial"/>
                <a:cs typeface="Arial"/>
              </a:rPr>
              <a:t> </a:t>
            </a:r>
            <a:r>
              <a:rPr sz="1650" b="1" spc="-86" dirty="0">
                <a:latin typeface="Arial"/>
                <a:cs typeface="Arial"/>
              </a:rPr>
              <a:t>defecto</a:t>
            </a:r>
            <a:r>
              <a:rPr sz="1650" spc="-86" dirty="0">
                <a:latin typeface="Arial"/>
                <a:cs typeface="Arial"/>
              </a:rPr>
              <a:t>.</a:t>
            </a:r>
            <a:endParaRPr sz="1650" dirty="0">
              <a:latin typeface="Arial"/>
              <a:cs typeface="Arial"/>
            </a:endParaRPr>
          </a:p>
        </p:txBody>
      </p:sp>
      <p:sp>
        <p:nvSpPr>
          <p:cNvPr id="5" name="object 5"/>
          <p:cNvSpPr/>
          <p:nvPr/>
        </p:nvSpPr>
        <p:spPr>
          <a:xfrm>
            <a:off x="7987664" y="876300"/>
            <a:ext cx="963834" cy="557022"/>
          </a:xfrm>
          <a:prstGeom prst="rect">
            <a:avLst/>
          </a:prstGeom>
          <a:blipFill>
            <a:blip r:embed="rId3" cstate="print"/>
            <a:stretch>
              <a:fillRect/>
            </a:stretch>
          </a:blipFill>
        </p:spPr>
        <p:txBody>
          <a:bodyPr wrap="square" lIns="0" tIns="0" rIns="0" bIns="0" rtlCol="0"/>
          <a:lstStyle/>
          <a:p>
            <a:endParaRPr sz="1350"/>
          </a:p>
        </p:txBody>
      </p:sp>
      <p:sp>
        <p:nvSpPr>
          <p:cNvPr id="6" name="object 6"/>
          <p:cNvSpPr/>
          <p:nvPr/>
        </p:nvSpPr>
        <p:spPr>
          <a:xfrm>
            <a:off x="571976" y="1476851"/>
            <a:ext cx="0" cy="685800"/>
          </a:xfrm>
          <a:custGeom>
            <a:avLst/>
            <a:gdLst/>
            <a:ahLst/>
            <a:cxnLst/>
            <a:rect l="l" t="t" r="r" b="b"/>
            <a:pathLst>
              <a:path h="914400">
                <a:moveTo>
                  <a:pt x="0" y="914400"/>
                </a:moveTo>
                <a:lnTo>
                  <a:pt x="0" y="0"/>
                </a:lnTo>
              </a:path>
            </a:pathLst>
          </a:custGeom>
          <a:ln w="19812">
            <a:solidFill>
              <a:srgbClr val="99C938"/>
            </a:solidFill>
          </a:ln>
        </p:spPr>
        <p:txBody>
          <a:bodyPr wrap="square" lIns="0" tIns="0" rIns="0" bIns="0" rtlCol="0"/>
          <a:lstStyle/>
          <a:p>
            <a:endParaRPr sz="135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32883" y="4687206"/>
            <a:ext cx="1310640" cy="1310640"/>
          </a:xfrm>
          <a:prstGeom prst="rect">
            <a:avLst/>
          </a:prstGeom>
          <a:blipFill>
            <a:blip r:embed="rId2" cstate="print"/>
            <a:stretch>
              <a:fillRect/>
            </a:stretch>
          </a:blipFill>
        </p:spPr>
        <p:txBody>
          <a:bodyPr wrap="square" lIns="0" tIns="0" rIns="0" bIns="0" rtlCol="0"/>
          <a:lstStyle/>
          <a:p>
            <a:endParaRPr sz="1350"/>
          </a:p>
        </p:txBody>
      </p:sp>
      <p:sp>
        <p:nvSpPr>
          <p:cNvPr id="3" name="object 3"/>
          <p:cNvSpPr txBox="1">
            <a:spLocks noGrp="1"/>
          </p:cNvSpPr>
          <p:nvPr>
            <p:ph type="title"/>
          </p:nvPr>
        </p:nvSpPr>
        <p:spPr>
          <a:xfrm>
            <a:off x="827379" y="1472895"/>
            <a:ext cx="3744615" cy="606673"/>
          </a:xfrm>
          <a:prstGeom prst="rect">
            <a:avLst/>
          </a:prstGeom>
        </p:spPr>
        <p:txBody>
          <a:bodyPr vert="horz" wrap="square" lIns="0" tIns="9049" rIns="0" bIns="0" rtlCol="0" anchor="ctr">
            <a:spAutoFit/>
          </a:bodyPr>
          <a:lstStyle/>
          <a:p>
            <a:pPr marL="9525">
              <a:lnSpc>
                <a:spcPct val="100000"/>
              </a:lnSpc>
              <a:spcBef>
                <a:spcPts val="71"/>
              </a:spcBef>
            </a:pPr>
            <a:r>
              <a:rPr spc="-300" dirty="0"/>
              <a:t>BEANS EN SPRING</a:t>
            </a:r>
          </a:p>
        </p:txBody>
      </p:sp>
      <p:sp>
        <p:nvSpPr>
          <p:cNvPr id="4" name="object 4"/>
          <p:cNvSpPr txBox="1"/>
          <p:nvPr/>
        </p:nvSpPr>
        <p:spPr>
          <a:xfrm>
            <a:off x="793090" y="2556319"/>
            <a:ext cx="7243286" cy="2954270"/>
          </a:xfrm>
          <a:prstGeom prst="rect">
            <a:avLst/>
          </a:prstGeom>
        </p:spPr>
        <p:txBody>
          <a:bodyPr vert="horz" wrap="square" lIns="0" tIns="36195" rIns="0" bIns="0" rtlCol="0">
            <a:spAutoFit/>
          </a:bodyPr>
          <a:lstStyle/>
          <a:p>
            <a:pPr marL="351949" marR="5715" indent="-342424" algn="just">
              <a:lnSpc>
                <a:spcPct val="89600"/>
              </a:lnSpc>
              <a:spcBef>
                <a:spcPts val="285"/>
              </a:spcBef>
              <a:buClr>
                <a:srgbClr val="99C938"/>
              </a:buClr>
              <a:buAutoNum type="arabicPeriod"/>
              <a:tabLst>
                <a:tab pos="352425" algn="l"/>
              </a:tabLst>
            </a:pPr>
            <a:r>
              <a:rPr sz="1650" spc="-79" dirty="0">
                <a:latin typeface="Arial"/>
                <a:cs typeface="Arial"/>
              </a:rPr>
              <a:t>A </a:t>
            </a:r>
            <a:r>
              <a:rPr sz="1650" spc="-41" dirty="0">
                <a:latin typeface="Arial"/>
                <a:cs typeface="Arial"/>
              </a:rPr>
              <a:t>diferencia </a:t>
            </a:r>
            <a:r>
              <a:rPr sz="1650" spc="-64" dirty="0">
                <a:latin typeface="Arial"/>
                <a:cs typeface="Arial"/>
              </a:rPr>
              <a:t>de </a:t>
            </a:r>
            <a:r>
              <a:rPr sz="1650" spc="-45" dirty="0">
                <a:latin typeface="Arial"/>
                <a:cs typeface="Arial"/>
              </a:rPr>
              <a:t>los </a:t>
            </a:r>
            <a:r>
              <a:rPr sz="1650" spc="-53" dirty="0">
                <a:latin typeface="Arial"/>
                <a:cs typeface="Arial"/>
              </a:rPr>
              <a:t>bean </a:t>
            </a:r>
            <a:r>
              <a:rPr sz="1650" spc="-49" dirty="0">
                <a:latin typeface="Arial"/>
                <a:cs typeface="Arial"/>
              </a:rPr>
              <a:t>convencionales </a:t>
            </a:r>
            <a:r>
              <a:rPr sz="1650" spc="-56" dirty="0">
                <a:latin typeface="Arial"/>
                <a:cs typeface="Arial"/>
              </a:rPr>
              <a:t>que </a:t>
            </a:r>
            <a:r>
              <a:rPr sz="1650" spc="-49" dirty="0">
                <a:latin typeface="Arial"/>
                <a:cs typeface="Arial"/>
              </a:rPr>
              <a:t>representan </a:t>
            </a:r>
            <a:r>
              <a:rPr sz="1650" spc="-56" dirty="0">
                <a:latin typeface="Arial"/>
                <a:cs typeface="Arial"/>
              </a:rPr>
              <a:t>una </a:t>
            </a:r>
            <a:r>
              <a:rPr sz="1650" spc="-53" dirty="0">
                <a:latin typeface="Arial"/>
                <a:cs typeface="Arial"/>
              </a:rPr>
              <a:t>clase, </a:t>
            </a:r>
            <a:r>
              <a:rPr sz="1650" spc="-30" dirty="0">
                <a:latin typeface="Arial"/>
                <a:cs typeface="Arial"/>
              </a:rPr>
              <a:t>la  </a:t>
            </a:r>
            <a:r>
              <a:rPr sz="1650" spc="-45" dirty="0">
                <a:latin typeface="Arial"/>
                <a:cs typeface="Arial"/>
              </a:rPr>
              <a:t>particularidad</a:t>
            </a:r>
            <a:r>
              <a:rPr sz="1650" spc="-225" dirty="0">
                <a:latin typeface="Arial"/>
                <a:cs typeface="Arial"/>
              </a:rPr>
              <a:t> </a:t>
            </a:r>
            <a:r>
              <a:rPr sz="1650" spc="-64" dirty="0">
                <a:latin typeface="Arial"/>
                <a:cs typeface="Arial"/>
              </a:rPr>
              <a:t>de</a:t>
            </a:r>
            <a:r>
              <a:rPr sz="1650" spc="-229" dirty="0">
                <a:latin typeface="Arial"/>
                <a:cs typeface="Arial"/>
              </a:rPr>
              <a:t> </a:t>
            </a:r>
            <a:r>
              <a:rPr sz="1650" spc="-49" dirty="0">
                <a:latin typeface="Arial"/>
                <a:cs typeface="Arial"/>
              </a:rPr>
              <a:t>los</a:t>
            </a:r>
            <a:r>
              <a:rPr sz="1650" spc="-229" dirty="0">
                <a:latin typeface="Arial"/>
                <a:cs typeface="Arial"/>
              </a:rPr>
              <a:t> </a:t>
            </a:r>
            <a:r>
              <a:rPr sz="1650" b="1" spc="-56" dirty="0">
                <a:latin typeface="Arial"/>
                <a:cs typeface="Arial"/>
              </a:rPr>
              <a:t>beans</a:t>
            </a:r>
            <a:r>
              <a:rPr sz="1650" b="1" spc="-225" dirty="0">
                <a:latin typeface="Arial"/>
                <a:cs typeface="Arial"/>
              </a:rPr>
              <a:t> </a:t>
            </a:r>
            <a:r>
              <a:rPr sz="1650" b="1" spc="-68" dirty="0">
                <a:latin typeface="Arial"/>
                <a:cs typeface="Arial"/>
              </a:rPr>
              <a:t>de</a:t>
            </a:r>
            <a:r>
              <a:rPr sz="1650" b="1" spc="-229" dirty="0">
                <a:latin typeface="Arial"/>
                <a:cs typeface="Arial"/>
              </a:rPr>
              <a:t> </a:t>
            </a:r>
            <a:r>
              <a:rPr sz="1650" b="1" spc="-53" dirty="0">
                <a:latin typeface="Arial"/>
                <a:cs typeface="Arial"/>
              </a:rPr>
              <a:t>Spring</a:t>
            </a:r>
            <a:r>
              <a:rPr sz="1650" b="1" spc="-259" dirty="0">
                <a:latin typeface="Arial"/>
                <a:cs typeface="Arial"/>
              </a:rPr>
              <a:t> </a:t>
            </a:r>
            <a:r>
              <a:rPr sz="1650" spc="-49" dirty="0">
                <a:latin typeface="Arial"/>
                <a:cs typeface="Arial"/>
              </a:rPr>
              <a:t>es</a:t>
            </a:r>
            <a:r>
              <a:rPr sz="1650" spc="-251" dirty="0">
                <a:latin typeface="Arial"/>
                <a:cs typeface="Arial"/>
              </a:rPr>
              <a:t> </a:t>
            </a:r>
            <a:r>
              <a:rPr sz="1650" spc="-60" dirty="0">
                <a:latin typeface="Arial"/>
                <a:cs typeface="Arial"/>
              </a:rPr>
              <a:t>que</a:t>
            </a:r>
            <a:r>
              <a:rPr sz="1650" spc="-225" dirty="0">
                <a:latin typeface="Arial"/>
                <a:cs typeface="Arial"/>
              </a:rPr>
              <a:t> </a:t>
            </a:r>
            <a:r>
              <a:rPr sz="1650" spc="-60" dirty="0">
                <a:latin typeface="Arial"/>
                <a:cs typeface="Arial"/>
              </a:rPr>
              <a:t>son</a:t>
            </a:r>
            <a:r>
              <a:rPr sz="1650" spc="-229" dirty="0">
                <a:latin typeface="Arial"/>
                <a:cs typeface="Arial"/>
              </a:rPr>
              <a:t> </a:t>
            </a:r>
            <a:r>
              <a:rPr sz="1650" b="1" spc="-49" dirty="0">
                <a:latin typeface="Arial"/>
                <a:cs typeface="Arial"/>
              </a:rPr>
              <a:t>objetos</a:t>
            </a:r>
            <a:r>
              <a:rPr sz="1650" b="1" spc="-244" dirty="0">
                <a:latin typeface="Arial"/>
                <a:cs typeface="Arial"/>
              </a:rPr>
              <a:t> </a:t>
            </a:r>
            <a:r>
              <a:rPr sz="1650" b="1" spc="-53" dirty="0">
                <a:latin typeface="Arial"/>
                <a:cs typeface="Arial"/>
              </a:rPr>
              <a:t>creados</a:t>
            </a:r>
            <a:r>
              <a:rPr sz="1650" b="1" spc="-240" dirty="0">
                <a:latin typeface="Arial"/>
                <a:cs typeface="Arial"/>
              </a:rPr>
              <a:t> </a:t>
            </a:r>
            <a:r>
              <a:rPr sz="1650" b="1" spc="-60" dirty="0">
                <a:latin typeface="Arial"/>
                <a:cs typeface="Arial"/>
              </a:rPr>
              <a:t>y</a:t>
            </a:r>
            <a:r>
              <a:rPr sz="1650" b="1" spc="-236" dirty="0">
                <a:latin typeface="Arial"/>
                <a:cs typeface="Arial"/>
              </a:rPr>
              <a:t> </a:t>
            </a:r>
            <a:r>
              <a:rPr sz="1650" b="1" spc="-56" dirty="0">
                <a:latin typeface="Arial"/>
                <a:cs typeface="Arial"/>
              </a:rPr>
              <a:t>manejados  </a:t>
            </a:r>
            <a:r>
              <a:rPr sz="1650" b="1" spc="-53" dirty="0">
                <a:latin typeface="Arial"/>
                <a:cs typeface="Arial"/>
              </a:rPr>
              <a:t>por </a:t>
            </a:r>
            <a:r>
              <a:rPr sz="1650" b="1" spc="-45" dirty="0">
                <a:latin typeface="Arial"/>
                <a:cs typeface="Arial"/>
              </a:rPr>
              <a:t>el </a:t>
            </a:r>
            <a:r>
              <a:rPr sz="1650" b="1" spc="-53" dirty="0">
                <a:latin typeface="Arial"/>
                <a:cs typeface="Arial"/>
              </a:rPr>
              <a:t>contenedor</a:t>
            </a:r>
            <a:r>
              <a:rPr sz="1650" b="1" spc="4" dirty="0">
                <a:latin typeface="Arial"/>
                <a:cs typeface="Arial"/>
              </a:rPr>
              <a:t> </a:t>
            </a:r>
            <a:r>
              <a:rPr sz="1650" b="1" spc="-45" dirty="0">
                <a:latin typeface="Arial"/>
                <a:cs typeface="Arial"/>
              </a:rPr>
              <a:t>Spring</a:t>
            </a:r>
            <a:r>
              <a:rPr sz="1650" spc="-45" dirty="0">
                <a:latin typeface="Arial"/>
                <a:cs typeface="Arial"/>
              </a:rPr>
              <a:t>.</a:t>
            </a:r>
            <a:endParaRPr sz="1650" dirty="0">
              <a:latin typeface="Arial"/>
              <a:cs typeface="Arial"/>
            </a:endParaRPr>
          </a:p>
          <a:p>
            <a:pPr marL="351949" marR="14288" indent="-342424" algn="just">
              <a:lnSpc>
                <a:spcPts val="1838"/>
              </a:lnSpc>
              <a:spcBef>
                <a:spcPts val="994"/>
              </a:spcBef>
              <a:buClr>
                <a:srgbClr val="99C938"/>
              </a:buClr>
              <a:buAutoNum type="arabicPeriod"/>
              <a:tabLst>
                <a:tab pos="352425" algn="l"/>
              </a:tabLst>
            </a:pPr>
            <a:r>
              <a:rPr sz="1650" spc="-79" dirty="0">
                <a:latin typeface="Arial"/>
                <a:cs typeface="Arial"/>
              </a:rPr>
              <a:t>Todos </a:t>
            </a:r>
            <a:r>
              <a:rPr sz="1650" spc="-49" dirty="0">
                <a:latin typeface="Arial"/>
                <a:cs typeface="Arial"/>
              </a:rPr>
              <a:t>los </a:t>
            </a:r>
            <a:r>
              <a:rPr sz="1650" spc="-56" dirty="0">
                <a:latin typeface="Arial"/>
                <a:cs typeface="Arial"/>
              </a:rPr>
              <a:t>beans </a:t>
            </a:r>
            <a:r>
              <a:rPr sz="1650" b="1" spc="-105" dirty="0">
                <a:latin typeface="Arial"/>
                <a:cs typeface="Arial"/>
              </a:rPr>
              <a:t>permanecen </a:t>
            </a:r>
            <a:r>
              <a:rPr sz="1650" b="1" spc="-53" dirty="0">
                <a:latin typeface="Arial"/>
                <a:cs typeface="Arial"/>
              </a:rPr>
              <a:t>en </a:t>
            </a:r>
            <a:r>
              <a:rPr sz="1650" b="1" spc="-45" dirty="0">
                <a:latin typeface="Arial"/>
                <a:cs typeface="Arial"/>
              </a:rPr>
              <a:t>el </a:t>
            </a:r>
            <a:r>
              <a:rPr sz="1650" b="1" spc="-98" dirty="0">
                <a:latin typeface="Arial"/>
                <a:cs typeface="Arial"/>
              </a:rPr>
              <a:t>contenedor </a:t>
            </a:r>
            <a:r>
              <a:rPr sz="1650" spc="-49" dirty="0">
                <a:latin typeface="Arial"/>
                <a:cs typeface="Arial"/>
              </a:rPr>
              <a:t>durante </a:t>
            </a:r>
            <a:r>
              <a:rPr sz="1650" b="1" spc="-53" dirty="0">
                <a:latin typeface="Arial"/>
                <a:cs typeface="Arial"/>
              </a:rPr>
              <a:t>toda </a:t>
            </a:r>
            <a:r>
              <a:rPr sz="1650" b="1" spc="-45" dirty="0">
                <a:latin typeface="Arial"/>
                <a:cs typeface="Arial"/>
              </a:rPr>
              <a:t>la </a:t>
            </a:r>
            <a:r>
              <a:rPr sz="1650" b="1" spc="-53" dirty="0">
                <a:latin typeface="Arial"/>
                <a:cs typeface="Arial"/>
              </a:rPr>
              <a:t>vida </a:t>
            </a:r>
            <a:r>
              <a:rPr sz="1650" spc="-64" dirty="0">
                <a:latin typeface="Arial"/>
                <a:cs typeface="Arial"/>
              </a:rPr>
              <a:t>de </a:t>
            </a:r>
            <a:r>
              <a:rPr sz="1650" spc="-49" dirty="0">
                <a:latin typeface="Arial"/>
                <a:cs typeface="Arial"/>
              </a:rPr>
              <a:t>la  </a:t>
            </a:r>
            <a:r>
              <a:rPr sz="1650" spc="-45" dirty="0">
                <a:latin typeface="Arial"/>
                <a:cs typeface="Arial"/>
              </a:rPr>
              <a:t>aplicación </a:t>
            </a:r>
            <a:r>
              <a:rPr sz="1650" spc="-68" dirty="0">
                <a:latin typeface="Arial"/>
                <a:cs typeface="Arial"/>
              </a:rPr>
              <a:t>o </a:t>
            </a:r>
            <a:r>
              <a:rPr sz="1650" spc="-53" dirty="0">
                <a:latin typeface="Arial"/>
                <a:cs typeface="Arial"/>
              </a:rPr>
              <a:t>hasta </a:t>
            </a:r>
            <a:r>
              <a:rPr sz="1650" spc="-56" dirty="0">
                <a:latin typeface="Arial"/>
                <a:cs typeface="Arial"/>
              </a:rPr>
              <a:t>que </a:t>
            </a:r>
            <a:r>
              <a:rPr sz="1650" spc="-45" dirty="0">
                <a:latin typeface="Arial"/>
                <a:cs typeface="Arial"/>
              </a:rPr>
              <a:t>nosotros los</a:t>
            </a:r>
            <a:r>
              <a:rPr sz="1650" spc="240" dirty="0">
                <a:latin typeface="Arial"/>
                <a:cs typeface="Arial"/>
              </a:rPr>
              <a:t> </a:t>
            </a:r>
            <a:r>
              <a:rPr sz="1650" b="1" spc="-49" dirty="0">
                <a:latin typeface="Arial"/>
                <a:cs typeface="Arial"/>
              </a:rPr>
              <a:t>destruyamos</a:t>
            </a:r>
            <a:r>
              <a:rPr sz="1650" spc="-49" dirty="0">
                <a:latin typeface="Arial"/>
                <a:cs typeface="Arial"/>
              </a:rPr>
              <a:t>.</a:t>
            </a:r>
            <a:endParaRPr sz="1650" dirty="0">
              <a:latin typeface="Arial"/>
              <a:cs typeface="Arial"/>
            </a:endParaRPr>
          </a:p>
          <a:p>
            <a:pPr marL="351949" marR="3810" indent="-342424" algn="just">
              <a:lnSpc>
                <a:spcPts val="1785"/>
              </a:lnSpc>
              <a:spcBef>
                <a:spcPts val="1013"/>
              </a:spcBef>
              <a:buClr>
                <a:srgbClr val="99C938"/>
              </a:buClr>
              <a:buAutoNum type="arabicPeriod"/>
              <a:tabLst>
                <a:tab pos="352425" algn="l"/>
              </a:tabLst>
            </a:pPr>
            <a:r>
              <a:rPr sz="1650" spc="-49" dirty="0">
                <a:latin typeface="Arial"/>
                <a:cs typeface="Arial"/>
              </a:rPr>
              <a:t>Spring</a:t>
            </a:r>
            <a:r>
              <a:rPr sz="1650" spc="-206" dirty="0">
                <a:latin typeface="Arial"/>
                <a:cs typeface="Arial"/>
              </a:rPr>
              <a:t> </a:t>
            </a:r>
            <a:r>
              <a:rPr sz="1650" spc="-60" dirty="0">
                <a:latin typeface="Arial"/>
                <a:cs typeface="Arial"/>
              </a:rPr>
              <a:t>se</a:t>
            </a:r>
            <a:r>
              <a:rPr sz="1650" spc="-229" dirty="0">
                <a:latin typeface="Arial"/>
                <a:cs typeface="Arial"/>
              </a:rPr>
              <a:t> </a:t>
            </a:r>
            <a:r>
              <a:rPr sz="1650" spc="-56" dirty="0">
                <a:latin typeface="Arial"/>
                <a:cs typeface="Arial"/>
              </a:rPr>
              <a:t>basa</a:t>
            </a:r>
            <a:r>
              <a:rPr sz="1650" spc="-225" dirty="0">
                <a:latin typeface="Arial"/>
                <a:cs typeface="Arial"/>
              </a:rPr>
              <a:t> </a:t>
            </a:r>
            <a:r>
              <a:rPr sz="1650" spc="-53" dirty="0">
                <a:latin typeface="Arial"/>
                <a:cs typeface="Arial"/>
              </a:rPr>
              <a:t>en</a:t>
            </a:r>
            <a:r>
              <a:rPr sz="1650" spc="-225" dirty="0">
                <a:latin typeface="Arial"/>
                <a:cs typeface="Arial"/>
              </a:rPr>
              <a:t> </a:t>
            </a:r>
            <a:r>
              <a:rPr sz="1650" spc="-49" dirty="0">
                <a:latin typeface="Arial"/>
                <a:cs typeface="Arial"/>
              </a:rPr>
              <a:t>este</a:t>
            </a:r>
            <a:r>
              <a:rPr sz="1650" spc="-221" dirty="0">
                <a:latin typeface="Arial"/>
                <a:cs typeface="Arial"/>
              </a:rPr>
              <a:t> </a:t>
            </a:r>
            <a:r>
              <a:rPr sz="1650" spc="-49" dirty="0">
                <a:latin typeface="Arial"/>
                <a:cs typeface="Arial"/>
              </a:rPr>
              <a:t>concepto</a:t>
            </a:r>
            <a:r>
              <a:rPr sz="1650" spc="-217" dirty="0">
                <a:latin typeface="Arial"/>
                <a:cs typeface="Arial"/>
              </a:rPr>
              <a:t> </a:t>
            </a:r>
            <a:r>
              <a:rPr sz="1650" spc="-64" dirty="0">
                <a:latin typeface="Arial"/>
                <a:cs typeface="Arial"/>
              </a:rPr>
              <a:t>de</a:t>
            </a:r>
            <a:r>
              <a:rPr sz="1650" spc="-206" dirty="0">
                <a:latin typeface="Arial"/>
                <a:cs typeface="Arial"/>
              </a:rPr>
              <a:t> </a:t>
            </a:r>
            <a:r>
              <a:rPr sz="1650" b="1" spc="-56" dirty="0">
                <a:latin typeface="Arial"/>
                <a:cs typeface="Arial"/>
              </a:rPr>
              <a:t>beans</a:t>
            </a:r>
            <a:r>
              <a:rPr sz="1650" b="1" spc="-229" dirty="0">
                <a:latin typeface="Arial"/>
                <a:cs typeface="Arial"/>
              </a:rPr>
              <a:t> </a:t>
            </a:r>
            <a:r>
              <a:rPr sz="1650" b="1" spc="-53" dirty="0">
                <a:latin typeface="Arial"/>
                <a:cs typeface="Arial"/>
              </a:rPr>
              <a:t>almacenados</a:t>
            </a:r>
            <a:r>
              <a:rPr sz="1650" b="1" spc="-217" dirty="0">
                <a:latin typeface="Arial"/>
                <a:cs typeface="Arial"/>
              </a:rPr>
              <a:t> </a:t>
            </a:r>
            <a:r>
              <a:rPr sz="1650" b="1" spc="-53" dirty="0">
                <a:latin typeface="Arial"/>
                <a:cs typeface="Arial"/>
              </a:rPr>
              <a:t>en</a:t>
            </a:r>
            <a:r>
              <a:rPr sz="1650" b="1" spc="-244" dirty="0">
                <a:latin typeface="Arial"/>
                <a:cs typeface="Arial"/>
              </a:rPr>
              <a:t> </a:t>
            </a:r>
            <a:r>
              <a:rPr sz="1650" b="1" spc="-45" dirty="0">
                <a:latin typeface="Arial"/>
                <a:cs typeface="Arial"/>
              </a:rPr>
              <a:t>el</a:t>
            </a:r>
            <a:r>
              <a:rPr sz="1650" b="1" spc="-217" dirty="0">
                <a:latin typeface="Arial"/>
                <a:cs typeface="Arial"/>
              </a:rPr>
              <a:t> </a:t>
            </a:r>
            <a:r>
              <a:rPr sz="1650" b="1" spc="-53" dirty="0">
                <a:latin typeface="Arial"/>
                <a:cs typeface="Arial"/>
              </a:rPr>
              <a:t>contenedor</a:t>
            </a:r>
            <a:r>
              <a:rPr sz="1650" b="1" spc="-233" dirty="0">
                <a:latin typeface="Arial"/>
                <a:cs typeface="Arial"/>
              </a:rPr>
              <a:t> </a:t>
            </a:r>
            <a:r>
              <a:rPr sz="1650" spc="-45" dirty="0">
                <a:latin typeface="Arial"/>
                <a:cs typeface="Arial"/>
              </a:rPr>
              <a:t>para  </a:t>
            </a:r>
            <a:r>
              <a:rPr sz="1650" spc="-49" dirty="0">
                <a:latin typeface="Arial"/>
                <a:cs typeface="Arial"/>
              </a:rPr>
              <a:t>implementar </a:t>
            </a:r>
            <a:r>
              <a:rPr sz="1650" spc="-41" dirty="0">
                <a:latin typeface="Arial"/>
                <a:cs typeface="Arial"/>
              </a:rPr>
              <a:t>la </a:t>
            </a:r>
            <a:r>
              <a:rPr sz="1650" spc="-60" dirty="0">
                <a:latin typeface="Arial"/>
                <a:cs typeface="Arial"/>
              </a:rPr>
              <a:t>mayoría </a:t>
            </a:r>
            <a:r>
              <a:rPr sz="1650" spc="-53" dirty="0">
                <a:latin typeface="Arial"/>
                <a:cs typeface="Arial"/>
              </a:rPr>
              <a:t>de </a:t>
            </a:r>
            <a:r>
              <a:rPr sz="1650" spc="-56" dirty="0">
                <a:latin typeface="Arial"/>
                <a:cs typeface="Arial"/>
              </a:rPr>
              <a:t>sus </a:t>
            </a:r>
            <a:r>
              <a:rPr sz="1650" spc="-41" dirty="0">
                <a:latin typeface="Arial"/>
                <a:cs typeface="Arial"/>
              </a:rPr>
              <a:t>características, </a:t>
            </a:r>
            <a:r>
              <a:rPr sz="1650" spc="-60" dirty="0">
                <a:latin typeface="Arial"/>
                <a:cs typeface="Arial"/>
              </a:rPr>
              <a:t>como </a:t>
            </a:r>
            <a:r>
              <a:rPr sz="1650" spc="-49" dirty="0">
                <a:latin typeface="Arial"/>
                <a:cs typeface="Arial"/>
              </a:rPr>
              <a:t>la  </a:t>
            </a:r>
            <a:r>
              <a:rPr sz="1650" b="1" spc="-49" dirty="0">
                <a:latin typeface="Arial"/>
                <a:cs typeface="Arial"/>
              </a:rPr>
              <a:t>inyección  </a:t>
            </a:r>
            <a:r>
              <a:rPr sz="1650" b="1" spc="-60" dirty="0">
                <a:latin typeface="Arial"/>
                <a:cs typeface="Arial"/>
              </a:rPr>
              <a:t>de  </a:t>
            </a:r>
            <a:r>
              <a:rPr sz="1650" b="1" spc="-49" dirty="0">
                <a:latin typeface="Arial"/>
                <a:cs typeface="Arial"/>
              </a:rPr>
              <a:t>dependencias</a:t>
            </a:r>
            <a:r>
              <a:rPr sz="1650" spc="-49" dirty="0">
                <a:latin typeface="Arial"/>
                <a:cs typeface="Arial"/>
              </a:rPr>
              <a:t>.</a:t>
            </a:r>
            <a:endParaRPr sz="1650" dirty="0">
              <a:latin typeface="Arial"/>
              <a:cs typeface="Arial"/>
            </a:endParaRPr>
          </a:p>
          <a:p>
            <a:pPr marL="351949" marR="5239" indent="-342424" algn="just">
              <a:lnSpc>
                <a:spcPct val="90500"/>
              </a:lnSpc>
              <a:spcBef>
                <a:spcPts val="1001"/>
              </a:spcBef>
              <a:buClr>
                <a:srgbClr val="99C938"/>
              </a:buClr>
              <a:buAutoNum type="arabicPeriod"/>
              <a:tabLst>
                <a:tab pos="352425" algn="l"/>
              </a:tabLst>
            </a:pPr>
            <a:r>
              <a:rPr sz="1650" spc="-75" dirty="0">
                <a:latin typeface="Arial"/>
                <a:cs typeface="Arial"/>
              </a:rPr>
              <a:t>Tener </a:t>
            </a:r>
            <a:r>
              <a:rPr sz="1650" spc="-45" dirty="0">
                <a:latin typeface="Arial"/>
                <a:cs typeface="Arial"/>
              </a:rPr>
              <a:t>los </a:t>
            </a:r>
            <a:r>
              <a:rPr sz="1650" b="1" spc="-56" dirty="0">
                <a:latin typeface="Arial"/>
                <a:cs typeface="Arial"/>
              </a:rPr>
              <a:t>beans </a:t>
            </a:r>
            <a:r>
              <a:rPr sz="1650" b="1" spc="-53" dirty="0">
                <a:latin typeface="Arial"/>
                <a:cs typeface="Arial"/>
              </a:rPr>
              <a:t>en </a:t>
            </a:r>
            <a:r>
              <a:rPr sz="1650" b="1" spc="-45" dirty="0">
                <a:latin typeface="Arial"/>
                <a:cs typeface="Arial"/>
              </a:rPr>
              <a:t>el </a:t>
            </a:r>
            <a:r>
              <a:rPr sz="1650" b="1" spc="-49" dirty="0">
                <a:latin typeface="Arial"/>
                <a:cs typeface="Arial"/>
              </a:rPr>
              <a:t>contenedor </a:t>
            </a:r>
            <a:r>
              <a:rPr sz="1650" spc="-53" dirty="0">
                <a:latin typeface="Arial"/>
                <a:cs typeface="Arial"/>
              </a:rPr>
              <a:t>nos </a:t>
            </a:r>
            <a:r>
              <a:rPr sz="1650" spc="-45" dirty="0">
                <a:latin typeface="Arial"/>
                <a:cs typeface="Arial"/>
              </a:rPr>
              <a:t>permite </a:t>
            </a:r>
            <a:r>
              <a:rPr sz="1650" b="1" spc="-45" dirty="0">
                <a:latin typeface="Arial"/>
                <a:cs typeface="Arial"/>
              </a:rPr>
              <a:t>inyectarlos </a:t>
            </a:r>
            <a:r>
              <a:rPr sz="1650" spc="-53" dirty="0">
                <a:latin typeface="Arial"/>
                <a:cs typeface="Arial"/>
              </a:rPr>
              <a:t>en </a:t>
            </a:r>
            <a:r>
              <a:rPr sz="1650" spc="-45" dirty="0">
                <a:latin typeface="Arial"/>
                <a:cs typeface="Arial"/>
              </a:rPr>
              <a:t>otros beans,  </a:t>
            </a:r>
            <a:r>
              <a:rPr sz="1650" b="1" spc="-41" dirty="0">
                <a:latin typeface="Arial"/>
                <a:cs typeface="Arial"/>
              </a:rPr>
              <a:t>reutilizarlos</a:t>
            </a:r>
            <a:r>
              <a:rPr sz="1650" b="1" spc="-184" dirty="0">
                <a:latin typeface="Arial"/>
                <a:cs typeface="Arial"/>
              </a:rPr>
              <a:t> </a:t>
            </a:r>
            <a:r>
              <a:rPr sz="1650" spc="-68" dirty="0">
                <a:latin typeface="Arial"/>
                <a:cs typeface="Arial"/>
              </a:rPr>
              <a:t>o</a:t>
            </a:r>
            <a:r>
              <a:rPr sz="1650" spc="-210" dirty="0">
                <a:latin typeface="Arial"/>
                <a:cs typeface="Arial"/>
              </a:rPr>
              <a:t> </a:t>
            </a:r>
            <a:r>
              <a:rPr sz="1650" spc="-53" dirty="0">
                <a:latin typeface="Arial"/>
                <a:cs typeface="Arial"/>
              </a:rPr>
              <a:t>poder</a:t>
            </a:r>
            <a:r>
              <a:rPr sz="1650" spc="-188" dirty="0">
                <a:latin typeface="Arial"/>
                <a:cs typeface="Arial"/>
              </a:rPr>
              <a:t> </a:t>
            </a:r>
            <a:r>
              <a:rPr sz="1650" b="1" spc="-53" dirty="0">
                <a:latin typeface="Arial"/>
                <a:cs typeface="Arial"/>
              </a:rPr>
              <a:t>acceder</a:t>
            </a:r>
            <a:r>
              <a:rPr sz="1650" b="1" spc="-199" dirty="0">
                <a:latin typeface="Arial"/>
                <a:cs typeface="Arial"/>
              </a:rPr>
              <a:t> </a:t>
            </a:r>
            <a:r>
              <a:rPr sz="1650" spc="-68" dirty="0">
                <a:latin typeface="Arial"/>
                <a:cs typeface="Arial"/>
              </a:rPr>
              <a:t>a</a:t>
            </a:r>
            <a:r>
              <a:rPr sz="1650" spc="-191" dirty="0">
                <a:latin typeface="Arial"/>
                <a:cs typeface="Arial"/>
              </a:rPr>
              <a:t> </a:t>
            </a:r>
            <a:r>
              <a:rPr sz="1650" spc="-45" dirty="0">
                <a:latin typeface="Arial"/>
                <a:cs typeface="Arial"/>
              </a:rPr>
              <a:t>ellos</a:t>
            </a:r>
            <a:r>
              <a:rPr sz="1650" spc="-188" dirty="0">
                <a:latin typeface="Arial"/>
                <a:cs typeface="Arial"/>
              </a:rPr>
              <a:t> </a:t>
            </a:r>
            <a:r>
              <a:rPr sz="1650" spc="-53" dirty="0">
                <a:latin typeface="Arial"/>
                <a:cs typeface="Arial"/>
              </a:rPr>
              <a:t>desde</a:t>
            </a:r>
            <a:r>
              <a:rPr sz="1650" spc="-206" dirty="0">
                <a:latin typeface="Arial"/>
                <a:cs typeface="Arial"/>
              </a:rPr>
              <a:t> </a:t>
            </a:r>
            <a:r>
              <a:rPr sz="1650" b="1" spc="-45" dirty="0">
                <a:latin typeface="Arial"/>
                <a:cs typeface="Arial"/>
              </a:rPr>
              <a:t>cualquier</a:t>
            </a:r>
            <a:r>
              <a:rPr sz="1650" b="1" spc="-195" dirty="0">
                <a:latin typeface="Arial"/>
                <a:cs typeface="Arial"/>
              </a:rPr>
              <a:t> </a:t>
            </a:r>
            <a:r>
              <a:rPr sz="1650" b="1" spc="-45" dirty="0">
                <a:latin typeface="Arial"/>
                <a:cs typeface="Arial"/>
              </a:rPr>
              <a:t>lugar</a:t>
            </a:r>
            <a:r>
              <a:rPr sz="1650" b="1" spc="-184" dirty="0">
                <a:latin typeface="Arial"/>
                <a:cs typeface="Arial"/>
              </a:rPr>
              <a:t> </a:t>
            </a:r>
            <a:r>
              <a:rPr sz="1650" b="1" spc="-68" dirty="0">
                <a:latin typeface="Arial"/>
                <a:cs typeface="Arial"/>
              </a:rPr>
              <a:t>de</a:t>
            </a:r>
            <a:r>
              <a:rPr sz="1650" b="1" spc="-195" dirty="0">
                <a:latin typeface="Arial"/>
                <a:cs typeface="Arial"/>
              </a:rPr>
              <a:t> </a:t>
            </a:r>
            <a:r>
              <a:rPr sz="1650" b="1" spc="-45" dirty="0">
                <a:latin typeface="Arial"/>
                <a:cs typeface="Arial"/>
              </a:rPr>
              <a:t>la</a:t>
            </a:r>
            <a:r>
              <a:rPr sz="1650" b="1" spc="-195" dirty="0">
                <a:latin typeface="Arial"/>
                <a:cs typeface="Arial"/>
              </a:rPr>
              <a:t> </a:t>
            </a:r>
            <a:r>
              <a:rPr sz="1650" b="1" spc="-45" dirty="0">
                <a:latin typeface="Arial"/>
                <a:cs typeface="Arial"/>
              </a:rPr>
              <a:t>aplicación</a:t>
            </a:r>
            <a:r>
              <a:rPr sz="1650" b="1" spc="-195" dirty="0">
                <a:latin typeface="Arial"/>
                <a:cs typeface="Arial"/>
              </a:rPr>
              <a:t> </a:t>
            </a:r>
            <a:r>
              <a:rPr sz="1650" spc="-53" dirty="0">
                <a:latin typeface="Arial"/>
                <a:cs typeface="Arial"/>
              </a:rPr>
              <a:t>en  </a:t>
            </a:r>
            <a:r>
              <a:rPr sz="1650" spc="-45" dirty="0">
                <a:latin typeface="Arial"/>
                <a:cs typeface="Arial"/>
              </a:rPr>
              <a:t>el </a:t>
            </a:r>
            <a:r>
              <a:rPr sz="1650" spc="-56" dirty="0">
                <a:latin typeface="Arial"/>
                <a:cs typeface="Arial"/>
              </a:rPr>
              <a:t>momento que </a:t>
            </a:r>
            <a:r>
              <a:rPr sz="1650" spc="-53" dirty="0">
                <a:latin typeface="Arial"/>
                <a:cs typeface="Arial"/>
              </a:rPr>
              <a:t>se</a:t>
            </a:r>
            <a:r>
              <a:rPr sz="1650" spc="127" dirty="0">
                <a:latin typeface="Arial"/>
                <a:cs typeface="Arial"/>
              </a:rPr>
              <a:t> </a:t>
            </a:r>
            <a:r>
              <a:rPr sz="1650" spc="-41" dirty="0">
                <a:latin typeface="Arial"/>
                <a:cs typeface="Arial"/>
              </a:rPr>
              <a:t>requiera.</a:t>
            </a:r>
            <a:endParaRPr sz="1650" dirty="0">
              <a:latin typeface="Arial"/>
              <a:cs typeface="Arial"/>
            </a:endParaRPr>
          </a:p>
        </p:txBody>
      </p:sp>
      <p:sp>
        <p:nvSpPr>
          <p:cNvPr id="5" name="object 5"/>
          <p:cNvSpPr/>
          <p:nvPr/>
        </p:nvSpPr>
        <p:spPr>
          <a:xfrm>
            <a:off x="7987664" y="876300"/>
            <a:ext cx="963834" cy="557022"/>
          </a:xfrm>
          <a:prstGeom prst="rect">
            <a:avLst/>
          </a:prstGeom>
          <a:blipFill>
            <a:blip r:embed="rId3" cstate="print"/>
            <a:stretch>
              <a:fillRect/>
            </a:stretch>
          </a:blipFill>
        </p:spPr>
        <p:txBody>
          <a:bodyPr wrap="square" lIns="0" tIns="0" rIns="0" bIns="0" rtlCol="0"/>
          <a:lstStyle/>
          <a:p>
            <a:endParaRPr sz="1350"/>
          </a:p>
        </p:txBody>
      </p:sp>
      <p:sp>
        <p:nvSpPr>
          <p:cNvPr id="6" name="object 6"/>
          <p:cNvSpPr/>
          <p:nvPr/>
        </p:nvSpPr>
        <p:spPr>
          <a:xfrm>
            <a:off x="571976" y="1476851"/>
            <a:ext cx="0" cy="685800"/>
          </a:xfrm>
          <a:custGeom>
            <a:avLst/>
            <a:gdLst/>
            <a:ahLst/>
            <a:cxnLst/>
            <a:rect l="l" t="t" r="r" b="b"/>
            <a:pathLst>
              <a:path h="914400">
                <a:moveTo>
                  <a:pt x="0" y="914400"/>
                </a:moveTo>
                <a:lnTo>
                  <a:pt x="0" y="0"/>
                </a:lnTo>
              </a:path>
            </a:pathLst>
          </a:custGeom>
          <a:ln w="19812">
            <a:solidFill>
              <a:srgbClr val="99C938"/>
            </a:solidFill>
          </a:ln>
        </p:spPr>
        <p:txBody>
          <a:bodyPr wrap="square" lIns="0" tIns="0" rIns="0" bIns="0" rtlCol="0"/>
          <a:lstStyle/>
          <a:p>
            <a:endParaRPr sz="135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316855" y="3945255"/>
            <a:ext cx="1946434" cy="1946434"/>
          </a:xfrm>
          <a:prstGeom prst="rect">
            <a:avLst/>
          </a:prstGeom>
          <a:blipFill>
            <a:blip r:embed="rId2" cstate="print"/>
            <a:stretch>
              <a:fillRect/>
            </a:stretch>
          </a:blipFill>
        </p:spPr>
        <p:txBody>
          <a:bodyPr wrap="square" lIns="0" tIns="0" rIns="0" bIns="0" rtlCol="0"/>
          <a:lstStyle/>
          <a:p>
            <a:endParaRPr sz="1350"/>
          </a:p>
        </p:txBody>
      </p:sp>
      <p:sp>
        <p:nvSpPr>
          <p:cNvPr id="3" name="object 3"/>
          <p:cNvSpPr txBox="1">
            <a:spLocks noGrp="1"/>
          </p:cNvSpPr>
          <p:nvPr>
            <p:ph type="title"/>
          </p:nvPr>
        </p:nvSpPr>
        <p:spPr>
          <a:xfrm>
            <a:off x="827379" y="1174128"/>
            <a:ext cx="6105525" cy="1204208"/>
          </a:xfrm>
          <a:prstGeom prst="rect">
            <a:avLst/>
          </a:prstGeom>
        </p:spPr>
        <p:txBody>
          <a:bodyPr vert="horz" wrap="square" lIns="0" tIns="9049" rIns="0" bIns="0" rtlCol="0" anchor="ctr">
            <a:spAutoFit/>
          </a:bodyPr>
          <a:lstStyle/>
          <a:p>
            <a:pPr marL="9525">
              <a:lnSpc>
                <a:spcPct val="100000"/>
              </a:lnSpc>
              <a:spcBef>
                <a:spcPts val="71"/>
              </a:spcBef>
            </a:pPr>
            <a:r>
              <a:rPr spc="-300" dirty="0"/>
              <a:t>EL CONTENEDOR DE BEANS DE SPRING</a:t>
            </a:r>
          </a:p>
        </p:txBody>
      </p:sp>
      <p:sp>
        <p:nvSpPr>
          <p:cNvPr id="4" name="object 4"/>
          <p:cNvSpPr/>
          <p:nvPr/>
        </p:nvSpPr>
        <p:spPr>
          <a:xfrm>
            <a:off x="898627" y="3446336"/>
            <a:ext cx="96011" cy="192023"/>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898627" y="3688652"/>
            <a:ext cx="96011" cy="192023"/>
          </a:xfrm>
          <a:prstGeom prst="rect">
            <a:avLst/>
          </a:prstGeom>
          <a:blipFill>
            <a:blip r:embed="rId3" cstate="print"/>
            <a:stretch>
              <a:fillRect/>
            </a:stretch>
          </a:blipFill>
        </p:spPr>
        <p:txBody>
          <a:bodyPr wrap="square" lIns="0" tIns="0" rIns="0" bIns="0" rtlCol="0"/>
          <a:lstStyle/>
          <a:p>
            <a:endParaRPr sz="1350"/>
          </a:p>
        </p:txBody>
      </p:sp>
      <p:sp>
        <p:nvSpPr>
          <p:cNvPr id="6" name="object 6"/>
          <p:cNvSpPr txBox="1"/>
          <p:nvPr/>
        </p:nvSpPr>
        <p:spPr>
          <a:xfrm>
            <a:off x="861669" y="2549461"/>
            <a:ext cx="7642384" cy="1319688"/>
          </a:xfrm>
          <a:prstGeom prst="rect">
            <a:avLst/>
          </a:prstGeom>
        </p:spPr>
        <p:txBody>
          <a:bodyPr vert="horz" wrap="square" lIns="0" tIns="10001" rIns="0" bIns="0" rtlCol="0">
            <a:spAutoFit/>
          </a:bodyPr>
          <a:lstStyle/>
          <a:p>
            <a:pPr marL="9525">
              <a:lnSpc>
                <a:spcPts val="1916"/>
              </a:lnSpc>
              <a:spcBef>
                <a:spcPts val="79"/>
              </a:spcBef>
            </a:pPr>
            <a:r>
              <a:rPr sz="1650" spc="-4" dirty="0">
                <a:latin typeface="Arial"/>
                <a:cs typeface="Arial"/>
              </a:rPr>
              <a:t>Es</a:t>
            </a:r>
            <a:r>
              <a:rPr sz="1650" spc="15" dirty="0">
                <a:latin typeface="Arial"/>
                <a:cs typeface="Arial"/>
              </a:rPr>
              <a:t> </a:t>
            </a:r>
            <a:r>
              <a:rPr sz="1650" dirty="0">
                <a:latin typeface="Arial"/>
                <a:cs typeface="Arial"/>
              </a:rPr>
              <a:t>el</a:t>
            </a:r>
            <a:r>
              <a:rPr sz="1650" spc="4" dirty="0">
                <a:latin typeface="Arial"/>
                <a:cs typeface="Arial"/>
              </a:rPr>
              <a:t> </a:t>
            </a:r>
            <a:r>
              <a:rPr sz="1650" b="1" dirty="0">
                <a:latin typeface="Arial"/>
                <a:cs typeface="Arial"/>
              </a:rPr>
              <a:t>núcleo</a:t>
            </a:r>
            <a:r>
              <a:rPr sz="1650" b="1" spc="-203" dirty="0">
                <a:latin typeface="Arial"/>
                <a:cs typeface="Arial"/>
              </a:rPr>
              <a:t> </a:t>
            </a:r>
            <a:r>
              <a:rPr sz="1650" spc="-4" dirty="0">
                <a:latin typeface="Arial"/>
                <a:cs typeface="Arial"/>
              </a:rPr>
              <a:t>del</a:t>
            </a:r>
            <a:r>
              <a:rPr sz="1650" spc="8" dirty="0">
                <a:latin typeface="Arial"/>
                <a:cs typeface="Arial"/>
              </a:rPr>
              <a:t> </a:t>
            </a:r>
            <a:r>
              <a:rPr sz="1650" dirty="0">
                <a:latin typeface="Arial"/>
                <a:cs typeface="Arial"/>
              </a:rPr>
              <a:t>marco</a:t>
            </a:r>
            <a:r>
              <a:rPr sz="1650" spc="-11" dirty="0">
                <a:latin typeface="Arial"/>
                <a:cs typeface="Arial"/>
              </a:rPr>
              <a:t> de</a:t>
            </a:r>
            <a:r>
              <a:rPr sz="1650" spc="8" dirty="0">
                <a:latin typeface="Arial"/>
                <a:cs typeface="Arial"/>
              </a:rPr>
              <a:t> </a:t>
            </a:r>
            <a:r>
              <a:rPr sz="1650" dirty="0">
                <a:latin typeface="Arial"/>
                <a:cs typeface="Arial"/>
              </a:rPr>
              <a:t>trabajo</a:t>
            </a:r>
            <a:r>
              <a:rPr sz="1650" spc="-8" dirty="0">
                <a:latin typeface="Arial"/>
                <a:cs typeface="Arial"/>
              </a:rPr>
              <a:t> </a:t>
            </a:r>
            <a:r>
              <a:rPr sz="1650" dirty="0">
                <a:latin typeface="Arial"/>
                <a:cs typeface="Arial"/>
              </a:rPr>
              <a:t>de</a:t>
            </a:r>
            <a:r>
              <a:rPr sz="1650" spc="26" dirty="0">
                <a:latin typeface="Arial"/>
                <a:cs typeface="Arial"/>
              </a:rPr>
              <a:t> </a:t>
            </a:r>
            <a:r>
              <a:rPr sz="1650" b="1" spc="-4" dirty="0">
                <a:latin typeface="Arial"/>
                <a:cs typeface="Arial"/>
              </a:rPr>
              <a:t>Spring</a:t>
            </a:r>
            <a:r>
              <a:rPr sz="1650" b="1" spc="-188" dirty="0">
                <a:latin typeface="Arial"/>
                <a:cs typeface="Arial"/>
              </a:rPr>
              <a:t> </a:t>
            </a:r>
            <a:r>
              <a:rPr sz="1650" dirty="0">
                <a:latin typeface="Arial"/>
                <a:cs typeface="Arial"/>
              </a:rPr>
              <a:t>y</a:t>
            </a:r>
            <a:r>
              <a:rPr sz="1650" spc="-8" dirty="0">
                <a:latin typeface="Arial"/>
                <a:cs typeface="Arial"/>
              </a:rPr>
              <a:t> </a:t>
            </a:r>
            <a:r>
              <a:rPr sz="1650" spc="-11" dirty="0">
                <a:latin typeface="Arial"/>
                <a:cs typeface="Arial"/>
              </a:rPr>
              <a:t>utiliza</a:t>
            </a:r>
            <a:r>
              <a:rPr sz="1650" spc="19" dirty="0">
                <a:latin typeface="Arial"/>
                <a:cs typeface="Arial"/>
              </a:rPr>
              <a:t> </a:t>
            </a:r>
            <a:r>
              <a:rPr sz="1650" b="1" spc="-4" dirty="0">
                <a:latin typeface="Arial"/>
                <a:cs typeface="Arial"/>
              </a:rPr>
              <a:t>inyección</a:t>
            </a:r>
            <a:r>
              <a:rPr sz="1650" b="1" spc="-184" dirty="0">
                <a:latin typeface="Arial"/>
                <a:cs typeface="Arial"/>
              </a:rPr>
              <a:t> </a:t>
            </a:r>
            <a:r>
              <a:rPr sz="1650" b="1" dirty="0">
                <a:latin typeface="Arial"/>
                <a:cs typeface="Arial"/>
              </a:rPr>
              <a:t>de</a:t>
            </a:r>
            <a:r>
              <a:rPr sz="1650" b="1" spc="-188" dirty="0">
                <a:latin typeface="Arial"/>
                <a:cs typeface="Arial"/>
              </a:rPr>
              <a:t> </a:t>
            </a:r>
            <a:r>
              <a:rPr sz="1650" b="1" spc="-4" dirty="0">
                <a:latin typeface="Arial"/>
                <a:cs typeface="Arial"/>
              </a:rPr>
              <a:t>dependencias</a:t>
            </a:r>
            <a:endParaRPr sz="1650">
              <a:latin typeface="Arial"/>
              <a:cs typeface="Arial"/>
            </a:endParaRPr>
          </a:p>
          <a:p>
            <a:pPr marL="9525">
              <a:lnSpc>
                <a:spcPts val="1916"/>
              </a:lnSpc>
            </a:pPr>
            <a:r>
              <a:rPr sz="1650" dirty="0">
                <a:latin typeface="Arial"/>
                <a:cs typeface="Arial"/>
              </a:rPr>
              <a:t>para </a:t>
            </a:r>
            <a:r>
              <a:rPr sz="1650" spc="-4" dirty="0">
                <a:latin typeface="Arial"/>
                <a:cs typeface="Arial"/>
              </a:rPr>
              <a:t>gestionar los componentes </a:t>
            </a:r>
            <a:r>
              <a:rPr sz="1650" spc="4" dirty="0">
                <a:latin typeface="Arial"/>
                <a:cs typeface="Arial"/>
              </a:rPr>
              <a:t>que </a:t>
            </a:r>
            <a:r>
              <a:rPr sz="1650" dirty="0">
                <a:latin typeface="Arial"/>
                <a:cs typeface="Arial"/>
              </a:rPr>
              <a:t>forman </a:t>
            </a:r>
            <a:r>
              <a:rPr sz="1650" spc="-4" dirty="0">
                <a:latin typeface="Arial"/>
                <a:cs typeface="Arial"/>
              </a:rPr>
              <a:t>la</a:t>
            </a:r>
            <a:r>
              <a:rPr sz="1650" spc="-79" dirty="0">
                <a:latin typeface="Arial"/>
                <a:cs typeface="Arial"/>
              </a:rPr>
              <a:t> </a:t>
            </a:r>
            <a:r>
              <a:rPr sz="1650" spc="-4" dirty="0">
                <a:latin typeface="Arial"/>
                <a:cs typeface="Arial"/>
              </a:rPr>
              <a:t>aplicación.</a:t>
            </a:r>
            <a:endParaRPr sz="1650">
              <a:latin typeface="Arial"/>
              <a:cs typeface="Arial"/>
            </a:endParaRPr>
          </a:p>
          <a:p>
            <a:pPr marL="9525">
              <a:spcBef>
                <a:spcPts val="848"/>
              </a:spcBef>
            </a:pPr>
            <a:r>
              <a:rPr sz="1650" spc="-4" dirty="0">
                <a:latin typeface="Arial"/>
                <a:cs typeface="Arial"/>
              </a:rPr>
              <a:t>Se </a:t>
            </a:r>
            <a:r>
              <a:rPr sz="1650" dirty="0">
                <a:latin typeface="Arial"/>
                <a:cs typeface="Arial"/>
              </a:rPr>
              <a:t>encarga de </a:t>
            </a:r>
            <a:r>
              <a:rPr sz="1650" spc="-4" dirty="0">
                <a:latin typeface="Arial"/>
                <a:cs typeface="Arial"/>
              </a:rPr>
              <a:t>varias</a:t>
            </a:r>
            <a:r>
              <a:rPr sz="1650" spc="-26" dirty="0">
                <a:latin typeface="Arial"/>
                <a:cs typeface="Arial"/>
              </a:rPr>
              <a:t> </a:t>
            </a:r>
            <a:r>
              <a:rPr sz="1650" spc="-4" dirty="0">
                <a:latin typeface="Arial"/>
                <a:cs typeface="Arial"/>
              </a:rPr>
              <a:t>tareas:</a:t>
            </a:r>
            <a:endParaRPr sz="1650">
              <a:latin typeface="Arial"/>
              <a:cs typeface="Arial"/>
            </a:endParaRPr>
          </a:p>
          <a:p>
            <a:pPr marL="139541" marR="3047524">
              <a:lnSpc>
                <a:spcPts val="1905"/>
              </a:lnSpc>
              <a:spcBef>
                <a:spcPts val="4"/>
              </a:spcBef>
            </a:pPr>
            <a:r>
              <a:rPr sz="1350" spc="-19" dirty="0">
                <a:latin typeface="Arial"/>
                <a:cs typeface="Arial"/>
              </a:rPr>
              <a:t>Crear,</a:t>
            </a:r>
            <a:r>
              <a:rPr sz="1350" spc="-68" dirty="0">
                <a:latin typeface="Arial"/>
                <a:cs typeface="Arial"/>
              </a:rPr>
              <a:t> </a:t>
            </a:r>
            <a:r>
              <a:rPr sz="1350" dirty="0">
                <a:latin typeface="Arial"/>
                <a:cs typeface="Arial"/>
              </a:rPr>
              <a:t>conectar</a:t>
            </a:r>
            <a:r>
              <a:rPr sz="1350" spc="-41" dirty="0">
                <a:latin typeface="Arial"/>
                <a:cs typeface="Arial"/>
              </a:rPr>
              <a:t> </a:t>
            </a:r>
            <a:r>
              <a:rPr sz="1350" dirty="0">
                <a:latin typeface="Arial"/>
                <a:cs typeface="Arial"/>
              </a:rPr>
              <a:t>y</a:t>
            </a:r>
            <a:r>
              <a:rPr sz="1350" spc="-41" dirty="0">
                <a:latin typeface="Arial"/>
                <a:cs typeface="Arial"/>
              </a:rPr>
              <a:t> </a:t>
            </a:r>
            <a:r>
              <a:rPr sz="1350" spc="-4" dirty="0">
                <a:latin typeface="Arial"/>
                <a:cs typeface="Arial"/>
              </a:rPr>
              <a:t>alojar</a:t>
            </a:r>
            <a:r>
              <a:rPr sz="1350" spc="-26" dirty="0">
                <a:latin typeface="Arial"/>
                <a:cs typeface="Arial"/>
              </a:rPr>
              <a:t> </a:t>
            </a:r>
            <a:r>
              <a:rPr sz="1350" spc="-8" dirty="0">
                <a:latin typeface="Arial"/>
                <a:cs typeface="Arial"/>
              </a:rPr>
              <a:t>los</a:t>
            </a:r>
            <a:r>
              <a:rPr sz="1350" spc="-41" dirty="0">
                <a:latin typeface="Arial"/>
                <a:cs typeface="Arial"/>
              </a:rPr>
              <a:t> </a:t>
            </a:r>
            <a:r>
              <a:rPr sz="1350" spc="-4" dirty="0">
                <a:latin typeface="Arial"/>
                <a:cs typeface="Arial"/>
              </a:rPr>
              <a:t>objetos</a:t>
            </a:r>
            <a:r>
              <a:rPr sz="1350" spc="-34" dirty="0">
                <a:latin typeface="Arial"/>
                <a:cs typeface="Arial"/>
              </a:rPr>
              <a:t> </a:t>
            </a:r>
            <a:r>
              <a:rPr sz="1350" spc="-4" dirty="0">
                <a:latin typeface="Arial"/>
                <a:cs typeface="Arial"/>
              </a:rPr>
              <a:t>definidos</a:t>
            </a:r>
            <a:r>
              <a:rPr sz="1350" spc="-34" dirty="0">
                <a:latin typeface="Arial"/>
                <a:cs typeface="Arial"/>
              </a:rPr>
              <a:t> </a:t>
            </a:r>
            <a:r>
              <a:rPr sz="1350" dirty="0">
                <a:latin typeface="Arial"/>
                <a:cs typeface="Arial"/>
              </a:rPr>
              <a:t>por</a:t>
            </a:r>
            <a:r>
              <a:rPr sz="1350" spc="-49" dirty="0">
                <a:latin typeface="Arial"/>
                <a:cs typeface="Arial"/>
              </a:rPr>
              <a:t> </a:t>
            </a:r>
            <a:r>
              <a:rPr sz="1350" spc="-8" dirty="0">
                <a:latin typeface="Arial"/>
                <a:cs typeface="Arial"/>
              </a:rPr>
              <a:t>los</a:t>
            </a:r>
            <a:r>
              <a:rPr sz="1350" spc="-19" dirty="0">
                <a:latin typeface="Arial"/>
                <a:cs typeface="Arial"/>
              </a:rPr>
              <a:t> </a:t>
            </a:r>
            <a:r>
              <a:rPr sz="1350" spc="-4" dirty="0">
                <a:latin typeface="Arial"/>
                <a:cs typeface="Arial"/>
              </a:rPr>
              <a:t>beans.  </a:t>
            </a:r>
            <a:r>
              <a:rPr sz="1350" dirty="0">
                <a:latin typeface="Arial"/>
                <a:cs typeface="Arial"/>
              </a:rPr>
              <a:t>Hace de </a:t>
            </a:r>
            <a:r>
              <a:rPr sz="1350" spc="-4" dirty="0">
                <a:latin typeface="Arial"/>
                <a:cs typeface="Arial"/>
              </a:rPr>
              <a:t>dispensador proporcionando beans </a:t>
            </a:r>
            <a:r>
              <a:rPr sz="1350" spc="-8" dirty="0">
                <a:latin typeface="Arial"/>
                <a:cs typeface="Arial"/>
              </a:rPr>
              <a:t>por</a:t>
            </a:r>
            <a:r>
              <a:rPr sz="1350" spc="-255" dirty="0">
                <a:latin typeface="Arial"/>
                <a:cs typeface="Arial"/>
              </a:rPr>
              <a:t> </a:t>
            </a:r>
            <a:r>
              <a:rPr sz="1350" spc="-4" dirty="0">
                <a:latin typeface="Arial"/>
                <a:cs typeface="Arial"/>
              </a:rPr>
              <a:t>petición.</a:t>
            </a:r>
            <a:endParaRPr sz="1350">
              <a:latin typeface="Arial"/>
              <a:cs typeface="Arial"/>
            </a:endParaRPr>
          </a:p>
        </p:txBody>
      </p:sp>
      <p:sp>
        <p:nvSpPr>
          <p:cNvPr id="7" name="object 7"/>
          <p:cNvSpPr/>
          <p:nvPr/>
        </p:nvSpPr>
        <p:spPr>
          <a:xfrm>
            <a:off x="7987664" y="876300"/>
            <a:ext cx="963834" cy="557022"/>
          </a:xfrm>
          <a:prstGeom prst="rect">
            <a:avLst/>
          </a:prstGeom>
          <a:blipFill>
            <a:blip r:embed="rId4" cstate="print"/>
            <a:stretch>
              <a:fillRect/>
            </a:stretch>
          </a:blipFill>
        </p:spPr>
        <p:txBody>
          <a:bodyPr wrap="square" lIns="0" tIns="0" rIns="0" bIns="0" rtlCol="0"/>
          <a:lstStyle/>
          <a:p>
            <a:endParaRPr sz="1350"/>
          </a:p>
        </p:txBody>
      </p:sp>
      <p:sp>
        <p:nvSpPr>
          <p:cNvPr id="8" name="object 8"/>
          <p:cNvSpPr/>
          <p:nvPr/>
        </p:nvSpPr>
        <p:spPr>
          <a:xfrm>
            <a:off x="571976" y="1476851"/>
            <a:ext cx="0" cy="685800"/>
          </a:xfrm>
          <a:custGeom>
            <a:avLst/>
            <a:gdLst/>
            <a:ahLst/>
            <a:cxnLst/>
            <a:rect l="l" t="t" r="r" b="b"/>
            <a:pathLst>
              <a:path h="914400">
                <a:moveTo>
                  <a:pt x="0" y="914400"/>
                </a:moveTo>
                <a:lnTo>
                  <a:pt x="0" y="0"/>
                </a:lnTo>
              </a:path>
            </a:pathLst>
          </a:custGeom>
          <a:ln w="19812">
            <a:solidFill>
              <a:srgbClr val="99C938"/>
            </a:solidFill>
          </a:ln>
        </p:spPr>
        <p:txBody>
          <a:bodyPr wrap="square" lIns="0" tIns="0" rIns="0" bIns="0" rtlCol="0"/>
          <a:lstStyle/>
          <a:p>
            <a:endParaRPr sz="135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7380" y="1472895"/>
            <a:ext cx="6494621" cy="606673"/>
          </a:xfrm>
          <a:prstGeom prst="rect">
            <a:avLst/>
          </a:prstGeom>
        </p:spPr>
        <p:txBody>
          <a:bodyPr vert="horz" wrap="square" lIns="0" tIns="9049" rIns="0" bIns="0" rtlCol="0" anchor="ctr">
            <a:spAutoFit/>
          </a:bodyPr>
          <a:lstStyle/>
          <a:p>
            <a:pPr marL="9525">
              <a:lnSpc>
                <a:spcPct val="100000"/>
              </a:lnSpc>
              <a:spcBef>
                <a:spcPts val="71"/>
              </a:spcBef>
            </a:pPr>
            <a:r>
              <a:rPr spc="-300" dirty="0"/>
              <a:t>CICLO DE VIDA DE UN BEAN DE SPRING</a:t>
            </a:r>
          </a:p>
        </p:txBody>
      </p:sp>
      <p:sp>
        <p:nvSpPr>
          <p:cNvPr id="3" name="object 3"/>
          <p:cNvSpPr txBox="1"/>
          <p:nvPr/>
        </p:nvSpPr>
        <p:spPr>
          <a:xfrm>
            <a:off x="793089" y="2454821"/>
            <a:ext cx="5381149" cy="2964272"/>
          </a:xfrm>
          <a:prstGeom prst="rect">
            <a:avLst/>
          </a:prstGeom>
        </p:spPr>
        <p:txBody>
          <a:bodyPr vert="horz" wrap="square" lIns="0" tIns="78104" rIns="0" bIns="0" rtlCol="0">
            <a:spAutoFit/>
          </a:bodyPr>
          <a:lstStyle/>
          <a:p>
            <a:pPr marL="78104">
              <a:spcBef>
                <a:spcPts val="614"/>
              </a:spcBef>
            </a:pPr>
            <a:r>
              <a:rPr sz="1500" spc="-4" dirty="0">
                <a:latin typeface="Arial"/>
                <a:cs typeface="Arial"/>
              </a:rPr>
              <a:t>Spring añade </a:t>
            </a:r>
            <a:r>
              <a:rPr sz="1500" dirty="0">
                <a:latin typeface="Arial"/>
                <a:cs typeface="Arial"/>
              </a:rPr>
              <a:t>un </a:t>
            </a:r>
            <a:r>
              <a:rPr sz="1500" spc="-8" dirty="0">
                <a:latin typeface="Arial"/>
                <a:cs typeface="Arial"/>
              </a:rPr>
              <a:t>ciclo para los </a:t>
            </a:r>
            <a:r>
              <a:rPr sz="1500" b="1" spc="-8" dirty="0">
                <a:latin typeface="Arial"/>
                <a:cs typeface="Arial"/>
              </a:rPr>
              <a:t>beans </a:t>
            </a:r>
            <a:r>
              <a:rPr sz="1500" spc="-4" dirty="0">
                <a:latin typeface="Arial"/>
                <a:cs typeface="Arial"/>
              </a:rPr>
              <a:t>con </a:t>
            </a:r>
            <a:r>
              <a:rPr sz="1500" spc="-8" dirty="0">
                <a:latin typeface="Arial"/>
                <a:cs typeface="Arial"/>
              </a:rPr>
              <a:t>las </a:t>
            </a:r>
            <a:r>
              <a:rPr sz="1500" spc="-4" dirty="0">
                <a:latin typeface="Arial"/>
                <a:cs typeface="Arial"/>
              </a:rPr>
              <a:t>siguientes</a:t>
            </a:r>
            <a:r>
              <a:rPr sz="1500" spc="143" dirty="0">
                <a:latin typeface="Arial"/>
                <a:cs typeface="Arial"/>
              </a:rPr>
              <a:t> </a:t>
            </a:r>
            <a:r>
              <a:rPr sz="1500" dirty="0">
                <a:latin typeface="Arial"/>
                <a:cs typeface="Arial"/>
              </a:rPr>
              <a:t>fases:</a:t>
            </a:r>
            <a:endParaRPr sz="1500">
              <a:latin typeface="Arial"/>
              <a:cs typeface="Arial"/>
            </a:endParaRPr>
          </a:p>
          <a:p>
            <a:pPr marL="351949" indent="-342424">
              <a:spcBef>
                <a:spcPts val="540"/>
              </a:spcBef>
              <a:buClr>
                <a:srgbClr val="99C938"/>
              </a:buClr>
              <a:buAutoNum type="arabicPeriod"/>
              <a:tabLst>
                <a:tab pos="351949" algn="l"/>
                <a:tab pos="352425" algn="l"/>
              </a:tabLst>
            </a:pPr>
            <a:r>
              <a:rPr sz="1500" spc="-34" dirty="0">
                <a:latin typeface="Arial"/>
                <a:cs typeface="Arial"/>
              </a:rPr>
              <a:t>Instanciación.</a:t>
            </a:r>
            <a:endParaRPr sz="1500">
              <a:latin typeface="Arial"/>
              <a:cs typeface="Arial"/>
            </a:endParaRPr>
          </a:p>
          <a:p>
            <a:pPr marL="351949" indent="-342424">
              <a:spcBef>
                <a:spcPts val="506"/>
              </a:spcBef>
              <a:buClr>
                <a:srgbClr val="99C938"/>
              </a:buClr>
              <a:buAutoNum type="arabicPeriod"/>
              <a:tabLst>
                <a:tab pos="351949" algn="l"/>
                <a:tab pos="352425" algn="l"/>
              </a:tabLst>
            </a:pPr>
            <a:r>
              <a:rPr sz="1500" spc="-15" dirty="0">
                <a:latin typeface="Arial"/>
                <a:cs typeface="Arial"/>
              </a:rPr>
              <a:t>Inyección </a:t>
            </a:r>
            <a:r>
              <a:rPr sz="1500" dirty="0">
                <a:latin typeface="Arial"/>
                <a:cs typeface="Arial"/>
              </a:rPr>
              <a:t>de </a:t>
            </a:r>
            <a:r>
              <a:rPr sz="1500" spc="-4" dirty="0">
                <a:latin typeface="Arial"/>
                <a:cs typeface="Arial"/>
              </a:rPr>
              <a:t>las</a:t>
            </a:r>
            <a:r>
              <a:rPr sz="1500" spc="-94" dirty="0">
                <a:latin typeface="Arial"/>
                <a:cs typeface="Arial"/>
              </a:rPr>
              <a:t> </a:t>
            </a:r>
            <a:r>
              <a:rPr sz="1500" spc="-4" dirty="0">
                <a:latin typeface="Arial"/>
                <a:cs typeface="Arial"/>
              </a:rPr>
              <a:t>propiedades.</a:t>
            </a:r>
            <a:endParaRPr sz="1500">
              <a:latin typeface="Arial"/>
              <a:cs typeface="Arial"/>
            </a:endParaRPr>
          </a:p>
          <a:p>
            <a:pPr marL="351949" indent="-342424">
              <a:spcBef>
                <a:spcPts val="506"/>
              </a:spcBef>
              <a:buClr>
                <a:srgbClr val="99C938"/>
              </a:buClr>
              <a:buAutoNum type="arabicPeriod"/>
              <a:tabLst>
                <a:tab pos="351949" algn="l"/>
                <a:tab pos="352425" algn="l"/>
              </a:tabLst>
            </a:pPr>
            <a:r>
              <a:rPr sz="1500" dirty="0">
                <a:latin typeface="Arial"/>
                <a:cs typeface="Arial"/>
              </a:rPr>
              <a:t>Nombre </a:t>
            </a:r>
            <a:r>
              <a:rPr sz="1500" spc="-8" dirty="0">
                <a:latin typeface="Arial"/>
                <a:cs typeface="Arial"/>
              </a:rPr>
              <a:t>del</a:t>
            </a:r>
            <a:r>
              <a:rPr sz="1500" spc="-53" dirty="0">
                <a:latin typeface="Arial"/>
                <a:cs typeface="Arial"/>
              </a:rPr>
              <a:t> </a:t>
            </a:r>
            <a:r>
              <a:rPr sz="1500" spc="-4" dirty="0">
                <a:latin typeface="Arial"/>
                <a:cs typeface="Arial"/>
              </a:rPr>
              <a:t>bean.</a:t>
            </a:r>
            <a:endParaRPr sz="1500">
              <a:latin typeface="Arial"/>
              <a:cs typeface="Arial"/>
            </a:endParaRPr>
          </a:p>
          <a:p>
            <a:pPr marL="351949" indent="-342424">
              <a:spcBef>
                <a:spcPts val="521"/>
              </a:spcBef>
              <a:buClr>
                <a:srgbClr val="99C938"/>
              </a:buClr>
              <a:buAutoNum type="arabicPeriod"/>
              <a:tabLst>
                <a:tab pos="351949" algn="l"/>
                <a:tab pos="352425" algn="l"/>
              </a:tabLst>
            </a:pPr>
            <a:r>
              <a:rPr sz="1500" dirty="0">
                <a:latin typeface="Arial"/>
                <a:cs typeface="Arial"/>
              </a:rPr>
              <a:t>Nombre </a:t>
            </a:r>
            <a:r>
              <a:rPr sz="1500" spc="-4" dirty="0">
                <a:latin typeface="Arial"/>
                <a:cs typeface="Arial"/>
              </a:rPr>
              <a:t>de </a:t>
            </a:r>
            <a:r>
              <a:rPr sz="1500" spc="-11" dirty="0">
                <a:latin typeface="Arial"/>
                <a:cs typeface="Arial"/>
              </a:rPr>
              <a:t>la</a:t>
            </a:r>
            <a:r>
              <a:rPr sz="1500" spc="-68" dirty="0">
                <a:latin typeface="Arial"/>
                <a:cs typeface="Arial"/>
              </a:rPr>
              <a:t> </a:t>
            </a:r>
            <a:r>
              <a:rPr sz="1500" spc="-4" dirty="0">
                <a:latin typeface="Arial"/>
                <a:cs typeface="Arial"/>
              </a:rPr>
              <a:t>fábrica.</a:t>
            </a:r>
            <a:endParaRPr sz="1500">
              <a:latin typeface="Arial"/>
              <a:cs typeface="Arial"/>
            </a:endParaRPr>
          </a:p>
          <a:p>
            <a:pPr marL="351949" indent="-342424">
              <a:spcBef>
                <a:spcPts val="506"/>
              </a:spcBef>
              <a:buClr>
                <a:srgbClr val="99C938"/>
              </a:buClr>
              <a:buAutoNum type="arabicPeriod"/>
              <a:tabLst>
                <a:tab pos="351949" algn="l"/>
                <a:tab pos="352425" algn="l"/>
              </a:tabLst>
            </a:pPr>
            <a:r>
              <a:rPr sz="1500" spc="-19" dirty="0">
                <a:latin typeface="Arial"/>
                <a:cs typeface="Arial"/>
              </a:rPr>
              <a:t>Post </a:t>
            </a:r>
            <a:r>
              <a:rPr sz="1500" spc="-4" dirty="0">
                <a:latin typeface="Arial"/>
                <a:cs typeface="Arial"/>
              </a:rPr>
              <a:t>procesado (pre</a:t>
            </a:r>
            <a:r>
              <a:rPr sz="1500" spc="-150" dirty="0">
                <a:latin typeface="Arial"/>
                <a:cs typeface="Arial"/>
              </a:rPr>
              <a:t> </a:t>
            </a:r>
            <a:r>
              <a:rPr sz="1500" spc="-4" dirty="0">
                <a:latin typeface="Arial"/>
                <a:cs typeface="Arial"/>
              </a:rPr>
              <a:t>inicialización).</a:t>
            </a:r>
            <a:endParaRPr sz="1500">
              <a:latin typeface="Arial"/>
              <a:cs typeface="Arial"/>
            </a:endParaRPr>
          </a:p>
          <a:p>
            <a:pPr marL="351949" indent="-342424">
              <a:spcBef>
                <a:spcPts val="503"/>
              </a:spcBef>
              <a:buClr>
                <a:srgbClr val="99C938"/>
              </a:buClr>
              <a:buAutoNum type="arabicPeriod"/>
              <a:tabLst>
                <a:tab pos="351949" algn="l"/>
                <a:tab pos="352425" algn="l"/>
              </a:tabLst>
            </a:pPr>
            <a:r>
              <a:rPr sz="1500" spc="-4" dirty="0">
                <a:latin typeface="Arial"/>
                <a:cs typeface="Arial"/>
              </a:rPr>
              <a:t>Inicialización.</a:t>
            </a:r>
            <a:endParaRPr sz="1500">
              <a:latin typeface="Arial"/>
              <a:cs typeface="Arial"/>
            </a:endParaRPr>
          </a:p>
          <a:p>
            <a:pPr marL="351949" indent="-342424">
              <a:spcBef>
                <a:spcPts val="506"/>
              </a:spcBef>
              <a:buClr>
                <a:srgbClr val="99C938"/>
              </a:buClr>
              <a:buAutoNum type="arabicPeriod"/>
              <a:tabLst>
                <a:tab pos="351949" algn="l"/>
                <a:tab pos="352425" algn="l"/>
              </a:tabLst>
            </a:pPr>
            <a:r>
              <a:rPr sz="1500" spc="-19" dirty="0">
                <a:latin typeface="Arial"/>
                <a:cs typeface="Arial"/>
              </a:rPr>
              <a:t>Post </a:t>
            </a:r>
            <a:r>
              <a:rPr sz="1500" spc="-4" dirty="0">
                <a:latin typeface="Arial"/>
                <a:cs typeface="Arial"/>
              </a:rPr>
              <a:t>procesado (post</a:t>
            </a:r>
            <a:r>
              <a:rPr sz="1500" spc="-169" dirty="0">
                <a:latin typeface="Arial"/>
                <a:cs typeface="Arial"/>
              </a:rPr>
              <a:t> </a:t>
            </a:r>
            <a:r>
              <a:rPr sz="1500" spc="-4" dirty="0">
                <a:latin typeface="Arial"/>
                <a:cs typeface="Arial"/>
              </a:rPr>
              <a:t>inicialización).</a:t>
            </a:r>
            <a:endParaRPr sz="1500">
              <a:latin typeface="Arial"/>
              <a:cs typeface="Arial"/>
            </a:endParaRPr>
          </a:p>
          <a:p>
            <a:pPr marL="351949" indent="-342424">
              <a:spcBef>
                <a:spcPts val="525"/>
              </a:spcBef>
              <a:buClr>
                <a:srgbClr val="99C938"/>
              </a:buClr>
              <a:buAutoNum type="arabicPeriod"/>
              <a:tabLst>
                <a:tab pos="351949" algn="l"/>
                <a:tab pos="352425" algn="l"/>
              </a:tabLst>
            </a:pPr>
            <a:r>
              <a:rPr sz="1500" spc="-4" dirty="0">
                <a:latin typeface="Arial"/>
                <a:cs typeface="Arial"/>
              </a:rPr>
              <a:t>Bean listo para</a:t>
            </a:r>
            <a:r>
              <a:rPr sz="1500" spc="-90" dirty="0">
                <a:latin typeface="Arial"/>
                <a:cs typeface="Arial"/>
              </a:rPr>
              <a:t> </a:t>
            </a:r>
            <a:r>
              <a:rPr sz="1500" spc="-4" dirty="0">
                <a:latin typeface="Arial"/>
                <a:cs typeface="Arial"/>
              </a:rPr>
              <a:t>uso.</a:t>
            </a:r>
            <a:endParaRPr sz="1500">
              <a:latin typeface="Arial"/>
              <a:cs typeface="Arial"/>
            </a:endParaRPr>
          </a:p>
          <a:p>
            <a:pPr marL="351949" indent="-342424">
              <a:spcBef>
                <a:spcPts val="503"/>
              </a:spcBef>
              <a:buClr>
                <a:srgbClr val="99C938"/>
              </a:buClr>
              <a:buAutoNum type="arabicPeriod"/>
              <a:tabLst>
                <a:tab pos="351949" algn="l"/>
                <a:tab pos="352425" algn="l"/>
              </a:tabLst>
            </a:pPr>
            <a:r>
              <a:rPr sz="1500" spc="-38" dirty="0">
                <a:latin typeface="Arial"/>
                <a:cs typeface="Arial"/>
              </a:rPr>
              <a:t>Destrucción.</a:t>
            </a:r>
            <a:endParaRPr sz="1500">
              <a:latin typeface="Arial"/>
              <a:cs typeface="Arial"/>
            </a:endParaRPr>
          </a:p>
        </p:txBody>
      </p:sp>
      <p:sp>
        <p:nvSpPr>
          <p:cNvPr id="4" name="object 4"/>
          <p:cNvSpPr/>
          <p:nvPr/>
        </p:nvSpPr>
        <p:spPr>
          <a:xfrm>
            <a:off x="7987664" y="876300"/>
            <a:ext cx="963834" cy="557022"/>
          </a:xfrm>
          <a:prstGeom prst="rect">
            <a:avLst/>
          </a:prstGeom>
          <a:blipFill>
            <a:blip r:embed="rId2" cstate="print"/>
            <a:stretch>
              <a:fillRect/>
            </a:stretch>
          </a:blipFill>
        </p:spPr>
        <p:txBody>
          <a:bodyPr wrap="square" lIns="0" tIns="0" rIns="0" bIns="0" rtlCol="0"/>
          <a:lstStyle/>
          <a:p>
            <a:endParaRPr sz="1350"/>
          </a:p>
        </p:txBody>
      </p:sp>
      <p:sp>
        <p:nvSpPr>
          <p:cNvPr id="5" name="object 5"/>
          <p:cNvSpPr/>
          <p:nvPr/>
        </p:nvSpPr>
        <p:spPr>
          <a:xfrm>
            <a:off x="571976" y="1476851"/>
            <a:ext cx="0" cy="685800"/>
          </a:xfrm>
          <a:custGeom>
            <a:avLst/>
            <a:gdLst/>
            <a:ahLst/>
            <a:cxnLst/>
            <a:rect l="l" t="t" r="r" b="b"/>
            <a:pathLst>
              <a:path h="914400">
                <a:moveTo>
                  <a:pt x="0" y="914400"/>
                </a:moveTo>
                <a:lnTo>
                  <a:pt x="0" y="0"/>
                </a:lnTo>
              </a:path>
            </a:pathLst>
          </a:custGeom>
          <a:ln w="19812">
            <a:solidFill>
              <a:srgbClr val="99C938"/>
            </a:solidFill>
          </a:ln>
        </p:spPr>
        <p:txBody>
          <a:bodyPr wrap="square" lIns="0" tIns="0" rIns="0" bIns="0" rtlCol="0"/>
          <a:lstStyle/>
          <a:p>
            <a:endParaRPr sz="1350"/>
          </a:p>
        </p:txBody>
      </p:sp>
      <p:sp>
        <p:nvSpPr>
          <p:cNvPr id="6" name="object 6"/>
          <p:cNvSpPr/>
          <p:nvPr/>
        </p:nvSpPr>
        <p:spPr>
          <a:xfrm>
            <a:off x="5316855" y="3944420"/>
            <a:ext cx="1962150" cy="1962150"/>
          </a:xfrm>
          <a:prstGeom prst="rect">
            <a:avLst/>
          </a:prstGeom>
          <a:blipFill>
            <a:blip r:embed="rId3" cstate="print"/>
            <a:stretch>
              <a:fillRect/>
            </a:stretch>
          </a:blipFill>
        </p:spPr>
        <p:txBody>
          <a:bodyPr wrap="square" lIns="0" tIns="0" rIns="0" bIns="0" rtlCol="0"/>
          <a:lstStyle/>
          <a:p>
            <a:endParaRPr sz="135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06614" y="4693894"/>
            <a:ext cx="1702499" cy="1304925"/>
          </a:xfrm>
          <a:prstGeom prst="rect">
            <a:avLst/>
          </a:prstGeom>
          <a:blipFill>
            <a:blip r:embed="rId2" cstate="print"/>
            <a:stretch>
              <a:fillRect/>
            </a:stretch>
          </a:blipFill>
        </p:spPr>
        <p:txBody>
          <a:bodyPr wrap="square" lIns="0" tIns="0" rIns="0" bIns="0" rtlCol="0"/>
          <a:lstStyle/>
          <a:p>
            <a:endParaRPr sz="1350"/>
          </a:p>
        </p:txBody>
      </p:sp>
      <p:sp>
        <p:nvSpPr>
          <p:cNvPr id="3" name="object 3"/>
          <p:cNvSpPr txBox="1">
            <a:spLocks noGrp="1"/>
          </p:cNvSpPr>
          <p:nvPr>
            <p:ph type="title"/>
          </p:nvPr>
        </p:nvSpPr>
        <p:spPr>
          <a:xfrm>
            <a:off x="639120" y="1229976"/>
            <a:ext cx="7160285" cy="606673"/>
          </a:xfrm>
          <a:prstGeom prst="rect">
            <a:avLst/>
          </a:prstGeom>
        </p:spPr>
        <p:txBody>
          <a:bodyPr vert="horz" wrap="square" lIns="0" tIns="9049" rIns="0" bIns="0" rtlCol="0" anchor="ctr">
            <a:spAutoFit/>
          </a:bodyPr>
          <a:lstStyle/>
          <a:p>
            <a:pPr marL="9525">
              <a:lnSpc>
                <a:spcPct val="100000"/>
              </a:lnSpc>
              <a:spcBef>
                <a:spcPts val="71"/>
              </a:spcBef>
            </a:pPr>
            <a:r>
              <a:rPr spc="-300" dirty="0"/>
              <a:t>FORMAS DE CREAR UN BEAN EN SPRING</a:t>
            </a:r>
          </a:p>
        </p:txBody>
      </p:sp>
      <p:sp>
        <p:nvSpPr>
          <p:cNvPr id="4" name="object 4"/>
          <p:cNvSpPr txBox="1">
            <a:spLocks noGrp="1"/>
          </p:cNvSpPr>
          <p:nvPr>
            <p:ph idx="1"/>
          </p:nvPr>
        </p:nvSpPr>
        <p:spPr>
          <a:xfrm>
            <a:off x="176213" y="1764927"/>
            <a:ext cx="6505575" cy="4254050"/>
          </a:xfrm>
          <a:prstGeom prst="rect">
            <a:avLst/>
          </a:prstGeom>
        </p:spPr>
        <p:txBody>
          <a:bodyPr vert="horz" wrap="square" lIns="0" tIns="119063" rIns="0" bIns="0" rtlCol="0">
            <a:spAutoFit/>
          </a:bodyPr>
          <a:lstStyle/>
          <a:p>
            <a:pPr marL="468630" indent="-342424">
              <a:lnSpc>
                <a:spcPct val="100000"/>
              </a:lnSpc>
              <a:spcBef>
                <a:spcPts val="938"/>
              </a:spcBef>
              <a:buClr>
                <a:srgbClr val="99C938"/>
              </a:buClr>
              <a:buAutoNum type="arabicPeriod"/>
              <a:tabLst>
                <a:tab pos="469106" algn="l"/>
                <a:tab pos="469583" algn="l"/>
              </a:tabLst>
            </a:pPr>
            <a:r>
              <a:rPr b="1" spc="-56" dirty="0">
                <a:latin typeface="Arial"/>
                <a:cs typeface="Arial"/>
              </a:rPr>
              <a:t>Bean </a:t>
            </a:r>
            <a:r>
              <a:rPr b="1" spc="-45" dirty="0">
                <a:latin typeface="Arial"/>
                <a:cs typeface="Arial"/>
              </a:rPr>
              <a:t>simples</a:t>
            </a:r>
            <a:r>
              <a:rPr spc="-45" dirty="0"/>
              <a:t>: sin</a:t>
            </a:r>
            <a:r>
              <a:rPr spc="41" dirty="0"/>
              <a:t> </a:t>
            </a:r>
            <a:r>
              <a:rPr spc="-41" dirty="0"/>
              <a:t>atributos.</a:t>
            </a:r>
          </a:p>
          <a:p>
            <a:pPr marL="468630" indent="-342424">
              <a:lnSpc>
                <a:spcPct val="100000"/>
              </a:lnSpc>
              <a:spcBef>
                <a:spcPts val="866"/>
              </a:spcBef>
              <a:buClr>
                <a:srgbClr val="99C938"/>
              </a:buClr>
              <a:buAutoNum type="arabicPeriod"/>
              <a:tabLst>
                <a:tab pos="469106" algn="l"/>
                <a:tab pos="469583" algn="l"/>
              </a:tabLst>
            </a:pPr>
            <a:r>
              <a:rPr b="1" spc="-56" dirty="0">
                <a:latin typeface="Arial"/>
                <a:cs typeface="Arial"/>
              </a:rPr>
              <a:t>Bean</a:t>
            </a:r>
            <a:r>
              <a:rPr b="1" spc="-158" dirty="0">
                <a:latin typeface="Arial"/>
                <a:cs typeface="Arial"/>
              </a:rPr>
              <a:t> </a:t>
            </a:r>
            <a:r>
              <a:rPr b="1" spc="-56" dirty="0">
                <a:latin typeface="Arial"/>
                <a:cs typeface="Arial"/>
              </a:rPr>
              <a:t>con</a:t>
            </a:r>
            <a:r>
              <a:rPr b="1" spc="-153" dirty="0">
                <a:latin typeface="Arial"/>
                <a:cs typeface="Arial"/>
              </a:rPr>
              <a:t> </a:t>
            </a:r>
            <a:r>
              <a:rPr b="1" spc="-49" dirty="0">
                <a:latin typeface="Arial"/>
                <a:cs typeface="Arial"/>
              </a:rPr>
              <a:t>inyección</a:t>
            </a:r>
            <a:r>
              <a:rPr b="1" spc="-131" dirty="0">
                <a:latin typeface="Arial"/>
                <a:cs typeface="Arial"/>
              </a:rPr>
              <a:t> </a:t>
            </a:r>
            <a:r>
              <a:rPr b="1" spc="-53" dirty="0">
                <a:latin typeface="Arial"/>
                <a:cs typeface="Arial"/>
              </a:rPr>
              <a:t>por</a:t>
            </a:r>
            <a:r>
              <a:rPr b="1" spc="-135" dirty="0">
                <a:latin typeface="Arial"/>
                <a:cs typeface="Arial"/>
              </a:rPr>
              <a:t> </a:t>
            </a:r>
            <a:r>
              <a:rPr b="1" spc="-45" dirty="0">
                <a:latin typeface="Arial"/>
                <a:cs typeface="Arial"/>
              </a:rPr>
              <a:t>constructor</a:t>
            </a:r>
            <a:r>
              <a:rPr spc="-45" dirty="0"/>
              <a:t>:</a:t>
            </a:r>
            <a:r>
              <a:rPr spc="-131" dirty="0"/>
              <a:t> </a:t>
            </a:r>
            <a:r>
              <a:rPr spc="-53" dirty="0"/>
              <a:t>pasando</a:t>
            </a:r>
            <a:r>
              <a:rPr spc="-94" dirty="0"/>
              <a:t> </a:t>
            </a:r>
            <a:r>
              <a:rPr spc="-49" dirty="0"/>
              <a:t>los</a:t>
            </a:r>
            <a:r>
              <a:rPr spc="-90" dirty="0"/>
              <a:t> </a:t>
            </a:r>
            <a:r>
              <a:rPr spc="-41" dirty="0"/>
              <a:t>atributos</a:t>
            </a:r>
            <a:r>
              <a:rPr spc="-116" dirty="0"/>
              <a:t> </a:t>
            </a:r>
            <a:r>
              <a:rPr spc="-45" dirty="0"/>
              <a:t>por</a:t>
            </a:r>
            <a:r>
              <a:rPr spc="-101" dirty="0"/>
              <a:t> </a:t>
            </a:r>
            <a:r>
              <a:rPr spc="-45" dirty="0"/>
              <a:t>el</a:t>
            </a:r>
            <a:r>
              <a:rPr spc="-135" dirty="0"/>
              <a:t> </a:t>
            </a:r>
            <a:r>
              <a:rPr spc="-41" dirty="0"/>
              <a:t>constructor.</a:t>
            </a:r>
          </a:p>
          <a:p>
            <a:pPr marL="468630" marR="3810" indent="-342424">
              <a:lnSpc>
                <a:spcPts val="1838"/>
              </a:lnSpc>
              <a:spcBef>
                <a:spcPts val="990"/>
              </a:spcBef>
              <a:buClr>
                <a:srgbClr val="99C938"/>
              </a:buClr>
              <a:buAutoNum type="arabicPeriod"/>
              <a:tabLst>
                <a:tab pos="469106" algn="l"/>
                <a:tab pos="469583" algn="l"/>
              </a:tabLst>
            </a:pPr>
            <a:r>
              <a:rPr b="1" spc="-56" dirty="0">
                <a:latin typeface="Arial"/>
                <a:cs typeface="Arial"/>
              </a:rPr>
              <a:t>Bean</a:t>
            </a:r>
            <a:r>
              <a:rPr b="1" spc="-210" dirty="0">
                <a:latin typeface="Arial"/>
                <a:cs typeface="Arial"/>
              </a:rPr>
              <a:t> </a:t>
            </a:r>
            <a:r>
              <a:rPr b="1" spc="-56" dirty="0">
                <a:latin typeface="Arial"/>
                <a:cs typeface="Arial"/>
              </a:rPr>
              <a:t>con</a:t>
            </a:r>
            <a:r>
              <a:rPr b="1" spc="-188" dirty="0">
                <a:latin typeface="Arial"/>
                <a:cs typeface="Arial"/>
              </a:rPr>
              <a:t> </a:t>
            </a:r>
            <a:r>
              <a:rPr b="1" spc="-45" dirty="0">
                <a:latin typeface="Arial"/>
                <a:cs typeface="Arial"/>
              </a:rPr>
              <a:t>referencias</a:t>
            </a:r>
            <a:r>
              <a:rPr b="1" spc="-165" dirty="0">
                <a:latin typeface="Arial"/>
                <a:cs typeface="Arial"/>
              </a:rPr>
              <a:t> </a:t>
            </a:r>
            <a:r>
              <a:rPr b="1" spc="-68" dirty="0">
                <a:latin typeface="Arial"/>
                <a:cs typeface="Arial"/>
              </a:rPr>
              <a:t>de</a:t>
            </a:r>
            <a:r>
              <a:rPr b="1" spc="-180" dirty="0">
                <a:latin typeface="Arial"/>
                <a:cs typeface="Arial"/>
              </a:rPr>
              <a:t> </a:t>
            </a:r>
            <a:r>
              <a:rPr b="1" spc="-49" dirty="0">
                <a:latin typeface="Arial"/>
                <a:cs typeface="Arial"/>
              </a:rPr>
              <a:t>objeto</a:t>
            </a:r>
            <a:r>
              <a:rPr b="1" spc="-184" dirty="0">
                <a:latin typeface="Arial"/>
                <a:cs typeface="Arial"/>
              </a:rPr>
              <a:t> </a:t>
            </a:r>
            <a:r>
              <a:rPr b="1" spc="-60" dirty="0">
                <a:latin typeface="Arial"/>
                <a:cs typeface="Arial"/>
              </a:rPr>
              <a:t>de</a:t>
            </a:r>
            <a:r>
              <a:rPr b="1" spc="-199" dirty="0">
                <a:latin typeface="Arial"/>
                <a:cs typeface="Arial"/>
              </a:rPr>
              <a:t> </a:t>
            </a:r>
            <a:r>
              <a:rPr b="1" spc="-45" dirty="0">
                <a:latin typeface="Arial"/>
                <a:cs typeface="Arial"/>
              </a:rPr>
              <a:t>constructores</a:t>
            </a:r>
            <a:r>
              <a:rPr spc="-45" dirty="0"/>
              <a:t>:</a:t>
            </a:r>
            <a:r>
              <a:rPr spc="-180" dirty="0"/>
              <a:t> </a:t>
            </a:r>
            <a:r>
              <a:rPr spc="-56" dirty="0"/>
              <a:t>cuando</a:t>
            </a:r>
            <a:r>
              <a:rPr spc="-150" dirty="0"/>
              <a:t> </a:t>
            </a:r>
            <a:r>
              <a:rPr spc="-53" dirty="0"/>
              <a:t>pasamos</a:t>
            </a:r>
            <a:r>
              <a:rPr spc="-169" dirty="0"/>
              <a:t> </a:t>
            </a:r>
            <a:r>
              <a:rPr spc="-64" dirty="0"/>
              <a:t>un</a:t>
            </a:r>
            <a:r>
              <a:rPr spc="-172" dirty="0"/>
              <a:t> </a:t>
            </a:r>
            <a:r>
              <a:rPr spc="-53" dirty="0"/>
              <a:t>bean</a:t>
            </a:r>
            <a:r>
              <a:rPr spc="-169" dirty="0"/>
              <a:t> </a:t>
            </a:r>
            <a:r>
              <a:rPr spc="-60" dirty="0"/>
              <a:t>como  </a:t>
            </a:r>
            <a:r>
              <a:rPr dirty="0"/>
              <a:t>atributo </a:t>
            </a:r>
            <a:r>
              <a:rPr spc="-4" dirty="0"/>
              <a:t>del constructor </a:t>
            </a:r>
            <a:r>
              <a:rPr spc="-11" dirty="0"/>
              <a:t>de</a:t>
            </a:r>
            <a:r>
              <a:rPr dirty="0"/>
              <a:t> otro.</a:t>
            </a:r>
          </a:p>
          <a:p>
            <a:pPr marL="468630" marR="1013936" indent="-342424">
              <a:lnSpc>
                <a:spcPts val="1800"/>
              </a:lnSpc>
              <a:spcBef>
                <a:spcPts val="1001"/>
              </a:spcBef>
              <a:buClr>
                <a:srgbClr val="99C938"/>
              </a:buClr>
              <a:buAutoNum type="arabicPeriod"/>
              <a:tabLst>
                <a:tab pos="469106" algn="l"/>
                <a:tab pos="469583" algn="l"/>
              </a:tabLst>
            </a:pPr>
            <a:r>
              <a:rPr b="1" spc="-109" dirty="0">
                <a:latin typeface="Arial"/>
                <a:cs typeface="Arial"/>
              </a:rPr>
              <a:t>Bean</a:t>
            </a:r>
            <a:r>
              <a:rPr b="1" spc="-195" dirty="0">
                <a:latin typeface="Arial"/>
                <a:cs typeface="Arial"/>
              </a:rPr>
              <a:t> </a:t>
            </a:r>
            <a:r>
              <a:rPr b="1" spc="-105" dirty="0">
                <a:latin typeface="Arial"/>
                <a:cs typeface="Arial"/>
              </a:rPr>
              <a:t>con</a:t>
            </a:r>
            <a:r>
              <a:rPr b="1" spc="-199" dirty="0">
                <a:latin typeface="Arial"/>
                <a:cs typeface="Arial"/>
              </a:rPr>
              <a:t> </a:t>
            </a:r>
            <a:r>
              <a:rPr b="1" spc="-90" dirty="0">
                <a:latin typeface="Arial"/>
                <a:cs typeface="Arial"/>
              </a:rPr>
              <a:t>inyección</a:t>
            </a:r>
            <a:r>
              <a:rPr b="1" spc="-206" dirty="0">
                <a:latin typeface="Arial"/>
                <a:cs typeface="Arial"/>
              </a:rPr>
              <a:t> </a:t>
            </a:r>
            <a:r>
              <a:rPr b="1" spc="-98" dirty="0">
                <a:latin typeface="Arial"/>
                <a:cs typeface="Arial"/>
              </a:rPr>
              <a:t>de</a:t>
            </a:r>
            <a:r>
              <a:rPr b="1" spc="-210" dirty="0">
                <a:latin typeface="Arial"/>
                <a:cs typeface="Arial"/>
              </a:rPr>
              <a:t> </a:t>
            </a:r>
            <a:r>
              <a:rPr b="1" spc="-90" dirty="0">
                <a:latin typeface="Arial"/>
                <a:cs typeface="Arial"/>
              </a:rPr>
              <a:t>propiedades</a:t>
            </a:r>
            <a:r>
              <a:rPr spc="-90" dirty="0"/>
              <a:t>:</a:t>
            </a:r>
            <a:r>
              <a:rPr spc="-195" dirty="0"/>
              <a:t> </a:t>
            </a:r>
            <a:r>
              <a:rPr spc="-98" dirty="0"/>
              <a:t>cuando</a:t>
            </a:r>
            <a:r>
              <a:rPr spc="-172" dirty="0"/>
              <a:t> </a:t>
            </a:r>
            <a:r>
              <a:rPr spc="-101" dirty="0"/>
              <a:t>en</a:t>
            </a:r>
            <a:r>
              <a:rPr spc="-184" dirty="0"/>
              <a:t> </a:t>
            </a:r>
            <a:r>
              <a:rPr spc="-109" dirty="0"/>
              <a:t>vez</a:t>
            </a:r>
            <a:r>
              <a:rPr spc="-176" dirty="0"/>
              <a:t> </a:t>
            </a:r>
            <a:r>
              <a:rPr spc="-83" dirty="0"/>
              <a:t>del</a:t>
            </a:r>
            <a:r>
              <a:rPr spc="-199" dirty="0"/>
              <a:t> </a:t>
            </a:r>
            <a:r>
              <a:rPr spc="-101" dirty="0"/>
              <a:t>método</a:t>
            </a:r>
            <a:r>
              <a:rPr spc="-172" dirty="0"/>
              <a:t> </a:t>
            </a:r>
            <a:r>
              <a:rPr spc="-79" dirty="0"/>
              <a:t>constructor  </a:t>
            </a:r>
            <a:r>
              <a:rPr spc="-45" dirty="0"/>
              <a:t>utilizamos </a:t>
            </a:r>
            <a:r>
              <a:rPr b="1" spc="-45" dirty="0">
                <a:latin typeface="Arial"/>
                <a:cs typeface="Arial"/>
              </a:rPr>
              <a:t>setters </a:t>
            </a:r>
            <a:r>
              <a:rPr spc="-64" dirty="0"/>
              <a:t>de</a:t>
            </a:r>
            <a:r>
              <a:rPr spc="86" dirty="0"/>
              <a:t> </a:t>
            </a:r>
            <a:r>
              <a:rPr spc="-41" dirty="0"/>
              <a:t>atributos.</a:t>
            </a:r>
          </a:p>
          <a:p>
            <a:pPr marL="599123" lvl="1" indent="-342900">
              <a:lnSpc>
                <a:spcPct val="100000"/>
              </a:lnSpc>
              <a:spcBef>
                <a:spcPts val="105"/>
              </a:spcBef>
              <a:buClr>
                <a:srgbClr val="99C938"/>
              </a:buClr>
              <a:buAutoNum type="arabicPeriod"/>
              <a:tabLst>
                <a:tab pos="599599" algn="l"/>
                <a:tab pos="600075" algn="l"/>
              </a:tabLst>
            </a:pPr>
            <a:r>
              <a:rPr sz="1500" b="1" spc="-49" dirty="0">
                <a:latin typeface="Arial"/>
                <a:cs typeface="Arial"/>
              </a:rPr>
              <a:t>Con </a:t>
            </a:r>
            <a:r>
              <a:rPr sz="1500" b="1" spc="-41" dirty="0">
                <a:latin typeface="Arial"/>
                <a:cs typeface="Arial"/>
              </a:rPr>
              <a:t>valores </a:t>
            </a:r>
            <a:r>
              <a:rPr sz="1500" b="1" spc="-38" dirty="0">
                <a:latin typeface="Arial"/>
                <a:cs typeface="Arial"/>
              </a:rPr>
              <a:t>simples</a:t>
            </a:r>
            <a:r>
              <a:rPr sz="1500" spc="-38" dirty="0">
                <a:latin typeface="Arial"/>
                <a:cs typeface="Arial"/>
              </a:rPr>
              <a:t>: </a:t>
            </a:r>
            <a:r>
              <a:rPr sz="1500" spc="-41" dirty="0">
                <a:latin typeface="Arial"/>
                <a:cs typeface="Arial"/>
              </a:rPr>
              <a:t>Enteros, </a:t>
            </a:r>
            <a:r>
              <a:rPr sz="1500" spc="-34" dirty="0">
                <a:latin typeface="Arial"/>
                <a:cs typeface="Arial"/>
              </a:rPr>
              <a:t>reales,</a:t>
            </a:r>
            <a:r>
              <a:rPr sz="1500" spc="-75" dirty="0">
                <a:latin typeface="Arial"/>
                <a:cs typeface="Arial"/>
              </a:rPr>
              <a:t> </a:t>
            </a:r>
            <a:r>
              <a:rPr sz="1500" spc="-53" dirty="0">
                <a:latin typeface="Arial"/>
                <a:cs typeface="Arial"/>
              </a:rPr>
              <a:t>Cadenas…</a:t>
            </a:r>
            <a:endParaRPr sz="1500" dirty="0">
              <a:latin typeface="Arial"/>
              <a:cs typeface="Arial"/>
            </a:endParaRPr>
          </a:p>
          <a:p>
            <a:pPr marL="599123" lvl="1" indent="-342900">
              <a:lnSpc>
                <a:spcPct val="100000"/>
              </a:lnSpc>
              <a:spcBef>
                <a:spcPts val="270"/>
              </a:spcBef>
              <a:buClr>
                <a:srgbClr val="99C938"/>
              </a:buClr>
              <a:buAutoNum type="arabicPeriod"/>
              <a:tabLst>
                <a:tab pos="599599" algn="l"/>
                <a:tab pos="600075" algn="l"/>
              </a:tabLst>
            </a:pPr>
            <a:r>
              <a:rPr sz="1500" b="1" spc="-4" dirty="0">
                <a:latin typeface="Arial"/>
                <a:cs typeface="Arial"/>
              </a:rPr>
              <a:t>Con</a:t>
            </a:r>
            <a:r>
              <a:rPr sz="1500" b="1" spc="-176" dirty="0">
                <a:latin typeface="Arial"/>
                <a:cs typeface="Arial"/>
              </a:rPr>
              <a:t> </a:t>
            </a:r>
            <a:r>
              <a:rPr sz="1500" b="1" spc="-4" dirty="0">
                <a:latin typeface="Arial"/>
                <a:cs typeface="Arial"/>
              </a:rPr>
              <a:t>valores</a:t>
            </a:r>
            <a:r>
              <a:rPr sz="1500" b="1" spc="-180" dirty="0">
                <a:latin typeface="Arial"/>
                <a:cs typeface="Arial"/>
              </a:rPr>
              <a:t> </a:t>
            </a:r>
            <a:r>
              <a:rPr sz="1500" b="1" spc="-4" dirty="0">
                <a:latin typeface="Arial"/>
                <a:cs typeface="Arial"/>
              </a:rPr>
              <a:t>complejos</a:t>
            </a:r>
            <a:r>
              <a:rPr sz="1500" spc="-4" dirty="0">
                <a:latin typeface="Arial"/>
                <a:cs typeface="Arial"/>
              </a:rPr>
              <a:t>:</a:t>
            </a:r>
            <a:r>
              <a:rPr sz="1500" spc="-146" dirty="0">
                <a:latin typeface="Arial"/>
                <a:cs typeface="Arial"/>
              </a:rPr>
              <a:t> </a:t>
            </a:r>
            <a:r>
              <a:rPr sz="1500" spc="-15" dirty="0">
                <a:latin typeface="Arial"/>
                <a:cs typeface="Arial"/>
              </a:rPr>
              <a:t>Por</a:t>
            </a:r>
            <a:r>
              <a:rPr sz="1500" spc="-191" dirty="0">
                <a:latin typeface="Arial"/>
                <a:cs typeface="Arial"/>
              </a:rPr>
              <a:t> </a:t>
            </a:r>
            <a:r>
              <a:rPr sz="1500" spc="-4" dirty="0">
                <a:latin typeface="Arial"/>
                <a:cs typeface="Arial"/>
              </a:rPr>
              <a:t>referencia</a:t>
            </a:r>
            <a:r>
              <a:rPr sz="1500" spc="-176" dirty="0">
                <a:latin typeface="Arial"/>
                <a:cs typeface="Arial"/>
              </a:rPr>
              <a:t> </a:t>
            </a:r>
            <a:r>
              <a:rPr sz="1500" spc="-8" dirty="0">
                <a:latin typeface="Arial"/>
                <a:cs typeface="Arial"/>
              </a:rPr>
              <a:t>de</a:t>
            </a:r>
            <a:r>
              <a:rPr sz="1500" spc="-165" dirty="0">
                <a:latin typeface="Arial"/>
                <a:cs typeface="Arial"/>
              </a:rPr>
              <a:t> </a:t>
            </a:r>
            <a:r>
              <a:rPr sz="1500" spc="-4" dirty="0">
                <a:latin typeface="Arial"/>
                <a:cs typeface="Arial"/>
              </a:rPr>
              <a:t>otro</a:t>
            </a:r>
            <a:r>
              <a:rPr sz="1500" spc="-161" dirty="0">
                <a:latin typeface="Arial"/>
                <a:cs typeface="Arial"/>
              </a:rPr>
              <a:t> </a:t>
            </a:r>
            <a:r>
              <a:rPr sz="1500" spc="-4" dirty="0">
                <a:latin typeface="Arial"/>
                <a:cs typeface="Arial"/>
              </a:rPr>
              <a:t>objeto,</a:t>
            </a:r>
            <a:r>
              <a:rPr sz="1500" spc="-176" dirty="0">
                <a:latin typeface="Arial"/>
                <a:cs typeface="Arial"/>
              </a:rPr>
              <a:t> </a:t>
            </a:r>
            <a:r>
              <a:rPr sz="1500" spc="-4" dirty="0">
                <a:latin typeface="Arial"/>
                <a:cs typeface="Arial"/>
              </a:rPr>
              <a:t>pasando</a:t>
            </a:r>
            <a:r>
              <a:rPr sz="1500" spc="-180" dirty="0">
                <a:latin typeface="Arial"/>
                <a:cs typeface="Arial"/>
              </a:rPr>
              <a:t> </a:t>
            </a:r>
            <a:r>
              <a:rPr sz="1500" spc="-8" dirty="0">
                <a:latin typeface="Arial"/>
                <a:cs typeface="Arial"/>
              </a:rPr>
              <a:t>un</a:t>
            </a:r>
            <a:r>
              <a:rPr sz="1500" spc="-165" dirty="0">
                <a:latin typeface="Arial"/>
                <a:cs typeface="Arial"/>
              </a:rPr>
              <a:t> </a:t>
            </a:r>
            <a:r>
              <a:rPr sz="1500" spc="-4" dirty="0">
                <a:latin typeface="Arial"/>
                <a:cs typeface="Arial"/>
              </a:rPr>
              <a:t>bean</a:t>
            </a:r>
            <a:r>
              <a:rPr sz="1500" spc="-161" dirty="0">
                <a:latin typeface="Arial"/>
                <a:cs typeface="Arial"/>
              </a:rPr>
              <a:t> </a:t>
            </a:r>
            <a:r>
              <a:rPr sz="1500" spc="-8" dirty="0">
                <a:latin typeface="Arial"/>
                <a:cs typeface="Arial"/>
              </a:rPr>
              <a:t>al</a:t>
            </a:r>
            <a:r>
              <a:rPr sz="1500" spc="-169" dirty="0">
                <a:latin typeface="Arial"/>
                <a:cs typeface="Arial"/>
              </a:rPr>
              <a:t> </a:t>
            </a:r>
            <a:r>
              <a:rPr sz="1500" dirty="0">
                <a:latin typeface="Arial"/>
                <a:cs typeface="Arial"/>
              </a:rPr>
              <a:t>método</a:t>
            </a:r>
            <a:r>
              <a:rPr sz="1500" spc="-165" dirty="0">
                <a:latin typeface="Arial"/>
                <a:cs typeface="Arial"/>
              </a:rPr>
              <a:t> </a:t>
            </a:r>
            <a:r>
              <a:rPr sz="1500" spc="-4" dirty="0">
                <a:latin typeface="Arial"/>
                <a:cs typeface="Arial"/>
              </a:rPr>
              <a:t>set.</a:t>
            </a:r>
            <a:endParaRPr sz="1500" dirty="0">
              <a:latin typeface="Arial"/>
              <a:cs typeface="Arial"/>
            </a:endParaRPr>
          </a:p>
          <a:p>
            <a:pPr marL="736758" lvl="2" indent="-343376">
              <a:lnSpc>
                <a:spcPct val="100000"/>
              </a:lnSpc>
              <a:spcBef>
                <a:spcPts val="278"/>
              </a:spcBef>
              <a:buClr>
                <a:srgbClr val="99C938"/>
              </a:buClr>
              <a:buAutoNum type="arabicPeriod"/>
              <a:tabLst>
                <a:tab pos="737235" algn="l"/>
                <a:tab pos="737711" algn="l"/>
              </a:tabLst>
            </a:pPr>
            <a:r>
              <a:rPr sz="1350" b="1" spc="-41" dirty="0">
                <a:solidFill>
                  <a:srgbClr val="006EC0"/>
                </a:solidFill>
                <a:latin typeface="Arial"/>
                <a:cs typeface="Arial"/>
              </a:rPr>
              <a:t>Colecciones </a:t>
            </a:r>
            <a:r>
              <a:rPr sz="1350" b="1" spc="-49" dirty="0">
                <a:solidFill>
                  <a:srgbClr val="006EC0"/>
                </a:solidFill>
                <a:latin typeface="Arial"/>
                <a:cs typeface="Arial"/>
              </a:rPr>
              <a:t>de </a:t>
            </a:r>
            <a:r>
              <a:rPr sz="1350" b="1" spc="-34" dirty="0">
                <a:solidFill>
                  <a:srgbClr val="006EC0"/>
                </a:solidFill>
                <a:latin typeface="Arial"/>
                <a:cs typeface="Arial"/>
              </a:rPr>
              <a:t>datos</a:t>
            </a:r>
            <a:r>
              <a:rPr sz="1350" spc="-34" dirty="0">
                <a:solidFill>
                  <a:srgbClr val="006EC0"/>
                </a:solidFill>
                <a:latin typeface="Arial"/>
                <a:cs typeface="Arial"/>
              </a:rPr>
              <a:t>: listas, </a:t>
            </a:r>
            <a:r>
              <a:rPr sz="1350" spc="-45" dirty="0">
                <a:solidFill>
                  <a:srgbClr val="006EC0"/>
                </a:solidFill>
                <a:latin typeface="Arial"/>
                <a:cs typeface="Arial"/>
              </a:rPr>
              <a:t>arrays,</a:t>
            </a:r>
            <a:r>
              <a:rPr sz="1350" spc="-11" dirty="0">
                <a:solidFill>
                  <a:srgbClr val="006EC0"/>
                </a:solidFill>
                <a:latin typeface="Arial"/>
                <a:cs typeface="Arial"/>
              </a:rPr>
              <a:t> </a:t>
            </a:r>
            <a:r>
              <a:rPr sz="1350" spc="-56" dirty="0">
                <a:solidFill>
                  <a:srgbClr val="006EC0"/>
                </a:solidFill>
                <a:latin typeface="Arial"/>
                <a:cs typeface="Arial"/>
              </a:rPr>
              <a:t>maps…</a:t>
            </a:r>
            <a:endParaRPr sz="1350" dirty="0">
              <a:latin typeface="Arial"/>
              <a:cs typeface="Arial"/>
            </a:endParaRPr>
          </a:p>
          <a:p>
            <a:pPr marL="736758" lvl="2" indent="-343376">
              <a:lnSpc>
                <a:spcPct val="100000"/>
              </a:lnSpc>
              <a:spcBef>
                <a:spcPts val="289"/>
              </a:spcBef>
              <a:buClr>
                <a:srgbClr val="99C938"/>
              </a:buClr>
              <a:buAutoNum type="arabicPeriod"/>
              <a:tabLst>
                <a:tab pos="737235" algn="l"/>
                <a:tab pos="737711" algn="l"/>
              </a:tabLst>
            </a:pPr>
            <a:r>
              <a:rPr sz="1350" b="1" spc="-53" dirty="0">
                <a:solidFill>
                  <a:srgbClr val="006EC0"/>
                </a:solidFill>
                <a:latin typeface="Arial"/>
                <a:cs typeface="Arial"/>
              </a:rPr>
              <a:t>Con </a:t>
            </a:r>
            <a:r>
              <a:rPr sz="1350" b="1" spc="-34" dirty="0">
                <a:solidFill>
                  <a:srgbClr val="006EC0"/>
                </a:solidFill>
                <a:latin typeface="Arial"/>
                <a:cs typeface="Arial"/>
              </a:rPr>
              <a:t>valor </a:t>
            </a:r>
            <a:r>
              <a:rPr sz="1350" b="1" spc="-38" dirty="0">
                <a:solidFill>
                  <a:srgbClr val="006EC0"/>
                </a:solidFill>
                <a:latin typeface="Arial"/>
                <a:cs typeface="Arial"/>
              </a:rPr>
              <a:t>nulo</a:t>
            </a:r>
            <a:r>
              <a:rPr sz="1350" spc="-38" dirty="0">
                <a:solidFill>
                  <a:srgbClr val="006EC0"/>
                </a:solidFill>
                <a:latin typeface="Arial"/>
                <a:cs typeface="Arial"/>
              </a:rPr>
              <a:t>: </a:t>
            </a:r>
            <a:r>
              <a:rPr sz="1350" spc="-41" dirty="0">
                <a:solidFill>
                  <a:srgbClr val="006EC0"/>
                </a:solidFill>
                <a:latin typeface="Arial"/>
                <a:cs typeface="Arial"/>
              </a:rPr>
              <a:t>cuando necesitamos </a:t>
            </a:r>
            <a:r>
              <a:rPr sz="1350" spc="-38" dirty="0">
                <a:solidFill>
                  <a:srgbClr val="006EC0"/>
                </a:solidFill>
                <a:latin typeface="Arial"/>
                <a:cs typeface="Arial"/>
              </a:rPr>
              <a:t>pasar </a:t>
            </a:r>
            <a:r>
              <a:rPr sz="1350" spc="-41" dirty="0">
                <a:solidFill>
                  <a:srgbClr val="006EC0"/>
                </a:solidFill>
                <a:latin typeface="Arial"/>
                <a:cs typeface="Arial"/>
              </a:rPr>
              <a:t>un </a:t>
            </a:r>
            <a:r>
              <a:rPr sz="1350" spc="-34" dirty="0">
                <a:solidFill>
                  <a:srgbClr val="006EC0"/>
                </a:solidFill>
                <a:latin typeface="Arial"/>
                <a:cs typeface="Arial"/>
              </a:rPr>
              <a:t>valor</a:t>
            </a:r>
            <a:r>
              <a:rPr sz="1350" spc="-83" dirty="0">
                <a:solidFill>
                  <a:srgbClr val="006EC0"/>
                </a:solidFill>
                <a:latin typeface="Arial"/>
                <a:cs typeface="Arial"/>
              </a:rPr>
              <a:t> </a:t>
            </a:r>
            <a:r>
              <a:rPr sz="1350" spc="-34" dirty="0">
                <a:solidFill>
                  <a:srgbClr val="006EC0"/>
                </a:solidFill>
                <a:latin typeface="Arial"/>
                <a:cs typeface="Arial"/>
              </a:rPr>
              <a:t>nulo.</a:t>
            </a:r>
            <a:endParaRPr sz="1350" dirty="0">
              <a:latin typeface="Arial"/>
              <a:cs typeface="Arial"/>
            </a:endParaRPr>
          </a:p>
        </p:txBody>
      </p:sp>
      <p:sp>
        <p:nvSpPr>
          <p:cNvPr id="5" name="object 5"/>
          <p:cNvSpPr/>
          <p:nvPr/>
        </p:nvSpPr>
        <p:spPr>
          <a:xfrm>
            <a:off x="7987664" y="876300"/>
            <a:ext cx="963834" cy="557022"/>
          </a:xfrm>
          <a:prstGeom prst="rect">
            <a:avLst/>
          </a:prstGeom>
          <a:blipFill>
            <a:blip r:embed="rId3" cstate="print"/>
            <a:stretch>
              <a:fillRect/>
            </a:stretch>
          </a:blipFill>
        </p:spPr>
        <p:txBody>
          <a:bodyPr wrap="square" lIns="0" tIns="0" rIns="0" bIns="0" rtlCol="0"/>
          <a:lstStyle/>
          <a:p>
            <a:endParaRPr sz="1350"/>
          </a:p>
        </p:txBody>
      </p:sp>
      <p:sp>
        <p:nvSpPr>
          <p:cNvPr id="6" name="object 6"/>
          <p:cNvSpPr/>
          <p:nvPr/>
        </p:nvSpPr>
        <p:spPr>
          <a:xfrm>
            <a:off x="571976" y="1190412"/>
            <a:ext cx="0" cy="685800"/>
          </a:xfrm>
          <a:custGeom>
            <a:avLst/>
            <a:gdLst/>
            <a:ahLst/>
            <a:cxnLst/>
            <a:rect l="l" t="t" r="r" b="b"/>
            <a:pathLst>
              <a:path h="914400">
                <a:moveTo>
                  <a:pt x="0" y="914400"/>
                </a:moveTo>
                <a:lnTo>
                  <a:pt x="0" y="0"/>
                </a:lnTo>
              </a:path>
            </a:pathLst>
          </a:custGeom>
          <a:ln w="19812">
            <a:solidFill>
              <a:srgbClr val="99C938"/>
            </a:solidFill>
          </a:ln>
        </p:spPr>
        <p:txBody>
          <a:bodyPr wrap="square" lIns="0" tIns="0" rIns="0" bIns="0" rtlCol="0"/>
          <a:lstStyle/>
          <a:p>
            <a:endParaRPr sz="1350"/>
          </a:p>
        </p:txBody>
      </p:sp>
      <p:sp>
        <p:nvSpPr>
          <p:cNvPr id="7" name="object 7"/>
          <p:cNvSpPr/>
          <p:nvPr/>
        </p:nvSpPr>
        <p:spPr>
          <a:xfrm>
            <a:off x="5763577" y="5173442"/>
            <a:ext cx="912971" cy="752351"/>
          </a:xfrm>
          <a:prstGeom prst="rect">
            <a:avLst/>
          </a:prstGeom>
          <a:blipFill>
            <a:blip r:embed="rId4" cstate="print"/>
            <a:stretch>
              <a:fillRect/>
            </a:stretch>
          </a:blipFill>
        </p:spPr>
        <p:txBody>
          <a:bodyPr wrap="square" lIns="0" tIns="0" rIns="0" bIns="0" rtlCol="0"/>
          <a:lstStyle/>
          <a:p>
            <a:endParaRPr sz="135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51001" y="573116"/>
            <a:ext cx="6876660" cy="830997"/>
          </a:xfrm>
          <a:prstGeom prst="rect">
            <a:avLst/>
          </a:prstGeom>
          <a:noFill/>
        </p:spPr>
        <p:txBody>
          <a:bodyPr wrap="square" rtlCol="0">
            <a:spAutoFit/>
          </a:bodyPr>
          <a:lstStyle/>
          <a:p>
            <a:pPr algn="ctr"/>
            <a:r>
              <a:rPr lang="es-MX" sz="4800" b="1" dirty="0">
                <a:latin typeface="Arial" panose="020B0604020202020204" pitchFamily="34" charset="0"/>
                <a:cs typeface="Arial" panose="020B0604020202020204" pitchFamily="34" charset="0"/>
              </a:rPr>
              <a:t>Microservicios…</a:t>
            </a:r>
            <a:endParaRPr lang="es-MX" sz="4800" dirty="0">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578B78AD-A549-4374-962C-21333752E6A9}"/>
              </a:ext>
            </a:extLst>
          </p:cNvPr>
          <p:cNvPicPr>
            <a:picLocks noChangeAspect="1"/>
          </p:cNvPicPr>
          <p:nvPr/>
        </p:nvPicPr>
        <p:blipFill>
          <a:blip r:embed="rId2"/>
          <a:stretch>
            <a:fillRect/>
          </a:stretch>
        </p:blipFill>
        <p:spPr>
          <a:xfrm>
            <a:off x="2248677" y="1478938"/>
            <a:ext cx="6102220" cy="723584"/>
          </a:xfrm>
          <a:prstGeom prst="rect">
            <a:avLst/>
          </a:prstGeom>
        </p:spPr>
      </p:pic>
      <p:sp>
        <p:nvSpPr>
          <p:cNvPr id="4" name="CuadroTexto 3">
            <a:extLst>
              <a:ext uri="{FF2B5EF4-FFF2-40B4-BE49-F238E27FC236}">
                <a16:creationId xmlns:a16="http://schemas.microsoft.com/office/drawing/2014/main" id="{579CF8A8-52E6-4D29-B708-D7EF4C059302}"/>
              </a:ext>
            </a:extLst>
          </p:cNvPr>
          <p:cNvSpPr txBox="1"/>
          <p:nvPr/>
        </p:nvSpPr>
        <p:spPr>
          <a:xfrm>
            <a:off x="735407" y="2446442"/>
            <a:ext cx="6876660" cy="830997"/>
          </a:xfrm>
          <a:prstGeom prst="rect">
            <a:avLst/>
          </a:prstGeom>
          <a:noFill/>
        </p:spPr>
        <p:txBody>
          <a:bodyPr wrap="square" rtlCol="0">
            <a:spAutoFit/>
          </a:bodyPr>
          <a:lstStyle/>
          <a:p>
            <a:pPr algn="ctr"/>
            <a:r>
              <a:rPr lang="es-MX" sz="4800" b="1" dirty="0">
                <a:latin typeface="Arial" panose="020B0604020202020204" pitchFamily="34" charset="0"/>
                <a:cs typeface="Arial" panose="020B0604020202020204" pitchFamily="34" charset="0"/>
              </a:rPr>
              <a:t>Soporte para la nube…</a:t>
            </a:r>
            <a:endParaRPr lang="es-MX" sz="4800"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08EDE5FA-392F-4D1C-AB20-A0EBC4B0F66C}"/>
              </a:ext>
            </a:extLst>
          </p:cNvPr>
          <p:cNvPicPr>
            <a:picLocks noChangeAspect="1"/>
          </p:cNvPicPr>
          <p:nvPr/>
        </p:nvPicPr>
        <p:blipFill>
          <a:blip r:embed="rId3"/>
          <a:stretch>
            <a:fillRect/>
          </a:stretch>
        </p:blipFill>
        <p:spPr>
          <a:xfrm>
            <a:off x="845878" y="3244851"/>
            <a:ext cx="5452285" cy="2846475"/>
          </a:xfrm>
          <a:prstGeom prst="rect">
            <a:avLst/>
          </a:prstGeom>
        </p:spPr>
      </p:pic>
      <p:sp>
        <p:nvSpPr>
          <p:cNvPr id="6" name="Rectángulo 5">
            <a:extLst>
              <a:ext uri="{FF2B5EF4-FFF2-40B4-BE49-F238E27FC236}">
                <a16:creationId xmlns:a16="http://schemas.microsoft.com/office/drawing/2014/main" id="{44A4876A-5FC6-4269-9518-F206A637C83D}"/>
              </a:ext>
            </a:extLst>
          </p:cNvPr>
          <p:cNvSpPr/>
          <p:nvPr/>
        </p:nvSpPr>
        <p:spPr>
          <a:xfrm>
            <a:off x="5099843" y="3580562"/>
            <a:ext cx="1864614" cy="369332"/>
          </a:xfrm>
          <a:prstGeom prst="rect">
            <a:avLst/>
          </a:prstGeom>
        </p:spPr>
        <p:txBody>
          <a:bodyPr wrap="none">
            <a:spAutoFit/>
          </a:bodyPr>
          <a:lstStyle/>
          <a:p>
            <a:pPr algn="ctr"/>
            <a:r>
              <a:rPr lang="es-MX" b="1" dirty="0">
                <a:latin typeface="Arial" panose="020B0604020202020204" pitchFamily="34" charset="0"/>
                <a:cs typeface="Arial" panose="020B0604020202020204" pitchFamily="34" charset="0"/>
              </a:rPr>
              <a:t>2 instancias ….</a:t>
            </a:r>
            <a:endParaRPr lang="es-MX" dirty="0">
              <a:latin typeface="Arial" panose="020B0604020202020204" pitchFamily="34" charset="0"/>
              <a:cs typeface="Arial" panose="020B0604020202020204" pitchFamily="34" charset="0"/>
            </a:endParaRPr>
          </a:p>
        </p:txBody>
      </p:sp>
      <p:sp>
        <p:nvSpPr>
          <p:cNvPr id="7" name="Rectángulo 6">
            <a:extLst>
              <a:ext uri="{FF2B5EF4-FFF2-40B4-BE49-F238E27FC236}">
                <a16:creationId xmlns:a16="http://schemas.microsoft.com/office/drawing/2014/main" id="{A6866C14-EC5C-4777-9B86-9B64F079616C}"/>
              </a:ext>
            </a:extLst>
          </p:cNvPr>
          <p:cNvSpPr/>
          <p:nvPr/>
        </p:nvSpPr>
        <p:spPr>
          <a:xfrm>
            <a:off x="6217299" y="4563637"/>
            <a:ext cx="1800494" cy="369332"/>
          </a:xfrm>
          <a:prstGeom prst="rect">
            <a:avLst/>
          </a:prstGeom>
        </p:spPr>
        <p:txBody>
          <a:bodyPr wrap="none">
            <a:spAutoFit/>
          </a:bodyPr>
          <a:lstStyle/>
          <a:p>
            <a:pPr algn="ctr"/>
            <a:r>
              <a:rPr lang="es-MX" b="1" dirty="0">
                <a:latin typeface="Arial" panose="020B0604020202020204" pitchFamily="34" charset="0"/>
                <a:cs typeface="Arial" panose="020B0604020202020204" pitchFamily="34" charset="0"/>
              </a:rPr>
              <a:t>4 instancias …</a:t>
            </a:r>
            <a:endParaRPr lang="es-MX" dirty="0">
              <a:latin typeface="Arial" panose="020B0604020202020204" pitchFamily="34" charset="0"/>
              <a:cs typeface="Arial" panose="020B0604020202020204" pitchFamily="34" charset="0"/>
            </a:endParaRPr>
          </a:p>
        </p:txBody>
      </p:sp>
      <p:sp>
        <p:nvSpPr>
          <p:cNvPr id="8" name="Rectángulo 7">
            <a:extLst>
              <a:ext uri="{FF2B5EF4-FFF2-40B4-BE49-F238E27FC236}">
                <a16:creationId xmlns:a16="http://schemas.microsoft.com/office/drawing/2014/main" id="{CCD60E9F-FC43-48EA-A737-D0AB063208B0}"/>
              </a:ext>
            </a:extLst>
          </p:cNvPr>
          <p:cNvSpPr/>
          <p:nvPr/>
        </p:nvSpPr>
        <p:spPr>
          <a:xfrm>
            <a:off x="3337610" y="5453888"/>
            <a:ext cx="1672254" cy="369332"/>
          </a:xfrm>
          <a:prstGeom prst="rect">
            <a:avLst/>
          </a:prstGeom>
        </p:spPr>
        <p:txBody>
          <a:bodyPr wrap="none">
            <a:spAutoFit/>
          </a:bodyPr>
          <a:lstStyle/>
          <a:p>
            <a:pPr algn="ctr"/>
            <a:r>
              <a:rPr lang="es-MX" b="1" dirty="0">
                <a:latin typeface="Arial" panose="020B0604020202020204" pitchFamily="34" charset="0"/>
                <a:cs typeface="Arial" panose="020B0604020202020204" pitchFamily="34" charset="0"/>
              </a:rPr>
              <a:t>1 instancia …</a:t>
            </a:r>
            <a:endParaRPr lang="es-MX" dirty="0">
              <a:latin typeface="Arial" panose="020B0604020202020204" pitchFamily="34" charset="0"/>
              <a:cs typeface="Arial" panose="020B0604020202020204" pitchFamily="34" charset="0"/>
            </a:endParaRPr>
          </a:p>
        </p:txBody>
      </p:sp>
      <p:sp>
        <p:nvSpPr>
          <p:cNvPr id="9" name="Rectángulo 8">
            <a:extLst>
              <a:ext uri="{FF2B5EF4-FFF2-40B4-BE49-F238E27FC236}">
                <a16:creationId xmlns:a16="http://schemas.microsoft.com/office/drawing/2014/main" id="{832ACEF5-12A9-4365-BE68-4FE687E03A71}"/>
              </a:ext>
            </a:extLst>
          </p:cNvPr>
          <p:cNvSpPr/>
          <p:nvPr/>
        </p:nvSpPr>
        <p:spPr>
          <a:xfrm>
            <a:off x="845878" y="5961718"/>
            <a:ext cx="4888048" cy="646331"/>
          </a:xfrm>
          <a:prstGeom prst="rect">
            <a:avLst/>
          </a:prstGeom>
        </p:spPr>
        <p:txBody>
          <a:bodyPr wrap="square">
            <a:spAutoFit/>
          </a:bodyPr>
          <a:lstStyle/>
          <a:p>
            <a:pPr algn="ctr"/>
            <a:r>
              <a:rPr lang="es-MX" b="1" dirty="0">
                <a:latin typeface="Arial" panose="020B0604020202020204" pitchFamily="34" charset="0"/>
                <a:cs typeface="Arial" panose="020B0604020202020204" pitchFamily="34" charset="0"/>
              </a:rPr>
              <a:t>Puedes prender y apagar instancias sin mayores complicaciones.</a:t>
            </a: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9310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85246" y="4674093"/>
            <a:ext cx="1359217" cy="1318736"/>
          </a:xfrm>
          <a:prstGeom prst="rect">
            <a:avLst/>
          </a:prstGeom>
          <a:blipFill>
            <a:blip r:embed="rId2" cstate="print"/>
            <a:stretch>
              <a:fillRect/>
            </a:stretch>
          </a:blipFill>
        </p:spPr>
        <p:txBody>
          <a:bodyPr wrap="square" lIns="0" tIns="0" rIns="0" bIns="0" rtlCol="0"/>
          <a:lstStyle/>
          <a:p>
            <a:endParaRPr sz="1350"/>
          </a:p>
        </p:txBody>
      </p:sp>
      <p:sp>
        <p:nvSpPr>
          <p:cNvPr id="3" name="object 3"/>
          <p:cNvSpPr txBox="1">
            <a:spLocks noGrp="1"/>
          </p:cNvSpPr>
          <p:nvPr>
            <p:ph type="title"/>
          </p:nvPr>
        </p:nvSpPr>
        <p:spPr>
          <a:xfrm>
            <a:off x="827379" y="1472895"/>
            <a:ext cx="6272664" cy="606673"/>
          </a:xfrm>
          <a:prstGeom prst="rect">
            <a:avLst/>
          </a:prstGeom>
        </p:spPr>
        <p:txBody>
          <a:bodyPr vert="horz" wrap="square" lIns="0" tIns="9049" rIns="0" bIns="0" rtlCol="0" anchor="ctr">
            <a:spAutoFit/>
          </a:bodyPr>
          <a:lstStyle/>
          <a:p>
            <a:pPr marL="9525">
              <a:lnSpc>
                <a:spcPct val="100000"/>
              </a:lnSpc>
              <a:spcBef>
                <a:spcPts val="71"/>
              </a:spcBef>
            </a:pPr>
            <a:r>
              <a:rPr spc="-300" dirty="0"/>
              <a:t>CONFIGURACIÓN DE SPRING BEANS</a:t>
            </a:r>
          </a:p>
        </p:txBody>
      </p:sp>
      <p:sp>
        <p:nvSpPr>
          <p:cNvPr id="4" name="object 4"/>
          <p:cNvSpPr txBox="1"/>
          <p:nvPr/>
        </p:nvSpPr>
        <p:spPr>
          <a:xfrm>
            <a:off x="793090" y="2454631"/>
            <a:ext cx="7330916" cy="2818272"/>
          </a:xfrm>
          <a:prstGeom prst="rect">
            <a:avLst/>
          </a:prstGeom>
        </p:spPr>
        <p:txBody>
          <a:bodyPr vert="horz" wrap="square" lIns="0" tIns="117158" rIns="0" bIns="0" rtlCol="0">
            <a:spAutoFit/>
          </a:bodyPr>
          <a:lstStyle/>
          <a:p>
            <a:pPr marL="78104">
              <a:spcBef>
                <a:spcPts val="923"/>
              </a:spcBef>
            </a:pPr>
            <a:r>
              <a:rPr sz="1500" spc="-41" dirty="0">
                <a:latin typeface="Arial"/>
                <a:cs typeface="Arial"/>
              </a:rPr>
              <a:t>Spring</a:t>
            </a:r>
            <a:r>
              <a:rPr sz="1500" spc="-240" dirty="0">
                <a:latin typeface="Arial"/>
                <a:cs typeface="Arial"/>
              </a:rPr>
              <a:t> </a:t>
            </a:r>
            <a:r>
              <a:rPr sz="1500" spc="-56" dirty="0">
                <a:latin typeface="Arial"/>
                <a:cs typeface="Arial"/>
              </a:rPr>
              <a:t>Framework</a:t>
            </a:r>
            <a:r>
              <a:rPr sz="1500" spc="-19" dirty="0">
                <a:latin typeface="Arial"/>
                <a:cs typeface="Arial"/>
              </a:rPr>
              <a:t> </a:t>
            </a:r>
            <a:r>
              <a:rPr sz="1500" spc="-15" dirty="0">
                <a:latin typeface="Arial"/>
                <a:cs typeface="Arial"/>
              </a:rPr>
              <a:t>provee</a:t>
            </a:r>
            <a:r>
              <a:rPr sz="1500" spc="-143" dirty="0">
                <a:latin typeface="Arial"/>
                <a:cs typeface="Arial"/>
              </a:rPr>
              <a:t> </a:t>
            </a:r>
            <a:r>
              <a:rPr sz="1500" spc="-4" dirty="0">
                <a:latin typeface="Arial"/>
                <a:cs typeface="Arial"/>
              </a:rPr>
              <a:t>tres</a:t>
            </a:r>
            <a:r>
              <a:rPr sz="1500" spc="-135" dirty="0">
                <a:latin typeface="Arial"/>
                <a:cs typeface="Arial"/>
              </a:rPr>
              <a:t> </a:t>
            </a:r>
            <a:r>
              <a:rPr sz="1500" spc="-4" dirty="0">
                <a:latin typeface="Arial"/>
                <a:cs typeface="Arial"/>
              </a:rPr>
              <a:t>maneras</a:t>
            </a:r>
            <a:r>
              <a:rPr sz="1500" spc="-109" dirty="0">
                <a:latin typeface="Arial"/>
                <a:cs typeface="Arial"/>
              </a:rPr>
              <a:t> </a:t>
            </a:r>
            <a:r>
              <a:rPr sz="1500" spc="-8" dirty="0">
                <a:latin typeface="Arial"/>
                <a:cs typeface="Arial"/>
              </a:rPr>
              <a:t>para</a:t>
            </a:r>
            <a:r>
              <a:rPr sz="1500" spc="-127" dirty="0">
                <a:latin typeface="Arial"/>
                <a:cs typeface="Arial"/>
              </a:rPr>
              <a:t> </a:t>
            </a:r>
            <a:r>
              <a:rPr sz="1500" spc="-4" dirty="0">
                <a:latin typeface="Arial"/>
                <a:cs typeface="Arial"/>
              </a:rPr>
              <a:t>configurar</a:t>
            </a:r>
            <a:r>
              <a:rPr sz="1500" spc="-127" dirty="0">
                <a:latin typeface="Arial"/>
                <a:cs typeface="Arial"/>
              </a:rPr>
              <a:t> </a:t>
            </a:r>
            <a:r>
              <a:rPr sz="1500" spc="-4" dirty="0">
                <a:latin typeface="Arial"/>
                <a:cs typeface="Arial"/>
              </a:rPr>
              <a:t>los</a:t>
            </a:r>
            <a:r>
              <a:rPr sz="1500" spc="-120" dirty="0">
                <a:latin typeface="Arial"/>
                <a:cs typeface="Arial"/>
              </a:rPr>
              <a:t> </a:t>
            </a:r>
            <a:r>
              <a:rPr sz="1500" spc="-4" dirty="0">
                <a:latin typeface="Arial"/>
                <a:cs typeface="Arial"/>
              </a:rPr>
              <a:t>beans</a:t>
            </a:r>
            <a:r>
              <a:rPr sz="1500" spc="-113" dirty="0">
                <a:latin typeface="Arial"/>
                <a:cs typeface="Arial"/>
              </a:rPr>
              <a:t> </a:t>
            </a:r>
            <a:r>
              <a:rPr sz="1500" spc="-4" dirty="0">
                <a:latin typeface="Arial"/>
                <a:cs typeface="Arial"/>
              </a:rPr>
              <a:t>a</a:t>
            </a:r>
            <a:r>
              <a:rPr sz="1500" spc="-131" dirty="0">
                <a:latin typeface="Arial"/>
                <a:cs typeface="Arial"/>
              </a:rPr>
              <a:t> </a:t>
            </a:r>
            <a:r>
              <a:rPr sz="1500" spc="-4" dirty="0">
                <a:latin typeface="Arial"/>
                <a:cs typeface="Arial"/>
              </a:rPr>
              <a:t>usar</a:t>
            </a:r>
            <a:r>
              <a:rPr sz="1500" spc="-120" dirty="0">
                <a:latin typeface="Arial"/>
                <a:cs typeface="Arial"/>
              </a:rPr>
              <a:t> </a:t>
            </a:r>
            <a:r>
              <a:rPr sz="1500" spc="4" dirty="0">
                <a:latin typeface="Arial"/>
                <a:cs typeface="Arial"/>
              </a:rPr>
              <a:t>en</a:t>
            </a:r>
            <a:r>
              <a:rPr sz="1500" spc="-127" dirty="0">
                <a:latin typeface="Arial"/>
                <a:cs typeface="Arial"/>
              </a:rPr>
              <a:t> </a:t>
            </a:r>
            <a:r>
              <a:rPr sz="1500" spc="-11" dirty="0">
                <a:latin typeface="Arial"/>
                <a:cs typeface="Arial"/>
              </a:rPr>
              <a:t>la</a:t>
            </a:r>
            <a:r>
              <a:rPr sz="1500" spc="-113" dirty="0">
                <a:latin typeface="Arial"/>
                <a:cs typeface="Arial"/>
              </a:rPr>
              <a:t> </a:t>
            </a:r>
            <a:r>
              <a:rPr sz="1500" spc="-4" dirty="0">
                <a:latin typeface="Arial"/>
                <a:cs typeface="Arial"/>
              </a:rPr>
              <a:t>aplicación.</a:t>
            </a:r>
            <a:endParaRPr sz="1500">
              <a:latin typeface="Arial"/>
              <a:cs typeface="Arial"/>
            </a:endParaRPr>
          </a:p>
          <a:p>
            <a:pPr marL="351949" marR="348615" indent="-342424">
              <a:lnSpc>
                <a:spcPct val="90500"/>
              </a:lnSpc>
              <a:spcBef>
                <a:spcPts val="1020"/>
              </a:spcBef>
              <a:buClr>
                <a:srgbClr val="99C938"/>
              </a:buClr>
              <a:buAutoNum type="arabicPeriod"/>
              <a:tabLst>
                <a:tab pos="351949" algn="l"/>
                <a:tab pos="352425" algn="l"/>
              </a:tabLst>
            </a:pPr>
            <a:r>
              <a:rPr sz="1500" b="1" spc="-41" dirty="0">
                <a:latin typeface="Arial"/>
                <a:cs typeface="Arial"/>
              </a:rPr>
              <a:t>Configuración </a:t>
            </a:r>
            <a:r>
              <a:rPr sz="1500" b="1" spc="-49" dirty="0">
                <a:latin typeface="Arial"/>
                <a:cs typeface="Arial"/>
              </a:rPr>
              <a:t>basado en </a:t>
            </a:r>
            <a:r>
              <a:rPr sz="1500" b="1" spc="-41" dirty="0">
                <a:latin typeface="Arial"/>
                <a:cs typeface="Arial"/>
              </a:rPr>
              <a:t>Anotaciones: </a:t>
            </a:r>
            <a:r>
              <a:rPr sz="1500" spc="-49" dirty="0">
                <a:latin typeface="Arial"/>
                <a:cs typeface="Arial"/>
              </a:rPr>
              <a:t>Usando </a:t>
            </a:r>
            <a:r>
              <a:rPr sz="1500" spc="-34" dirty="0">
                <a:latin typeface="Arial"/>
                <a:cs typeface="Arial"/>
              </a:rPr>
              <a:t>las </a:t>
            </a:r>
            <a:r>
              <a:rPr sz="1500" spc="-41" dirty="0">
                <a:latin typeface="Arial"/>
                <a:cs typeface="Arial"/>
              </a:rPr>
              <a:t>anotaciones </a:t>
            </a:r>
            <a:r>
              <a:rPr sz="1500" spc="-41" dirty="0">
                <a:solidFill>
                  <a:srgbClr val="739A28"/>
                </a:solidFill>
                <a:latin typeface="Arial"/>
                <a:cs typeface="Arial"/>
              </a:rPr>
              <a:t>@Service </a:t>
            </a:r>
            <a:r>
              <a:rPr sz="1500" spc="-49" dirty="0">
                <a:latin typeface="Arial"/>
                <a:cs typeface="Arial"/>
              </a:rPr>
              <a:t>o </a:t>
            </a:r>
            <a:r>
              <a:rPr sz="1500" spc="-49" dirty="0">
                <a:solidFill>
                  <a:srgbClr val="739A28"/>
                </a:solidFill>
                <a:latin typeface="Arial"/>
                <a:cs typeface="Arial"/>
              </a:rPr>
              <a:t> </a:t>
            </a:r>
            <a:r>
              <a:rPr sz="1500" spc="-90" dirty="0">
                <a:solidFill>
                  <a:srgbClr val="739A28"/>
                </a:solidFill>
                <a:latin typeface="Arial"/>
                <a:cs typeface="Arial"/>
              </a:rPr>
              <a:t>@Component</a:t>
            </a:r>
            <a:r>
              <a:rPr sz="1500" spc="-90" dirty="0">
                <a:latin typeface="Arial"/>
                <a:cs typeface="Arial"/>
              </a:rPr>
              <a:t>. </a:t>
            </a:r>
            <a:r>
              <a:rPr sz="1500" spc="-83" dirty="0">
                <a:latin typeface="Arial"/>
                <a:cs typeface="Arial"/>
              </a:rPr>
              <a:t>Los </a:t>
            </a:r>
            <a:r>
              <a:rPr sz="1500" spc="-71" dirty="0">
                <a:latin typeface="Arial"/>
                <a:cs typeface="Arial"/>
              </a:rPr>
              <a:t>detalles del </a:t>
            </a:r>
            <a:r>
              <a:rPr sz="1500" spc="-79" dirty="0">
                <a:latin typeface="Arial"/>
                <a:cs typeface="Arial"/>
              </a:rPr>
              <a:t>alcance </a:t>
            </a:r>
            <a:r>
              <a:rPr sz="1500" spc="-75" dirty="0">
                <a:latin typeface="Arial"/>
                <a:cs typeface="Arial"/>
              </a:rPr>
              <a:t>(scope) </a:t>
            </a:r>
            <a:r>
              <a:rPr sz="1500" spc="-90" dirty="0">
                <a:latin typeface="Arial"/>
                <a:cs typeface="Arial"/>
              </a:rPr>
              <a:t>pueden </a:t>
            </a:r>
            <a:r>
              <a:rPr sz="1500" spc="-79" dirty="0">
                <a:latin typeface="Arial"/>
                <a:cs typeface="Arial"/>
              </a:rPr>
              <a:t>proporcionarse </a:t>
            </a:r>
            <a:r>
              <a:rPr sz="1500" spc="-90" dirty="0">
                <a:latin typeface="Arial"/>
                <a:cs typeface="Arial"/>
              </a:rPr>
              <a:t>con </a:t>
            </a:r>
            <a:r>
              <a:rPr sz="1500" spc="-64" dirty="0">
                <a:latin typeface="Arial"/>
                <a:cs typeface="Arial"/>
              </a:rPr>
              <a:t>la</a:t>
            </a:r>
            <a:r>
              <a:rPr sz="1500" spc="-191" dirty="0">
                <a:latin typeface="Arial"/>
                <a:cs typeface="Arial"/>
              </a:rPr>
              <a:t> </a:t>
            </a:r>
            <a:r>
              <a:rPr sz="1500" spc="-79" dirty="0">
                <a:latin typeface="Arial"/>
                <a:cs typeface="Arial"/>
              </a:rPr>
              <a:t>anotación </a:t>
            </a:r>
            <a:r>
              <a:rPr sz="1500" spc="-79" dirty="0">
                <a:solidFill>
                  <a:srgbClr val="739A28"/>
                </a:solidFill>
                <a:latin typeface="Arial"/>
                <a:cs typeface="Arial"/>
              </a:rPr>
              <a:t> </a:t>
            </a:r>
            <a:r>
              <a:rPr sz="1500" spc="-45" dirty="0">
                <a:solidFill>
                  <a:srgbClr val="739A28"/>
                </a:solidFill>
                <a:latin typeface="Arial"/>
                <a:cs typeface="Arial"/>
              </a:rPr>
              <a:t>@Scope</a:t>
            </a:r>
            <a:r>
              <a:rPr sz="1500" spc="-45" dirty="0">
                <a:latin typeface="Arial"/>
                <a:cs typeface="Arial"/>
              </a:rPr>
              <a:t>.</a:t>
            </a:r>
            <a:endParaRPr sz="1500">
              <a:latin typeface="Arial"/>
              <a:cs typeface="Arial"/>
            </a:endParaRPr>
          </a:p>
          <a:p>
            <a:pPr marL="351949" marR="161449" indent="-342424">
              <a:lnSpc>
                <a:spcPct val="90400"/>
              </a:lnSpc>
              <a:spcBef>
                <a:spcPts val="1020"/>
              </a:spcBef>
              <a:buClr>
                <a:srgbClr val="99C938"/>
              </a:buClr>
              <a:buAutoNum type="arabicPeriod"/>
              <a:tabLst>
                <a:tab pos="351949" algn="l"/>
                <a:tab pos="352425" algn="l"/>
              </a:tabLst>
            </a:pPr>
            <a:r>
              <a:rPr sz="1500" b="1" spc="-41" dirty="0">
                <a:latin typeface="Arial"/>
                <a:cs typeface="Arial"/>
              </a:rPr>
              <a:t>Configuración</a:t>
            </a:r>
            <a:r>
              <a:rPr sz="1500" b="1" spc="-233" dirty="0">
                <a:latin typeface="Arial"/>
                <a:cs typeface="Arial"/>
              </a:rPr>
              <a:t> </a:t>
            </a:r>
            <a:r>
              <a:rPr sz="1500" b="1" spc="-49" dirty="0">
                <a:latin typeface="Arial"/>
                <a:cs typeface="Arial"/>
              </a:rPr>
              <a:t>basado</a:t>
            </a:r>
            <a:r>
              <a:rPr sz="1500" b="1" spc="-236" dirty="0">
                <a:latin typeface="Arial"/>
                <a:cs typeface="Arial"/>
              </a:rPr>
              <a:t> </a:t>
            </a:r>
            <a:r>
              <a:rPr sz="1500" b="1" spc="-49" dirty="0">
                <a:latin typeface="Arial"/>
                <a:cs typeface="Arial"/>
              </a:rPr>
              <a:t>en</a:t>
            </a:r>
            <a:r>
              <a:rPr sz="1500" b="1" spc="-255" dirty="0">
                <a:latin typeface="Arial"/>
                <a:cs typeface="Arial"/>
              </a:rPr>
              <a:t> </a:t>
            </a:r>
            <a:r>
              <a:rPr sz="1500" b="1" spc="-53" dirty="0">
                <a:latin typeface="Arial"/>
                <a:cs typeface="Arial"/>
              </a:rPr>
              <a:t>XML:</a:t>
            </a:r>
            <a:r>
              <a:rPr sz="1500" b="1" spc="-255" dirty="0">
                <a:latin typeface="Arial"/>
                <a:cs typeface="Arial"/>
              </a:rPr>
              <a:t> </a:t>
            </a:r>
            <a:r>
              <a:rPr sz="1500" spc="-34" dirty="0">
                <a:latin typeface="Arial"/>
                <a:cs typeface="Arial"/>
              </a:rPr>
              <a:t>Al</a:t>
            </a:r>
            <a:r>
              <a:rPr sz="1500" spc="-244" dirty="0">
                <a:latin typeface="Arial"/>
                <a:cs typeface="Arial"/>
              </a:rPr>
              <a:t> </a:t>
            </a:r>
            <a:r>
              <a:rPr sz="1500" spc="-38" dirty="0">
                <a:latin typeface="Arial"/>
                <a:cs typeface="Arial"/>
              </a:rPr>
              <a:t>crear</a:t>
            </a:r>
            <a:r>
              <a:rPr sz="1500" spc="-251" dirty="0">
                <a:latin typeface="Arial"/>
                <a:cs typeface="Arial"/>
              </a:rPr>
              <a:t> </a:t>
            </a:r>
            <a:r>
              <a:rPr sz="1500" spc="-34" dirty="0">
                <a:latin typeface="Arial"/>
                <a:cs typeface="Arial"/>
              </a:rPr>
              <a:t>el</a:t>
            </a:r>
            <a:r>
              <a:rPr sz="1500" spc="-244" dirty="0">
                <a:latin typeface="Arial"/>
                <a:cs typeface="Arial"/>
              </a:rPr>
              <a:t> </a:t>
            </a:r>
            <a:r>
              <a:rPr sz="1500" spc="-38" dirty="0">
                <a:latin typeface="Arial"/>
                <a:cs typeface="Arial"/>
              </a:rPr>
              <a:t>archivo</a:t>
            </a:r>
            <a:r>
              <a:rPr sz="1500" spc="-240" dirty="0">
                <a:latin typeface="Arial"/>
                <a:cs typeface="Arial"/>
              </a:rPr>
              <a:t> </a:t>
            </a:r>
            <a:r>
              <a:rPr sz="1500" spc="-49" dirty="0">
                <a:latin typeface="Arial"/>
                <a:cs typeface="Arial"/>
              </a:rPr>
              <a:t>de</a:t>
            </a:r>
            <a:r>
              <a:rPr sz="1500" spc="-248" dirty="0">
                <a:latin typeface="Arial"/>
                <a:cs typeface="Arial"/>
              </a:rPr>
              <a:t> </a:t>
            </a:r>
            <a:r>
              <a:rPr sz="1500" spc="-41" dirty="0">
                <a:solidFill>
                  <a:srgbClr val="739A28"/>
                </a:solidFill>
                <a:latin typeface="Arial"/>
                <a:cs typeface="Arial"/>
              </a:rPr>
              <a:t>configuración</a:t>
            </a:r>
            <a:r>
              <a:rPr sz="1500" spc="-229" dirty="0">
                <a:solidFill>
                  <a:srgbClr val="739A28"/>
                </a:solidFill>
                <a:latin typeface="Arial"/>
                <a:cs typeface="Arial"/>
              </a:rPr>
              <a:t> </a:t>
            </a:r>
            <a:r>
              <a:rPr sz="1500" spc="-49" dirty="0">
                <a:solidFill>
                  <a:srgbClr val="739A28"/>
                </a:solidFill>
                <a:latin typeface="Arial"/>
                <a:cs typeface="Arial"/>
              </a:rPr>
              <a:t>de</a:t>
            </a:r>
            <a:r>
              <a:rPr sz="1500" spc="-244" dirty="0">
                <a:solidFill>
                  <a:srgbClr val="739A28"/>
                </a:solidFill>
                <a:latin typeface="Arial"/>
                <a:cs typeface="Arial"/>
              </a:rPr>
              <a:t> </a:t>
            </a:r>
            <a:r>
              <a:rPr sz="1500" spc="-41" dirty="0">
                <a:solidFill>
                  <a:srgbClr val="739A28"/>
                </a:solidFill>
                <a:latin typeface="Arial"/>
                <a:cs typeface="Arial"/>
              </a:rPr>
              <a:t>Spring</a:t>
            </a:r>
            <a:r>
              <a:rPr sz="1500" spc="-263" dirty="0">
                <a:solidFill>
                  <a:srgbClr val="739A28"/>
                </a:solidFill>
                <a:latin typeface="Arial"/>
                <a:cs typeface="Arial"/>
              </a:rPr>
              <a:t> </a:t>
            </a:r>
            <a:r>
              <a:rPr sz="1500" spc="-53" dirty="0">
                <a:solidFill>
                  <a:srgbClr val="739A28"/>
                </a:solidFill>
                <a:latin typeface="Arial"/>
                <a:cs typeface="Arial"/>
              </a:rPr>
              <a:t>XML</a:t>
            </a:r>
            <a:r>
              <a:rPr sz="1500" spc="-244" dirty="0">
                <a:solidFill>
                  <a:srgbClr val="739A28"/>
                </a:solidFill>
                <a:latin typeface="Arial"/>
                <a:cs typeface="Arial"/>
              </a:rPr>
              <a:t> </a:t>
            </a:r>
            <a:r>
              <a:rPr sz="1500" spc="-45" dirty="0">
                <a:latin typeface="Arial"/>
                <a:cs typeface="Arial"/>
              </a:rPr>
              <a:t>para  </a:t>
            </a:r>
            <a:r>
              <a:rPr sz="1500" spc="-4" dirty="0">
                <a:latin typeface="Arial"/>
                <a:cs typeface="Arial"/>
              </a:rPr>
              <a:t>configurar</a:t>
            </a:r>
            <a:r>
              <a:rPr sz="1500" spc="-263" dirty="0">
                <a:latin typeface="Arial"/>
                <a:cs typeface="Arial"/>
              </a:rPr>
              <a:t> </a:t>
            </a:r>
            <a:r>
              <a:rPr sz="1500" spc="-4" dirty="0">
                <a:latin typeface="Arial"/>
                <a:cs typeface="Arial"/>
              </a:rPr>
              <a:t>los</a:t>
            </a:r>
            <a:r>
              <a:rPr sz="1500" spc="-266" dirty="0">
                <a:latin typeface="Arial"/>
                <a:cs typeface="Arial"/>
              </a:rPr>
              <a:t> </a:t>
            </a:r>
            <a:r>
              <a:rPr sz="1500" spc="-4" dirty="0">
                <a:latin typeface="Arial"/>
                <a:cs typeface="Arial"/>
              </a:rPr>
              <a:t>beans.</a:t>
            </a:r>
            <a:r>
              <a:rPr sz="1500" spc="-251" dirty="0">
                <a:latin typeface="Arial"/>
                <a:cs typeface="Arial"/>
              </a:rPr>
              <a:t> </a:t>
            </a:r>
            <a:r>
              <a:rPr sz="1500" dirty="0">
                <a:latin typeface="Arial"/>
                <a:cs typeface="Arial"/>
              </a:rPr>
              <a:t>Si</a:t>
            </a:r>
            <a:r>
              <a:rPr sz="1500" spc="-263" dirty="0">
                <a:latin typeface="Arial"/>
                <a:cs typeface="Arial"/>
              </a:rPr>
              <a:t> </a:t>
            </a:r>
            <a:r>
              <a:rPr sz="1500" dirty="0">
                <a:latin typeface="Arial"/>
                <a:cs typeface="Arial"/>
              </a:rPr>
              <a:t>estás</a:t>
            </a:r>
            <a:r>
              <a:rPr sz="1500" spc="-255" dirty="0">
                <a:latin typeface="Arial"/>
                <a:cs typeface="Arial"/>
              </a:rPr>
              <a:t> </a:t>
            </a:r>
            <a:r>
              <a:rPr sz="1500" spc="-4" dirty="0">
                <a:latin typeface="Arial"/>
                <a:cs typeface="Arial"/>
              </a:rPr>
              <a:t>utilizando</a:t>
            </a:r>
            <a:r>
              <a:rPr sz="1500" spc="-255" dirty="0">
                <a:latin typeface="Arial"/>
                <a:cs typeface="Arial"/>
              </a:rPr>
              <a:t> </a:t>
            </a:r>
            <a:r>
              <a:rPr sz="1500" spc="-8" dirty="0">
                <a:latin typeface="Arial"/>
                <a:cs typeface="Arial"/>
              </a:rPr>
              <a:t>el</a:t>
            </a:r>
            <a:r>
              <a:rPr sz="1500" spc="-259" dirty="0">
                <a:latin typeface="Arial"/>
                <a:cs typeface="Arial"/>
              </a:rPr>
              <a:t> </a:t>
            </a:r>
            <a:r>
              <a:rPr sz="1500" spc="-4" dirty="0">
                <a:latin typeface="Arial"/>
                <a:cs typeface="Arial"/>
              </a:rPr>
              <a:t>framework</a:t>
            </a:r>
            <a:r>
              <a:rPr sz="1500" spc="-233" dirty="0">
                <a:latin typeface="Arial"/>
                <a:cs typeface="Arial"/>
              </a:rPr>
              <a:t> </a:t>
            </a:r>
            <a:r>
              <a:rPr sz="1500" spc="-8" dirty="0">
                <a:latin typeface="Arial"/>
                <a:cs typeface="Arial"/>
              </a:rPr>
              <a:t>Spring</a:t>
            </a:r>
            <a:r>
              <a:rPr sz="1500" spc="-259" dirty="0">
                <a:latin typeface="Arial"/>
                <a:cs typeface="Arial"/>
              </a:rPr>
              <a:t> </a:t>
            </a:r>
            <a:r>
              <a:rPr sz="1500" spc="-4" dirty="0">
                <a:latin typeface="Arial"/>
                <a:cs typeface="Arial"/>
              </a:rPr>
              <a:t>MVC</a:t>
            </a:r>
            <a:r>
              <a:rPr sz="1500" spc="-251" dirty="0">
                <a:latin typeface="Arial"/>
                <a:cs typeface="Arial"/>
              </a:rPr>
              <a:t> </a:t>
            </a:r>
            <a:r>
              <a:rPr sz="1500" dirty="0">
                <a:latin typeface="Arial"/>
                <a:cs typeface="Arial"/>
              </a:rPr>
              <a:t>la</a:t>
            </a:r>
            <a:r>
              <a:rPr sz="1500" spc="-259" dirty="0">
                <a:latin typeface="Arial"/>
                <a:cs typeface="Arial"/>
              </a:rPr>
              <a:t> </a:t>
            </a:r>
            <a:r>
              <a:rPr sz="1500" spc="-4" dirty="0">
                <a:latin typeface="Arial"/>
                <a:cs typeface="Arial"/>
              </a:rPr>
              <a:t>configuración  </a:t>
            </a:r>
            <a:r>
              <a:rPr sz="1500" spc="-8" dirty="0">
                <a:latin typeface="Arial"/>
                <a:cs typeface="Arial"/>
              </a:rPr>
              <a:t>basada </a:t>
            </a:r>
            <a:r>
              <a:rPr sz="1500" spc="-4" dirty="0">
                <a:latin typeface="Arial"/>
                <a:cs typeface="Arial"/>
              </a:rPr>
              <a:t>en </a:t>
            </a:r>
            <a:r>
              <a:rPr sz="1500" dirty="0">
                <a:latin typeface="Arial"/>
                <a:cs typeface="Arial"/>
              </a:rPr>
              <a:t>XML </a:t>
            </a:r>
            <a:r>
              <a:rPr sz="1500" spc="-8" dirty="0">
                <a:latin typeface="Arial"/>
                <a:cs typeface="Arial"/>
              </a:rPr>
              <a:t>puede </a:t>
            </a:r>
            <a:r>
              <a:rPr sz="1500" spc="-4" dirty="0">
                <a:latin typeface="Arial"/>
                <a:cs typeface="Arial"/>
              </a:rPr>
              <a:t>cargarse automáticamente escribiendo algún código </a:t>
            </a:r>
            <a:r>
              <a:rPr sz="1500" dirty="0">
                <a:latin typeface="Arial"/>
                <a:cs typeface="Arial"/>
              </a:rPr>
              <a:t>de  </a:t>
            </a:r>
            <a:r>
              <a:rPr sz="1500" spc="-4" dirty="0">
                <a:latin typeface="Arial"/>
                <a:cs typeface="Arial"/>
              </a:rPr>
              <a:t>configuración </a:t>
            </a:r>
            <a:r>
              <a:rPr sz="1500" spc="-8" dirty="0">
                <a:latin typeface="Arial"/>
                <a:cs typeface="Arial"/>
              </a:rPr>
              <a:t>en </a:t>
            </a:r>
            <a:r>
              <a:rPr sz="1500" spc="-4" dirty="0">
                <a:latin typeface="Arial"/>
                <a:cs typeface="Arial"/>
              </a:rPr>
              <a:t>el archivo</a:t>
            </a:r>
            <a:r>
              <a:rPr sz="1500" spc="-146" dirty="0">
                <a:latin typeface="Arial"/>
                <a:cs typeface="Arial"/>
              </a:rPr>
              <a:t> </a:t>
            </a:r>
            <a:r>
              <a:rPr sz="1500" spc="-15" dirty="0">
                <a:solidFill>
                  <a:srgbClr val="739A28"/>
                </a:solidFill>
                <a:latin typeface="Arial"/>
                <a:cs typeface="Arial"/>
              </a:rPr>
              <a:t>web.xml</a:t>
            </a:r>
            <a:r>
              <a:rPr sz="1500" spc="-15" dirty="0">
                <a:latin typeface="Arial"/>
                <a:cs typeface="Arial"/>
              </a:rPr>
              <a:t>.</a:t>
            </a:r>
            <a:endParaRPr sz="1500">
              <a:latin typeface="Arial"/>
              <a:cs typeface="Arial"/>
            </a:endParaRPr>
          </a:p>
          <a:p>
            <a:pPr marL="351949" marR="166688" indent="-342424">
              <a:lnSpc>
                <a:spcPct val="90100"/>
              </a:lnSpc>
              <a:spcBef>
                <a:spcPts val="1005"/>
              </a:spcBef>
              <a:buClr>
                <a:srgbClr val="99C938"/>
              </a:buClr>
              <a:buAutoNum type="arabicPeriod"/>
              <a:tabLst>
                <a:tab pos="351949" algn="l"/>
                <a:tab pos="352425" algn="l"/>
              </a:tabLst>
            </a:pPr>
            <a:r>
              <a:rPr sz="1500" b="1" spc="-4" dirty="0">
                <a:latin typeface="Arial"/>
                <a:cs typeface="Arial"/>
              </a:rPr>
              <a:t>Configuración</a:t>
            </a:r>
            <a:r>
              <a:rPr sz="1500" b="1" spc="-251" dirty="0">
                <a:latin typeface="Arial"/>
                <a:cs typeface="Arial"/>
              </a:rPr>
              <a:t> </a:t>
            </a:r>
            <a:r>
              <a:rPr sz="1500" b="1" spc="-4" dirty="0">
                <a:latin typeface="Arial"/>
                <a:cs typeface="Arial"/>
              </a:rPr>
              <a:t>basado</a:t>
            </a:r>
            <a:r>
              <a:rPr sz="1500" b="1" spc="-259" dirty="0">
                <a:latin typeface="Arial"/>
                <a:cs typeface="Arial"/>
              </a:rPr>
              <a:t> </a:t>
            </a:r>
            <a:r>
              <a:rPr sz="1500" b="1" spc="-8" dirty="0">
                <a:latin typeface="Arial"/>
                <a:cs typeface="Arial"/>
              </a:rPr>
              <a:t>en</a:t>
            </a:r>
            <a:r>
              <a:rPr sz="1500" b="1" spc="-251" dirty="0">
                <a:latin typeface="Arial"/>
                <a:cs typeface="Arial"/>
              </a:rPr>
              <a:t> </a:t>
            </a:r>
            <a:r>
              <a:rPr sz="1500" b="1" spc="-4" dirty="0">
                <a:latin typeface="Arial"/>
                <a:cs typeface="Arial"/>
              </a:rPr>
              <a:t>Java:</a:t>
            </a:r>
            <a:r>
              <a:rPr sz="1500" b="1" spc="-270" dirty="0">
                <a:latin typeface="Arial"/>
                <a:cs typeface="Arial"/>
              </a:rPr>
              <a:t> </a:t>
            </a:r>
            <a:r>
              <a:rPr sz="1500" spc="-8" dirty="0">
                <a:latin typeface="Arial"/>
                <a:cs typeface="Arial"/>
              </a:rPr>
              <a:t>A</a:t>
            </a:r>
            <a:r>
              <a:rPr sz="1500" spc="-263" dirty="0">
                <a:latin typeface="Arial"/>
                <a:cs typeface="Arial"/>
              </a:rPr>
              <a:t> </a:t>
            </a:r>
            <a:r>
              <a:rPr sz="1500" spc="-8" dirty="0">
                <a:latin typeface="Arial"/>
                <a:cs typeface="Arial"/>
              </a:rPr>
              <a:t>partir</a:t>
            </a:r>
            <a:r>
              <a:rPr sz="1500" spc="-248" dirty="0">
                <a:latin typeface="Arial"/>
                <a:cs typeface="Arial"/>
              </a:rPr>
              <a:t> </a:t>
            </a:r>
            <a:r>
              <a:rPr sz="1500" spc="-8" dirty="0">
                <a:latin typeface="Arial"/>
                <a:cs typeface="Arial"/>
              </a:rPr>
              <a:t>de</a:t>
            </a:r>
            <a:r>
              <a:rPr sz="1500" spc="-259" dirty="0">
                <a:latin typeface="Arial"/>
                <a:cs typeface="Arial"/>
              </a:rPr>
              <a:t> </a:t>
            </a:r>
            <a:r>
              <a:rPr sz="1500" spc="-4" dirty="0">
                <a:latin typeface="Arial"/>
                <a:cs typeface="Arial"/>
              </a:rPr>
              <a:t>Spring</a:t>
            </a:r>
            <a:r>
              <a:rPr sz="1500" spc="-259" dirty="0">
                <a:latin typeface="Arial"/>
                <a:cs typeface="Arial"/>
              </a:rPr>
              <a:t> </a:t>
            </a:r>
            <a:r>
              <a:rPr sz="1500" spc="-4" dirty="0">
                <a:latin typeface="Arial"/>
                <a:cs typeface="Arial"/>
              </a:rPr>
              <a:t>3.0</a:t>
            </a:r>
            <a:r>
              <a:rPr sz="1500" spc="-263" dirty="0">
                <a:latin typeface="Arial"/>
                <a:cs typeface="Arial"/>
              </a:rPr>
              <a:t> </a:t>
            </a:r>
            <a:r>
              <a:rPr sz="1500" dirty="0">
                <a:latin typeface="Arial"/>
                <a:cs typeface="Arial"/>
              </a:rPr>
              <a:t>podemos</a:t>
            </a:r>
            <a:r>
              <a:rPr sz="1500" spc="-263" dirty="0">
                <a:latin typeface="Arial"/>
                <a:cs typeface="Arial"/>
              </a:rPr>
              <a:t> </a:t>
            </a:r>
            <a:r>
              <a:rPr sz="1500" spc="-4" dirty="0">
                <a:latin typeface="Arial"/>
                <a:cs typeface="Arial"/>
              </a:rPr>
              <a:t>configurar</a:t>
            </a:r>
            <a:r>
              <a:rPr sz="1500" spc="-263" dirty="0">
                <a:latin typeface="Arial"/>
                <a:cs typeface="Arial"/>
              </a:rPr>
              <a:t> </a:t>
            </a:r>
            <a:r>
              <a:rPr sz="1500" spc="-4" dirty="0">
                <a:latin typeface="Arial"/>
                <a:cs typeface="Arial"/>
              </a:rPr>
              <a:t>Spring  </a:t>
            </a:r>
            <a:r>
              <a:rPr sz="1500" spc="-86" dirty="0">
                <a:latin typeface="Arial"/>
                <a:cs typeface="Arial"/>
              </a:rPr>
              <a:t>usando programas </a:t>
            </a:r>
            <a:r>
              <a:rPr sz="1500" spc="-68" dirty="0">
                <a:latin typeface="Arial"/>
                <a:cs typeface="Arial"/>
              </a:rPr>
              <a:t>java. </a:t>
            </a:r>
            <a:r>
              <a:rPr sz="1500" spc="-86" dirty="0">
                <a:latin typeface="Arial"/>
                <a:cs typeface="Arial"/>
              </a:rPr>
              <a:t>Algunas </a:t>
            </a:r>
            <a:r>
              <a:rPr sz="1500" spc="-79" dirty="0">
                <a:latin typeface="Arial"/>
                <a:cs typeface="Arial"/>
              </a:rPr>
              <a:t>anotaciones </a:t>
            </a:r>
            <a:r>
              <a:rPr sz="1500" spc="-75" dirty="0">
                <a:latin typeface="Arial"/>
                <a:cs typeface="Arial"/>
              </a:rPr>
              <a:t>importantes </a:t>
            </a:r>
            <a:r>
              <a:rPr sz="1500" spc="-68" dirty="0">
                <a:latin typeface="Arial"/>
                <a:cs typeface="Arial"/>
              </a:rPr>
              <a:t>utilizadas </a:t>
            </a:r>
            <a:r>
              <a:rPr sz="1500" spc="-83" dirty="0">
                <a:latin typeface="Arial"/>
                <a:cs typeface="Arial"/>
              </a:rPr>
              <a:t>para </a:t>
            </a:r>
            <a:r>
              <a:rPr sz="1500" spc="-64" dirty="0">
                <a:latin typeface="Arial"/>
                <a:cs typeface="Arial"/>
              </a:rPr>
              <a:t>la </a:t>
            </a:r>
            <a:r>
              <a:rPr sz="1500" spc="-75" dirty="0">
                <a:latin typeface="Arial"/>
                <a:cs typeface="Arial"/>
              </a:rPr>
              <a:t>configuración  </a:t>
            </a:r>
            <a:r>
              <a:rPr sz="1500" spc="-8" dirty="0">
                <a:latin typeface="Arial"/>
                <a:cs typeface="Arial"/>
              </a:rPr>
              <a:t>basada</a:t>
            </a:r>
            <a:r>
              <a:rPr sz="1500" spc="-127" dirty="0">
                <a:latin typeface="Arial"/>
                <a:cs typeface="Arial"/>
              </a:rPr>
              <a:t> </a:t>
            </a:r>
            <a:r>
              <a:rPr sz="1500" spc="4" dirty="0">
                <a:latin typeface="Arial"/>
                <a:cs typeface="Arial"/>
              </a:rPr>
              <a:t>en</a:t>
            </a:r>
            <a:r>
              <a:rPr sz="1500" spc="-116" dirty="0">
                <a:latin typeface="Arial"/>
                <a:cs typeface="Arial"/>
              </a:rPr>
              <a:t> </a:t>
            </a:r>
            <a:r>
              <a:rPr sz="1500" spc="-11" dirty="0">
                <a:latin typeface="Arial"/>
                <a:cs typeface="Arial"/>
              </a:rPr>
              <a:t>java</a:t>
            </a:r>
            <a:r>
              <a:rPr sz="1500" spc="-131" dirty="0">
                <a:latin typeface="Arial"/>
                <a:cs typeface="Arial"/>
              </a:rPr>
              <a:t> </a:t>
            </a:r>
            <a:r>
              <a:rPr sz="1500" spc="-4" dirty="0">
                <a:latin typeface="Arial"/>
                <a:cs typeface="Arial"/>
              </a:rPr>
              <a:t>son</a:t>
            </a:r>
            <a:r>
              <a:rPr sz="1500" spc="-116" dirty="0">
                <a:latin typeface="Arial"/>
                <a:cs typeface="Arial"/>
              </a:rPr>
              <a:t> </a:t>
            </a:r>
            <a:r>
              <a:rPr sz="1500" spc="-4" dirty="0">
                <a:solidFill>
                  <a:srgbClr val="739A28"/>
                </a:solidFill>
                <a:latin typeface="Arial"/>
                <a:cs typeface="Arial"/>
              </a:rPr>
              <a:t>@Configuration,</a:t>
            </a:r>
            <a:r>
              <a:rPr sz="1500" spc="-101" dirty="0">
                <a:solidFill>
                  <a:srgbClr val="739A28"/>
                </a:solidFill>
                <a:latin typeface="Arial"/>
                <a:cs typeface="Arial"/>
              </a:rPr>
              <a:t> </a:t>
            </a:r>
            <a:r>
              <a:rPr sz="1500" spc="-4" dirty="0">
                <a:solidFill>
                  <a:srgbClr val="739A28"/>
                </a:solidFill>
                <a:latin typeface="Arial"/>
                <a:cs typeface="Arial"/>
              </a:rPr>
              <a:t>@ComponentScan</a:t>
            </a:r>
            <a:r>
              <a:rPr sz="1500" spc="-101" dirty="0">
                <a:solidFill>
                  <a:srgbClr val="739A28"/>
                </a:solidFill>
                <a:latin typeface="Arial"/>
                <a:cs typeface="Arial"/>
              </a:rPr>
              <a:t> </a:t>
            </a:r>
            <a:r>
              <a:rPr sz="1500" spc="-4" dirty="0">
                <a:latin typeface="Arial"/>
                <a:cs typeface="Arial"/>
              </a:rPr>
              <a:t>y</a:t>
            </a:r>
            <a:r>
              <a:rPr sz="1500" spc="-139" dirty="0">
                <a:latin typeface="Arial"/>
                <a:cs typeface="Arial"/>
              </a:rPr>
              <a:t> </a:t>
            </a:r>
            <a:r>
              <a:rPr sz="1500" b="1" spc="-4" dirty="0">
                <a:solidFill>
                  <a:srgbClr val="739A28"/>
                </a:solidFill>
                <a:latin typeface="Arial"/>
                <a:cs typeface="Arial"/>
              </a:rPr>
              <a:t>@Bean</a:t>
            </a:r>
            <a:endParaRPr sz="1500">
              <a:latin typeface="Arial"/>
              <a:cs typeface="Arial"/>
            </a:endParaRPr>
          </a:p>
        </p:txBody>
      </p:sp>
      <p:sp>
        <p:nvSpPr>
          <p:cNvPr id="5" name="object 5"/>
          <p:cNvSpPr/>
          <p:nvPr/>
        </p:nvSpPr>
        <p:spPr>
          <a:xfrm>
            <a:off x="7987664" y="876300"/>
            <a:ext cx="963834" cy="557022"/>
          </a:xfrm>
          <a:prstGeom prst="rect">
            <a:avLst/>
          </a:prstGeom>
          <a:blipFill>
            <a:blip r:embed="rId3" cstate="print"/>
            <a:stretch>
              <a:fillRect/>
            </a:stretch>
          </a:blipFill>
        </p:spPr>
        <p:txBody>
          <a:bodyPr wrap="square" lIns="0" tIns="0" rIns="0" bIns="0" rtlCol="0"/>
          <a:lstStyle/>
          <a:p>
            <a:endParaRPr sz="1350"/>
          </a:p>
        </p:txBody>
      </p:sp>
      <p:sp>
        <p:nvSpPr>
          <p:cNvPr id="6" name="object 6"/>
          <p:cNvSpPr/>
          <p:nvPr/>
        </p:nvSpPr>
        <p:spPr>
          <a:xfrm>
            <a:off x="571976" y="1476851"/>
            <a:ext cx="0" cy="685800"/>
          </a:xfrm>
          <a:custGeom>
            <a:avLst/>
            <a:gdLst/>
            <a:ahLst/>
            <a:cxnLst/>
            <a:rect l="l" t="t" r="r" b="b"/>
            <a:pathLst>
              <a:path h="914400">
                <a:moveTo>
                  <a:pt x="0" y="914400"/>
                </a:moveTo>
                <a:lnTo>
                  <a:pt x="0" y="0"/>
                </a:lnTo>
              </a:path>
            </a:pathLst>
          </a:custGeom>
          <a:ln w="19812">
            <a:solidFill>
              <a:srgbClr val="99C938"/>
            </a:solidFill>
          </a:ln>
        </p:spPr>
        <p:txBody>
          <a:bodyPr wrap="square" lIns="0" tIns="0" rIns="0" bIns="0" rtlCol="0"/>
          <a:lstStyle/>
          <a:p>
            <a:endParaRPr sz="135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7379" y="1472895"/>
            <a:ext cx="5958901" cy="606673"/>
          </a:xfrm>
          <a:prstGeom prst="rect">
            <a:avLst/>
          </a:prstGeom>
        </p:spPr>
        <p:txBody>
          <a:bodyPr vert="horz" wrap="square" lIns="0" tIns="9049" rIns="0" bIns="0" rtlCol="0" anchor="ctr">
            <a:spAutoFit/>
          </a:bodyPr>
          <a:lstStyle/>
          <a:p>
            <a:pPr marL="9525">
              <a:lnSpc>
                <a:spcPct val="100000"/>
              </a:lnSpc>
              <a:spcBef>
                <a:spcPts val="71"/>
              </a:spcBef>
            </a:pPr>
            <a:r>
              <a:rPr spc="-150" dirty="0"/>
              <a:t>ALCANCES DE UN SPRING BEAN</a:t>
            </a:r>
          </a:p>
        </p:txBody>
      </p:sp>
      <p:sp>
        <p:nvSpPr>
          <p:cNvPr id="3" name="object 3"/>
          <p:cNvSpPr txBox="1"/>
          <p:nvPr/>
        </p:nvSpPr>
        <p:spPr>
          <a:xfrm>
            <a:off x="793089" y="2463067"/>
            <a:ext cx="7082790" cy="2831288"/>
          </a:xfrm>
          <a:prstGeom prst="rect">
            <a:avLst/>
          </a:prstGeom>
        </p:spPr>
        <p:txBody>
          <a:bodyPr vert="horz" wrap="square" lIns="0" tIns="72390" rIns="0" bIns="0" rtlCol="0">
            <a:spAutoFit/>
          </a:bodyPr>
          <a:lstStyle/>
          <a:p>
            <a:pPr marL="78104">
              <a:spcBef>
                <a:spcPts val="570"/>
              </a:spcBef>
            </a:pPr>
            <a:r>
              <a:rPr sz="1425" spc="-4" dirty="0">
                <a:latin typeface="Arial"/>
                <a:cs typeface="Arial"/>
              </a:rPr>
              <a:t>Hay </a:t>
            </a:r>
            <a:r>
              <a:rPr sz="1425" dirty="0">
                <a:latin typeface="Arial"/>
                <a:cs typeface="Arial"/>
              </a:rPr>
              <a:t>cinco </a:t>
            </a:r>
            <a:r>
              <a:rPr sz="1425" spc="-4" dirty="0">
                <a:latin typeface="Arial"/>
                <a:cs typeface="Arial"/>
              </a:rPr>
              <a:t>ámbitos </a:t>
            </a:r>
            <a:r>
              <a:rPr sz="1425" dirty="0">
                <a:latin typeface="Arial"/>
                <a:cs typeface="Arial"/>
              </a:rPr>
              <a:t>definidos </a:t>
            </a:r>
            <a:r>
              <a:rPr sz="1425" spc="-4" dirty="0">
                <a:latin typeface="Arial"/>
                <a:cs typeface="Arial"/>
              </a:rPr>
              <a:t>para Spring</a:t>
            </a:r>
            <a:r>
              <a:rPr sz="1425" spc="-19" dirty="0">
                <a:latin typeface="Arial"/>
                <a:cs typeface="Arial"/>
              </a:rPr>
              <a:t> </a:t>
            </a:r>
            <a:r>
              <a:rPr sz="1425" dirty="0">
                <a:latin typeface="Arial"/>
                <a:cs typeface="Arial"/>
              </a:rPr>
              <a:t>Beans.</a:t>
            </a:r>
            <a:endParaRPr sz="1425">
              <a:latin typeface="Arial"/>
              <a:cs typeface="Arial"/>
            </a:endParaRPr>
          </a:p>
          <a:p>
            <a:pPr marL="9525">
              <a:lnSpc>
                <a:spcPts val="1534"/>
              </a:lnSpc>
              <a:spcBef>
                <a:spcPts val="521"/>
              </a:spcBef>
              <a:buClr>
                <a:srgbClr val="99C938"/>
              </a:buClr>
              <a:buSzPct val="105263"/>
              <a:buAutoNum type="arabicPeriod"/>
              <a:tabLst>
                <a:tab pos="351949" algn="l"/>
                <a:tab pos="352425" algn="l"/>
              </a:tabLst>
            </a:pPr>
            <a:r>
              <a:rPr sz="1425" b="1" spc="-4" dirty="0">
                <a:latin typeface="Arial"/>
                <a:cs typeface="Arial"/>
              </a:rPr>
              <a:t>Singleton</a:t>
            </a:r>
            <a:r>
              <a:rPr sz="1425" b="1" spc="-270" dirty="0">
                <a:latin typeface="Arial"/>
                <a:cs typeface="Arial"/>
              </a:rPr>
              <a:t> </a:t>
            </a:r>
            <a:r>
              <a:rPr sz="1425" spc="19" dirty="0">
                <a:latin typeface="Arial"/>
                <a:cs typeface="Arial"/>
              </a:rPr>
              <a:t>–Sólosecreará</a:t>
            </a:r>
            <a:r>
              <a:rPr sz="1425" b="1" spc="19" dirty="0">
                <a:latin typeface="Arial"/>
                <a:cs typeface="Arial"/>
              </a:rPr>
              <a:t>unainstancia</a:t>
            </a:r>
            <a:r>
              <a:rPr sz="1425" spc="19" dirty="0">
                <a:latin typeface="Arial"/>
                <a:cs typeface="Arial"/>
              </a:rPr>
              <a:t>delbeanpara</a:t>
            </a:r>
            <a:r>
              <a:rPr sz="1425" spc="19" dirty="0">
                <a:solidFill>
                  <a:srgbClr val="739A28"/>
                </a:solidFill>
                <a:latin typeface="Arial"/>
                <a:cs typeface="Arial"/>
              </a:rPr>
              <a:t>cada</a:t>
            </a:r>
            <a:r>
              <a:rPr sz="1425" spc="-259" dirty="0">
                <a:solidFill>
                  <a:srgbClr val="739A28"/>
                </a:solidFill>
                <a:latin typeface="Arial"/>
                <a:cs typeface="Arial"/>
              </a:rPr>
              <a:t> </a:t>
            </a:r>
            <a:r>
              <a:rPr sz="1425" spc="8" dirty="0">
                <a:solidFill>
                  <a:srgbClr val="739A28"/>
                </a:solidFill>
                <a:latin typeface="Arial"/>
                <a:cs typeface="Arial"/>
              </a:rPr>
              <a:t>contenedor</a:t>
            </a:r>
            <a:r>
              <a:rPr sz="1425" spc="8" dirty="0">
                <a:latin typeface="Arial"/>
                <a:cs typeface="Arial"/>
              </a:rPr>
              <a:t>.Esteesel</a:t>
            </a:r>
            <a:endParaRPr sz="1425">
              <a:latin typeface="Arial"/>
              <a:cs typeface="Arial"/>
            </a:endParaRPr>
          </a:p>
          <a:p>
            <a:pPr marL="351949">
              <a:lnSpc>
                <a:spcPts val="1200"/>
              </a:lnSpc>
            </a:pPr>
            <a:r>
              <a:rPr sz="1425" b="1" spc="-41" dirty="0">
                <a:latin typeface="Arial"/>
                <a:cs typeface="Arial"/>
              </a:rPr>
              <a:t>alcance</a:t>
            </a:r>
            <a:r>
              <a:rPr sz="1425" b="1" spc="-255" dirty="0">
                <a:latin typeface="Arial"/>
                <a:cs typeface="Arial"/>
              </a:rPr>
              <a:t> </a:t>
            </a:r>
            <a:r>
              <a:rPr sz="1425" b="1" spc="-41" dirty="0">
                <a:latin typeface="Arial"/>
                <a:cs typeface="Arial"/>
              </a:rPr>
              <a:t>predeterminado</a:t>
            </a:r>
            <a:r>
              <a:rPr sz="1425" b="1" spc="-251" dirty="0">
                <a:latin typeface="Arial"/>
                <a:cs typeface="Arial"/>
              </a:rPr>
              <a:t> </a:t>
            </a:r>
            <a:r>
              <a:rPr sz="1425" b="1" spc="-23" dirty="0">
                <a:latin typeface="Arial"/>
                <a:cs typeface="Arial"/>
              </a:rPr>
              <a:t>paralos</a:t>
            </a:r>
            <a:r>
              <a:rPr sz="1425" b="1" spc="-263" dirty="0">
                <a:latin typeface="Arial"/>
                <a:cs typeface="Arial"/>
              </a:rPr>
              <a:t> </a:t>
            </a:r>
            <a:r>
              <a:rPr sz="1425" b="1" spc="-49" dirty="0">
                <a:latin typeface="Arial"/>
                <a:cs typeface="Arial"/>
              </a:rPr>
              <a:t>beans</a:t>
            </a:r>
            <a:r>
              <a:rPr sz="1425" b="1" spc="-259" dirty="0">
                <a:latin typeface="Arial"/>
                <a:cs typeface="Arial"/>
              </a:rPr>
              <a:t> </a:t>
            </a:r>
            <a:r>
              <a:rPr sz="1425" b="1" spc="-45" dirty="0">
                <a:latin typeface="Arial"/>
                <a:cs typeface="Arial"/>
              </a:rPr>
              <a:t>de</a:t>
            </a:r>
            <a:r>
              <a:rPr sz="1425" b="1" spc="-266" dirty="0">
                <a:latin typeface="Arial"/>
                <a:cs typeface="Arial"/>
              </a:rPr>
              <a:t> </a:t>
            </a:r>
            <a:r>
              <a:rPr sz="1425" b="1" spc="-38" dirty="0">
                <a:latin typeface="Arial"/>
                <a:cs typeface="Arial"/>
              </a:rPr>
              <a:t>Spring</a:t>
            </a:r>
            <a:r>
              <a:rPr sz="1425" spc="-38" dirty="0">
                <a:latin typeface="Arial"/>
                <a:cs typeface="Arial"/>
              </a:rPr>
              <a:t>.</a:t>
            </a:r>
            <a:r>
              <a:rPr sz="1425" spc="-266" dirty="0">
                <a:latin typeface="Arial"/>
                <a:cs typeface="Arial"/>
              </a:rPr>
              <a:t> </a:t>
            </a:r>
            <a:r>
              <a:rPr sz="1425" spc="-19" dirty="0">
                <a:latin typeface="Arial"/>
                <a:cs typeface="Arial"/>
              </a:rPr>
              <a:t>Alusar</a:t>
            </a:r>
            <a:r>
              <a:rPr sz="1425" spc="-266" dirty="0">
                <a:latin typeface="Arial"/>
                <a:cs typeface="Arial"/>
              </a:rPr>
              <a:t> </a:t>
            </a:r>
            <a:r>
              <a:rPr sz="1425" spc="-41" dirty="0">
                <a:latin typeface="Arial"/>
                <a:cs typeface="Arial"/>
              </a:rPr>
              <a:t>este</a:t>
            </a:r>
            <a:r>
              <a:rPr sz="1425" spc="-255" dirty="0">
                <a:latin typeface="Arial"/>
                <a:cs typeface="Arial"/>
              </a:rPr>
              <a:t> </a:t>
            </a:r>
            <a:r>
              <a:rPr sz="1425" spc="-26" dirty="0">
                <a:latin typeface="Arial"/>
                <a:cs typeface="Arial"/>
              </a:rPr>
              <a:t>ámbito,asegúresede</a:t>
            </a:r>
            <a:r>
              <a:rPr sz="1425" spc="-11" dirty="0">
                <a:latin typeface="Arial"/>
                <a:cs typeface="Arial"/>
              </a:rPr>
              <a:t> </a:t>
            </a:r>
            <a:r>
              <a:rPr sz="1425" spc="-49" dirty="0">
                <a:latin typeface="Arial"/>
                <a:cs typeface="Arial"/>
              </a:rPr>
              <a:t>que</a:t>
            </a:r>
            <a:endParaRPr sz="1425">
              <a:latin typeface="Arial"/>
              <a:cs typeface="Arial"/>
            </a:endParaRPr>
          </a:p>
          <a:p>
            <a:pPr marL="351949" marR="574358">
              <a:lnSpc>
                <a:spcPct val="69500"/>
              </a:lnSpc>
              <a:spcBef>
                <a:spcPts val="278"/>
              </a:spcBef>
            </a:pPr>
            <a:r>
              <a:rPr sz="1425" spc="-45" dirty="0">
                <a:latin typeface="Arial"/>
                <a:cs typeface="Arial"/>
              </a:rPr>
              <a:t>bean</a:t>
            </a:r>
            <a:r>
              <a:rPr sz="1425" spc="-150" dirty="0">
                <a:latin typeface="Arial"/>
                <a:cs typeface="Arial"/>
              </a:rPr>
              <a:t> </a:t>
            </a:r>
            <a:r>
              <a:rPr sz="1425" spc="-45" dirty="0">
                <a:latin typeface="Arial"/>
                <a:cs typeface="Arial"/>
              </a:rPr>
              <a:t>no</a:t>
            </a:r>
            <a:r>
              <a:rPr sz="1425" spc="-131" dirty="0">
                <a:latin typeface="Arial"/>
                <a:cs typeface="Arial"/>
              </a:rPr>
              <a:t> </a:t>
            </a:r>
            <a:r>
              <a:rPr sz="1425" spc="-41" dirty="0">
                <a:latin typeface="Arial"/>
                <a:cs typeface="Arial"/>
              </a:rPr>
              <a:t>tenga</a:t>
            </a:r>
            <a:r>
              <a:rPr sz="1425" spc="-131" dirty="0">
                <a:latin typeface="Arial"/>
                <a:cs typeface="Arial"/>
              </a:rPr>
              <a:t> </a:t>
            </a:r>
            <a:r>
              <a:rPr sz="1425" spc="-38" dirty="0">
                <a:latin typeface="Arial"/>
                <a:cs typeface="Arial"/>
              </a:rPr>
              <a:t>variables</a:t>
            </a:r>
            <a:r>
              <a:rPr sz="1425" spc="-158" dirty="0">
                <a:latin typeface="Arial"/>
                <a:cs typeface="Arial"/>
              </a:rPr>
              <a:t> </a:t>
            </a:r>
            <a:r>
              <a:rPr sz="1425" spc="-45" dirty="0">
                <a:latin typeface="Arial"/>
                <a:cs typeface="Arial"/>
              </a:rPr>
              <a:t>de</a:t>
            </a:r>
            <a:r>
              <a:rPr sz="1425" spc="-146" dirty="0">
                <a:latin typeface="Arial"/>
                <a:cs typeface="Arial"/>
              </a:rPr>
              <a:t> </a:t>
            </a:r>
            <a:r>
              <a:rPr sz="1425" spc="-38" dirty="0">
                <a:latin typeface="Arial"/>
                <a:cs typeface="Arial"/>
              </a:rPr>
              <a:t>instancia</a:t>
            </a:r>
            <a:r>
              <a:rPr sz="1425" spc="-131" dirty="0">
                <a:latin typeface="Arial"/>
                <a:cs typeface="Arial"/>
              </a:rPr>
              <a:t> </a:t>
            </a:r>
            <a:r>
              <a:rPr sz="1425" spc="-38" dirty="0">
                <a:latin typeface="Arial"/>
                <a:cs typeface="Arial"/>
              </a:rPr>
              <a:t>compartidas,</a:t>
            </a:r>
            <a:r>
              <a:rPr sz="1425" spc="-143" dirty="0">
                <a:latin typeface="Arial"/>
                <a:cs typeface="Arial"/>
              </a:rPr>
              <a:t> </a:t>
            </a:r>
            <a:r>
              <a:rPr sz="1425" spc="-45" dirty="0">
                <a:latin typeface="Arial"/>
                <a:cs typeface="Arial"/>
              </a:rPr>
              <a:t>de</a:t>
            </a:r>
            <a:r>
              <a:rPr sz="1425" spc="-150" dirty="0">
                <a:latin typeface="Arial"/>
                <a:cs typeface="Arial"/>
              </a:rPr>
              <a:t> </a:t>
            </a:r>
            <a:r>
              <a:rPr sz="1425" spc="-30" dirty="0">
                <a:latin typeface="Arial"/>
                <a:cs typeface="Arial"/>
              </a:rPr>
              <a:t>lo</a:t>
            </a:r>
            <a:r>
              <a:rPr sz="1425" spc="-135" dirty="0">
                <a:latin typeface="Arial"/>
                <a:cs typeface="Arial"/>
              </a:rPr>
              <a:t> </a:t>
            </a:r>
            <a:r>
              <a:rPr sz="1425" spc="-38" dirty="0">
                <a:latin typeface="Arial"/>
                <a:cs typeface="Arial"/>
              </a:rPr>
              <a:t>contrario</a:t>
            </a:r>
            <a:r>
              <a:rPr sz="1425" spc="-143" dirty="0">
                <a:latin typeface="Arial"/>
                <a:cs typeface="Arial"/>
              </a:rPr>
              <a:t> </a:t>
            </a:r>
            <a:r>
              <a:rPr sz="1425" spc="-38" dirty="0">
                <a:latin typeface="Arial"/>
                <a:cs typeface="Arial"/>
              </a:rPr>
              <a:t>podría</a:t>
            </a:r>
            <a:r>
              <a:rPr sz="1425" spc="-146" dirty="0">
                <a:latin typeface="Arial"/>
                <a:cs typeface="Arial"/>
              </a:rPr>
              <a:t> </a:t>
            </a:r>
            <a:r>
              <a:rPr sz="1425" spc="-38" dirty="0">
                <a:latin typeface="Arial"/>
                <a:cs typeface="Arial"/>
              </a:rPr>
              <a:t>dar</a:t>
            </a:r>
            <a:r>
              <a:rPr sz="1425" spc="-158" dirty="0">
                <a:latin typeface="Arial"/>
                <a:cs typeface="Arial"/>
              </a:rPr>
              <a:t> </a:t>
            </a:r>
            <a:r>
              <a:rPr sz="1425" spc="-38" dirty="0">
                <a:latin typeface="Arial"/>
                <a:cs typeface="Arial"/>
              </a:rPr>
              <a:t>lugar</a:t>
            </a:r>
            <a:r>
              <a:rPr sz="1425" spc="-153" dirty="0">
                <a:latin typeface="Arial"/>
                <a:cs typeface="Arial"/>
              </a:rPr>
              <a:t> </a:t>
            </a:r>
            <a:r>
              <a:rPr sz="1425" spc="-49" dirty="0">
                <a:latin typeface="Arial"/>
                <a:cs typeface="Arial"/>
              </a:rPr>
              <a:t>a  </a:t>
            </a:r>
            <a:r>
              <a:rPr sz="1425" spc="-4" dirty="0">
                <a:latin typeface="Arial"/>
                <a:cs typeface="Arial"/>
              </a:rPr>
              <a:t>problemas de </a:t>
            </a:r>
            <a:r>
              <a:rPr sz="1425" dirty="0">
                <a:latin typeface="Arial"/>
                <a:cs typeface="Arial"/>
              </a:rPr>
              <a:t>inconsistencia </a:t>
            </a:r>
            <a:r>
              <a:rPr sz="1425" spc="-4" dirty="0">
                <a:latin typeface="Arial"/>
                <a:cs typeface="Arial"/>
              </a:rPr>
              <a:t>de</a:t>
            </a:r>
            <a:r>
              <a:rPr sz="1425" spc="-225" dirty="0">
                <a:latin typeface="Arial"/>
                <a:cs typeface="Arial"/>
              </a:rPr>
              <a:t> </a:t>
            </a:r>
            <a:r>
              <a:rPr sz="1425" spc="-4" dirty="0">
                <a:latin typeface="Arial"/>
                <a:cs typeface="Arial"/>
              </a:rPr>
              <a:t>datos.</a:t>
            </a:r>
            <a:endParaRPr sz="1425">
              <a:latin typeface="Arial"/>
              <a:cs typeface="Arial"/>
            </a:endParaRPr>
          </a:p>
          <a:p>
            <a:pPr marL="9525">
              <a:spcBef>
                <a:spcPts val="484"/>
              </a:spcBef>
              <a:buClr>
                <a:srgbClr val="99C938"/>
              </a:buClr>
              <a:buSzPct val="105263"/>
              <a:buAutoNum type="arabicPeriod" startAt="2"/>
              <a:tabLst>
                <a:tab pos="351949" algn="l"/>
                <a:tab pos="352425" algn="l"/>
              </a:tabLst>
            </a:pPr>
            <a:r>
              <a:rPr sz="1425" b="1" spc="-8" dirty="0">
                <a:latin typeface="Arial"/>
                <a:cs typeface="Arial"/>
              </a:rPr>
              <a:t>Prototype</a:t>
            </a:r>
            <a:r>
              <a:rPr sz="1425" b="1" spc="-101" dirty="0">
                <a:latin typeface="Arial"/>
                <a:cs typeface="Arial"/>
              </a:rPr>
              <a:t> </a:t>
            </a:r>
            <a:r>
              <a:rPr sz="1425" spc="-4" dirty="0">
                <a:latin typeface="Arial"/>
                <a:cs typeface="Arial"/>
              </a:rPr>
              <a:t>–</a:t>
            </a:r>
            <a:r>
              <a:rPr sz="1425" spc="-105" dirty="0">
                <a:latin typeface="Arial"/>
                <a:cs typeface="Arial"/>
              </a:rPr>
              <a:t> </a:t>
            </a:r>
            <a:r>
              <a:rPr sz="1425" spc="-4" dirty="0">
                <a:latin typeface="Arial"/>
                <a:cs typeface="Arial"/>
              </a:rPr>
              <a:t>Se</a:t>
            </a:r>
            <a:r>
              <a:rPr sz="1425" spc="-109" dirty="0">
                <a:latin typeface="Arial"/>
                <a:cs typeface="Arial"/>
              </a:rPr>
              <a:t> </a:t>
            </a:r>
            <a:r>
              <a:rPr sz="1425" spc="-4" dirty="0">
                <a:latin typeface="Arial"/>
                <a:cs typeface="Arial"/>
              </a:rPr>
              <a:t>creará</a:t>
            </a:r>
            <a:r>
              <a:rPr sz="1425" spc="-124" dirty="0">
                <a:latin typeface="Arial"/>
                <a:cs typeface="Arial"/>
              </a:rPr>
              <a:t> </a:t>
            </a:r>
            <a:r>
              <a:rPr sz="1425" spc="-4" dirty="0">
                <a:latin typeface="Arial"/>
                <a:cs typeface="Arial"/>
              </a:rPr>
              <a:t>una</a:t>
            </a:r>
            <a:r>
              <a:rPr sz="1425" spc="-101" dirty="0">
                <a:latin typeface="Arial"/>
                <a:cs typeface="Arial"/>
              </a:rPr>
              <a:t> </a:t>
            </a:r>
            <a:r>
              <a:rPr sz="1425" spc="-4" dirty="0">
                <a:latin typeface="Arial"/>
                <a:cs typeface="Arial"/>
              </a:rPr>
              <a:t>nueva</a:t>
            </a:r>
            <a:r>
              <a:rPr sz="1425" spc="-127" dirty="0">
                <a:latin typeface="Arial"/>
                <a:cs typeface="Arial"/>
              </a:rPr>
              <a:t> </a:t>
            </a:r>
            <a:r>
              <a:rPr sz="1425" dirty="0">
                <a:latin typeface="Arial"/>
                <a:cs typeface="Arial"/>
              </a:rPr>
              <a:t>instancia</a:t>
            </a:r>
            <a:r>
              <a:rPr sz="1425" spc="-116" dirty="0">
                <a:latin typeface="Arial"/>
                <a:cs typeface="Arial"/>
              </a:rPr>
              <a:t> </a:t>
            </a:r>
            <a:r>
              <a:rPr sz="1425" spc="-4" dirty="0">
                <a:latin typeface="Arial"/>
                <a:cs typeface="Arial"/>
              </a:rPr>
              <a:t>del</a:t>
            </a:r>
            <a:r>
              <a:rPr sz="1425" spc="-98" dirty="0">
                <a:latin typeface="Arial"/>
                <a:cs typeface="Arial"/>
              </a:rPr>
              <a:t> </a:t>
            </a:r>
            <a:r>
              <a:rPr sz="1425" spc="-4" dirty="0">
                <a:latin typeface="Arial"/>
                <a:cs typeface="Arial"/>
              </a:rPr>
              <a:t>bean</a:t>
            </a:r>
            <a:r>
              <a:rPr sz="1425" spc="-127" dirty="0">
                <a:latin typeface="Arial"/>
                <a:cs typeface="Arial"/>
              </a:rPr>
              <a:t> </a:t>
            </a:r>
            <a:r>
              <a:rPr sz="1425" spc="-4" dirty="0">
                <a:latin typeface="Arial"/>
                <a:cs typeface="Arial"/>
              </a:rPr>
              <a:t>cada</a:t>
            </a:r>
            <a:r>
              <a:rPr sz="1425" spc="-116" dirty="0">
                <a:latin typeface="Arial"/>
                <a:cs typeface="Arial"/>
              </a:rPr>
              <a:t> </a:t>
            </a:r>
            <a:r>
              <a:rPr sz="1425" spc="-15" dirty="0">
                <a:latin typeface="Arial"/>
                <a:cs typeface="Arial"/>
              </a:rPr>
              <a:t>vez</a:t>
            </a:r>
            <a:r>
              <a:rPr sz="1425" spc="-135" dirty="0">
                <a:latin typeface="Arial"/>
                <a:cs typeface="Arial"/>
              </a:rPr>
              <a:t> </a:t>
            </a:r>
            <a:r>
              <a:rPr sz="1425" spc="-4" dirty="0">
                <a:latin typeface="Arial"/>
                <a:cs typeface="Arial"/>
              </a:rPr>
              <a:t>que</a:t>
            </a:r>
            <a:r>
              <a:rPr sz="1425" spc="-105" dirty="0">
                <a:latin typeface="Arial"/>
                <a:cs typeface="Arial"/>
              </a:rPr>
              <a:t> </a:t>
            </a:r>
            <a:r>
              <a:rPr sz="1425" dirty="0">
                <a:latin typeface="Arial"/>
                <a:cs typeface="Arial"/>
              </a:rPr>
              <a:t>se</a:t>
            </a:r>
            <a:r>
              <a:rPr sz="1425" spc="-105" dirty="0">
                <a:latin typeface="Arial"/>
                <a:cs typeface="Arial"/>
              </a:rPr>
              <a:t> </a:t>
            </a:r>
            <a:r>
              <a:rPr sz="1425" spc="-4" dirty="0">
                <a:latin typeface="Arial"/>
                <a:cs typeface="Arial"/>
              </a:rPr>
              <a:t>solicite.</a:t>
            </a:r>
            <a:endParaRPr sz="1425">
              <a:latin typeface="Arial"/>
              <a:cs typeface="Arial"/>
            </a:endParaRPr>
          </a:p>
          <a:p>
            <a:pPr marL="9525">
              <a:lnSpc>
                <a:spcPts val="1553"/>
              </a:lnSpc>
              <a:spcBef>
                <a:spcPts val="521"/>
              </a:spcBef>
              <a:buClr>
                <a:srgbClr val="99C938"/>
              </a:buClr>
              <a:buSzPct val="105263"/>
              <a:buAutoNum type="arabicPeriod" startAt="2"/>
              <a:tabLst>
                <a:tab pos="351949" algn="l"/>
                <a:tab pos="352425" algn="l"/>
              </a:tabLst>
            </a:pPr>
            <a:r>
              <a:rPr sz="1425" b="1" spc="-86" dirty="0">
                <a:latin typeface="Arial"/>
                <a:cs typeface="Arial"/>
              </a:rPr>
              <a:t>Request</a:t>
            </a:r>
            <a:r>
              <a:rPr sz="1425" b="1" spc="-113" dirty="0">
                <a:latin typeface="Arial"/>
                <a:cs typeface="Arial"/>
              </a:rPr>
              <a:t> </a:t>
            </a:r>
            <a:r>
              <a:rPr sz="1425" spc="-94" dirty="0">
                <a:latin typeface="Arial"/>
                <a:cs typeface="Arial"/>
              </a:rPr>
              <a:t>–</a:t>
            </a:r>
            <a:r>
              <a:rPr sz="1425" spc="-124" dirty="0">
                <a:latin typeface="Arial"/>
                <a:cs typeface="Arial"/>
              </a:rPr>
              <a:t> </a:t>
            </a:r>
            <a:r>
              <a:rPr sz="1425" spc="-86" dirty="0">
                <a:latin typeface="Arial"/>
                <a:cs typeface="Arial"/>
              </a:rPr>
              <a:t>Es</a:t>
            </a:r>
            <a:r>
              <a:rPr sz="1425" spc="-124" dirty="0">
                <a:latin typeface="Arial"/>
                <a:cs typeface="Arial"/>
              </a:rPr>
              <a:t> </a:t>
            </a:r>
            <a:r>
              <a:rPr sz="1425" spc="-64" dirty="0">
                <a:latin typeface="Arial"/>
                <a:cs typeface="Arial"/>
              </a:rPr>
              <a:t>lo</a:t>
            </a:r>
            <a:r>
              <a:rPr sz="1425" spc="-90" dirty="0">
                <a:latin typeface="Arial"/>
                <a:cs typeface="Arial"/>
              </a:rPr>
              <a:t> </a:t>
            </a:r>
            <a:r>
              <a:rPr sz="1425" spc="-94" dirty="0">
                <a:latin typeface="Arial"/>
                <a:cs typeface="Arial"/>
              </a:rPr>
              <a:t>mismo</a:t>
            </a:r>
            <a:r>
              <a:rPr sz="1425" spc="-101" dirty="0">
                <a:latin typeface="Arial"/>
                <a:cs typeface="Arial"/>
              </a:rPr>
              <a:t> </a:t>
            </a:r>
            <a:r>
              <a:rPr sz="1425" spc="-86" dirty="0">
                <a:latin typeface="Arial"/>
                <a:cs typeface="Arial"/>
              </a:rPr>
              <a:t>que</a:t>
            </a:r>
            <a:r>
              <a:rPr sz="1425" spc="-120" dirty="0">
                <a:latin typeface="Arial"/>
                <a:cs typeface="Arial"/>
              </a:rPr>
              <a:t> </a:t>
            </a:r>
            <a:r>
              <a:rPr sz="1425" spc="-68" dirty="0">
                <a:latin typeface="Arial"/>
                <a:cs typeface="Arial"/>
              </a:rPr>
              <a:t>el</a:t>
            </a:r>
            <a:r>
              <a:rPr sz="1425" spc="-98" dirty="0">
                <a:latin typeface="Arial"/>
                <a:cs typeface="Arial"/>
              </a:rPr>
              <a:t> </a:t>
            </a:r>
            <a:r>
              <a:rPr sz="1425" spc="-75" dirty="0">
                <a:latin typeface="Arial"/>
                <a:cs typeface="Arial"/>
              </a:rPr>
              <a:t>alcance</a:t>
            </a:r>
            <a:r>
              <a:rPr sz="1425" spc="-124" dirty="0">
                <a:latin typeface="Arial"/>
                <a:cs typeface="Arial"/>
              </a:rPr>
              <a:t> </a:t>
            </a:r>
            <a:r>
              <a:rPr sz="1425" spc="-71" dirty="0">
                <a:latin typeface="Arial"/>
                <a:cs typeface="Arial"/>
              </a:rPr>
              <a:t>del</a:t>
            </a:r>
            <a:r>
              <a:rPr sz="1425" spc="-116" dirty="0">
                <a:latin typeface="Arial"/>
                <a:cs typeface="Arial"/>
              </a:rPr>
              <a:t> </a:t>
            </a:r>
            <a:r>
              <a:rPr sz="1425" b="1" spc="-71" dirty="0">
                <a:latin typeface="Arial"/>
                <a:cs typeface="Arial"/>
              </a:rPr>
              <a:t>prototype</a:t>
            </a:r>
            <a:r>
              <a:rPr sz="1425" spc="-71" dirty="0">
                <a:latin typeface="Arial"/>
                <a:cs typeface="Arial"/>
              </a:rPr>
              <a:t>,</a:t>
            </a:r>
            <a:r>
              <a:rPr sz="1425" spc="-113" dirty="0">
                <a:latin typeface="Arial"/>
                <a:cs typeface="Arial"/>
              </a:rPr>
              <a:t> </a:t>
            </a:r>
            <a:r>
              <a:rPr sz="1425" spc="-71" dirty="0">
                <a:latin typeface="Arial"/>
                <a:cs typeface="Arial"/>
              </a:rPr>
              <a:t>sin</a:t>
            </a:r>
            <a:r>
              <a:rPr sz="1425" spc="-120" dirty="0">
                <a:latin typeface="Arial"/>
                <a:cs typeface="Arial"/>
              </a:rPr>
              <a:t> </a:t>
            </a:r>
            <a:r>
              <a:rPr sz="1425" spc="-79" dirty="0">
                <a:latin typeface="Arial"/>
                <a:cs typeface="Arial"/>
              </a:rPr>
              <a:t>embargo,</a:t>
            </a:r>
            <a:r>
              <a:rPr sz="1425" spc="-109" dirty="0">
                <a:latin typeface="Arial"/>
                <a:cs typeface="Arial"/>
              </a:rPr>
              <a:t> </a:t>
            </a:r>
            <a:r>
              <a:rPr sz="1425" spc="-75" dirty="0">
                <a:latin typeface="Arial"/>
                <a:cs typeface="Arial"/>
              </a:rPr>
              <a:t>está</a:t>
            </a:r>
            <a:r>
              <a:rPr sz="1425" spc="-120" dirty="0">
                <a:latin typeface="Arial"/>
                <a:cs typeface="Arial"/>
              </a:rPr>
              <a:t> </a:t>
            </a:r>
            <a:r>
              <a:rPr sz="1425" spc="-75" dirty="0">
                <a:latin typeface="Arial"/>
                <a:cs typeface="Arial"/>
              </a:rPr>
              <a:t>destinado</a:t>
            </a:r>
            <a:r>
              <a:rPr sz="1425" spc="-116" dirty="0">
                <a:latin typeface="Arial"/>
                <a:cs typeface="Arial"/>
              </a:rPr>
              <a:t> </a:t>
            </a:r>
            <a:r>
              <a:rPr sz="1425" spc="-94" dirty="0">
                <a:latin typeface="Arial"/>
                <a:cs typeface="Arial"/>
              </a:rPr>
              <a:t>a</a:t>
            </a:r>
            <a:r>
              <a:rPr sz="1425" spc="-124" dirty="0">
                <a:latin typeface="Arial"/>
                <a:cs typeface="Arial"/>
              </a:rPr>
              <a:t> </a:t>
            </a:r>
            <a:r>
              <a:rPr sz="1425" spc="-68" dirty="0">
                <a:latin typeface="Arial"/>
                <a:cs typeface="Arial"/>
              </a:rPr>
              <a:t>ser</a:t>
            </a:r>
            <a:endParaRPr sz="1425">
              <a:latin typeface="Arial"/>
              <a:cs typeface="Arial"/>
            </a:endParaRPr>
          </a:p>
          <a:p>
            <a:pPr marL="351949" marR="615791">
              <a:lnSpc>
                <a:spcPct val="69500"/>
              </a:lnSpc>
              <a:spcBef>
                <a:spcPts val="274"/>
              </a:spcBef>
            </a:pPr>
            <a:r>
              <a:rPr sz="1425" spc="-34" dirty="0">
                <a:latin typeface="Arial"/>
                <a:cs typeface="Arial"/>
              </a:rPr>
              <a:t>utilizado</a:t>
            </a:r>
            <a:r>
              <a:rPr sz="1425" spc="-139" dirty="0">
                <a:latin typeface="Arial"/>
                <a:cs typeface="Arial"/>
              </a:rPr>
              <a:t> </a:t>
            </a:r>
            <a:r>
              <a:rPr sz="1425" spc="-45" dirty="0">
                <a:latin typeface="Arial"/>
                <a:cs typeface="Arial"/>
              </a:rPr>
              <a:t>para</a:t>
            </a:r>
            <a:r>
              <a:rPr sz="1425" spc="-124" dirty="0">
                <a:latin typeface="Arial"/>
                <a:cs typeface="Arial"/>
              </a:rPr>
              <a:t> </a:t>
            </a:r>
            <a:r>
              <a:rPr sz="1425" spc="-38" dirty="0">
                <a:latin typeface="Arial"/>
                <a:cs typeface="Arial"/>
              </a:rPr>
              <a:t>aplicaciones</a:t>
            </a:r>
            <a:r>
              <a:rPr sz="1425" spc="-150" dirty="0">
                <a:latin typeface="Arial"/>
                <a:cs typeface="Arial"/>
              </a:rPr>
              <a:t> </a:t>
            </a:r>
            <a:r>
              <a:rPr sz="1425" spc="-60" dirty="0">
                <a:latin typeface="Arial"/>
                <a:cs typeface="Arial"/>
              </a:rPr>
              <a:t>web.</a:t>
            </a:r>
            <a:r>
              <a:rPr sz="1425" spc="-153" dirty="0">
                <a:latin typeface="Arial"/>
                <a:cs typeface="Arial"/>
              </a:rPr>
              <a:t> </a:t>
            </a:r>
            <a:r>
              <a:rPr sz="1425" spc="-53" dirty="0">
                <a:latin typeface="Arial"/>
                <a:cs typeface="Arial"/>
              </a:rPr>
              <a:t>Se</a:t>
            </a:r>
            <a:r>
              <a:rPr sz="1425" spc="-131" dirty="0">
                <a:latin typeface="Arial"/>
                <a:cs typeface="Arial"/>
              </a:rPr>
              <a:t> </a:t>
            </a:r>
            <a:r>
              <a:rPr sz="1425" spc="-41" dirty="0">
                <a:latin typeface="Arial"/>
                <a:cs typeface="Arial"/>
              </a:rPr>
              <a:t>creará</a:t>
            </a:r>
            <a:r>
              <a:rPr sz="1425" spc="-124" dirty="0">
                <a:latin typeface="Arial"/>
                <a:cs typeface="Arial"/>
              </a:rPr>
              <a:t> </a:t>
            </a:r>
            <a:r>
              <a:rPr sz="1425" spc="-45" dirty="0">
                <a:latin typeface="Arial"/>
                <a:cs typeface="Arial"/>
              </a:rPr>
              <a:t>una</a:t>
            </a:r>
            <a:r>
              <a:rPr sz="1425" spc="-150" dirty="0">
                <a:latin typeface="Arial"/>
                <a:cs typeface="Arial"/>
              </a:rPr>
              <a:t> </a:t>
            </a:r>
            <a:r>
              <a:rPr sz="1425" spc="-45" dirty="0">
                <a:latin typeface="Arial"/>
                <a:cs typeface="Arial"/>
              </a:rPr>
              <a:t>nueva</a:t>
            </a:r>
            <a:r>
              <a:rPr sz="1425" spc="-127" dirty="0">
                <a:latin typeface="Arial"/>
                <a:cs typeface="Arial"/>
              </a:rPr>
              <a:t> </a:t>
            </a:r>
            <a:r>
              <a:rPr sz="1425" spc="-38" dirty="0">
                <a:latin typeface="Arial"/>
                <a:cs typeface="Arial"/>
              </a:rPr>
              <a:t>instancia</a:t>
            </a:r>
            <a:r>
              <a:rPr sz="1425" spc="-124" dirty="0">
                <a:latin typeface="Arial"/>
                <a:cs typeface="Arial"/>
              </a:rPr>
              <a:t> </a:t>
            </a:r>
            <a:r>
              <a:rPr sz="1425" spc="-34" dirty="0">
                <a:latin typeface="Arial"/>
                <a:cs typeface="Arial"/>
              </a:rPr>
              <a:t>del</a:t>
            </a:r>
            <a:r>
              <a:rPr sz="1425" spc="-135" dirty="0">
                <a:latin typeface="Arial"/>
                <a:cs typeface="Arial"/>
              </a:rPr>
              <a:t> </a:t>
            </a:r>
            <a:r>
              <a:rPr sz="1425" spc="-49" dirty="0">
                <a:latin typeface="Arial"/>
                <a:cs typeface="Arial"/>
              </a:rPr>
              <a:t>bean</a:t>
            </a:r>
            <a:r>
              <a:rPr sz="1425" spc="-127" dirty="0">
                <a:latin typeface="Arial"/>
                <a:cs typeface="Arial"/>
              </a:rPr>
              <a:t> </a:t>
            </a:r>
            <a:r>
              <a:rPr sz="1425" spc="-41" dirty="0">
                <a:latin typeface="Arial"/>
                <a:cs typeface="Arial"/>
              </a:rPr>
              <a:t>para</a:t>
            </a:r>
            <a:r>
              <a:rPr sz="1425" spc="-143" dirty="0">
                <a:latin typeface="Arial"/>
                <a:cs typeface="Arial"/>
              </a:rPr>
              <a:t> </a:t>
            </a:r>
            <a:r>
              <a:rPr sz="1425" spc="-45" dirty="0">
                <a:latin typeface="Arial"/>
                <a:cs typeface="Arial"/>
              </a:rPr>
              <a:t>cada  </a:t>
            </a:r>
            <a:r>
              <a:rPr sz="1425" spc="-4" dirty="0">
                <a:latin typeface="Arial"/>
                <a:cs typeface="Arial"/>
              </a:rPr>
              <a:t>solicitud</a:t>
            </a:r>
            <a:r>
              <a:rPr sz="1425" spc="-49" dirty="0">
                <a:latin typeface="Arial"/>
                <a:cs typeface="Arial"/>
              </a:rPr>
              <a:t> </a:t>
            </a:r>
            <a:r>
              <a:rPr sz="1425" spc="-38" dirty="0">
                <a:latin typeface="Arial"/>
                <a:cs typeface="Arial"/>
              </a:rPr>
              <a:t>HTTP.</a:t>
            </a:r>
            <a:endParaRPr sz="1425">
              <a:latin typeface="Arial"/>
              <a:cs typeface="Arial"/>
            </a:endParaRPr>
          </a:p>
          <a:p>
            <a:pPr marL="9525" marR="566738">
              <a:lnSpc>
                <a:spcPts val="2288"/>
              </a:lnSpc>
              <a:spcBef>
                <a:spcPts val="153"/>
              </a:spcBef>
              <a:buClr>
                <a:srgbClr val="99C938"/>
              </a:buClr>
              <a:buSzPct val="105263"/>
              <a:buAutoNum type="arabicPeriod" startAt="4"/>
              <a:tabLst>
                <a:tab pos="351949" algn="l"/>
                <a:tab pos="352425" algn="l"/>
              </a:tabLst>
            </a:pPr>
            <a:r>
              <a:rPr sz="1425" b="1" spc="-4" dirty="0">
                <a:latin typeface="Arial"/>
                <a:cs typeface="Arial"/>
              </a:rPr>
              <a:t>Session</a:t>
            </a:r>
            <a:r>
              <a:rPr sz="1425" b="1" spc="-127" dirty="0">
                <a:latin typeface="Arial"/>
                <a:cs typeface="Arial"/>
              </a:rPr>
              <a:t> </a:t>
            </a:r>
            <a:r>
              <a:rPr sz="1425" spc="-4" dirty="0">
                <a:latin typeface="Arial"/>
                <a:cs typeface="Arial"/>
              </a:rPr>
              <a:t>–</a:t>
            </a:r>
            <a:r>
              <a:rPr sz="1425" spc="-124" dirty="0">
                <a:latin typeface="Arial"/>
                <a:cs typeface="Arial"/>
              </a:rPr>
              <a:t> </a:t>
            </a:r>
            <a:r>
              <a:rPr sz="1425" spc="-8" dirty="0">
                <a:latin typeface="Arial"/>
                <a:cs typeface="Arial"/>
              </a:rPr>
              <a:t>Un</a:t>
            </a:r>
            <a:r>
              <a:rPr sz="1425" spc="-120" dirty="0">
                <a:latin typeface="Arial"/>
                <a:cs typeface="Arial"/>
              </a:rPr>
              <a:t> </a:t>
            </a:r>
            <a:r>
              <a:rPr sz="1425" spc="-4" dirty="0">
                <a:latin typeface="Arial"/>
                <a:cs typeface="Arial"/>
              </a:rPr>
              <a:t>nuevo</a:t>
            </a:r>
            <a:r>
              <a:rPr sz="1425" spc="-124" dirty="0">
                <a:latin typeface="Arial"/>
                <a:cs typeface="Arial"/>
              </a:rPr>
              <a:t> </a:t>
            </a:r>
            <a:r>
              <a:rPr sz="1425" spc="-4" dirty="0">
                <a:latin typeface="Arial"/>
                <a:cs typeface="Arial"/>
              </a:rPr>
              <a:t>bean</a:t>
            </a:r>
            <a:r>
              <a:rPr sz="1425" spc="-139" dirty="0">
                <a:latin typeface="Arial"/>
                <a:cs typeface="Arial"/>
              </a:rPr>
              <a:t> </a:t>
            </a:r>
            <a:r>
              <a:rPr sz="1425" dirty="0">
                <a:latin typeface="Arial"/>
                <a:cs typeface="Arial"/>
              </a:rPr>
              <a:t>se</a:t>
            </a:r>
            <a:r>
              <a:rPr sz="1425" spc="-124" dirty="0">
                <a:latin typeface="Arial"/>
                <a:cs typeface="Arial"/>
              </a:rPr>
              <a:t> </a:t>
            </a:r>
            <a:r>
              <a:rPr sz="1425" spc="-4" dirty="0">
                <a:latin typeface="Arial"/>
                <a:cs typeface="Arial"/>
              </a:rPr>
              <a:t>creará</a:t>
            </a:r>
            <a:r>
              <a:rPr sz="1425" spc="-120" dirty="0">
                <a:latin typeface="Arial"/>
                <a:cs typeface="Arial"/>
              </a:rPr>
              <a:t> </a:t>
            </a:r>
            <a:r>
              <a:rPr sz="1425" spc="-4" dirty="0">
                <a:latin typeface="Arial"/>
                <a:cs typeface="Arial"/>
              </a:rPr>
              <a:t>para</a:t>
            </a:r>
            <a:r>
              <a:rPr sz="1425" spc="-146" dirty="0">
                <a:latin typeface="Arial"/>
                <a:cs typeface="Arial"/>
              </a:rPr>
              <a:t> </a:t>
            </a:r>
            <a:r>
              <a:rPr sz="1425" spc="-4" dirty="0">
                <a:latin typeface="Arial"/>
                <a:cs typeface="Arial"/>
              </a:rPr>
              <a:t>cada</a:t>
            </a:r>
            <a:r>
              <a:rPr sz="1425" spc="-116" dirty="0">
                <a:latin typeface="Arial"/>
                <a:cs typeface="Arial"/>
              </a:rPr>
              <a:t> </a:t>
            </a:r>
            <a:r>
              <a:rPr sz="1425" dirty="0">
                <a:latin typeface="Arial"/>
                <a:cs typeface="Arial"/>
              </a:rPr>
              <a:t>sesión</a:t>
            </a:r>
            <a:r>
              <a:rPr sz="1425" spc="-131" dirty="0">
                <a:latin typeface="Arial"/>
                <a:cs typeface="Arial"/>
              </a:rPr>
              <a:t> </a:t>
            </a:r>
            <a:r>
              <a:rPr sz="1425" spc="-8" dirty="0">
                <a:latin typeface="Arial"/>
                <a:cs typeface="Arial"/>
              </a:rPr>
              <a:t>HTTP</a:t>
            </a:r>
            <a:r>
              <a:rPr sz="1425" spc="-116" dirty="0">
                <a:latin typeface="Arial"/>
                <a:cs typeface="Arial"/>
              </a:rPr>
              <a:t> </a:t>
            </a:r>
            <a:r>
              <a:rPr sz="1425" spc="-4" dirty="0">
                <a:latin typeface="Arial"/>
                <a:cs typeface="Arial"/>
              </a:rPr>
              <a:t>por</a:t>
            </a:r>
            <a:r>
              <a:rPr sz="1425" spc="-131" dirty="0">
                <a:latin typeface="Arial"/>
                <a:cs typeface="Arial"/>
              </a:rPr>
              <a:t> </a:t>
            </a:r>
            <a:r>
              <a:rPr sz="1425" spc="-4" dirty="0">
                <a:latin typeface="Arial"/>
                <a:cs typeface="Arial"/>
              </a:rPr>
              <a:t>el</a:t>
            </a:r>
            <a:r>
              <a:rPr sz="1425" spc="-116" dirty="0">
                <a:latin typeface="Arial"/>
                <a:cs typeface="Arial"/>
              </a:rPr>
              <a:t> </a:t>
            </a:r>
            <a:r>
              <a:rPr sz="1425" spc="-15" dirty="0">
                <a:latin typeface="Arial"/>
                <a:cs typeface="Arial"/>
              </a:rPr>
              <a:t>contenedor.  </a:t>
            </a:r>
            <a:r>
              <a:rPr sz="1425" spc="-75" dirty="0">
                <a:latin typeface="Arial"/>
                <a:cs typeface="Arial"/>
              </a:rPr>
              <a:t>Spring</a:t>
            </a:r>
            <a:r>
              <a:rPr sz="1425" spc="-101" dirty="0">
                <a:latin typeface="Arial"/>
                <a:cs typeface="Arial"/>
              </a:rPr>
              <a:t> </a:t>
            </a:r>
            <a:r>
              <a:rPr sz="1425" spc="-94" dirty="0">
                <a:latin typeface="Arial"/>
                <a:cs typeface="Arial"/>
              </a:rPr>
              <a:t>Framework</a:t>
            </a:r>
            <a:r>
              <a:rPr sz="1425" spc="-127" dirty="0">
                <a:latin typeface="Arial"/>
                <a:cs typeface="Arial"/>
              </a:rPr>
              <a:t> </a:t>
            </a:r>
            <a:r>
              <a:rPr sz="1425" spc="-79" dirty="0">
                <a:latin typeface="Arial"/>
                <a:cs typeface="Arial"/>
              </a:rPr>
              <a:t>es</a:t>
            </a:r>
            <a:r>
              <a:rPr sz="1425" spc="-105" dirty="0">
                <a:latin typeface="Arial"/>
                <a:cs typeface="Arial"/>
              </a:rPr>
              <a:t> </a:t>
            </a:r>
            <a:r>
              <a:rPr sz="1425" spc="-68" dirty="0">
                <a:latin typeface="Arial"/>
                <a:cs typeface="Arial"/>
              </a:rPr>
              <a:t>extensible</a:t>
            </a:r>
            <a:r>
              <a:rPr sz="1425" spc="-98" dirty="0">
                <a:latin typeface="Arial"/>
                <a:cs typeface="Arial"/>
              </a:rPr>
              <a:t> </a:t>
            </a:r>
            <a:r>
              <a:rPr sz="1425" spc="-86" dirty="0">
                <a:latin typeface="Arial"/>
                <a:cs typeface="Arial"/>
              </a:rPr>
              <a:t>y</a:t>
            </a:r>
            <a:r>
              <a:rPr sz="1425" spc="-105" dirty="0">
                <a:latin typeface="Arial"/>
                <a:cs typeface="Arial"/>
              </a:rPr>
              <a:t> </a:t>
            </a:r>
            <a:r>
              <a:rPr sz="1425" spc="-90" dirty="0">
                <a:latin typeface="Arial"/>
                <a:cs typeface="Arial"/>
              </a:rPr>
              <a:t>podemos</a:t>
            </a:r>
            <a:r>
              <a:rPr sz="1425" spc="-105" dirty="0">
                <a:latin typeface="Arial"/>
                <a:cs typeface="Arial"/>
              </a:rPr>
              <a:t> </a:t>
            </a:r>
            <a:r>
              <a:rPr sz="1425" spc="-68" dirty="0">
                <a:latin typeface="Arial"/>
                <a:cs typeface="Arial"/>
              </a:rPr>
              <a:t>crear</a:t>
            </a:r>
            <a:r>
              <a:rPr sz="1425" spc="-105" dirty="0">
                <a:latin typeface="Arial"/>
                <a:cs typeface="Arial"/>
              </a:rPr>
              <a:t> </a:t>
            </a:r>
            <a:r>
              <a:rPr sz="1425" spc="-75" dirty="0">
                <a:latin typeface="Arial"/>
                <a:cs typeface="Arial"/>
              </a:rPr>
              <a:t>nuestros</a:t>
            </a:r>
            <a:r>
              <a:rPr sz="1425" spc="-98" dirty="0">
                <a:latin typeface="Arial"/>
                <a:cs typeface="Arial"/>
              </a:rPr>
              <a:t> </a:t>
            </a:r>
            <a:r>
              <a:rPr sz="1425" spc="-71" dirty="0">
                <a:latin typeface="Arial"/>
                <a:cs typeface="Arial"/>
              </a:rPr>
              <a:t>propios</a:t>
            </a:r>
            <a:r>
              <a:rPr sz="1425" spc="-120" dirty="0">
                <a:latin typeface="Arial"/>
                <a:cs typeface="Arial"/>
              </a:rPr>
              <a:t> </a:t>
            </a:r>
            <a:r>
              <a:rPr sz="1425" spc="-75" dirty="0">
                <a:latin typeface="Arial"/>
                <a:cs typeface="Arial"/>
              </a:rPr>
              <a:t>ámbitos</a:t>
            </a:r>
            <a:r>
              <a:rPr sz="1425" spc="-116" dirty="0">
                <a:latin typeface="Arial"/>
                <a:cs typeface="Arial"/>
              </a:rPr>
              <a:t> </a:t>
            </a:r>
            <a:r>
              <a:rPr sz="1425" spc="-75" dirty="0">
                <a:latin typeface="Arial"/>
                <a:cs typeface="Arial"/>
              </a:rPr>
              <a:t>también,</a:t>
            </a:r>
            <a:r>
              <a:rPr sz="1425" spc="-90" dirty="0">
                <a:latin typeface="Arial"/>
                <a:cs typeface="Arial"/>
              </a:rPr>
              <a:t> </a:t>
            </a:r>
            <a:r>
              <a:rPr sz="1425" spc="-64" dirty="0">
                <a:latin typeface="Arial"/>
                <a:cs typeface="Arial"/>
              </a:rPr>
              <a:t>sin</a:t>
            </a:r>
            <a:endParaRPr sz="1425">
              <a:latin typeface="Arial"/>
              <a:cs typeface="Arial"/>
            </a:endParaRPr>
          </a:p>
          <a:p>
            <a:pPr marL="9525">
              <a:lnSpc>
                <a:spcPts val="739"/>
              </a:lnSpc>
            </a:pPr>
            <a:r>
              <a:rPr sz="1425" spc="-45" dirty="0">
                <a:latin typeface="Arial"/>
                <a:cs typeface="Arial"/>
              </a:rPr>
              <a:t>embargo</a:t>
            </a:r>
            <a:r>
              <a:rPr sz="1425" spc="-165" dirty="0">
                <a:latin typeface="Arial"/>
                <a:cs typeface="Arial"/>
              </a:rPr>
              <a:t> </a:t>
            </a:r>
            <a:r>
              <a:rPr sz="1425" spc="-30" dirty="0">
                <a:latin typeface="Arial"/>
                <a:cs typeface="Arial"/>
              </a:rPr>
              <a:t>la</a:t>
            </a:r>
            <a:r>
              <a:rPr sz="1425" spc="-153" dirty="0">
                <a:latin typeface="Arial"/>
                <a:cs typeface="Arial"/>
              </a:rPr>
              <a:t> </a:t>
            </a:r>
            <a:r>
              <a:rPr sz="1425" spc="-56" dirty="0">
                <a:latin typeface="Arial"/>
                <a:cs typeface="Arial"/>
              </a:rPr>
              <a:t>mayoría</a:t>
            </a:r>
            <a:r>
              <a:rPr sz="1425" spc="-184" dirty="0">
                <a:latin typeface="Arial"/>
                <a:cs typeface="Arial"/>
              </a:rPr>
              <a:t> </a:t>
            </a:r>
            <a:r>
              <a:rPr sz="1425" spc="-45" dirty="0">
                <a:latin typeface="Arial"/>
                <a:cs typeface="Arial"/>
              </a:rPr>
              <a:t>de</a:t>
            </a:r>
            <a:r>
              <a:rPr sz="1425" spc="-153" dirty="0">
                <a:latin typeface="Arial"/>
                <a:cs typeface="Arial"/>
              </a:rPr>
              <a:t> </a:t>
            </a:r>
            <a:r>
              <a:rPr sz="1425" spc="-34" dirty="0">
                <a:latin typeface="Arial"/>
                <a:cs typeface="Arial"/>
              </a:rPr>
              <a:t>las</a:t>
            </a:r>
            <a:r>
              <a:rPr sz="1425" spc="-165" dirty="0">
                <a:latin typeface="Arial"/>
                <a:cs typeface="Arial"/>
              </a:rPr>
              <a:t> </a:t>
            </a:r>
            <a:r>
              <a:rPr sz="1425" spc="-41" dirty="0">
                <a:latin typeface="Arial"/>
                <a:cs typeface="Arial"/>
              </a:rPr>
              <a:t>veces</a:t>
            </a:r>
            <a:r>
              <a:rPr sz="1425" spc="-176" dirty="0">
                <a:latin typeface="Arial"/>
                <a:cs typeface="Arial"/>
              </a:rPr>
              <a:t> </a:t>
            </a:r>
            <a:r>
              <a:rPr sz="1425" spc="-41" dirty="0">
                <a:latin typeface="Arial"/>
                <a:cs typeface="Arial"/>
              </a:rPr>
              <a:t>es</a:t>
            </a:r>
            <a:r>
              <a:rPr sz="1425" spc="-169" dirty="0">
                <a:latin typeface="Arial"/>
                <a:cs typeface="Arial"/>
              </a:rPr>
              <a:t> </a:t>
            </a:r>
            <a:r>
              <a:rPr sz="1425" spc="-41" dirty="0">
                <a:latin typeface="Arial"/>
                <a:cs typeface="Arial"/>
              </a:rPr>
              <a:t>mejor</a:t>
            </a:r>
            <a:r>
              <a:rPr sz="1425" spc="-153" dirty="0">
                <a:latin typeface="Arial"/>
                <a:cs typeface="Arial"/>
              </a:rPr>
              <a:t> </a:t>
            </a:r>
            <a:r>
              <a:rPr sz="1425" b="1" spc="-41" dirty="0">
                <a:latin typeface="Arial"/>
                <a:cs typeface="Arial"/>
              </a:rPr>
              <a:t>usar</a:t>
            </a:r>
            <a:r>
              <a:rPr sz="1425" b="1" spc="-180" dirty="0">
                <a:latin typeface="Arial"/>
                <a:cs typeface="Arial"/>
              </a:rPr>
              <a:t> </a:t>
            </a:r>
            <a:r>
              <a:rPr sz="1425" spc="-34" dirty="0">
                <a:latin typeface="Arial"/>
                <a:cs typeface="Arial"/>
              </a:rPr>
              <a:t>los</a:t>
            </a:r>
            <a:r>
              <a:rPr sz="1425" spc="-165" dirty="0">
                <a:latin typeface="Arial"/>
                <a:cs typeface="Arial"/>
              </a:rPr>
              <a:t> </a:t>
            </a:r>
            <a:r>
              <a:rPr sz="1425" b="1" spc="-41" dirty="0">
                <a:latin typeface="Arial"/>
                <a:cs typeface="Arial"/>
              </a:rPr>
              <a:t>ámbitos</a:t>
            </a:r>
            <a:r>
              <a:rPr sz="1425" b="1" spc="-165" dirty="0">
                <a:latin typeface="Arial"/>
                <a:cs typeface="Arial"/>
              </a:rPr>
              <a:t> </a:t>
            </a:r>
            <a:r>
              <a:rPr sz="1425" spc="-41" dirty="0">
                <a:latin typeface="Arial"/>
                <a:cs typeface="Arial"/>
              </a:rPr>
              <a:t>proporcionados</a:t>
            </a:r>
            <a:r>
              <a:rPr sz="1425" spc="-172" dirty="0">
                <a:latin typeface="Arial"/>
                <a:cs typeface="Arial"/>
              </a:rPr>
              <a:t> </a:t>
            </a:r>
            <a:r>
              <a:rPr sz="1425" spc="-45" dirty="0">
                <a:latin typeface="Arial"/>
                <a:cs typeface="Arial"/>
              </a:rPr>
              <a:t>por</a:t>
            </a:r>
            <a:r>
              <a:rPr sz="1425" spc="-158" dirty="0">
                <a:latin typeface="Arial"/>
                <a:cs typeface="Arial"/>
              </a:rPr>
              <a:t> </a:t>
            </a:r>
            <a:r>
              <a:rPr sz="1425" spc="-41" dirty="0">
                <a:latin typeface="Arial"/>
                <a:cs typeface="Arial"/>
              </a:rPr>
              <a:t>el</a:t>
            </a:r>
            <a:endParaRPr sz="1425">
              <a:latin typeface="Arial"/>
              <a:cs typeface="Arial"/>
            </a:endParaRPr>
          </a:p>
          <a:p>
            <a:pPr marL="9525">
              <a:lnSpc>
                <a:spcPts val="1448"/>
              </a:lnSpc>
            </a:pPr>
            <a:r>
              <a:rPr sz="1425" b="1" spc="-4" dirty="0">
                <a:latin typeface="Arial"/>
                <a:cs typeface="Arial"/>
              </a:rPr>
              <a:t>framework</a:t>
            </a:r>
            <a:r>
              <a:rPr sz="1425" spc="-4" dirty="0">
                <a:latin typeface="Arial"/>
                <a:cs typeface="Arial"/>
              </a:rPr>
              <a:t>.</a:t>
            </a:r>
            <a:endParaRPr sz="1425">
              <a:latin typeface="Arial"/>
              <a:cs typeface="Arial"/>
            </a:endParaRPr>
          </a:p>
        </p:txBody>
      </p:sp>
      <p:sp>
        <p:nvSpPr>
          <p:cNvPr id="4" name="object 4"/>
          <p:cNvSpPr/>
          <p:nvPr/>
        </p:nvSpPr>
        <p:spPr>
          <a:xfrm>
            <a:off x="7987664" y="876300"/>
            <a:ext cx="963834" cy="557022"/>
          </a:xfrm>
          <a:prstGeom prst="rect">
            <a:avLst/>
          </a:prstGeom>
          <a:blipFill>
            <a:blip r:embed="rId2" cstate="print"/>
            <a:stretch>
              <a:fillRect/>
            </a:stretch>
          </a:blipFill>
        </p:spPr>
        <p:txBody>
          <a:bodyPr wrap="square" lIns="0" tIns="0" rIns="0" bIns="0" rtlCol="0"/>
          <a:lstStyle/>
          <a:p>
            <a:endParaRPr sz="1350"/>
          </a:p>
        </p:txBody>
      </p:sp>
      <p:sp>
        <p:nvSpPr>
          <p:cNvPr id="5" name="object 5"/>
          <p:cNvSpPr/>
          <p:nvPr/>
        </p:nvSpPr>
        <p:spPr>
          <a:xfrm>
            <a:off x="571976" y="1476851"/>
            <a:ext cx="0" cy="685800"/>
          </a:xfrm>
          <a:custGeom>
            <a:avLst/>
            <a:gdLst/>
            <a:ahLst/>
            <a:cxnLst/>
            <a:rect l="l" t="t" r="r" b="b"/>
            <a:pathLst>
              <a:path h="914400">
                <a:moveTo>
                  <a:pt x="0" y="914400"/>
                </a:moveTo>
                <a:lnTo>
                  <a:pt x="0" y="0"/>
                </a:lnTo>
              </a:path>
            </a:pathLst>
          </a:custGeom>
          <a:ln w="19812">
            <a:solidFill>
              <a:srgbClr val="99C938"/>
            </a:solidFill>
          </a:ln>
        </p:spPr>
        <p:txBody>
          <a:bodyPr wrap="square" lIns="0" tIns="0" rIns="0" bIns="0" rtlCol="0"/>
          <a:lstStyle/>
          <a:p>
            <a:endParaRPr sz="135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6B1C89B6-6754-459D-BECC-86B7776C5EAB}"/>
              </a:ext>
            </a:extLst>
          </p:cNvPr>
          <p:cNvSpPr/>
          <p:nvPr/>
        </p:nvSpPr>
        <p:spPr>
          <a:xfrm>
            <a:off x="-43130" y="2182504"/>
            <a:ext cx="5730698" cy="2333972"/>
          </a:xfrm>
          <a:prstGeom prst="rect">
            <a:avLst/>
          </a:prstGeom>
        </p:spPr>
        <p:txBody>
          <a:bodyPr wrap="square">
            <a:spAutoFit/>
          </a:bodyPr>
          <a:lstStyle/>
          <a:p>
            <a:pPr marL="12700">
              <a:lnSpc>
                <a:spcPct val="100000"/>
              </a:lnSpc>
              <a:spcBef>
                <a:spcPts val="95"/>
              </a:spcBef>
            </a:pPr>
            <a:r>
              <a:rPr lang="es-MX" sz="4800" spc="-150" dirty="0">
                <a:solidFill>
                  <a:schemeClr val="bg1"/>
                </a:solidFill>
                <a:latin typeface="Arial"/>
                <a:cs typeface="Arial"/>
              </a:rPr>
              <a:t>INYECCIÓN </a:t>
            </a:r>
          </a:p>
          <a:p>
            <a:pPr marL="12700" algn="ctr">
              <a:lnSpc>
                <a:spcPct val="100000"/>
              </a:lnSpc>
              <a:spcBef>
                <a:spcPts val="95"/>
              </a:spcBef>
            </a:pPr>
            <a:r>
              <a:rPr lang="es-MX" sz="4800" spc="-150" dirty="0">
                <a:solidFill>
                  <a:schemeClr val="bg1"/>
                </a:solidFill>
                <a:latin typeface="Arial"/>
                <a:cs typeface="Arial"/>
              </a:rPr>
              <a:t>DE </a:t>
            </a:r>
          </a:p>
          <a:p>
            <a:pPr marL="12700">
              <a:lnSpc>
                <a:spcPct val="100000"/>
              </a:lnSpc>
              <a:spcBef>
                <a:spcPts val="95"/>
              </a:spcBef>
            </a:pPr>
            <a:r>
              <a:rPr lang="es-MX" sz="4800" spc="-150" dirty="0">
                <a:solidFill>
                  <a:schemeClr val="bg1"/>
                </a:solidFill>
                <a:latin typeface="Arial"/>
                <a:cs typeface="Arial"/>
              </a:rPr>
              <a:t>DEPENDENCIAS</a:t>
            </a:r>
          </a:p>
        </p:txBody>
      </p:sp>
    </p:spTree>
    <p:extLst>
      <p:ext uri="{BB962C8B-B14F-4D97-AF65-F5344CB8AC3E}">
        <p14:creationId xmlns:p14="http://schemas.microsoft.com/office/powerpoint/2010/main" val="27155016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7379" y="1194582"/>
            <a:ext cx="6204356" cy="1163299"/>
          </a:xfrm>
          <a:prstGeom prst="rect">
            <a:avLst/>
          </a:prstGeom>
        </p:spPr>
        <p:txBody>
          <a:bodyPr vert="horz" wrap="square" lIns="0" tIns="9049" rIns="0" bIns="0" rtlCol="0" anchor="ctr">
            <a:spAutoFit/>
          </a:bodyPr>
          <a:lstStyle/>
          <a:p>
            <a:pPr marL="9525">
              <a:lnSpc>
                <a:spcPct val="100000"/>
              </a:lnSpc>
              <a:spcBef>
                <a:spcPts val="71"/>
              </a:spcBef>
            </a:pPr>
            <a:r>
              <a:rPr spc="-300" dirty="0"/>
              <a:t>INYECCIÓN DE DEPENDENCIAS -DI</a:t>
            </a:r>
          </a:p>
        </p:txBody>
      </p:sp>
      <p:sp>
        <p:nvSpPr>
          <p:cNvPr id="3" name="object 3"/>
          <p:cNvSpPr/>
          <p:nvPr/>
        </p:nvSpPr>
        <p:spPr>
          <a:xfrm>
            <a:off x="7987664" y="876300"/>
            <a:ext cx="963834" cy="557022"/>
          </a:xfrm>
          <a:prstGeom prst="rect">
            <a:avLst/>
          </a:prstGeom>
          <a:blipFill>
            <a:blip r:embed="rId2" cstate="print"/>
            <a:stretch>
              <a:fillRect/>
            </a:stretch>
          </a:blipFill>
        </p:spPr>
        <p:txBody>
          <a:bodyPr wrap="square" lIns="0" tIns="0" rIns="0" bIns="0" rtlCol="0"/>
          <a:lstStyle/>
          <a:p>
            <a:endParaRPr sz="1350"/>
          </a:p>
        </p:txBody>
      </p:sp>
      <p:sp>
        <p:nvSpPr>
          <p:cNvPr id="4" name="object 4"/>
          <p:cNvSpPr/>
          <p:nvPr/>
        </p:nvSpPr>
        <p:spPr>
          <a:xfrm>
            <a:off x="571976" y="1476851"/>
            <a:ext cx="0" cy="685800"/>
          </a:xfrm>
          <a:custGeom>
            <a:avLst/>
            <a:gdLst/>
            <a:ahLst/>
            <a:cxnLst/>
            <a:rect l="l" t="t" r="r" b="b"/>
            <a:pathLst>
              <a:path h="914400">
                <a:moveTo>
                  <a:pt x="0" y="914400"/>
                </a:moveTo>
                <a:lnTo>
                  <a:pt x="0" y="0"/>
                </a:lnTo>
              </a:path>
            </a:pathLst>
          </a:custGeom>
          <a:ln w="19812">
            <a:solidFill>
              <a:srgbClr val="99C938"/>
            </a:solidFill>
          </a:ln>
        </p:spPr>
        <p:txBody>
          <a:bodyPr wrap="square" lIns="0" tIns="0" rIns="0" bIns="0" rtlCol="0"/>
          <a:lstStyle/>
          <a:p>
            <a:endParaRPr sz="1350"/>
          </a:p>
        </p:txBody>
      </p:sp>
      <p:sp>
        <p:nvSpPr>
          <p:cNvPr id="5" name="object 5"/>
          <p:cNvSpPr/>
          <p:nvPr/>
        </p:nvSpPr>
        <p:spPr>
          <a:xfrm>
            <a:off x="814388" y="2443162"/>
            <a:ext cx="7236619" cy="3214688"/>
          </a:xfrm>
          <a:prstGeom prst="rect">
            <a:avLst/>
          </a:prstGeom>
          <a:blipFill>
            <a:blip r:embed="rId3" cstate="print"/>
            <a:stretch>
              <a:fillRect/>
            </a:stretch>
          </a:blipFill>
        </p:spPr>
        <p:txBody>
          <a:bodyPr wrap="square" lIns="0" tIns="0" rIns="0" bIns="0" rtlCol="0"/>
          <a:lstStyle/>
          <a:p>
            <a:endParaRPr sz="135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60219" y="5333323"/>
            <a:ext cx="766514" cy="631031"/>
          </a:xfrm>
          <a:prstGeom prst="rect">
            <a:avLst/>
          </a:prstGeom>
          <a:blipFill>
            <a:blip r:embed="rId2" cstate="print"/>
            <a:stretch>
              <a:fillRect/>
            </a:stretch>
          </a:blipFill>
        </p:spPr>
        <p:txBody>
          <a:bodyPr wrap="square" lIns="0" tIns="0" rIns="0" bIns="0" rtlCol="0"/>
          <a:lstStyle/>
          <a:p>
            <a:endParaRPr sz="1350"/>
          </a:p>
        </p:txBody>
      </p:sp>
      <p:sp>
        <p:nvSpPr>
          <p:cNvPr id="3" name="object 3"/>
          <p:cNvSpPr txBox="1">
            <a:spLocks noGrp="1"/>
          </p:cNvSpPr>
          <p:nvPr>
            <p:ph type="title"/>
          </p:nvPr>
        </p:nvSpPr>
        <p:spPr>
          <a:xfrm>
            <a:off x="827379" y="1174128"/>
            <a:ext cx="5985034" cy="1204208"/>
          </a:xfrm>
          <a:prstGeom prst="rect">
            <a:avLst/>
          </a:prstGeom>
        </p:spPr>
        <p:txBody>
          <a:bodyPr vert="horz" wrap="square" lIns="0" tIns="9049" rIns="0" bIns="0" rtlCol="0" anchor="ctr">
            <a:spAutoFit/>
          </a:bodyPr>
          <a:lstStyle/>
          <a:p>
            <a:pPr marL="9525">
              <a:lnSpc>
                <a:spcPct val="100000"/>
              </a:lnSpc>
              <a:spcBef>
                <a:spcPts val="71"/>
              </a:spcBef>
            </a:pPr>
            <a:r>
              <a:rPr spc="-150" dirty="0"/>
              <a:t>¿QUÉ ES INVERSIÓN DE CONTROL - IOC?</a:t>
            </a:r>
          </a:p>
        </p:txBody>
      </p:sp>
      <p:sp>
        <p:nvSpPr>
          <p:cNvPr id="4" name="object 4"/>
          <p:cNvSpPr txBox="1"/>
          <p:nvPr/>
        </p:nvSpPr>
        <p:spPr>
          <a:xfrm>
            <a:off x="793089" y="2556319"/>
            <a:ext cx="7244715" cy="2971422"/>
          </a:xfrm>
          <a:prstGeom prst="rect">
            <a:avLst/>
          </a:prstGeom>
        </p:spPr>
        <p:txBody>
          <a:bodyPr vert="horz" wrap="square" lIns="0" tIns="40481" rIns="0" bIns="0" rtlCol="0">
            <a:spAutoFit/>
          </a:bodyPr>
          <a:lstStyle/>
          <a:p>
            <a:pPr marL="78104" marR="21907" indent="-68580" algn="just">
              <a:lnSpc>
                <a:spcPts val="1763"/>
              </a:lnSpc>
              <a:spcBef>
                <a:spcPts val="319"/>
              </a:spcBef>
              <a:buClr>
                <a:srgbClr val="99C938"/>
              </a:buClr>
              <a:buSzPct val="95454"/>
              <a:buFont typeface="Wingdings"/>
              <a:buChar char=""/>
              <a:tabLst>
                <a:tab pos="197168" algn="l"/>
              </a:tabLst>
            </a:pPr>
            <a:r>
              <a:rPr sz="1650" spc="-68" dirty="0">
                <a:latin typeface="Arial"/>
                <a:cs typeface="Arial"/>
              </a:rPr>
              <a:t>Es </a:t>
            </a:r>
            <a:r>
              <a:rPr sz="1650" spc="-64" dirty="0">
                <a:latin typeface="Arial"/>
                <a:cs typeface="Arial"/>
              </a:rPr>
              <a:t>un </a:t>
            </a:r>
            <a:r>
              <a:rPr sz="1650" spc="-49" dirty="0">
                <a:latin typeface="Arial"/>
                <a:cs typeface="Arial"/>
              </a:rPr>
              <a:t>patrón </a:t>
            </a:r>
            <a:r>
              <a:rPr sz="1650" spc="-64" dirty="0">
                <a:latin typeface="Arial"/>
                <a:cs typeface="Arial"/>
              </a:rPr>
              <a:t>de </a:t>
            </a:r>
            <a:r>
              <a:rPr sz="1650" spc="-49" dirty="0">
                <a:latin typeface="Arial"/>
                <a:cs typeface="Arial"/>
              </a:rPr>
              <a:t>programación </a:t>
            </a:r>
            <a:r>
              <a:rPr sz="1650" spc="-56" dirty="0">
                <a:latin typeface="Arial"/>
                <a:cs typeface="Arial"/>
              </a:rPr>
              <a:t>que </a:t>
            </a:r>
            <a:r>
              <a:rPr sz="1650" spc="-53" dirty="0">
                <a:latin typeface="Arial"/>
                <a:cs typeface="Arial"/>
              </a:rPr>
              <a:t>se remonta </a:t>
            </a:r>
            <a:r>
              <a:rPr sz="1650" spc="-68" dirty="0">
                <a:latin typeface="Arial"/>
                <a:cs typeface="Arial"/>
              </a:rPr>
              <a:t>a </a:t>
            </a:r>
            <a:r>
              <a:rPr sz="1650" spc="-45" dirty="0">
                <a:latin typeface="Arial"/>
                <a:cs typeface="Arial"/>
              </a:rPr>
              <a:t>aquellos </a:t>
            </a:r>
            <a:r>
              <a:rPr sz="1650" spc="-53" dirty="0">
                <a:latin typeface="Arial"/>
                <a:cs typeface="Arial"/>
              </a:rPr>
              <a:t>programas </a:t>
            </a:r>
            <a:r>
              <a:rPr sz="1650" spc="-49" dirty="0">
                <a:latin typeface="Arial"/>
                <a:cs typeface="Arial"/>
              </a:rPr>
              <a:t>creados  </a:t>
            </a:r>
            <a:r>
              <a:rPr sz="1650" spc="-56" dirty="0">
                <a:latin typeface="Arial"/>
                <a:cs typeface="Arial"/>
              </a:rPr>
              <a:t>empleando</a:t>
            </a:r>
            <a:r>
              <a:rPr sz="1650" spc="-251" dirty="0">
                <a:latin typeface="Arial"/>
                <a:cs typeface="Arial"/>
              </a:rPr>
              <a:t> </a:t>
            </a:r>
            <a:r>
              <a:rPr sz="1650" b="1" spc="-53" dirty="0">
                <a:latin typeface="Arial"/>
                <a:cs typeface="Arial"/>
              </a:rPr>
              <a:t>programación</a:t>
            </a:r>
            <a:r>
              <a:rPr sz="1650" b="1" spc="-278" dirty="0">
                <a:latin typeface="Arial"/>
                <a:cs typeface="Arial"/>
              </a:rPr>
              <a:t> </a:t>
            </a:r>
            <a:r>
              <a:rPr sz="1650" b="1" spc="-49" dirty="0">
                <a:latin typeface="Arial"/>
                <a:cs typeface="Arial"/>
              </a:rPr>
              <a:t>secuencial</a:t>
            </a:r>
            <a:r>
              <a:rPr sz="1650" b="1" spc="-281" dirty="0">
                <a:latin typeface="Arial"/>
                <a:cs typeface="Arial"/>
              </a:rPr>
              <a:t> </a:t>
            </a:r>
            <a:r>
              <a:rPr sz="1650" b="1" spc="-53" dirty="0">
                <a:latin typeface="Arial"/>
                <a:cs typeface="Arial"/>
              </a:rPr>
              <a:t>pura</a:t>
            </a:r>
            <a:r>
              <a:rPr sz="1650" b="1" spc="-304" dirty="0">
                <a:latin typeface="Arial"/>
                <a:cs typeface="Arial"/>
              </a:rPr>
              <a:t> </a:t>
            </a:r>
            <a:r>
              <a:rPr sz="1650" spc="-45" dirty="0">
                <a:latin typeface="Arial"/>
                <a:cs typeface="Arial"/>
              </a:rPr>
              <a:t>(secuencia</a:t>
            </a:r>
            <a:r>
              <a:rPr sz="1650" spc="-266" dirty="0">
                <a:latin typeface="Arial"/>
                <a:cs typeface="Arial"/>
              </a:rPr>
              <a:t> </a:t>
            </a:r>
            <a:r>
              <a:rPr sz="1650" spc="-64" dirty="0">
                <a:latin typeface="Arial"/>
                <a:cs typeface="Arial"/>
              </a:rPr>
              <a:t>de</a:t>
            </a:r>
            <a:r>
              <a:rPr sz="1650" spc="-278" dirty="0">
                <a:latin typeface="Arial"/>
                <a:cs typeface="Arial"/>
              </a:rPr>
              <a:t> </a:t>
            </a:r>
            <a:r>
              <a:rPr sz="1650" spc="-53" dirty="0">
                <a:latin typeface="Arial"/>
                <a:cs typeface="Arial"/>
              </a:rPr>
              <a:t>pasos</a:t>
            </a:r>
            <a:r>
              <a:rPr sz="1650" spc="-278" dirty="0">
                <a:latin typeface="Arial"/>
                <a:cs typeface="Arial"/>
              </a:rPr>
              <a:t> </a:t>
            </a:r>
            <a:r>
              <a:rPr sz="1650" spc="-64" dirty="0">
                <a:latin typeface="Arial"/>
                <a:cs typeface="Arial"/>
              </a:rPr>
              <a:t>de</a:t>
            </a:r>
            <a:r>
              <a:rPr sz="1650" spc="-278" dirty="0">
                <a:latin typeface="Arial"/>
                <a:cs typeface="Arial"/>
              </a:rPr>
              <a:t> </a:t>
            </a:r>
            <a:r>
              <a:rPr sz="1650" spc="-41" dirty="0">
                <a:latin typeface="Arial"/>
                <a:cs typeface="Arial"/>
              </a:rPr>
              <a:t>principio</a:t>
            </a:r>
            <a:r>
              <a:rPr sz="1650" spc="-270" dirty="0">
                <a:latin typeface="Arial"/>
                <a:cs typeface="Arial"/>
              </a:rPr>
              <a:t> </a:t>
            </a:r>
            <a:r>
              <a:rPr sz="1650" spc="-68" dirty="0">
                <a:latin typeface="Arial"/>
                <a:cs typeface="Arial"/>
              </a:rPr>
              <a:t>a</a:t>
            </a:r>
            <a:r>
              <a:rPr sz="1650" spc="-278" dirty="0">
                <a:latin typeface="Arial"/>
                <a:cs typeface="Arial"/>
              </a:rPr>
              <a:t> </a:t>
            </a:r>
            <a:r>
              <a:rPr sz="1650" spc="-30" dirty="0">
                <a:latin typeface="Arial"/>
                <a:cs typeface="Arial"/>
              </a:rPr>
              <a:t>fin).</a:t>
            </a:r>
            <a:endParaRPr sz="1650">
              <a:latin typeface="Arial"/>
              <a:cs typeface="Arial"/>
            </a:endParaRPr>
          </a:p>
          <a:p>
            <a:pPr marL="78104" marR="3810" indent="-68580" algn="just">
              <a:lnSpc>
                <a:spcPct val="90500"/>
              </a:lnSpc>
              <a:spcBef>
                <a:spcPts val="1016"/>
              </a:spcBef>
              <a:buClr>
                <a:srgbClr val="99C938"/>
              </a:buClr>
              <a:buSzPct val="95454"/>
              <a:buFont typeface="Wingdings"/>
              <a:buChar char=""/>
              <a:tabLst>
                <a:tab pos="197168" algn="l"/>
              </a:tabLst>
            </a:pPr>
            <a:r>
              <a:rPr sz="1650" spc="-53" dirty="0">
                <a:latin typeface="Arial"/>
                <a:cs typeface="Arial"/>
              </a:rPr>
              <a:t>El</a:t>
            </a:r>
            <a:r>
              <a:rPr sz="1650" spc="-98" dirty="0">
                <a:latin typeface="Arial"/>
                <a:cs typeface="Arial"/>
              </a:rPr>
              <a:t> </a:t>
            </a:r>
            <a:r>
              <a:rPr sz="1650" spc="-41" dirty="0">
                <a:latin typeface="Arial"/>
                <a:cs typeface="Arial"/>
              </a:rPr>
              <a:t>control</a:t>
            </a:r>
            <a:r>
              <a:rPr sz="1650" spc="-101" dirty="0">
                <a:latin typeface="Arial"/>
                <a:cs typeface="Arial"/>
              </a:rPr>
              <a:t> </a:t>
            </a:r>
            <a:r>
              <a:rPr sz="1650" spc="-41" dirty="0">
                <a:latin typeface="Arial"/>
                <a:cs typeface="Arial"/>
              </a:rPr>
              <a:t>del</a:t>
            </a:r>
            <a:r>
              <a:rPr sz="1650" spc="-113" dirty="0">
                <a:latin typeface="Arial"/>
                <a:cs typeface="Arial"/>
              </a:rPr>
              <a:t> </a:t>
            </a:r>
            <a:r>
              <a:rPr sz="1650" spc="-53" dirty="0">
                <a:latin typeface="Arial"/>
                <a:cs typeface="Arial"/>
              </a:rPr>
              <a:t>programa</a:t>
            </a:r>
            <a:r>
              <a:rPr sz="1650" spc="-94" dirty="0">
                <a:latin typeface="Arial"/>
                <a:cs typeface="Arial"/>
              </a:rPr>
              <a:t> </a:t>
            </a:r>
            <a:r>
              <a:rPr sz="1650" b="1" spc="-49" dirty="0">
                <a:latin typeface="Arial"/>
                <a:cs typeface="Arial"/>
              </a:rPr>
              <a:t>es</a:t>
            </a:r>
            <a:r>
              <a:rPr sz="1650" b="1" spc="-90" dirty="0">
                <a:latin typeface="Arial"/>
                <a:cs typeface="Arial"/>
              </a:rPr>
              <a:t> </a:t>
            </a:r>
            <a:r>
              <a:rPr sz="1650" b="1" spc="-45" dirty="0">
                <a:latin typeface="Arial"/>
                <a:cs typeface="Arial"/>
              </a:rPr>
              <a:t>invertido</a:t>
            </a:r>
            <a:r>
              <a:rPr sz="1650" b="1" spc="251" dirty="0">
                <a:latin typeface="Arial"/>
                <a:cs typeface="Arial"/>
              </a:rPr>
              <a:t> </a:t>
            </a:r>
            <a:r>
              <a:rPr sz="1650" b="1" spc="-56" dirty="0">
                <a:latin typeface="Arial"/>
                <a:cs typeface="Arial"/>
              </a:rPr>
              <a:t>con</a:t>
            </a:r>
            <a:r>
              <a:rPr sz="1650" b="1" spc="-120" dirty="0">
                <a:latin typeface="Arial"/>
                <a:cs typeface="Arial"/>
              </a:rPr>
              <a:t> </a:t>
            </a:r>
            <a:r>
              <a:rPr sz="1650" b="1" spc="-45" dirty="0">
                <a:latin typeface="Arial"/>
                <a:cs typeface="Arial"/>
              </a:rPr>
              <a:t>los</a:t>
            </a:r>
            <a:r>
              <a:rPr sz="1650" b="1" spc="-86" dirty="0">
                <a:latin typeface="Arial"/>
                <a:cs typeface="Arial"/>
              </a:rPr>
              <a:t> </a:t>
            </a:r>
            <a:r>
              <a:rPr sz="1650" b="1" spc="-60" dirty="0">
                <a:latin typeface="Arial"/>
                <a:cs typeface="Arial"/>
              </a:rPr>
              <a:t>eventos</a:t>
            </a:r>
            <a:r>
              <a:rPr sz="1650" b="1" spc="-120" dirty="0">
                <a:latin typeface="Arial"/>
                <a:cs typeface="Arial"/>
              </a:rPr>
              <a:t> </a:t>
            </a:r>
            <a:r>
              <a:rPr sz="1650" spc="-56" dirty="0">
                <a:latin typeface="Arial"/>
                <a:cs typeface="Arial"/>
              </a:rPr>
              <a:t>que</a:t>
            </a:r>
            <a:r>
              <a:rPr sz="1650" spc="-101" dirty="0">
                <a:latin typeface="Arial"/>
                <a:cs typeface="Arial"/>
              </a:rPr>
              <a:t> </a:t>
            </a:r>
            <a:r>
              <a:rPr sz="1650" spc="-45" dirty="0">
                <a:latin typeface="Arial"/>
                <a:cs typeface="Arial"/>
              </a:rPr>
              <a:t>ocurrían</a:t>
            </a:r>
            <a:r>
              <a:rPr sz="1650" spc="-90" dirty="0">
                <a:latin typeface="Arial"/>
                <a:cs typeface="Arial"/>
              </a:rPr>
              <a:t> </a:t>
            </a:r>
            <a:r>
              <a:rPr sz="1650" spc="-53" dirty="0">
                <a:latin typeface="Arial"/>
                <a:cs typeface="Arial"/>
              </a:rPr>
              <a:t>en</a:t>
            </a:r>
            <a:r>
              <a:rPr sz="1650" spc="-105" dirty="0">
                <a:latin typeface="Arial"/>
                <a:cs typeface="Arial"/>
              </a:rPr>
              <a:t> </a:t>
            </a:r>
            <a:r>
              <a:rPr sz="1650" spc="-38" dirty="0">
                <a:latin typeface="Arial"/>
                <a:cs typeface="Arial"/>
              </a:rPr>
              <a:t>la</a:t>
            </a:r>
            <a:r>
              <a:rPr sz="1650" spc="-105" dirty="0">
                <a:latin typeface="Arial"/>
                <a:cs typeface="Arial"/>
              </a:rPr>
              <a:t> </a:t>
            </a:r>
            <a:r>
              <a:rPr sz="1650" spc="-38" dirty="0">
                <a:latin typeface="Arial"/>
                <a:cs typeface="Arial"/>
              </a:rPr>
              <a:t>interfaz  </a:t>
            </a:r>
            <a:r>
              <a:rPr sz="1650" dirty="0">
                <a:latin typeface="Arial"/>
                <a:cs typeface="Arial"/>
              </a:rPr>
              <a:t>gráfica,</a:t>
            </a:r>
            <a:r>
              <a:rPr sz="1650" spc="-270" dirty="0">
                <a:latin typeface="Arial"/>
                <a:cs typeface="Arial"/>
              </a:rPr>
              <a:t> </a:t>
            </a:r>
            <a:r>
              <a:rPr sz="1650" dirty="0">
                <a:latin typeface="Arial"/>
                <a:cs typeface="Arial"/>
              </a:rPr>
              <a:t>donde</a:t>
            </a:r>
            <a:r>
              <a:rPr sz="1650" spc="-259" dirty="0">
                <a:latin typeface="Arial"/>
                <a:cs typeface="Arial"/>
              </a:rPr>
              <a:t> </a:t>
            </a:r>
            <a:r>
              <a:rPr sz="1650" spc="-4" dirty="0">
                <a:latin typeface="Arial"/>
                <a:cs typeface="Arial"/>
              </a:rPr>
              <a:t>ésta</a:t>
            </a:r>
            <a:r>
              <a:rPr sz="1650" spc="-259" dirty="0">
                <a:latin typeface="Arial"/>
                <a:cs typeface="Arial"/>
              </a:rPr>
              <a:t> </a:t>
            </a:r>
            <a:r>
              <a:rPr sz="1650" dirty="0">
                <a:latin typeface="Arial"/>
                <a:cs typeface="Arial"/>
              </a:rPr>
              <a:t>se</a:t>
            </a:r>
            <a:r>
              <a:rPr sz="1650" spc="-266" dirty="0">
                <a:latin typeface="Arial"/>
                <a:cs typeface="Arial"/>
              </a:rPr>
              <a:t> </a:t>
            </a:r>
            <a:r>
              <a:rPr sz="1650" spc="-4" dirty="0">
                <a:latin typeface="Arial"/>
                <a:cs typeface="Arial"/>
              </a:rPr>
              <a:t>encarga</a:t>
            </a:r>
            <a:r>
              <a:rPr sz="1650" spc="-255" dirty="0">
                <a:latin typeface="Arial"/>
                <a:cs typeface="Arial"/>
              </a:rPr>
              <a:t> </a:t>
            </a:r>
            <a:r>
              <a:rPr sz="1650" dirty="0">
                <a:latin typeface="Arial"/>
                <a:cs typeface="Arial"/>
              </a:rPr>
              <a:t>de</a:t>
            </a:r>
            <a:r>
              <a:rPr sz="1650" spc="-263" dirty="0">
                <a:latin typeface="Arial"/>
                <a:cs typeface="Arial"/>
              </a:rPr>
              <a:t> </a:t>
            </a:r>
            <a:r>
              <a:rPr sz="1650" spc="-4" dirty="0">
                <a:latin typeface="Arial"/>
                <a:cs typeface="Arial"/>
              </a:rPr>
              <a:t>avisar</a:t>
            </a:r>
            <a:r>
              <a:rPr sz="1650" spc="-255" dirty="0">
                <a:latin typeface="Arial"/>
                <a:cs typeface="Arial"/>
              </a:rPr>
              <a:t> </a:t>
            </a:r>
            <a:r>
              <a:rPr sz="1650" dirty="0">
                <a:latin typeface="Arial"/>
                <a:cs typeface="Arial"/>
              </a:rPr>
              <a:t>al</a:t>
            </a:r>
            <a:r>
              <a:rPr sz="1650" spc="-285" dirty="0">
                <a:latin typeface="Arial"/>
                <a:cs typeface="Arial"/>
              </a:rPr>
              <a:t> </a:t>
            </a:r>
            <a:r>
              <a:rPr sz="1650" spc="4" dirty="0">
                <a:latin typeface="Arial"/>
                <a:cs typeface="Arial"/>
              </a:rPr>
              <a:t>flujo</a:t>
            </a:r>
            <a:r>
              <a:rPr sz="1650" spc="-255" dirty="0">
                <a:latin typeface="Arial"/>
                <a:cs typeface="Arial"/>
              </a:rPr>
              <a:t> </a:t>
            </a:r>
            <a:r>
              <a:rPr sz="1650" spc="-8" dirty="0">
                <a:latin typeface="Arial"/>
                <a:cs typeface="Arial"/>
              </a:rPr>
              <a:t>principal</a:t>
            </a:r>
            <a:r>
              <a:rPr sz="1650" spc="-263" dirty="0">
                <a:latin typeface="Arial"/>
                <a:cs typeface="Arial"/>
              </a:rPr>
              <a:t> </a:t>
            </a:r>
            <a:r>
              <a:rPr sz="1650" dirty="0">
                <a:latin typeface="Arial"/>
                <a:cs typeface="Arial"/>
              </a:rPr>
              <a:t>de</a:t>
            </a:r>
            <a:r>
              <a:rPr sz="1650" spc="-263" dirty="0">
                <a:latin typeface="Arial"/>
                <a:cs typeface="Arial"/>
              </a:rPr>
              <a:t> </a:t>
            </a:r>
            <a:r>
              <a:rPr sz="1650" spc="4" dirty="0">
                <a:latin typeface="Arial"/>
                <a:cs typeface="Arial"/>
              </a:rPr>
              <a:t>qué</a:t>
            </a:r>
            <a:r>
              <a:rPr sz="1650" spc="-263" dirty="0">
                <a:latin typeface="Arial"/>
                <a:cs typeface="Arial"/>
              </a:rPr>
              <a:t> </a:t>
            </a:r>
            <a:r>
              <a:rPr sz="1650" spc="-4" dirty="0">
                <a:latin typeface="Arial"/>
                <a:cs typeface="Arial"/>
              </a:rPr>
              <a:t>tiene</a:t>
            </a:r>
            <a:r>
              <a:rPr sz="1650" spc="-281" dirty="0">
                <a:latin typeface="Arial"/>
                <a:cs typeface="Arial"/>
              </a:rPr>
              <a:t> </a:t>
            </a:r>
            <a:r>
              <a:rPr sz="1650" spc="4" dirty="0">
                <a:latin typeface="Arial"/>
                <a:cs typeface="Arial"/>
              </a:rPr>
              <a:t>que</a:t>
            </a:r>
            <a:r>
              <a:rPr sz="1650" spc="-263" dirty="0">
                <a:latin typeface="Arial"/>
                <a:cs typeface="Arial"/>
              </a:rPr>
              <a:t> </a:t>
            </a:r>
            <a:r>
              <a:rPr sz="1650" spc="-4" dirty="0">
                <a:latin typeface="Arial"/>
                <a:cs typeface="Arial"/>
              </a:rPr>
              <a:t>hacer</a:t>
            </a:r>
            <a:r>
              <a:rPr sz="1650" spc="-251" dirty="0">
                <a:latin typeface="Arial"/>
                <a:cs typeface="Arial"/>
              </a:rPr>
              <a:t> </a:t>
            </a:r>
            <a:r>
              <a:rPr sz="1650" dirty="0">
                <a:latin typeface="Arial"/>
                <a:cs typeface="Arial"/>
              </a:rPr>
              <a:t>y  </a:t>
            </a:r>
            <a:r>
              <a:rPr sz="1650" spc="-4" dirty="0">
                <a:latin typeface="Arial"/>
                <a:cs typeface="Arial"/>
              </a:rPr>
              <a:t>sin</a:t>
            </a:r>
            <a:r>
              <a:rPr sz="1650" spc="-68" dirty="0">
                <a:latin typeface="Arial"/>
                <a:cs typeface="Arial"/>
              </a:rPr>
              <a:t> </a:t>
            </a:r>
            <a:r>
              <a:rPr sz="1650" spc="-4" dirty="0">
                <a:latin typeface="Arial"/>
                <a:cs typeface="Arial"/>
              </a:rPr>
              <a:t>necesidad</a:t>
            </a:r>
            <a:r>
              <a:rPr sz="1650" spc="-64" dirty="0">
                <a:latin typeface="Arial"/>
                <a:cs typeface="Arial"/>
              </a:rPr>
              <a:t> </a:t>
            </a:r>
            <a:r>
              <a:rPr sz="1650" dirty="0">
                <a:latin typeface="Arial"/>
                <a:cs typeface="Arial"/>
              </a:rPr>
              <a:t>de</a:t>
            </a:r>
            <a:r>
              <a:rPr sz="1650" spc="-68" dirty="0">
                <a:latin typeface="Arial"/>
                <a:cs typeface="Arial"/>
              </a:rPr>
              <a:t> </a:t>
            </a:r>
            <a:r>
              <a:rPr sz="1650" spc="-4" dirty="0">
                <a:latin typeface="Arial"/>
                <a:cs typeface="Arial"/>
              </a:rPr>
              <a:t>saber</a:t>
            </a:r>
            <a:r>
              <a:rPr sz="1650" spc="-79" dirty="0">
                <a:latin typeface="Arial"/>
                <a:cs typeface="Arial"/>
              </a:rPr>
              <a:t> </a:t>
            </a:r>
            <a:r>
              <a:rPr sz="1650" spc="-4" dirty="0">
                <a:latin typeface="Arial"/>
                <a:cs typeface="Arial"/>
              </a:rPr>
              <a:t>exactamente</a:t>
            </a:r>
            <a:r>
              <a:rPr sz="1650" spc="-79" dirty="0">
                <a:latin typeface="Arial"/>
                <a:cs typeface="Arial"/>
              </a:rPr>
              <a:t> </a:t>
            </a:r>
            <a:r>
              <a:rPr sz="1650" spc="-8" dirty="0">
                <a:latin typeface="Arial"/>
                <a:cs typeface="Arial"/>
              </a:rPr>
              <a:t>CÓMO</a:t>
            </a:r>
            <a:r>
              <a:rPr sz="1650" spc="-53" dirty="0">
                <a:latin typeface="Arial"/>
                <a:cs typeface="Arial"/>
              </a:rPr>
              <a:t> </a:t>
            </a:r>
            <a:r>
              <a:rPr sz="1650" dirty="0">
                <a:latin typeface="Arial"/>
                <a:cs typeface="Arial"/>
              </a:rPr>
              <a:t>se</a:t>
            </a:r>
            <a:r>
              <a:rPr sz="1650" spc="-83" dirty="0">
                <a:latin typeface="Arial"/>
                <a:cs typeface="Arial"/>
              </a:rPr>
              <a:t> </a:t>
            </a:r>
            <a:r>
              <a:rPr sz="1650" spc="-4" dirty="0">
                <a:latin typeface="Arial"/>
                <a:cs typeface="Arial"/>
              </a:rPr>
              <a:t>hace.</a:t>
            </a:r>
            <a:endParaRPr sz="1650">
              <a:latin typeface="Arial"/>
              <a:cs typeface="Arial"/>
            </a:endParaRPr>
          </a:p>
          <a:p>
            <a:pPr marL="78104" marR="6191" indent="-68580" algn="just">
              <a:lnSpc>
                <a:spcPts val="1785"/>
              </a:lnSpc>
              <a:spcBef>
                <a:spcPts val="1050"/>
              </a:spcBef>
              <a:buClr>
                <a:srgbClr val="99C938"/>
              </a:buClr>
              <a:buSzPct val="95454"/>
              <a:buFont typeface="Wingdings"/>
              <a:buChar char=""/>
              <a:tabLst>
                <a:tab pos="197168" algn="l"/>
              </a:tabLst>
            </a:pPr>
            <a:r>
              <a:rPr sz="1650" spc="-60" dirty="0">
                <a:latin typeface="Arial"/>
                <a:cs typeface="Arial"/>
              </a:rPr>
              <a:t>Las</a:t>
            </a:r>
            <a:r>
              <a:rPr sz="1650" spc="-236" dirty="0">
                <a:latin typeface="Arial"/>
                <a:cs typeface="Arial"/>
              </a:rPr>
              <a:t> </a:t>
            </a:r>
            <a:r>
              <a:rPr sz="1650" b="1" spc="-41" dirty="0">
                <a:latin typeface="Arial"/>
                <a:cs typeface="Arial"/>
              </a:rPr>
              <a:t>interfaces</a:t>
            </a:r>
            <a:r>
              <a:rPr sz="1650" b="1" spc="-225" dirty="0">
                <a:latin typeface="Arial"/>
                <a:cs typeface="Arial"/>
              </a:rPr>
              <a:t> </a:t>
            </a:r>
            <a:r>
              <a:rPr sz="1650" spc="-64" dirty="0">
                <a:latin typeface="Arial"/>
                <a:cs typeface="Arial"/>
              </a:rPr>
              <a:t>en</a:t>
            </a:r>
            <a:r>
              <a:rPr sz="1650" spc="-214" dirty="0">
                <a:latin typeface="Arial"/>
                <a:cs typeface="Arial"/>
              </a:rPr>
              <a:t> </a:t>
            </a:r>
            <a:r>
              <a:rPr sz="1650" spc="-64" dirty="0">
                <a:latin typeface="Arial"/>
                <a:cs typeface="Arial"/>
              </a:rPr>
              <a:t>Java</a:t>
            </a:r>
            <a:r>
              <a:rPr sz="1650" spc="-248" dirty="0">
                <a:latin typeface="Arial"/>
                <a:cs typeface="Arial"/>
              </a:rPr>
              <a:t> </a:t>
            </a:r>
            <a:r>
              <a:rPr sz="1650" spc="-53" dirty="0">
                <a:latin typeface="Arial"/>
                <a:cs typeface="Arial"/>
              </a:rPr>
              <a:t>pueden</a:t>
            </a:r>
            <a:r>
              <a:rPr sz="1650" spc="-225" dirty="0">
                <a:latin typeface="Arial"/>
                <a:cs typeface="Arial"/>
              </a:rPr>
              <a:t> </a:t>
            </a:r>
            <a:r>
              <a:rPr sz="1650" spc="-45" dirty="0">
                <a:latin typeface="Arial"/>
                <a:cs typeface="Arial"/>
              </a:rPr>
              <a:t>ayudarte</a:t>
            </a:r>
            <a:r>
              <a:rPr sz="1650" spc="-217" dirty="0">
                <a:latin typeface="Arial"/>
                <a:cs typeface="Arial"/>
              </a:rPr>
              <a:t> </a:t>
            </a:r>
            <a:r>
              <a:rPr sz="1650" spc="-68" dirty="0">
                <a:latin typeface="Arial"/>
                <a:cs typeface="Arial"/>
              </a:rPr>
              <a:t>a</a:t>
            </a:r>
            <a:r>
              <a:rPr sz="1650" spc="-236" dirty="0">
                <a:latin typeface="Arial"/>
                <a:cs typeface="Arial"/>
              </a:rPr>
              <a:t> </a:t>
            </a:r>
            <a:r>
              <a:rPr sz="1650" b="1" spc="-45" dirty="0">
                <a:latin typeface="Arial"/>
                <a:cs typeface="Arial"/>
              </a:rPr>
              <a:t>traspasar</a:t>
            </a:r>
            <a:r>
              <a:rPr sz="1650" b="1" spc="-244" dirty="0">
                <a:latin typeface="Arial"/>
                <a:cs typeface="Arial"/>
              </a:rPr>
              <a:t> </a:t>
            </a:r>
            <a:r>
              <a:rPr sz="1650" b="1" spc="-34" dirty="0">
                <a:latin typeface="Arial"/>
                <a:cs typeface="Arial"/>
              </a:rPr>
              <a:t>el</a:t>
            </a:r>
            <a:r>
              <a:rPr sz="1650" b="1" spc="-236" dirty="0">
                <a:latin typeface="Arial"/>
                <a:cs typeface="Arial"/>
              </a:rPr>
              <a:t> </a:t>
            </a:r>
            <a:r>
              <a:rPr sz="1650" b="1" spc="-45" dirty="0">
                <a:latin typeface="Arial"/>
                <a:cs typeface="Arial"/>
              </a:rPr>
              <a:t>control</a:t>
            </a:r>
            <a:r>
              <a:rPr sz="1650" b="1" spc="-233" dirty="0">
                <a:latin typeface="Arial"/>
                <a:cs typeface="Arial"/>
              </a:rPr>
              <a:t> </a:t>
            </a:r>
            <a:r>
              <a:rPr sz="1650" spc="-64" dirty="0">
                <a:latin typeface="Arial"/>
                <a:cs typeface="Arial"/>
              </a:rPr>
              <a:t>de</a:t>
            </a:r>
            <a:r>
              <a:rPr sz="1650" spc="-214" dirty="0">
                <a:latin typeface="Arial"/>
                <a:cs typeface="Arial"/>
              </a:rPr>
              <a:t> </a:t>
            </a:r>
            <a:r>
              <a:rPr sz="1650" spc="-60" dirty="0">
                <a:latin typeface="Arial"/>
                <a:cs typeface="Arial"/>
              </a:rPr>
              <a:t>una</a:t>
            </a:r>
            <a:r>
              <a:rPr sz="1650" spc="-214" dirty="0">
                <a:latin typeface="Arial"/>
                <a:cs typeface="Arial"/>
              </a:rPr>
              <a:t> </a:t>
            </a:r>
            <a:r>
              <a:rPr sz="1650" b="1" spc="-41" dirty="0">
                <a:latin typeface="Arial"/>
                <a:cs typeface="Arial"/>
              </a:rPr>
              <a:t>aplicación  </a:t>
            </a:r>
            <a:r>
              <a:rPr sz="1650" spc="-68" dirty="0">
                <a:latin typeface="Arial"/>
                <a:cs typeface="Arial"/>
              </a:rPr>
              <a:t>a</a:t>
            </a:r>
            <a:r>
              <a:rPr sz="1650" spc="-161" dirty="0">
                <a:latin typeface="Arial"/>
                <a:cs typeface="Arial"/>
              </a:rPr>
              <a:t> </a:t>
            </a:r>
            <a:r>
              <a:rPr sz="1650" b="1" spc="-49" dirty="0">
                <a:latin typeface="Arial"/>
                <a:cs typeface="Arial"/>
              </a:rPr>
              <a:t>agentes</a:t>
            </a:r>
            <a:r>
              <a:rPr sz="1650" b="1" spc="-135" dirty="0">
                <a:latin typeface="Arial"/>
                <a:cs typeface="Arial"/>
              </a:rPr>
              <a:t> </a:t>
            </a:r>
            <a:r>
              <a:rPr sz="1650" b="1" spc="-49" dirty="0">
                <a:latin typeface="Arial"/>
                <a:cs typeface="Arial"/>
              </a:rPr>
              <a:t>externos</a:t>
            </a:r>
            <a:r>
              <a:rPr sz="1650" spc="-49" dirty="0">
                <a:latin typeface="Arial"/>
                <a:cs typeface="Arial"/>
              </a:rPr>
              <a:t>,</a:t>
            </a:r>
            <a:r>
              <a:rPr sz="1650" spc="-146" dirty="0">
                <a:latin typeface="Arial"/>
                <a:cs typeface="Arial"/>
              </a:rPr>
              <a:t> </a:t>
            </a:r>
            <a:r>
              <a:rPr sz="1650" spc="-60" dirty="0">
                <a:latin typeface="Arial"/>
                <a:cs typeface="Arial"/>
              </a:rPr>
              <a:t>pero</a:t>
            </a:r>
            <a:r>
              <a:rPr sz="1650" spc="-135" dirty="0">
                <a:latin typeface="Arial"/>
                <a:cs typeface="Arial"/>
              </a:rPr>
              <a:t> </a:t>
            </a:r>
            <a:r>
              <a:rPr sz="1650" spc="-45" dirty="0">
                <a:latin typeface="Arial"/>
                <a:cs typeface="Arial"/>
              </a:rPr>
              <a:t>el</a:t>
            </a:r>
            <a:r>
              <a:rPr sz="1650" spc="-150" dirty="0">
                <a:latin typeface="Arial"/>
                <a:cs typeface="Arial"/>
              </a:rPr>
              <a:t> </a:t>
            </a:r>
            <a:r>
              <a:rPr sz="1650" spc="-53" dirty="0">
                <a:latin typeface="Arial"/>
                <a:cs typeface="Arial"/>
              </a:rPr>
              <a:t>concepto</a:t>
            </a:r>
            <a:r>
              <a:rPr sz="1650" spc="-124" dirty="0">
                <a:latin typeface="Arial"/>
                <a:cs typeface="Arial"/>
              </a:rPr>
              <a:t> </a:t>
            </a:r>
            <a:r>
              <a:rPr sz="1650" spc="-49" dirty="0">
                <a:latin typeface="Arial"/>
                <a:cs typeface="Arial"/>
              </a:rPr>
              <a:t>es</a:t>
            </a:r>
            <a:r>
              <a:rPr sz="1650" spc="-143" dirty="0">
                <a:latin typeface="Arial"/>
                <a:cs typeface="Arial"/>
              </a:rPr>
              <a:t> </a:t>
            </a:r>
            <a:r>
              <a:rPr sz="1650" spc="-41" dirty="0">
                <a:latin typeface="Arial"/>
                <a:cs typeface="Arial"/>
              </a:rPr>
              <a:t>aplicable</a:t>
            </a:r>
            <a:r>
              <a:rPr sz="1650" spc="-131" dirty="0">
                <a:latin typeface="Arial"/>
                <a:cs typeface="Arial"/>
              </a:rPr>
              <a:t> </a:t>
            </a:r>
            <a:r>
              <a:rPr sz="1650" spc="-68" dirty="0">
                <a:latin typeface="Arial"/>
                <a:cs typeface="Arial"/>
              </a:rPr>
              <a:t>a</a:t>
            </a:r>
            <a:r>
              <a:rPr sz="1650" spc="-143" dirty="0">
                <a:latin typeface="Arial"/>
                <a:cs typeface="Arial"/>
              </a:rPr>
              <a:t> </a:t>
            </a:r>
            <a:r>
              <a:rPr sz="1650" b="1" spc="-49" dirty="0">
                <a:latin typeface="Arial"/>
                <a:cs typeface="Arial"/>
              </a:rPr>
              <a:t>hilos</a:t>
            </a:r>
            <a:r>
              <a:rPr sz="1650" b="1" spc="-124" dirty="0">
                <a:latin typeface="Arial"/>
                <a:cs typeface="Arial"/>
              </a:rPr>
              <a:t> </a:t>
            </a:r>
            <a:r>
              <a:rPr sz="1650" b="1" spc="-56" dirty="0">
                <a:latin typeface="Arial"/>
                <a:cs typeface="Arial"/>
              </a:rPr>
              <a:t>demonio</a:t>
            </a:r>
            <a:r>
              <a:rPr sz="1650" b="1" spc="-127" dirty="0">
                <a:latin typeface="Arial"/>
                <a:cs typeface="Arial"/>
              </a:rPr>
              <a:t> </a:t>
            </a:r>
            <a:r>
              <a:rPr sz="1650" spc="-56" dirty="0">
                <a:latin typeface="Arial"/>
                <a:cs typeface="Arial"/>
              </a:rPr>
              <a:t>que</a:t>
            </a:r>
            <a:r>
              <a:rPr sz="1650" spc="-153" dirty="0">
                <a:latin typeface="Arial"/>
                <a:cs typeface="Arial"/>
              </a:rPr>
              <a:t> </a:t>
            </a:r>
            <a:r>
              <a:rPr sz="1650" spc="-49" dirty="0">
                <a:latin typeface="Arial"/>
                <a:cs typeface="Arial"/>
              </a:rPr>
              <a:t>esperan</a:t>
            </a:r>
            <a:r>
              <a:rPr sz="1650" spc="-113" dirty="0">
                <a:latin typeface="Arial"/>
                <a:cs typeface="Arial"/>
              </a:rPr>
              <a:t> </a:t>
            </a:r>
            <a:r>
              <a:rPr sz="1650" spc="-68" dirty="0">
                <a:latin typeface="Arial"/>
                <a:cs typeface="Arial"/>
              </a:rPr>
              <a:t>a  </a:t>
            </a:r>
            <a:r>
              <a:rPr sz="1650" spc="-60" dirty="0">
                <a:latin typeface="Arial"/>
                <a:cs typeface="Arial"/>
              </a:rPr>
              <a:t>que </a:t>
            </a:r>
            <a:r>
              <a:rPr sz="1650" spc="-64" dirty="0">
                <a:latin typeface="Arial"/>
                <a:cs typeface="Arial"/>
              </a:rPr>
              <a:t>un </a:t>
            </a:r>
            <a:r>
              <a:rPr sz="1650" i="1" spc="-53" dirty="0">
                <a:latin typeface="Arial"/>
                <a:cs typeface="Arial"/>
              </a:rPr>
              <a:t>evento </a:t>
            </a:r>
            <a:r>
              <a:rPr sz="1650" i="1" spc="-49" dirty="0">
                <a:latin typeface="Arial"/>
                <a:cs typeface="Arial"/>
              </a:rPr>
              <a:t>ocurra </a:t>
            </a:r>
            <a:r>
              <a:rPr sz="1650" i="1" spc="-53" dirty="0">
                <a:latin typeface="Arial"/>
                <a:cs typeface="Arial"/>
              </a:rPr>
              <a:t>para</a:t>
            </a:r>
            <a:r>
              <a:rPr sz="1650" i="1" spc="251" dirty="0">
                <a:latin typeface="Arial"/>
                <a:cs typeface="Arial"/>
              </a:rPr>
              <a:t> </a:t>
            </a:r>
            <a:r>
              <a:rPr sz="1650" i="1" spc="-53" dirty="0">
                <a:latin typeface="Arial"/>
                <a:cs typeface="Arial"/>
              </a:rPr>
              <a:t>activarse</a:t>
            </a:r>
            <a:r>
              <a:rPr sz="1650" spc="-53" dirty="0">
                <a:latin typeface="Arial"/>
                <a:cs typeface="Arial"/>
              </a:rPr>
              <a:t>.</a:t>
            </a:r>
            <a:endParaRPr sz="1650">
              <a:latin typeface="Arial"/>
              <a:cs typeface="Arial"/>
            </a:endParaRPr>
          </a:p>
          <a:p>
            <a:pPr marL="78104" marR="6668" indent="-68580" algn="just">
              <a:lnSpc>
                <a:spcPct val="90000"/>
              </a:lnSpc>
              <a:spcBef>
                <a:spcPts val="1013"/>
              </a:spcBef>
              <a:buClr>
                <a:srgbClr val="99C938"/>
              </a:buClr>
              <a:buSzPct val="95454"/>
              <a:buFont typeface="Wingdings"/>
              <a:buChar char=""/>
              <a:tabLst>
                <a:tab pos="197168" algn="l"/>
              </a:tabLst>
            </a:pPr>
            <a:r>
              <a:rPr sz="1650" spc="-165" dirty="0">
                <a:latin typeface="Arial"/>
                <a:cs typeface="Arial"/>
              </a:rPr>
              <a:t>Una </a:t>
            </a:r>
            <a:r>
              <a:rPr sz="1650" b="1" i="1" spc="-131" dirty="0">
                <a:latin typeface="Arial"/>
                <a:cs typeface="Arial"/>
              </a:rPr>
              <a:t>clase </a:t>
            </a:r>
            <a:r>
              <a:rPr sz="1650" spc="-146" dirty="0">
                <a:latin typeface="Arial"/>
                <a:cs typeface="Arial"/>
              </a:rPr>
              <a:t>que </a:t>
            </a:r>
            <a:r>
              <a:rPr sz="1650" spc="-139" dirty="0">
                <a:latin typeface="Arial"/>
                <a:cs typeface="Arial"/>
              </a:rPr>
              <a:t>se </a:t>
            </a:r>
            <a:r>
              <a:rPr sz="1650" spc="-135" dirty="0">
                <a:latin typeface="Arial"/>
                <a:cs typeface="Arial"/>
              </a:rPr>
              <a:t>encarga </a:t>
            </a:r>
            <a:r>
              <a:rPr sz="1650" spc="-153" dirty="0">
                <a:latin typeface="Arial"/>
                <a:cs typeface="Arial"/>
              </a:rPr>
              <a:t>de </a:t>
            </a:r>
            <a:r>
              <a:rPr sz="1650" b="1" i="1" spc="-120" dirty="0">
                <a:latin typeface="Arial"/>
                <a:cs typeface="Arial"/>
              </a:rPr>
              <a:t>instanciar </a:t>
            </a:r>
            <a:r>
              <a:rPr sz="1650" b="1" i="1" spc="-146" dirty="0">
                <a:latin typeface="Arial"/>
                <a:cs typeface="Arial"/>
              </a:rPr>
              <a:t>y </a:t>
            </a:r>
            <a:r>
              <a:rPr sz="1650" b="1" i="1" spc="-127" dirty="0">
                <a:latin typeface="Arial"/>
                <a:cs typeface="Arial"/>
              </a:rPr>
              <a:t>entregar </a:t>
            </a:r>
            <a:r>
              <a:rPr sz="1650" b="1" i="1" spc="-139" dirty="0">
                <a:latin typeface="Arial"/>
                <a:cs typeface="Arial"/>
              </a:rPr>
              <a:t>implementaciones </a:t>
            </a:r>
            <a:r>
              <a:rPr sz="1650" b="1" i="1" spc="-158" dirty="0">
                <a:latin typeface="Arial"/>
                <a:cs typeface="Arial"/>
              </a:rPr>
              <a:t>de </a:t>
            </a:r>
            <a:r>
              <a:rPr sz="1650" b="1" i="1" spc="-127" dirty="0">
                <a:latin typeface="Arial"/>
                <a:cs typeface="Arial"/>
              </a:rPr>
              <a:t>otras clases  </a:t>
            </a:r>
            <a:r>
              <a:rPr sz="1650" spc="-49" dirty="0">
                <a:latin typeface="Arial"/>
                <a:cs typeface="Arial"/>
              </a:rPr>
              <a:t>del </a:t>
            </a:r>
            <a:r>
              <a:rPr sz="1650" spc="-53" dirty="0">
                <a:latin typeface="Arial"/>
                <a:cs typeface="Arial"/>
              </a:rPr>
              <a:t>programa </a:t>
            </a:r>
            <a:r>
              <a:rPr sz="1650" spc="-45" dirty="0">
                <a:latin typeface="Arial"/>
                <a:cs typeface="Arial"/>
              </a:rPr>
              <a:t>(patrón </a:t>
            </a:r>
            <a:r>
              <a:rPr sz="1650" spc="-41" dirty="0">
                <a:latin typeface="Arial"/>
                <a:cs typeface="Arial"/>
              </a:rPr>
              <a:t>fábrica) </a:t>
            </a:r>
            <a:r>
              <a:rPr sz="1650" spc="-60" dirty="0">
                <a:latin typeface="Arial"/>
                <a:cs typeface="Arial"/>
              </a:rPr>
              <a:t>y </a:t>
            </a:r>
            <a:r>
              <a:rPr sz="1650" spc="-64" dirty="0">
                <a:latin typeface="Arial"/>
                <a:cs typeface="Arial"/>
              </a:rPr>
              <a:t>en </a:t>
            </a:r>
            <a:r>
              <a:rPr sz="1650" spc="-49" dirty="0">
                <a:latin typeface="Arial"/>
                <a:cs typeface="Arial"/>
              </a:rPr>
              <a:t>esencia </a:t>
            </a:r>
            <a:r>
              <a:rPr sz="1650" spc="-45" dirty="0">
                <a:latin typeface="Arial"/>
                <a:cs typeface="Arial"/>
              </a:rPr>
              <a:t>cualquier </a:t>
            </a:r>
            <a:r>
              <a:rPr sz="1650" spc="-49" dirty="0">
                <a:latin typeface="Arial"/>
                <a:cs typeface="Arial"/>
              </a:rPr>
              <a:t>patrón </a:t>
            </a:r>
            <a:r>
              <a:rPr sz="1650" spc="-56" dirty="0">
                <a:latin typeface="Arial"/>
                <a:cs typeface="Arial"/>
              </a:rPr>
              <a:t>que </a:t>
            </a:r>
            <a:r>
              <a:rPr sz="1650" spc="-45" dirty="0">
                <a:latin typeface="Arial"/>
                <a:cs typeface="Arial"/>
              </a:rPr>
              <a:t>permita </a:t>
            </a:r>
            <a:r>
              <a:rPr sz="1650" spc="-41" dirty="0">
                <a:latin typeface="Arial"/>
                <a:cs typeface="Arial"/>
              </a:rPr>
              <a:t>transmitir  </a:t>
            </a:r>
            <a:r>
              <a:rPr sz="1650" spc="-45" dirty="0">
                <a:latin typeface="Arial"/>
                <a:cs typeface="Arial"/>
              </a:rPr>
              <a:t>el </a:t>
            </a:r>
            <a:r>
              <a:rPr sz="1650" spc="-41" dirty="0">
                <a:latin typeface="Arial"/>
                <a:cs typeface="Arial"/>
              </a:rPr>
              <a:t>control </a:t>
            </a:r>
            <a:r>
              <a:rPr sz="1650" spc="-49" dirty="0">
                <a:latin typeface="Arial"/>
                <a:cs typeface="Arial"/>
              </a:rPr>
              <a:t>del </a:t>
            </a:r>
            <a:r>
              <a:rPr sz="1650" spc="-53" dirty="0">
                <a:latin typeface="Arial"/>
                <a:cs typeface="Arial"/>
              </a:rPr>
              <a:t>programa </a:t>
            </a:r>
            <a:r>
              <a:rPr sz="1650" spc="-68" dirty="0">
                <a:latin typeface="Arial"/>
                <a:cs typeface="Arial"/>
              </a:rPr>
              <a:t>a </a:t>
            </a:r>
            <a:r>
              <a:rPr sz="1650" b="1" i="1" spc="-53" dirty="0">
                <a:latin typeface="Arial"/>
                <a:cs typeface="Arial"/>
              </a:rPr>
              <a:t>algún agente</a:t>
            </a:r>
            <a:r>
              <a:rPr sz="1650" b="1" i="1" spc="64" dirty="0">
                <a:latin typeface="Arial"/>
                <a:cs typeface="Arial"/>
              </a:rPr>
              <a:t> </a:t>
            </a:r>
            <a:r>
              <a:rPr sz="1650" b="1" i="1" spc="-45" dirty="0">
                <a:latin typeface="Arial"/>
                <a:cs typeface="Arial"/>
              </a:rPr>
              <a:t>externo</a:t>
            </a:r>
            <a:r>
              <a:rPr sz="1650" spc="-45" dirty="0">
                <a:latin typeface="Arial"/>
                <a:cs typeface="Arial"/>
              </a:rPr>
              <a:t>.</a:t>
            </a:r>
            <a:endParaRPr sz="1650">
              <a:latin typeface="Arial"/>
              <a:cs typeface="Arial"/>
            </a:endParaRPr>
          </a:p>
        </p:txBody>
      </p:sp>
      <p:sp>
        <p:nvSpPr>
          <p:cNvPr id="5" name="object 5"/>
          <p:cNvSpPr/>
          <p:nvPr/>
        </p:nvSpPr>
        <p:spPr>
          <a:xfrm>
            <a:off x="7987664" y="876300"/>
            <a:ext cx="963834" cy="557022"/>
          </a:xfrm>
          <a:prstGeom prst="rect">
            <a:avLst/>
          </a:prstGeom>
          <a:blipFill>
            <a:blip r:embed="rId3" cstate="print"/>
            <a:stretch>
              <a:fillRect/>
            </a:stretch>
          </a:blipFill>
        </p:spPr>
        <p:txBody>
          <a:bodyPr wrap="square" lIns="0" tIns="0" rIns="0" bIns="0" rtlCol="0"/>
          <a:lstStyle/>
          <a:p>
            <a:endParaRPr sz="1350"/>
          </a:p>
        </p:txBody>
      </p:sp>
      <p:sp>
        <p:nvSpPr>
          <p:cNvPr id="6" name="object 6"/>
          <p:cNvSpPr/>
          <p:nvPr/>
        </p:nvSpPr>
        <p:spPr>
          <a:xfrm>
            <a:off x="571976" y="1476851"/>
            <a:ext cx="0" cy="685800"/>
          </a:xfrm>
          <a:custGeom>
            <a:avLst/>
            <a:gdLst/>
            <a:ahLst/>
            <a:cxnLst/>
            <a:rect l="l" t="t" r="r" b="b"/>
            <a:pathLst>
              <a:path h="914400">
                <a:moveTo>
                  <a:pt x="0" y="914400"/>
                </a:moveTo>
                <a:lnTo>
                  <a:pt x="0" y="0"/>
                </a:lnTo>
              </a:path>
            </a:pathLst>
          </a:custGeom>
          <a:ln w="19812">
            <a:solidFill>
              <a:srgbClr val="99C938"/>
            </a:solidFill>
          </a:ln>
        </p:spPr>
        <p:txBody>
          <a:bodyPr wrap="square" lIns="0" tIns="0" rIns="0" bIns="0" rtlCol="0"/>
          <a:lstStyle/>
          <a:p>
            <a:endParaRPr sz="1350"/>
          </a:p>
        </p:txBody>
      </p:sp>
      <p:sp>
        <p:nvSpPr>
          <p:cNvPr id="7" name="object 7"/>
          <p:cNvSpPr/>
          <p:nvPr/>
        </p:nvSpPr>
        <p:spPr>
          <a:xfrm>
            <a:off x="8176737" y="4383177"/>
            <a:ext cx="766286" cy="631831"/>
          </a:xfrm>
          <a:prstGeom prst="rect">
            <a:avLst/>
          </a:prstGeom>
          <a:blipFill>
            <a:blip r:embed="rId2" cstate="print"/>
            <a:stretch>
              <a:fillRect/>
            </a:stretch>
          </a:blipFill>
        </p:spPr>
        <p:txBody>
          <a:bodyPr wrap="square" lIns="0" tIns="0" rIns="0" bIns="0" rtlCol="0"/>
          <a:lstStyle/>
          <a:p>
            <a:endParaRPr sz="1350"/>
          </a:p>
        </p:txBody>
      </p:sp>
      <p:sp>
        <p:nvSpPr>
          <p:cNvPr id="8" name="object 8"/>
          <p:cNvSpPr/>
          <p:nvPr/>
        </p:nvSpPr>
        <p:spPr>
          <a:xfrm>
            <a:off x="8076248" y="5179019"/>
            <a:ext cx="766514" cy="631031"/>
          </a:xfrm>
          <a:prstGeom prst="rect">
            <a:avLst/>
          </a:prstGeom>
          <a:blipFill>
            <a:blip r:embed="rId2" cstate="print"/>
            <a:stretch>
              <a:fillRect/>
            </a:stretch>
          </a:blipFill>
        </p:spPr>
        <p:txBody>
          <a:bodyPr wrap="square" lIns="0" tIns="0" rIns="0" bIns="0" rtlCol="0"/>
          <a:lstStyle/>
          <a:p>
            <a:endParaRPr sz="135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7379" y="1477467"/>
            <a:ext cx="6577468" cy="606673"/>
          </a:xfrm>
          <a:prstGeom prst="rect">
            <a:avLst/>
          </a:prstGeom>
        </p:spPr>
        <p:txBody>
          <a:bodyPr vert="horz" wrap="square" lIns="0" tIns="9049" rIns="0" bIns="0" rtlCol="0" anchor="ctr">
            <a:spAutoFit/>
          </a:bodyPr>
          <a:lstStyle/>
          <a:p>
            <a:pPr marL="9525">
              <a:lnSpc>
                <a:spcPct val="100000"/>
              </a:lnSpc>
              <a:spcBef>
                <a:spcPts val="71"/>
              </a:spcBef>
              <a:tabLst>
                <a:tab pos="4543425" algn="l"/>
              </a:tabLst>
            </a:pPr>
            <a:r>
              <a:rPr spc="-150" dirty="0"/>
              <a:t>INYECCIÓN DE DEPENDENCIAS	- DI</a:t>
            </a:r>
          </a:p>
        </p:txBody>
      </p:sp>
      <p:sp>
        <p:nvSpPr>
          <p:cNvPr id="3" name="object 3"/>
          <p:cNvSpPr/>
          <p:nvPr/>
        </p:nvSpPr>
        <p:spPr>
          <a:xfrm>
            <a:off x="6682740" y="4122419"/>
            <a:ext cx="1784984" cy="1784985"/>
          </a:xfrm>
          <a:prstGeom prst="rect">
            <a:avLst/>
          </a:prstGeom>
          <a:blipFill>
            <a:blip r:embed="rId2" cstate="print"/>
            <a:stretch>
              <a:fillRect/>
            </a:stretch>
          </a:blipFill>
        </p:spPr>
        <p:txBody>
          <a:bodyPr wrap="square" lIns="0" tIns="0" rIns="0" bIns="0" rtlCol="0"/>
          <a:lstStyle/>
          <a:p>
            <a:endParaRPr sz="1350"/>
          </a:p>
        </p:txBody>
      </p:sp>
      <p:sp>
        <p:nvSpPr>
          <p:cNvPr id="4" name="object 4"/>
          <p:cNvSpPr txBox="1"/>
          <p:nvPr/>
        </p:nvSpPr>
        <p:spPr>
          <a:xfrm>
            <a:off x="793089" y="2458745"/>
            <a:ext cx="7100888" cy="2358627"/>
          </a:xfrm>
          <a:prstGeom prst="rect">
            <a:avLst/>
          </a:prstGeom>
        </p:spPr>
        <p:txBody>
          <a:bodyPr vert="horz" wrap="square" lIns="0" tIns="110014" rIns="0" bIns="0" rtlCol="0">
            <a:spAutoFit/>
          </a:bodyPr>
          <a:lstStyle/>
          <a:p>
            <a:pPr marL="351949" indent="-342424">
              <a:spcBef>
                <a:spcPts val="866"/>
              </a:spcBef>
              <a:buClr>
                <a:srgbClr val="99C938"/>
              </a:buClr>
              <a:buAutoNum type="alphaLcParenR"/>
              <a:tabLst>
                <a:tab pos="351949" algn="l"/>
                <a:tab pos="352425" algn="l"/>
              </a:tabLst>
            </a:pPr>
            <a:r>
              <a:rPr sz="1650" spc="-68" dirty="0">
                <a:latin typeface="Arial"/>
                <a:cs typeface="Arial"/>
              </a:rPr>
              <a:t>Es </a:t>
            </a:r>
            <a:r>
              <a:rPr sz="1650" spc="-64" dirty="0">
                <a:latin typeface="Arial"/>
                <a:cs typeface="Arial"/>
              </a:rPr>
              <a:t>un </a:t>
            </a:r>
            <a:r>
              <a:rPr sz="1650" spc="-41" dirty="0">
                <a:latin typeface="Arial"/>
                <a:cs typeface="Arial"/>
              </a:rPr>
              <a:t>tipo particular </a:t>
            </a:r>
            <a:r>
              <a:rPr sz="1650" spc="-53" dirty="0">
                <a:latin typeface="Arial"/>
                <a:cs typeface="Arial"/>
              </a:rPr>
              <a:t>de </a:t>
            </a:r>
            <a:r>
              <a:rPr sz="1650" spc="-45" dirty="0">
                <a:latin typeface="Arial"/>
                <a:cs typeface="Arial"/>
              </a:rPr>
              <a:t>Inversión </a:t>
            </a:r>
            <a:r>
              <a:rPr sz="1650" spc="-64" dirty="0">
                <a:latin typeface="Arial"/>
                <a:cs typeface="Arial"/>
              </a:rPr>
              <a:t>de</a:t>
            </a:r>
            <a:r>
              <a:rPr sz="1650" spc="-53" dirty="0">
                <a:latin typeface="Arial"/>
                <a:cs typeface="Arial"/>
              </a:rPr>
              <a:t> </a:t>
            </a:r>
            <a:r>
              <a:rPr sz="1650" spc="-45" dirty="0">
                <a:latin typeface="Arial"/>
                <a:cs typeface="Arial"/>
              </a:rPr>
              <a:t>Control.</a:t>
            </a:r>
            <a:endParaRPr sz="1650">
              <a:latin typeface="Arial"/>
              <a:cs typeface="Arial"/>
            </a:endParaRPr>
          </a:p>
          <a:p>
            <a:pPr marL="351949" indent="-342424">
              <a:lnSpc>
                <a:spcPts val="1909"/>
              </a:lnSpc>
              <a:spcBef>
                <a:spcPts val="795"/>
              </a:spcBef>
              <a:buClr>
                <a:srgbClr val="99C938"/>
              </a:buClr>
              <a:buAutoNum type="alphaLcParenR"/>
              <a:tabLst>
                <a:tab pos="351949" algn="l"/>
                <a:tab pos="352425" algn="l"/>
              </a:tabLst>
            </a:pPr>
            <a:r>
              <a:rPr sz="1650" spc="-49" dirty="0">
                <a:latin typeface="Arial"/>
                <a:cs typeface="Arial"/>
              </a:rPr>
              <a:t>Tiene </a:t>
            </a:r>
            <a:r>
              <a:rPr sz="1650" spc="-60" dirty="0">
                <a:latin typeface="Arial"/>
                <a:cs typeface="Arial"/>
              </a:rPr>
              <a:t>como </a:t>
            </a:r>
            <a:r>
              <a:rPr sz="1650" spc="-41" dirty="0">
                <a:latin typeface="Arial"/>
                <a:cs typeface="Arial"/>
              </a:rPr>
              <a:t>finalidad </a:t>
            </a:r>
            <a:r>
              <a:rPr sz="1650" spc="-45" dirty="0">
                <a:latin typeface="Arial"/>
                <a:cs typeface="Arial"/>
              </a:rPr>
              <a:t>conseguir </a:t>
            </a:r>
            <a:r>
              <a:rPr sz="1650" spc="-64" dirty="0">
                <a:latin typeface="Arial"/>
                <a:cs typeface="Arial"/>
              </a:rPr>
              <a:t>un </a:t>
            </a:r>
            <a:r>
              <a:rPr sz="1650" b="1" spc="-49" dirty="0">
                <a:latin typeface="Arial"/>
                <a:cs typeface="Arial"/>
              </a:rPr>
              <a:t>código </a:t>
            </a:r>
            <a:r>
              <a:rPr sz="1650" b="1" spc="-68" dirty="0">
                <a:latin typeface="Arial"/>
                <a:cs typeface="Arial"/>
              </a:rPr>
              <a:t>mas </a:t>
            </a:r>
            <a:r>
              <a:rPr sz="1650" b="1" spc="-49" dirty="0">
                <a:latin typeface="Arial"/>
                <a:cs typeface="Arial"/>
              </a:rPr>
              <a:t>desacoplado</a:t>
            </a:r>
            <a:r>
              <a:rPr sz="1650" spc="-49" dirty="0">
                <a:latin typeface="Arial"/>
                <a:cs typeface="Arial"/>
              </a:rPr>
              <a:t>,</a:t>
            </a:r>
            <a:r>
              <a:rPr sz="1650" spc="-251" dirty="0">
                <a:latin typeface="Arial"/>
                <a:cs typeface="Arial"/>
              </a:rPr>
              <a:t> </a:t>
            </a:r>
            <a:r>
              <a:rPr sz="1650" spc="-45" dirty="0">
                <a:latin typeface="Arial"/>
                <a:cs typeface="Arial"/>
              </a:rPr>
              <a:t>permitiendo</a:t>
            </a:r>
            <a:endParaRPr sz="1650">
              <a:latin typeface="Arial"/>
              <a:cs typeface="Arial"/>
            </a:endParaRPr>
          </a:p>
          <a:p>
            <a:pPr marL="351949">
              <a:lnSpc>
                <a:spcPts val="1909"/>
              </a:lnSpc>
            </a:pPr>
            <a:r>
              <a:rPr sz="1650" b="1" dirty="0">
                <a:latin typeface="Arial"/>
                <a:cs typeface="Arial"/>
              </a:rPr>
              <a:t>cambiar </a:t>
            </a:r>
            <a:r>
              <a:rPr sz="1650" spc="-4" dirty="0">
                <a:latin typeface="Arial"/>
                <a:cs typeface="Arial"/>
              </a:rPr>
              <a:t>partes </a:t>
            </a:r>
            <a:r>
              <a:rPr sz="1650" dirty="0">
                <a:latin typeface="Arial"/>
                <a:cs typeface="Arial"/>
              </a:rPr>
              <a:t>de </a:t>
            </a:r>
            <a:r>
              <a:rPr sz="1650" spc="-4" dirty="0">
                <a:latin typeface="Arial"/>
                <a:cs typeface="Arial"/>
              </a:rPr>
              <a:t>la aplicación </a:t>
            </a:r>
            <a:r>
              <a:rPr sz="1650" spc="4" dirty="0">
                <a:latin typeface="Arial"/>
                <a:cs typeface="Arial"/>
              </a:rPr>
              <a:t>más</a:t>
            </a:r>
            <a:r>
              <a:rPr sz="1650" spc="-315" dirty="0">
                <a:latin typeface="Arial"/>
                <a:cs typeface="Arial"/>
              </a:rPr>
              <a:t> </a:t>
            </a:r>
            <a:r>
              <a:rPr sz="1650" b="1" dirty="0">
                <a:latin typeface="Arial"/>
                <a:cs typeface="Arial"/>
              </a:rPr>
              <a:t>fácilmente</a:t>
            </a:r>
            <a:r>
              <a:rPr sz="1650" dirty="0">
                <a:latin typeface="Arial"/>
                <a:cs typeface="Arial"/>
              </a:rPr>
              <a:t>.</a:t>
            </a:r>
            <a:endParaRPr sz="1650">
              <a:latin typeface="Arial"/>
              <a:cs typeface="Arial"/>
            </a:endParaRPr>
          </a:p>
          <a:p>
            <a:pPr marL="351949" marR="257175" indent="-342424" algn="just">
              <a:lnSpc>
                <a:spcPct val="90100"/>
              </a:lnSpc>
              <a:spcBef>
                <a:spcPts val="1024"/>
              </a:spcBef>
              <a:buClr>
                <a:srgbClr val="99C938"/>
              </a:buClr>
              <a:buAutoNum type="alphaLcParenR" startAt="3"/>
              <a:tabLst>
                <a:tab pos="352425" algn="l"/>
              </a:tabLst>
            </a:pPr>
            <a:r>
              <a:rPr sz="1650" spc="-64" dirty="0">
                <a:latin typeface="Arial"/>
                <a:cs typeface="Arial"/>
              </a:rPr>
              <a:t>Una</a:t>
            </a:r>
            <a:r>
              <a:rPr sz="1650" spc="-266" dirty="0">
                <a:latin typeface="Arial"/>
                <a:cs typeface="Arial"/>
              </a:rPr>
              <a:t> </a:t>
            </a:r>
            <a:r>
              <a:rPr sz="1650" b="1" spc="-53" dirty="0">
                <a:latin typeface="Arial"/>
                <a:cs typeface="Arial"/>
              </a:rPr>
              <a:t>determinada</a:t>
            </a:r>
            <a:r>
              <a:rPr sz="1650" b="1" spc="-274" dirty="0">
                <a:latin typeface="Arial"/>
                <a:cs typeface="Arial"/>
              </a:rPr>
              <a:t> </a:t>
            </a:r>
            <a:r>
              <a:rPr sz="1650" b="1" spc="-45" dirty="0">
                <a:latin typeface="Arial"/>
                <a:cs typeface="Arial"/>
              </a:rPr>
              <a:t>clase</a:t>
            </a:r>
            <a:r>
              <a:rPr sz="1650" b="1" spc="-266" dirty="0">
                <a:latin typeface="Arial"/>
                <a:cs typeface="Arial"/>
              </a:rPr>
              <a:t> </a:t>
            </a:r>
            <a:r>
              <a:rPr sz="1650" spc="-64" dirty="0">
                <a:latin typeface="Arial"/>
                <a:cs typeface="Arial"/>
              </a:rPr>
              <a:t>no</a:t>
            </a:r>
            <a:r>
              <a:rPr sz="1650" spc="-266" dirty="0">
                <a:latin typeface="Arial"/>
                <a:cs typeface="Arial"/>
              </a:rPr>
              <a:t> </a:t>
            </a:r>
            <a:r>
              <a:rPr sz="1650" spc="-49" dirty="0">
                <a:latin typeface="Arial"/>
                <a:cs typeface="Arial"/>
              </a:rPr>
              <a:t>sabe</a:t>
            </a:r>
            <a:r>
              <a:rPr sz="1650" spc="-259" dirty="0">
                <a:latin typeface="Arial"/>
                <a:cs typeface="Arial"/>
              </a:rPr>
              <a:t> </a:t>
            </a:r>
            <a:r>
              <a:rPr sz="1650" spc="-60" dirty="0">
                <a:latin typeface="Arial"/>
                <a:cs typeface="Arial"/>
              </a:rPr>
              <a:t>que</a:t>
            </a:r>
            <a:r>
              <a:rPr sz="1650" spc="-248" dirty="0">
                <a:latin typeface="Arial"/>
                <a:cs typeface="Arial"/>
              </a:rPr>
              <a:t> </a:t>
            </a:r>
            <a:r>
              <a:rPr sz="1650" b="1" spc="-49" dirty="0">
                <a:latin typeface="Arial"/>
                <a:cs typeface="Arial"/>
              </a:rPr>
              <a:t>objeto</a:t>
            </a:r>
            <a:r>
              <a:rPr sz="1650" b="1" spc="-278" dirty="0">
                <a:latin typeface="Arial"/>
                <a:cs typeface="Arial"/>
              </a:rPr>
              <a:t> </a:t>
            </a:r>
            <a:r>
              <a:rPr sz="1650" b="1" spc="-60" dirty="0">
                <a:latin typeface="Arial"/>
                <a:cs typeface="Arial"/>
              </a:rPr>
              <a:t>va</a:t>
            </a:r>
            <a:r>
              <a:rPr sz="1650" b="1" spc="-289" dirty="0">
                <a:latin typeface="Arial"/>
                <a:cs typeface="Arial"/>
              </a:rPr>
              <a:t> </a:t>
            </a:r>
            <a:r>
              <a:rPr sz="1650" b="1" spc="-60" dirty="0">
                <a:latin typeface="Arial"/>
                <a:cs typeface="Arial"/>
              </a:rPr>
              <a:t>a</a:t>
            </a:r>
            <a:r>
              <a:rPr sz="1650" b="1" spc="-270" dirty="0">
                <a:latin typeface="Arial"/>
                <a:cs typeface="Arial"/>
              </a:rPr>
              <a:t> </a:t>
            </a:r>
            <a:r>
              <a:rPr sz="1650" b="1" spc="-49" dirty="0">
                <a:latin typeface="Arial"/>
                <a:cs typeface="Arial"/>
              </a:rPr>
              <a:t>emplear</a:t>
            </a:r>
            <a:r>
              <a:rPr sz="1650" b="1" spc="-289" dirty="0">
                <a:latin typeface="Arial"/>
                <a:cs typeface="Arial"/>
              </a:rPr>
              <a:t> </a:t>
            </a:r>
            <a:r>
              <a:rPr sz="1650" spc="-34" dirty="0">
                <a:latin typeface="Arial"/>
                <a:cs typeface="Arial"/>
              </a:rPr>
              <a:t>al</a:t>
            </a:r>
            <a:r>
              <a:rPr sz="1650" spc="-274" dirty="0">
                <a:latin typeface="Arial"/>
                <a:cs typeface="Arial"/>
              </a:rPr>
              <a:t> </a:t>
            </a:r>
            <a:r>
              <a:rPr sz="1650" spc="-56" dirty="0">
                <a:latin typeface="Arial"/>
                <a:cs typeface="Arial"/>
              </a:rPr>
              <a:t>momento</a:t>
            </a:r>
            <a:r>
              <a:rPr sz="1650" spc="-259" dirty="0">
                <a:latin typeface="Arial"/>
                <a:cs typeface="Arial"/>
              </a:rPr>
              <a:t> </a:t>
            </a:r>
            <a:r>
              <a:rPr sz="1650" spc="-53" dirty="0">
                <a:latin typeface="Arial"/>
                <a:cs typeface="Arial"/>
              </a:rPr>
              <a:t>de</a:t>
            </a:r>
            <a:r>
              <a:rPr sz="1650" spc="-266" dirty="0">
                <a:latin typeface="Arial"/>
                <a:cs typeface="Arial"/>
              </a:rPr>
              <a:t> </a:t>
            </a:r>
            <a:r>
              <a:rPr sz="1650" spc="-45" dirty="0">
                <a:latin typeface="Arial"/>
                <a:cs typeface="Arial"/>
              </a:rPr>
              <a:t>ser  </a:t>
            </a:r>
            <a:r>
              <a:rPr sz="1650" b="1" spc="-101" dirty="0">
                <a:latin typeface="Arial"/>
                <a:cs typeface="Arial"/>
              </a:rPr>
              <a:t>compilado</a:t>
            </a:r>
            <a:r>
              <a:rPr sz="1650" b="1" spc="-153" dirty="0">
                <a:latin typeface="Arial"/>
                <a:cs typeface="Arial"/>
              </a:rPr>
              <a:t> </a:t>
            </a:r>
            <a:r>
              <a:rPr sz="1650" spc="-83" dirty="0">
                <a:latin typeface="Arial"/>
                <a:cs typeface="Arial"/>
              </a:rPr>
              <a:t>sino</a:t>
            </a:r>
            <a:r>
              <a:rPr sz="1650" spc="-161" dirty="0">
                <a:latin typeface="Arial"/>
                <a:cs typeface="Arial"/>
              </a:rPr>
              <a:t> </a:t>
            </a:r>
            <a:r>
              <a:rPr sz="1650" spc="-90" dirty="0">
                <a:latin typeface="Arial"/>
                <a:cs typeface="Arial"/>
              </a:rPr>
              <a:t>solamente</a:t>
            </a:r>
            <a:r>
              <a:rPr sz="1650" spc="-135" dirty="0">
                <a:latin typeface="Arial"/>
                <a:cs typeface="Arial"/>
              </a:rPr>
              <a:t> </a:t>
            </a:r>
            <a:r>
              <a:rPr sz="1650" spc="-98" dirty="0">
                <a:latin typeface="Arial"/>
                <a:cs typeface="Arial"/>
              </a:rPr>
              <a:t>conoce</a:t>
            </a:r>
            <a:r>
              <a:rPr sz="1650" spc="-158" dirty="0">
                <a:latin typeface="Arial"/>
                <a:cs typeface="Arial"/>
              </a:rPr>
              <a:t> </a:t>
            </a:r>
            <a:r>
              <a:rPr sz="1650" spc="-79" dirty="0">
                <a:latin typeface="Arial"/>
                <a:cs typeface="Arial"/>
              </a:rPr>
              <a:t>las</a:t>
            </a:r>
            <a:r>
              <a:rPr sz="1650" spc="-139" dirty="0">
                <a:latin typeface="Arial"/>
                <a:cs typeface="Arial"/>
              </a:rPr>
              <a:t> </a:t>
            </a:r>
            <a:r>
              <a:rPr sz="1650" b="1" spc="-94" dirty="0">
                <a:latin typeface="Arial"/>
                <a:cs typeface="Arial"/>
              </a:rPr>
              <a:t>acciones</a:t>
            </a:r>
            <a:r>
              <a:rPr sz="1650" b="1" spc="-161" dirty="0">
                <a:latin typeface="Arial"/>
                <a:cs typeface="Arial"/>
              </a:rPr>
              <a:t> </a:t>
            </a:r>
            <a:r>
              <a:rPr sz="1650" spc="-98" dirty="0">
                <a:latin typeface="Arial"/>
                <a:cs typeface="Arial"/>
              </a:rPr>
              <a:t>que</a:t>
            </a:r>
            <a:r>
              <a:rPr sz="1650" spc="-169" dirty="0">
                <a:latin typeface="Arial"/>
                <a:cs typeface="Arial"/>
              </a:rPr>
              <a:t> </a:t>
            </a:r>
            <a:r>
              <a:rPr sz="1650" spc="-75" dirty="0">
                <a:latin typeface="Arial"/>
                <a:cs typeface="Arial"/>
              </a:rPr>
              <a:t>tiene</a:t>
            </a:r>
            <a:r>
              <a:rPr sz="1650" spc="-158" dirty="0">
                <a:latin typeface="Arial"/>
                <a:cs typeface="Arial"/>
              </a:rPr>
              <a:t> </a:t>
            </a:r>
            <a:r>
              <a:rPr sz="1650" spc="-98" dirty="0">
                <a:latin typeface="Arial"/>
                <a:cs typeface="Arial"/>
              </a:rPr>
              <a:t>que</a:t>
            </a:r>
            <a:r>
              <a:rPr sz="1650" spc="-169" dirty="0">
                <a:latin typeface="Arial"/>
                <a:cs typeface="Arial"/>
              </a:rPr>
              <a:t> </a:t>
            </a:r>
            <a:r>
              <a:rPr sz="1650" spc="-94" dirty="0">
                <a:latin typeface="Arial"/>
                <a:cs typeface="Arial"/>
              </a:rPr>
              <a:t>tomar</a:t>
            </a:r>
            <a:r>
              <a:rPr sz="1650" spc="-158" dirty="0">
                <a:latin typeface="Arial"/>
                <a:cs typeface="Arial"/>
              </a:rPr>
              <a:t> </a:t>
            </a:r>
            <a:r>
              <a:rPr sz="1650" spc="-94" dirty="0">
                <a:latin typeface="Arial"/>
                <a:cs typeface="Arial"/>
              </a:rPr>
              <a:t>con</a:t>
            </a:r>
            <a:r>
              <a:rPr sz="1650" spc="-180" dirty="0">
                <a:latin typeface="Arial"/>
                <a:cs typeface="Arial"/>
              </a:rPr>
              <a:t> </a:t>
            </a:r>
            <a:r>
              <a:rPr sz="1650" spc="-79" dirty="0">
                <a:latin typeface="Arial"/>
                <a:cs typeface="Arial"/>
              </a:rPr>
              <a:t>dicho  </a:t>
            </a:r>
            <a:r>
              <a:rPr sz="1650" b="1" spc="-4" dirty="0">
                <a:latin typeface="Arial"/>
                <a:cs typeface="Arial"/>
              </a:rPr>
              <a:t>objeto</a:t>
            </a:r>
            <a:r>
              <a:rPr sz="1650" spc="-4" dirty="0">
                <a:latin typeface="Arial"/>
                <a:cs typeface="Arial"/>
              </a:rPr>
              <a:t>.</a:t>
            </a:r>
            <a:endParaRPr sz="1650">
              <a:latin typeface="Arial"/>
              <a:cs typeface="Arial"/>
            </a:endParaRPr>
          </a:p>
          <a:p>
            <a:pPr marL="351949" marR="3810" indent="-342424">
              <a:lnSpc>
                <a:spcPts val="1838"/>
              </a:lnSpc>
              <a:spcBef>
                <a:spcPts val="990"/>
              </a:spcBef>
              <a:buClr>
                <a:srgbClr val="99C938"/>
              </a:buClr>
              <a:buFont typeface="Arial"/>
              <a:buAutoNum type="alphaLcParenR" startAt="3"/>
              <a:tabLst>
                <a:tab pos="351949" algn="l"/>
                <a:tab pos="352425" algn="l"/>
              </a:tabLst>
            </a:pPr>
            <a:r>
              <a:rPr sz="1650" spc="-4" dirty="0">
                <a:latin typeface="Arial"/>
                <a:cs typeface="Arial"/>
              </a:rPr>
              <a:t>Es</a:t>
            </a:r>
            <a:r>
              <a:rPr sz="1650" spc="-131" dirty="0">
                <a:latin typeface="Arial"/>
                <a:cs typeface="Arial"/>
              </a:rPr>
              <a:t> </a:t>
            </a:r>
            <a:r>
              <a:rPr sz="1650" spc="-4" dirty="0">
                <a:latin typeface="Arial"/>
                <a:cs typeface="Arial"/>
              </a:rPr>
              <a:t>utilizada</a:t>
            </a:r>
            <a:r>
              <a:rPr sz="1650" spc="-116" dirty="0">
                <a:latin typeface="Arial"/>
                <a:cs typeface="Arial"/>
              </a:rPr>
              <a:t> </a:t>
            </a:r>
            <a:r>
              <a:rPr sz="1650" dirty="0">
                <a:latin typeface="Arial"/>
                <a:cs typeface="Arial"/>
              </a:rPr>
              <a:t>en</a:t>
            </a:r>
            <a:r>
              <a:rPr sz="1650" spc="-135" dirty="0">
                <a:latin typeface="Arial"/>
                <a:cs typeface="Arial"/>
              </a:rPr>
              <a:t> </a:t>
            </a:r>
            <a:r>
              <a:rPr sz="1650" spc="-4" dirty="0">
                <a:latin typeface="Arial"/>
                <a:cs typeface="Arial"/>
              </a:rPr>
              <a:t>varios</a:t>
            </a:r>
            <a:r>
              <a:rPr sz="1650" spc="-113" dirty="0">
                <a:latin typeface="Arial"/>
                <a:cs typeface="Arial"/>
              </a:rPr>
              <a:t> </a:t>
            </a:r>
            <a:r>
              <a:rPr sz="1650" spc="-4" dirty="0">
                <a:latin typeface="Arial"/>
                <a:cs typeface="Arial"/>
              </a:rPr>
              <a:t>patrones</a:t>
            </a:r>
            <a:r>
              <a:rPr sz="1650" spc="-135" dirty="0">
                <a:latin typeface="Arial"/>
                <a:cs typeface="Arial"/>
              </a:rPr>
              <a:t> </a:t>
            </a:r>
            <a:r>
              <a:rPr sz="1650" dirty="0">
                <a:latin typeface="Arial"/>
                <a:cs typeface="Arial"/>
              </a:rPr>
              <a:t>de</a:t>
            </a:r>
            <a:r>
              <a:rPr sz="1650" spc="-135" dirty="0">
                <a:latin typeface="Arial"/>
                <a:cs typeface="Arial"/>
              </a:rPr>
              <a:t> </a:t>
            </a:r>
            <a:r>
              <a:rPr sz="1650" spc="-4" dirty="0">
                <a:latin typeface="Arial"/>
                <a:cs typeface="Arial"/>
              </a:rPr>
              <a:t>diseño</a:t>
            </a:r>
            <a:r>
              <a:rPr sz="1650" spc="-135" dirty="0">
                <a:latin typeface="Arial"/>
                <a:cs typeface="Arial"/>
              </a:rPr>
              <a:t> </a:t>
            </a:r>
            <a:r>
              <a:rPr sz="1650" spc="-4" dirty="0">
                <a:latin typeface="Arial"/>
                <a:cs typeface="Arial"/>
              </a:rPr>
              <a:t>orientado</a:t>
            </a:r>
            <a:r>
              <a:rPr sz="1650" spc="-146" dirty="0">
                <a:latin typeface="Arial"/>
                <a:cs typeface="Arial"/>
              </a:rPr>
              <a:t> </a:t>
            </a:r>
            <a:r>
              <a:rPr sz="1650" dirty="0">
                <a:latin typeface="Arial"/>
                <a:cs typeface="Arial"/>
              </a:rPr>
              <a:t>a</a:t>
            </a:r>
            <a:r>
              <a:rPr sz="1650" spc="-135" dirty="0">
                <a:latin typeface="Arial"/>
                <a:cs typeface="Arial"/>
              </a:rPr>
              <a:t> </a:t>
            </a:r>
            <a:r>
              <a:rPr sz="1650" spc="-4" dirty="0">
                <a:latin typeface="Arial"/>
                <a:cs typeface="Arial"/>
              </a:rPr>
              <a:t>objetos,</a:t>
            </a:r>
            <a:r>
              <a:rPr sz="1650" spc="-101" dirty="0">
                <a:latin typeface="Arial"/>
                <a:cs typeface="Arial"/>
              </a:rPr>
              <a:t> </a:t>
            </a:r>
            <a:r>
              <a:rPr sz="1650" b="1" spc="-4" dirty="0">
                <a:latin typeface="Arial"/>
                <a:cs typeface="Arial"/>
              </a:rPr>
              <a:t>consiste</a:t>
            </a:r>
            <a:r>
              <a:rPr sz="1650" b="1" spc="-165" dirty="0">
                <a:latin typeface="Arial"/>
                <a:cs typeface="Arial"/>
              </a:rPr>
              <a:t> </a:t>
            </a:r>
            <a:r>
              <a:rPr sz="1650" b="1" spc="-4" dirty="0">
                <a:latin typeface="Arial"/>
                <a:cs typeface="Arial"/>
              </a:rPr>
              <a:t>en  </a:t>
            </a:r>
            <a:r>
              <a:rPr sz="1650" b="1" spc="-45" dirty="0">
                <a:latin typeface="Arial"/>
                <a:cs typeface="Arial"/>
              </a:rPr>
              <a:t>inyectar </a:t>
            </a:r>
            <a:r>
              <a:rPr sz="1650" b="1" spc="-53" dirty="0">
                <a:latin typeface="Arial"/>
                <a:cs typeface="Arial"/>
              </a:rPr>
              <a:t>comportamientos </a:t>
            </a:r>
            <a:r>
              <a:rPr sz="1650" b="1" spc="-60" dirty="0">
                <a:latin typeface="Arial"/>
                <a:cs typeface="Arial"/>
              </a:rPr>
              <a:t>a</a:t>
            </a:r>
            <a:r>
              <a:rPr sz="1650" b="1" spc="49" dirty="0">
                <a:latin typeface="Arial"/>
                <a:cs typeface="Arial"/>
              </a:rPr>
              <a:t> </a:t>
            </a:r>
            <a:r>
              <a:rPr sz="1650" b="1" spc="-49" dirty="0">
                <a:latin typeface="Arial"/>
                <a:cs typeface="Arial"/>
              </a:rPr>
              <a:t>componentes</a:t>
            </a:r>
            <a:r>
              <a:rPr sz="1650" spc="-49" dirty="0">
                <a:latin typeface="Arial"/>
                <a:cs typeface="Arial"/>
              </a:rPr>
              <a:t>.</a:t>
            </a:r>
            <a:endParaRPr sz="1650">
              <a:latin typeface="Arial"/>
              <a:cs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7379" y="1477467"/>
            <a:ext cx="6810550" cy="606673"/>
          </a:xfrm>
          <a:prstGeom prst="rect">
            <a:avLst/>
          </a:prstGeom>
        </p:spPr>
        <p:txBody>
          <a:bodyPr vert="horz" wrap="square" lIns="0" tIns="9049" rIns="0" bIns="0" rtlCol="0" anchor="ctr">
            <a:spAutoFit/>
          </a:bodyPr>
          <a:lstStyle/>
          <a:p>
            <a:pPr marL="9525">
              <a:lnSpc>
                <a:spcPct val="100000"/>
              </a:lnSpc>
              <a:spcBef>
                <a:spcPts val="71"/>
              </a:spcBef>
              <a:tabLst>
                <a:tab pos="4543425" algn="l"/>
              </a:tabLst>
            </a:pPr>
            <a:r>
              <a:rPr spc="-300" dirty="0"/>
              <a:t>INYECCIÓN DE DEPENDENCIAS- DI</a:t>
            </a:r>
          </a:p>
        </p:txBody>
      </p:sp>
      <p:sp>
        <p:nvSpPr>
          <p:cNvPr id="3" name="object 3"/>
          <p:cNvSpPr/>
          <p:nvPr/>
        </p:nvSpPr>
        <p:spPr>
          <a:xfrm>
            <a:off x="5624513" y="2424113"/>
            <a:ext cx="3495675" cy="3277076"/>
          </a:xfrm>
          <a:prstGeom prst="rect">
            <a:avLst/>
          </a:prstGeom>
          <a:blipFill>
            <a:blip r:embed="rId2" cstate="print"/>
            <a:stretch>
              <a:fillRect/>
            </a:stretch>
          </a:blipFill>
        </p:spPr>
        <p:txBody>
          <a:bodyPr wrap="square" lIns="0" tIns="0" rIns="0" bIns="0" rtlCol="0"/>
          <a:lstStyle/>
          <a:p>
            <a:endParaRPr sz="1350"/>
          </a:p>
        </p:txBody>
      </p:sp>
      <p:sp>
        <p:nvSpPr>
          <p:cNvPr id="4" name="object 4"/>
          <p:cNvSpPr/>
          <p:nvPr/>
        </p:nvSpPr>
        <p:spPr>
          <a:xfrm>
            <a:off x="5770720" y="2570322"/>
            <a:ext cx="3054191" cy="2836069"/>
          </a:xfrm>
          <a:prstGeom prst="rect">
            <a:avLst/>
          </a:prstGeom>
          <a:blipFill>
            <a:blip r:embed="rId3" cstate="print"/>
            <a:stretch>
              <a:fillRect/>
            </a:stretch>
          </a:blipFill>
        </p:spPr>
        <p:txBody>
          <a:bodyPr wrap="square" lIns="0" tIns="0" rIns="0" bIns="0" rtlCol="0"/>
          <a:lstStyle/>
          <a:p>
            <a:endParaRPr sz="1350"/>
          </a:p>
        </p:txBody>
      </p:sp>
      <p:sp>
        <p:nvSpPr>
          <p:cNvPr id="5" name="object 5"/>
          <p:cNvSpPr txBox="1"/>
          <p:nvPr/>
        </p:nvSpPr>
        <p:spPr>
          <a:xfrm>
            <a:off x="861669" y="2554033"/>
            <a:ext cx="4887278" cy="1991539"/>
          </a:xfrm>
          <a:prstGeom prst="rect">
            <a:avLst/>
          </a:prstGeom>
        </p:spPr>
        <p:txBody>
          <a:bodyPr vert="horz" wrap="square" lIns="0" tIns="34766" rIns="0" bIns="0" rtlCol="0">
            <a:spAutoFit/>
          </a:bodyPr>
          <a:lstStyle/>
          <a:p>
            <a:pPr marL="9525" marR="7144" algn="just">
              <a:lnSpc>
                <a:spcPct val="90300"/>
              </a:lnSpc>
              <a:spcBef>
                <a:spcPts val="274"/>
              </a:spcBef>
            </a:pPr>
            <a:r>
              <a:rPr sz="1650" spc="-98" dirty="0">
                <a:latin typeface="Arial"/>
                <a:cs typeface="Arial"/>
              </a:rPr>
              <a:t>Permite </a:t>
            </a:r>
            <a:r>
              <a:rPr sz="1650" b="1" spc="-86" dirty="0">
                <a:latin typeface="Arial"/>
                <a:cs typeface="Arial"/>
              </a:rPr>
              <a:t>extraer </a:t>
            </a:r>
            <a:r>
              <a:rPr sz="1650" b="1" spc="-90" dirty="0">
                <a:latin typeface="Arial"/>
                <a:cs typeface="Arial"/>
              </a:rPr>
              <a:t>responsabilidad para </a:t>
            </a:r>
            <a:r>
              <a:rPr sz="1650" b="1" spc="-86" dirty="0">
                <a:latin typeface="Arial"/>
                <a:cs typeface="Arial"/>
              </a:rPr>
              <a:t>delegarla </a:t>
            </a:r>
            <a:r>
              <a:rPr sz="1650" b="1" spc="-113" dirty="0">
                <a:latin typeface="Arial"/>
                <a:cs typeface="Arial"/>
              </a:rPr>
              <a:t>en </a:t>
            </a:r>
            <a:r>
              <a:rPr sz="1650" b="1" spc="-79" dirty="0">
                <a:latin typeface="Arial"/>
                <a:cs typeface="Arial"/>
              </a:rPr>
              <a:t>otro</a:t>
            </a:r>
            <a:r>
              <a:rPr sz="1650" spc="-79" dirty="0">
                <a:latin typeface="Arial"/>
                <a:cs typeface="Arial"/>
              </a:rPr>
              <a:t>,  </a:t>
            </a:r>
            <a:r>
              <a:rPr sz="1650" spc="-45" dirty="0">
                <a:latin typeface="Arial"/>
                <a:cs typeface="Arial"/>
              </a:rPr>
              <a:t>permitiendo crear </a:t>
            </a:r>
            <a:r>
              <a:rPr sz="1650" spc="-64" dirty="0">
                <a:latin typeface="Arial"/>
                <a:cs typeface="Arial"/>
              </a:rPr>
              <a:t>un </a:t>
            </a:r>
            <a:r>
              <a:rPr sz="1650" spc="-45" dirty="0">
                <a:latin typeface="Arial"/>
                <a:cs typeface="Arial"/>
              </a:rPr>
              <a:t>objeto </a:t>
            </a:r>
            <a:r>
              <a:rPr sz="1650" spc="-64" dirty="0">
                <a:latin typeface="Arial"/>
                <a:cs typeface="Arial"/>
              </a:rPr>
              <a:t>de </a:t>
            </a:r>
            <a:r>
              <a:rPr sz="1650" spc="-60" dirty="0">
                <a:latin typeface="Arial"/>
                <a:cs typeface="Arial"/>
              </a:rPr>
              <a:t>una </a:t>
            </a:r>
            <a:r>
              <a:rPr sz="1650" spc="-49" dirty="0">
                <a:latin typeface="Arial"/>
                <a:cs typeface="Arial"/>
              </a:rPr>
              <a:t>clase dentro </a:t>
            </a:r>
            <a:r>
              <a:rPr sz="1650" spc="-53" dirty="0">
                <a:latin typeface="Arial"/>
                <a:cs typeface="Arial"/>
              </a:rPr>
              <a:t>de </a:t>
            </a:r>
            <a:r>
              <a:rPr sz="1650" spc="-41" dirty="0">
                <a:latin typeface="Arial"/>
                <a:cs typeface="Arial"/>
              </a:rPr>
              <a:t>otra  </a:t>
            </a:r>
            <a:r>
              <a:rPr sz="1650" spc="-64" dirty="0">
                <a:latin typeface="Arial"/>
                <a:cs typeface="Arial"/>
              </a:rPr>
              <a:t>de</a:t>
            </a:r>
            <a:r>
              <a:rPr sz="1650" spc="-255" dirty="0">
                <a:latin typeface="Arial"/>
                <a:cs typeface="Arial"/>
              </a:rPr>
              <a:t> </a:t>
            </a:r>
            <a:r>
              <a:rPr sz="1650" spc="-34" dirty="0">
                <a:latin typeface="Arial"/>
                <a:cs typeface="Arial"/>
              </a:rPr>
              <a:t>tal</a:t>
            </a:r>
            <a:r>
              <a:rPr sz="1650" spc="-240" dirty="0">
                <a:latin typeface="Arial"/>
                <a:cs typeface="Arial"/>
              </a:rPr>
              <a:t> </a:t>
            </a:r>
            <a:r>
              <a:rPr sz="1650" spc="-60" dirty="0">
                <a:latin typeface="Arial"/>
                <a:cs typeface="Arial"/>
              </a:rPr>
              <a:t>modo</a:t>
            </a:r>
            <a:r>
              <a:rPr sz="1650" spc="-236" dirty="0">
                <a:latin typeface="Arial"/>
                <a:cs typeface="Arial"/>
              </a:rPr>
              <a:t> </a:t>
            </a:r>
            <a:r>
              <a:rPr sz="1650" spc="-56" dirty="0">
                <a:latin typeface="Arial"/>
                <a:cs typeface="Arial"/>
              </a:rPr>
              <a:t>que</a:t>
            </a:r>
            <a:r>
              <a:rPr sz="1650" spc="-236" dirty="0">
                <a:latin typeface="Arial"/>
                <a:cs typeface="Arial"/>
              </a:rPr>
              <a:t> </a:t>
            </a:r>
            <a:r>
              <a:rPr sz="1650" b="1" spc="-56" dirty="0">
                <a:latin typeface="Arial"/>
                <a:cs typeface="Arial"/>
              </a:rPr>
              <a:t>pueda</a:t>
            </a:r>
            <a:r>
              <a:rPr sz="1650" b="1" spc="-236" dirty="0">
                <a:latin typeface="Arial"/>
                <a:cs typeface="Arial"/>
              </a:rPr>
              <a:t> </a:t>
            </a:r>
            <a:r>
              <a:rPr sz="1650" b="1" spc="-49" dirty="0">
                <a:latin typeface="Arial"/>
                <a:cs typeface="Arial"/>
              </a:rPr>
              <a:t>cambiar</a:t>
            </a:r>
            <a:r>
              <a:rPr sz="1650" b="1" spc="-244" dirty="0">
                <a:latin typeface="Arial"/>
                <a:cs typeface="Arial"/>
              </a:rPr>
              <a:t> </a:t>
            </a:r>
            <a:r>
              <a:rPr sz="1650" b="1" spc="-53" dirty="0">
                <a:latin typeface="Arial"/>
                <a:cs typeface="Arial"/>
              </a:rPr>
              <a:t>su</a:t>
            </a:r>
            <a:r>
              <a:rPr sz="1650" b="1" spc="-255" dirty="0">
                <a:latin typeface="Arial"/>
                <a:cs typeface="Arial"/>
              </a:rPr>
              <a:t> </a:t>
            </a:r>
            <a:r>
              <a:rPr sz="1650" b="1" spc="-49" dirty="0">
                <a:latin typeface="Arial"/>
                <a:cs typeface="Arial"/>
              </a:rPr>
              <a:t>comportamiento</a:t>
            </a:r>
            <a:r>
              <a:rPr sz="1650" b="1" spc="-233" dirty="0">
                <a:latin typeface="Arial"/>
                <a:cs typeface="Arial"/>
              </a:rPr>
              <a:t> </a:t>
            </a:r>
            <a:r>
              <a:rPr sz="1650" spc="-45" dirty="0">
                <a:latin typeface="Arial"/>
                <a:cs typeface="Arial"/>
              </a:rPr>
              <a:t>sin  </a:t>
            </a:r>
            <a:r>
              <a:rPr sz="1650" spc="-49" dirty="0">
                <a:latin typeface="Arial"/>
                <a:cs typeface="Arial"/>
              </a:rPr>
              <a:t>tener </a:t>
            </a:r>
            <a:r>
              <a:rPr sz="1650" spc="-56" dirty="0">
                <a:latin typeface="Arial"/>
                <a:cs typeface="Arial"/>
              </a:rPr>
              <a:t>que volver </a:t>
            </a:r>
            <a:r>
              <a:rPr sz="1650" spc="-68" dirty="0">
                <a:latin typeface="Arial"/>
                <a:cs typeface="Arial"/>
              </a:rPr>
              <a:t>a </a:t>
            </a:r>
            <a:r>
              <a:rPr sz="1650" spc="-45" dirty="0">
                <a:latin typeface="Arial"/>
                <a:cs typeface="Arial"/>
              </a:rPr>
              <a:t>crear </a:t>
            </a:r>
            <a:r>
              <a:rPr sz="1650" spc="-34" dirty="0">
                <a:latin typeface="Arial"/>
                <a:cs typeface="Arial"/>
              </a:rPr>
              <a:t>dicho</a:t>
            </a:r>
            <a:r>
              <a:rPr sz="1650" spc="225" dirty="0">
                <a:latin typeface="Arial"/>
                <a:cs typeface="Arial"/>
              </a:rPr>
              <a:t> </a:t>
            </a:r>
            <a:r>
              <a:rPr sz="1650" spc="-41" dirty="0">
                <a:latin typeface="Arial"/>
                <a:cs typeface="Arial"/>
              </a:rPr>
              <a:t>objeto.</a:t>
            </a:r>
            <a:endParaRPr sz="1650">
              <a:latin typeface="Arial"/>
              <a:cs typeface="Arial"/>
            </a:endParaRPr>
          </a:p>
          <a:p>
            <a:pPr marL="9525" marR="3810" algn="just">
              <a:lnSpc>
                <a:spcPct val="89700"/>
              </a:lnSpc>
              <a:spcBef>
                <a:spcPts val="1031"/>
              </a:spcBef>
            </a:pPr>
            <a:r>
              <a:rPr sz="1650" dirty="0">
                <a:latin typeface="Arial"/>
                <a:cs typeface="Arial"/>
              </a:rPr>
              <a:t>Esto </a:t>
            </a:r>
            <a:r>
              <a:rPr sz="1650" spc="-4" dirty="0">
                <a:latin typeface="Arial"/>
                <a:cs typeface="Arial"/>
              </a:rPr>
              <a:t>permite </a:t>
            </a:r>
            <a:r>
              <a:rPr sz="1650" dirty="0">
                <a:latin typeface="Arial"/>
                <a:cs typeface="Arial"/>
              </a:rPr>
              <a:t>tener un </a:t>
            </a:r>
            <a:r>
              <a:rPr sz="1650" b="1" spc="-4" dirty="0">
                <a:latin typeface="Arial"/>
                <a:cs typeface="Arial"/>
              </a:rPr>
              <a:t>objeto </a:t>
            </a:r>
            <a:r>
              <a:rPr sz="1650" spc="4" dirty="0">
                <a:latin typeface="Arial"/>
                <a:cs typeface="Arial"/>
              </a:rPr>
              <a:t>que </a:t>
            </a:r>
            <a:r>
              <a:rPr sz="1650" dirty="0">
                <a:latin typeface="Arial"/>
                <a:cs typeface="Arial"/>
              </a:rPr>
              <a:t>puede </a:t>
            </a:r>
            <a:r>
              <a:rPr sz="1650" spc="-4" dirty="0">
                <a:latin typeface="Arial"/>
                <a:cs typeface="Arial"/>
              </a:rPr>
              <a:t>hacer </a:t>
            </a:r>
            <a:r>
              <a:rPr sz="1650" dirty="0">
                <a:latin typeface="Arial"/>
                <a:cs typeface="Arial"/>
              </a:rPr>
              <a:t>un  </a:t>
            </a:r>
            <a:r>
              <a:rPr sz="1650" b="1" spc="-4" dirty="0">
                <a:latin typeface="Arial"/>
                <a:cs typeface="Arial"/>
              </a:rPr>
              <a:t>conjunto</a:t>
            </a:r>
            <a:r>
              <a:rPr sz="1650" b="1" spc="-79" dirty="0">
                <a:latin typeface="Arial"/>
                <a:cs typeface="Arial"/>
              </a:rPr>
              <a:t> </a:t>
            </a:r>
            <a:r>
              <a:rPr sz="1650" b="1" dirty="0">
                <a:latin typeface="Arial"/>
                <a:cs typeface="Arial"/>
              </a:rPr>
              <a:t>de</a:t>
            </a:r>
            <a:r>
              <a:rPr sz="1650" b="1" spc="-86" dirty="0">
                <a:latin typeface="Arial"/>
                <a:cs typeface="Arial"/>
              </a:rPr>
              <a:t> </a:t>
            </a:r>
            <a:r>
              <a:rPr sz="1650" b="1" spc="-4" dirty="0">
                <a:latin typeface="Arial"/>
                <a:cs typeface="Arial"/>
              </a:rPr>
              <a:t>tareas</a:t>
            </a:r>
            <a:r>
              <a:rPr sz="1650" spc="-4" dirty="0">
                <a:latin typeface="Arial"/>
                <a:cs typeface="Arial"/>
              </a:rPr>
              <a:t>,</a:t>
            </a:r>
            <a:r>
              <a:rPr sz="1650" spc="-71" dirty="0">
                <a:latin typeface="Arial"/>
                <a:cs typeface="Arial"/>
              </a:rPr>
              <a:t> </a:t>
            </a:r>
            <a:r>
              <a:rPr sz="1650" spc="-4" dirty="0">
                <a:latin typeface="Arial"/>
                <a:cs typeface="Arial"/>
              </a:rPr>
              <a:t>cada</a:t>
            </a:r>
            <a:r>
              <a:rPr sz="1650" spc="-83" dirty="0">
                <a:latin typeface="Arial"/>
                <a:cs typeface="Arial"/>
              </a:rPr>
              <a:t> </a:t>
            </a:r>
            <a:r>
              <a:rPr sz="1650" dirty="0">
                <a:latin typeface="Arial"/>
                <a:cs typeface="Arial"/>
              </a:rPr>
              <a:t>una</a:t>
            </a:r>
            <a:r>
              <a:rPr sz="1650" spc="-86" dirty="0">
                <a:latin typeface="Arial"/>
                <a:cs typeface="Arial"/>
              </a:rPr>
              <a:t> </a:t>
            </a:r>
            <a:r>
              <a:rPr sz="1650" dirty="0">
                <a:latin typeface="Arial"/>
                <a:cs typeface="Arial"/>
              </a:rPr>
              <a:t>de</a:t>
            </a:r>
            <a:r>
              <a:rPr sz="1650" spc="-79" dirty="0">
                <a:latin typeface="Arial"/>
                <a:cs typeface="Arial"/>
              </a:rPr>
              <a:t> </a:t>
            </a:r>
            <a:r>
              <a:rPr sz="1650" dirty="0">
                <a:latin typeface="Arial"/>
                <a:cs typeface="Arial"/>
              </a:rPr>
              <a:t>esas</a:t>
            </a:r>
            <a:r>
              <a:rPr sz="1650" spc="-83" dirty="0">
                <a:latin typeface="Arial"/>
                <a:cs typeface="Arial"/>
              </a:rPr>
              <a:t> </a:t>
            </a:r>
            <a:r>
              <a:rPr sz="1650" spc="-4" dirty="0">
                <a:latin typeface="Arial"/>
                <a:cs typeface="Arial"/>
              </a:rPr>
              <a:t>tareas</a:t>
            </a:r>
            <a:r>
              <a:rPr sz="1650" spc="-75" dirty="0">
                <a:latin typeface="Arial"/>
                <a:cs typeface="Arial"/>
              </a:rPr>
              <a:t> </a:t>
            </a:r>
            <a:r>
              <a:rPr sz="1650" dirty="0">
                <a:latin typeface="Arial"/>
                <a:cs typeface="Arial"/>
              </a:rPr>
              <a:t>es</a:t>
            </a:r>
            <a:r>
              <a:rPr sz="1650" spc="-120" dirty="0">
                <a:latin typeface="Arial"/>
                <a:cs typeface="Arial"/>
              </a:rPr>
              <a:t> </a:t>
            </a:r>
            <a:r>
              <a:rPr sz="1650" spc="-4" dirty="0">
                <a:latin typeface="Arial"/>
                <a:cs typeface="Arial"/>
              </a:rPr>
              <a:t>una  responsabilidad, </a:t>
            </a:r>
            <a:r>
              <a:rPr sz="1650" spc="4" dirty="0">
                <a:latin typeface="Arial"/>
                <a:cs typeface="Arial"/>
              </a:rPr>
              <a:t>que </a:t>
            </a:r>
            <a:r>
              <a:rPr sz="1650" spc="-4" dirty="0">
                <a:latin typeface="Arial"/>
                <a:cs typeface="Arial"/>
              </a:rPr>
              <a:t>puede </a:t>
            </a:r>
            <a:r>
              <a:rPr sz="1650" dirty="0">
                <a:latin typeface="Arial"/>
                <a:cs typeface="Arial"/>
              </a:rPr>
              <a:t>ser </a:t>
            </a:r>
            <a:r>
              <a:rPr sz="1650" spc="-4" dirty="0">
                <a:latin typeface="Arial"/>
                <a:cs typeface="Arial"/>
              </a:rPr>
              <a:t>ejecutada </a:t>
            </a:r>
            <a:r>
              <a:rPr sz="1650" spc="-8" dirty="0">
                <a:latin typeface="Arial"/>
                <a:cs typeface="Arial"/>
              </a:rPr>
              <a:t>por </a:t>
            </a:r>
            <a:r>
              <a:rPr sz="1650" spc="-4" dirty="0">
                <a:latin typeface="Arial"/>
                <a:cs typeface="Arial"/>
              </a:rPr>
              <a:t>otro  </a:t>
            </a:r>
            <a:r>
              <a:rPr sz="1650" dirty="0">
                <a:latin typeface="Arial"/>
                <a:cs typeface="Arial"/>
              </a:rPr>
              <a:t>objeto</a:t>
            </a:r>
            <a:r>
              <a:rPr sz="1650" spc="-203" dirty="0">
                <a:latin typeface="Arial"/>
                <a:cs typeface="Arial"/>
              </a:rPr>
              <a:t> </a:t>
            </a:r>
            <a:r>
              <a:rPr sz="1650" spc="-4" dirty="0">
                <a:latin typeface="Arial"/>
                <a:cs typeface="Arial"/>
              </a:rPr>
              <a:t>únicamente</a:t>
            </a:r>
            <a:r>
              <a:rPr sz="1650" spc="-203" dirty="0">
                <a:latin typeface="Arial"/>
                <a:cs typeface="Arial"/>
              </a:rPr>
              <a:t> </a:t>
            </a:r>
            <a:r>
              <a:rPr sz="1650" b="1" spc="-4" dirty="0">
                <a:latin typeface="Arial"/>
                <a:cs typeface="Arial"/>
              </a:rPr>
              <a:t>especialista</a:t>
            </a:r>
            <a:r>
              <a:rPr sz="1650" b="1" spc="-203" dirty="0">
                <a:latin typeface="Arial"/>
                <a:cs typeface="Arial"/>
              </a:rPr>
              <a:t> </a:t>
            </a:r>
            <a:r>
              <a:rPr sz="1650" dirty="0">
                <a:latin typeface="Arial"/>
                <a:cs typeface="Arial"/>
              </a:rPr>
              <a:t>y</a:t>
            </a:r>
            <a:r>
              <a:rPr sz="1650" spc="-221" dirty="0">
                <a:latin typeface="Arial"/>
                <a:cs typeface="Arial"/>
              </a:rPr>
              <a:t> </a:t>
            </a:r>
            <a:r>
              <a:rPr sz="1650" spc="-4" dirty="0">
                <a:latin typeface="Arial"/>
                <a:cs typeface="Arial"/>
              </a:rPr>
              <a:t>dedicado</a:t>
            </a:r>
            <a:r>
              <a:rPr sz="1650" spc="-191" dirty="0">
                <a:latin typeface="Arial"/>
                <a:cs typeface="Arial"/>
              </a:rPr>
              <a:t> </a:t>
            </a:r>
            <a:r>
              <a:rPr sz="1650" dirty="0">
                <a:latin typeface="Arial"/>
                <a:cs typeface="Arial"/>
              </a:rPr>
              <a:t>a</a:t>
            </a:r>
            <a:r>
              <a:rPr sz="1650" spc="-206" dirty="0">
                <a:latin typeface="Arial"/>
                <a:cs typeface="Arial"/>
              </a:rPr>
              <a:t> </a:t>
            </a:r>
            <a:r>
              <a:rPr sz="1650" spc="-4" dirty="0">
                <a:latin typeface="Arial"/>
                <a:cs typeface="Arial"/>
              </a:rPr>
              <a:t>ello.</a:t>
            </a:r>
            <a:endParaRPr sz="1650">
              <a:latin typeface="Arial"/>
              <a:cs typeface="Arial"/>
            </a:endParaRPr>
          </a:p>
        </p:txBody>
      </p:sp>
      <p:sp>
        <p:nvSpPr>
          <p:cNvPr id="6" name="object 6"/>
          <p:cNvSpPr/>
          <p:nvPr/>
        </p:nvSpPr>
        <p:spPr>
          <a:xfrm>
            <a:off x="2632234" y="5064919"/>
            <a:ext cx="765991" cy="631508"/>
          </a:xfrm>
          <a:prstGeom prst="rect">
            <a:avLst/>
          </a:prstGeom>
          <a:blipFill>
            <a:blip r:embed="rId4" cstate="print"/>
            <a:stretch>
              <a:fillRect/>
            </a:stretch>
          </a:blipFill>
        </p:spPr>
        <p:txBody>
          <a:bodyPr wrap="square" lIns="0" tIns="0" rIns="0" bIns="0" rtlCol="0"/>
          <a:lstStyle/>
          <a:p>
            <a:endParaRPr sz="1350"/>
          </a:p>
        </p:txBody>
      </p:sp>
      <p:sp>
        <p:nvSpPr>
          <p:cNvPr id="7" name="object 7"/>
          <p:cNvSpPr/>
          <p:nvPr/>
        </p:nvSpPr>
        <p:spPr>
          <a:xfrm>
            <a:off x="3834288" y="4851082"/>
            <a:ext cx="765991" cy="631507"/>
          </a:xfrm>
          <a:prstGeom prst="rect">
            <a:avLst/>
          </a:prstGeom>
          <a:blipFill>
            <a:blip r:embed="rId4" cstate="print"/>
            <a:stretch>
              <a:fillRect/>
            </a:stretch>
          </a:blipFill>
        </p:spPr>
        <p:txBody>
          <a:bodyPr wrap="square" lIns="0" tIns="0" rIns="0" bIns="0" rtlCol="0"/>
          <a:lstStyle/>
          <a:p>
            <a:endParaRPr sz="135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7379" y="1178700"/>
            <a:ext cx="5988844" cy="1204208"/>
          </a:xfrm>
          <a:prstGeom prst="rect">
            <a:avLst/>
          </a:prstGeom>
        </p:spPr>
        <p:txBody>
          <a:bodyPr vert="horz" wrap="square" lIns="0" tIns="9049" rIns="0" bIns="0" rtlCol="0" anchor="ctr">
            <a:spAutoFit/>
          </a:bodyPr>
          <a:lstStyle/>
          <a:p>
            <a:pPr marL="9525">
              <a:lnSpc>
                <a:spcPct val="100000"/>
              </a:lnSpc>
              <a:spcBef>
                <a:spcPts val="71"/>
              </a:spcBef>
            </a:pPr>
            <a:r>
              <a:rPr spc="-150" dirty="0"/>
              <a:t>TIPOS DE INYECCIONES DE DEPENDENCIAS</a:t>
            </a:r>
          </a:p>
        </p:txBody>
      </p:sp>
      <p:sp>
        <p:nvSpPr>
          <p:cNvPr id="3" name="object 3"/>
          <p:cNvSpPr txBox="1"/>
          <p:nvPr/>
        </p:nvSpPr>
        <p:spPr>
          <a:xfrm>
            <a:off x="793089" y="2449600"/>
            <a:ext cx="5399723" cy="728244"/>
          </a:xfrm>
          <a:prstGeom prst="rect">
            <a:avLst/>
          </a:prstGeom>
        </p:spPr>
        <p:txBody>
          <a:bodyPr vert="horz" wrap="square" lIns="0" tIns="116681" rIns="0" bIns="0" rtlCol="0">
            <a:spAutoFit/>
          </a:bodyPr>
          <a:lstStyle/>
          <a:p>
            <a:pPr marL="351949" indent="-342424">
              <a:spcBef>
                <a:spcPts val="919"/>
              </a:spcBef>
              <a:buClr>
                <a:srgbClr val="99C938"/>
              </a:buClr>
              <a:buFont typeface="Arial"/>
              <a:buAutoNum type="arabicPeriod"/>
              <a:tabLst>
                <a:tab pos="351949" algn="l"/>
                <a:tab pos="352425" algn="l"/>
              </a:tabLst>
            </a:pPr>
            <a:r>
              <a:rPr sz="1650" spc="-11" dirty="0">
                <a:latin typeface="Arial"/>
                <a:cs typeface="Arial"/>
              </a:rPr>
              <a:t>Inyección </a:t>
            </a:r>
            <a:r>
              <a:rPr sz="1650" dirty="0">
                <a:latin typeface="Arial"/>
                <a:cs typeface="Arial"/>
              </a:rPr>
              <a:t>de </a:t>
            </a:r>
            <a:r>
              <a:rPr sz="1650" spc="-4" dirty="0">
                <a:latin typeface="Arial"/>
                <a:cs typeface="Arial"/>
              </a:rPr>
              <a:t>dependencias mediante</a:t>
            </a:r>
            <a:r>
              <a:rPr sz="1650" spc="-240" dirty="0">
                <a:latin typeface="Arial"/>
                <a:cs typeface="Arial"/>
              </a:rPr>
              <a:t> </a:t>
            </a:r>
            <a:r>
              <a:rPr sz="1650" b="1" dirty="0">
                <a:latin typeface="Arial"/>
                <a:cs typeface="Arial"/>
              </a:rPr>
              <a:t>constructor</a:t>
            </a:r>
            <a:endParaRPr sz="1650">
              <a:latin typeface="Arial"/>
              <a:cs typeface="Arial"/>
            </a:endParaRPr>
          </a:p>
          <a:p>
            <a:pPr marL="351949" indent="-342424">
              <a:spcBef>
                <a:spcPts val="848"/>
              </a:spcBef>
              <a:buClr>
                <a:srgbClr val="99C938"/>
              </a:buClr>
              <a:buAutoNum type="arabicPeriod"/>
              <a:tabLst>
                <a:tab pos="351949" algn="l"/>
                <a:tab pos="352425" algn="l"/>
              </a:tabLst>
            </a:pPr>
            <a:r>
              <a:rPr sz="1650" spc="-11" dirty="0">
                <a:latin typeface="Arial"/>
                <a:cs typeface="Arial"/>
              </a:rPr>
              <a:t>Inyección </a:t>
            </a:r>
            <a:r>
              <a:rPr sz="1650" dirty="0">
                <a:latin typeface="Arial"/>
                <a:cs typeface="Arial"/>
              </a:rPr>
              <a:t>de </a:t>
            </a:r>
            <a:r>
              <a:rPr sz="1650" spc="-4" dirty="0">
                <a:latin typeface="Arial"/>
                <a:cs typeface="Arial"/>
              </a:rPr>
              <a:t>dependencias mediante </a:t>
            </a:r>
            <a:r>
              <a:rPr sz="1650" b="1" dirty="0">
                <a:latin typeface="Arial"/>
                <a:cs typeface="Arial"/>
              </a:rPr>
              <a:t>método</a:t>
            </a:r>
            <a:r>
              <a:rPr sz="1650" b="1" spc="-326" dirty="0">
                <a:latin typeface="Arial"/>
                <a:cs typeface="Arial"/>
              </a:rPr>
              <a:t> </a:t>
            </a:r>
            <a:r>
              <a:rPr sz="1650" spc="-4" dirty="0">
                <a:latin typeface="Arial"/>
                <a:cs typeface="Arial"/>
              </a:rPr>
              <a:t>“Setter”.</a:t>
            </a:r>
            <a:endParaRPr sz="1650">
              <a:latin typeface="Arial"/>
              <a:cs typeface="Arial"/>
            </a:endParaRPr>
          </a:p>
        </p:txBody>
      </p:sp>
      <p:sp>
        <p:nvSpPr>
          <p:cNvPr id="4" name="object 4"/>
          <p:cNvSpPr/>
          <p:nvPr/>
        </p:nvSpPr>
        <p:spPr>
          <a:xfrm>
            <a:off x="4488180" y="4661534"/>
            <a:ext cx="1257300" cy="1036320"/>
          </a:xfrm>
          <a:prstGeom prst="rect">
            <a:avLst/>
          </a:prstGeom>
          <a:blipFill>
            <a:blip r:embed="rId2" cstate="print"/>
            <a:stretch>
              <a:fillRect/>
            </a:stretch>
          </a:blipFill>
        </p:spPr>
        <p:txBody>
          <a:bodyPr wrap="square" lIns="0" tIns="0" rIns="0" bIns="0" rtlCol="0"/>
          <a:lstStyle/>
          <a:p>
            <a:endParaRPr sz="1350"/>
          </a:p>
        </p:txBody>
      </p:sp>
      <p:sp>
        <p:nvSpPr>
          <p:cNvPr id="5" name="object 5"/>
          <p:cNvSpPr/>
          <p:nvPr/>
        </p:nvSpPr>
        <p:spPr>
          <a:xfrm>
            <a:off x="2578418" y="3730466"/>
            <a:ext cx="1971675" cy="1306829"/>
          </a:xfrm>
          <a:prstGeom prst="rect">
            <a:avLst/>
          </a:prstGeom>
          <a:blipFill>
            <a:blip r:embed="rId3" cstate="print"/>
            <a:stretch>
              <a:fillRect/>
            </a:stretch>
          </a:blipFill>
        </p:spPr>
        <p:txBody>
          <a:bodyPr wrap="square" lIns="0" tIns="0" rIns="0" bIns="0" rtlCol="0"/>
          <a:lstStyle/>
          <a:p>
            <a:endParaRPr sz="1350"/>
          </a:p>
        </p:txBody>
      </p:sp>
      <p:sp>
        <p:nvSpPr>
          <p:cNvPr id="6" name="object 6"/>
          <p:cNvSpPr/>
          <p:nvPr/>
        </p:nvSpPr>
        <p:spPr>
          <a:xfrm>
            <a:off x="4238149" y="3179445"/>
            <a:ext cx="1542098" cy="1529715"/>
          </a:xfrm>
          <a:prstGeom prst="rect">
            <a:avLst/>
          </a:prstGeom>
          <a:blipFill>
            <a:blip r:embed="rId4" cstate="print"/>
            <a:stretch>
              <a:fillRect/>
            </a:stretch>
          </a:blipFill>
        </p:spPr>
        <p:txBody>
          <a:bodyPr wrap="square" lIns="0" tIns="0" rIns="0" bIns="0" rtlCol="0"/>
          <a:lstStyle/>
          <a:p>
            <a:endParaRPr sz="135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7379" y="950100"/>
            <a:ext cx="3809524" cy="1204208"/>
          </a:xfrm>
          <a:prstGeom prst="rect">
            <a:avLst/>
          </a:prstGeom>
        </p:spPr>
        <p:txBody>
          <a:bodyPr vert="horz" wrap="square" lIns="0" tIns="9049" rIns="0" bIns="0" rtlCol="0" anchor="ctr">
            <a:spAutoFit/>
          </a:bodyPr>
          <a:lstStyle/>
          <a:p>
            <a:pPr marL="9525">
              <a:lnSpc>
                <a:spcPct val="100000"/>
              </a:lnSpc>
              <a:spcBef>
                <a:spcPts val="71"/>
              </a:spcBef>
            </a:pPr>
            <a:r>
              <a:rPr b="1" spc="-150" dirty="0">
                <a:latin typeface="Arial"/>
                <a:cs typeface="Arial"/>
              </a:rPr>
              <a:t>DI </a:t>
            </a:r>
            <a:r>
              <a:rPr spc="-150" dirty="0"/>
              <a:t>MEDIANTE CONSTRUCTOR</a:t>
            </a:r>
          </a:p>
        </p:txBody>
      </p:sp>
      <p:sp>
        <p:nvSpPr>
          <p:cNvPr id="3" name="object 3"/>
          <p:cNvSpPr txBox="1"/>
          <p:nvPr/>
        </p:nvSpPr>
        <p:spPr>
          <a:xfrm>
            <a:off x="861669" y="2240565"/>
            <a:ext cx="6610350" cy="3168624"/>
          </a:xfrm>
          <a:prstGeom prst="rect">
            <a:avLst/>
          </a:prstGeom>
        </p:spPr>
        <p:txBody>
          <a:bodyPr vert="horz" wrap="square" lIns="0" tIns="56198" rIns="0" bIns="0" rtlCol="0">
            <a:spAutoFit/>
          </a:bodyPr>
          <a:lstStyle/>
          <a:p>
            <a:pPr marL="9525" marR="3810">
              <a:lnSpc>
                <a:spcPct val="79100"/>
              </a:lnSpc>
              <a:spcBef>
                <a:spcPts val="443"/>
              </a:spcBef>
            </a:pPr>
            <a:r>
              <a:rPr sz="1500" spc="-98" dirty="0">
                <a:latin typeface="Arial"/>
                <a:cs typeface="Arial"/>
              </a:rPr>
              <a:t>En </a:t>
            </a:r>
            <a:r>
              <a:rPr sz="1500" spc="-68" dirty="0">
                <a:latin typeface="Arial"/>
                <a:cs typeface="Arial"/>
              </a:rPr>
              <a:t>el </a:t>
            </a:r>
            <a:r>
              <a:rPr sz="1500" spc="-71" dirty="0">
                <a:latin typeface="Arial"/>
                <a:cs typeface="Arial"/>
              </a:rPr>
              <a:t>siguiente </a:t>
            </a:r>
            <a:r>
              <a:rPr sz="1500" spc="-83" dirty="0">
                <a:latin typeface="Arial"/>
                <a:cs typeface="Arial"/>
              </a:rPr>
              <a:t>ejemplo </a:t>
            </a:r>
            <a:r>
              <a:rPr sz="1500" spc="-60" dirty="0">
                <a:latin typeface="Arial"/>
                <a:cs typeface="Arial"/>
              </a:rPr>
              <a:t>el </a:t>
            </a:r>
            <a:r>
              <a:rPr sz="1500" spc="-75" dirty="0">
                <a:latin typeface="Arial"/>
                <a:cs typeface="Arial"/>
              </a:rPr>
              <a:t>objeto declara </a:t>
            </a:r>
            <a:r>
              <a:rPr sz="1500" spc="-86" dirty="0">
                <a:latin typeface="Arial"/>
                <a:cs typeface="Arial"/>
              </a:rPr>
              <a:t>sus </a:t>
            </a:r>
            <a:r>
              <a:rPr sz="1500" spc="-83" dirty="0">
                <a:latin typeface="Arial"/>
                <a:cs typeface="Arial"/>
              </a:rPr>
              <a:t>dependencias </a:t>
            </a:r>
            <a:r>
              <a:rPr sz="1500" spc="-86" dirty="0">
                <a:latin typeface="Arial"/>
                <a:cs typeface="Arial"/>
              </a:rPr>
              <a:t>en </a:t>
            </a:r>
            <a:r>
              <a:rPr sz="1500" spc="-60" dirty="0">
                <a:latin typeface="Arial"/>
                <a:cs typeface="Arial"/>
              </a:rPr>
              <a:t>el </a:t>
            </a:r>
            <a:r>
              <a:rPr sz="1500" spc="-71" dirty="0">
                <a:latin typeface="Arial"/>
                <a:cs typeface="Arial"/>
              </a:rPr>
              <a:t>constructor, </a:t>
            </a:r>
            <a:r>
              <a:rPr sz="1500" spc="-94" dirty="0">
                <a:latin typeface="Arial"/>
                <a:cs typeface="Arial"/>
              </a:rPr>
              <a:t>podemos  </a:t>
            </a:r>
            <a:r>
              <a:rPr sz="1500" spc="-41" dirty="0">
                <a:latin typeface="Arial"/>
                <a:cs typeface="Arial"/>
              </a:rPr>
              <a:t>observar</a:t>
            </a:r>
            <a:r>
              <a:rPr sz="1500" spc="-188" dirty="0">
                <a:latin typeface="Arial"/>
                <a:cs typeface="Arial"/>
              </a:rPr>
              <a:t> </a:t>
            </a:r>
            <a:r>
              <a:rPr sz="1500" spc="-49" dirty="0">
                <a:latin typeface="Arial"/>
                <a:cs typeface="Arial"/>
              </a:rPr>
              <a:t>que</a:t>
            </a:r>
            <a:r>
              <a:rPr sz="1500" spc="-191" dirty="0">
                <a:latin typeface="Arial"/>
                <a:cs typeface="Arial"/>
              </a:rPr>
              <a:t> </a:t>
            </a:r>
            <a:r>
              <a:rPr sz="1500" spc="-49" dirty="0">
                <a:latin typeface="Arial"/>
                <a:cs typeface="Arial"/>
              </a:rPr>
              <a:t>no</a:t>
            </a:r>
            <a:r>
              <a:rPr sz="1500" spc="-176" dirty="0">
                <a:latin typeface="Arial"/>
                <a:cs typeface="Arial"/>
              </a:rPr>
              <a:t> </a:t>
            </a:r>
            <a:r>
              <a:rPr sz="1500" spc="-60" dirty="0">
                <a:latin typeface="Arial"/>
                <a:cs typeface="Arial"/>
              </a:rPr>
              <a:t>hay</a:t>
            </a:r>
            <a:r>
              <a:rPr sz="1500" spc="-203" dirty="0">
                <a:latin typeface="Arial"/>
                <a:cs typeface="Arial"/>
              </a:rPr>
              <a:t> </a:t>
            </a:r>
            <a:r>
              <a:rPr sz="1500" spc="-41" dirty="0">
                <a:latin typeface="Arial"/>
                <a:cs typeface="Arial"/>
              </a:rPr>
              <a:t>código</a:t>
            </a:r>
            <a:r>
              <a:rPr sz="1500" spc="-180" dirty="0">
                <a:latin typeface="Arial"/>
                <a:cs typeface="Arial"/>
              </a:rPr>
              <a:t> </a:t>
            </a:r>
            <a:r>
              <a:rPr sz="1500" spc="-53" dirty="0">
                <a:latin typeface="Arial"/>
                <a:cs typeface="Arial"/>
              </a:rPr>
              <a:t>que</a:t>
            </a:r>
            <a:r>
              <a:rPr sz="1500" spc="-172" dirty="0">
                <a:latin typeface="Arial"/>
                <a:cs typeface="Arial"/>
              </a:rPr>
              <a:t> </a:t>
            </a:r>
            <a:r>
              <a:rPr sz="1500" spc="-41" dirty="0">
                <a:latin typeface="Arial"/>
                <a:cs typeface="Arial"/>
              </a:rPr>
              <a:t>se</a:t>
            </a:r>
            <a:r>
              <a:rPr sz="1500" spc="-191" dirty="0">
                <a:latin typeface="Arial"/>
                <a:cs typeface="Arial"/>
              </a:rPr>
              <a:t> </a:t>
            </a:r>
            <a:r>
              <a:rPr sz="1500" spc="-45" dirty="0">
                <a:latin typeface="Arial"/>
                <a:cs typeface="Arial"/>
              </a:rPr>
              <a:t>encargue</a:t>
            </a:r>
            <a:r>
              <a:rPr sz="1500" spc="-180" dirty="0">
                <a:latin typeface="Arial"/>
                <a:cs typeface="Arial"/>
              </a:rPr>
              <a:t> </a:t>
            </a:r>
            <a:r>
              <a:rPr sz="1500" spc="-49" dirty="0">
                <a:latin typeface="Arial"/>
                <a:cs typeface="Arial"/>
              </a:rPr>
              <a:t>de</a:t>
            </a:r>
            <a:r>
              <a:rPr sz="1500" spc="-172" dirty="0">
                <a:latin typeface="Arial"/>
                <a:cs typeface="Arial"/>
              </a:rPr>
              <a:t> </a:t>
            </a:r>
            <a:r>
              <a:rPr sz="1500" spc="-41" dirty="0">
                <a:latin typeface="Arial"/>
                <a:cs typeface="Arial"/>
              </a:rPr>
              <a:t>buscar</a:t>
            </a:r>
            <a:r>
              <a:rPr sz="1500" spc="-191" dirty="0">
                <a:latin typeface="Arial"/>
                <a:cs typeface="Arial"/>
              </a:rPr>
              <a:t> </a:t>
            </a:r>
            <a:r>
              <a:rPr sz="1500" spc="-45" dirty="0">
                <a:latin typeface="Arial"/>
                <a:cs typeface="Arial"/>
              </a:rPr>
              <a:t>esa</a:t>
            </a:r>
            <a:r>
              <a:rPr sz="1500" spc="-206" dirty="0">
                <a:latin typeface="Arial"/>
                <a:cs typeface="Arial"/>
              </a:rPr>
              <a:t> </a:t>
            </a:r>
            <a:r>
              <a:rPr sz="1500" spc="-41" dirty="0">
                <a:latin typeface="Arial"/>
                <a:cs typeface="Arial"/>
              </a:rPr>
              <a:t>dependencia</a:t>
            </a:r>
            <a:r>
              <a:rPr sz="1500" spc="-184" dirty="0">
                <a:latin typeface="Arial"/>
                <a:cs typeface="Arial"/>
              </a:rPr>
              <a:t> </a:t>
            </a:r>
            <a:r>
              <a:rPr sz="1500" spc="-49" dirty="0">
                <a:latin typeface="Arial"/>
                <a:cs typeface="Arial"/>
              </a:rPr>
              <a:t>o</a:t>
            </a:r>
            <a:r>
              <a:rPr sz="1500" spc="-191" dirty="0">
                <a:latin typeface="Arial"/>
                <a:cs typeface="Arial"/>
              </a:rPr>
              <a:t> </a:t>
            </a:r>
            <a:r>
              <a:rPr sz="1500" spc="-38" dirty="0">
                <a:latin typeface="Arial"/>
                <a:cs typeface="Arial"/>
              </a:rPr>
              <a:t>crearla</a:t>
            </a:r>
            <a:r>
              <a:rPr sz="1500" spc="-184" dirty="0">
                <a:latin typeface="Arial"/>
                <a:cs typeface="Arial"/>
              </a:rPr>
              <a:t> </a:t>
            </a:r>
            <a:r>
              <a:rPr sz="1500" spc="-34" dirty="0">
                <a:latin typeface="Arial"/>
                <a:cs typeface="Arial"/>
              </a:rPr>
              <a:t>(la  </a:t>
            </a:r>
            <a:r>
              <a:rPr sz="1500" spc="-11" dirty="0">
                <a:latin typeface="Arial"/>
                <a:cs typeface="Arial"/>
              </a:rPr>
              <a:t>inyección</a:t>
            </a:r>
            <a:r>
              <a:rPr sz="1500" spc="-113" dirty="0">
                <a:latin typeface="Arial"/>
                <a:cs typeface="Arial"/>
              </a:rPr>
              <a:t> </a:t>
            </a:r>
            <a:r>
              <a:rPr sz="1500" dirty="0">
                <a:latin typeface="Arial"/>
                <a:cs typeface="Arial"/>
              </a:rPr>
              <a:t>se</a:t>
            </a:r>
            <a:r>
              <a:rPr sz="1500" spc="-45" dirty="0">
                <a:latin typeface="Arial"/>
                <a:cs typeface="Arial"/>
              </a:rPr>
              <a:t> </a:t>
            </a:r>
            <a:r>
              <a:rPr sz="1500" spc="-8" dirty="0">
                <a:latin typeface="Arial"/>
                <a:cs typeface="Arial"/>
              </a:rPr>
              <a:t>da</a:t>
            </a:r>
            <a:r>
              <a:rPr sz="1500" spc="-60" dirty="0">
                <a:latin typeface="Arial"/>
                <a:cs typeface="Arial"/>
              </a:rPr>
              <a:t> </a:t>
            </a:r>
            <a:r>
              <a:rPr sz="1500" spc="-8" dirty="0">
                <a:latin typeface="Arial"/>
                <a:cs typeface="Arial"/>
              </a:rPr>
              <a:t>en</a:t>
            </a:r>
            <a:r>
              <a:rPr sz="1500" spc="-45" dirty="0">
                <a:latin typeface="Arial"/>
                <a:cs typeface="Arial"/>
              </a:rPr>
              <a:t> </a:t>
            </a:r>
            <a:r>
              <a:rPr sz="1500" spc="-11" dirty="0">
                <a:latin typeface="Arial"/>
                <a:cs typeface="Arial"/>
              </a:rPr>
              <a:t>la</a:t>
            </a:r>
            <a:r>
              <a:rPr sz="1500" spc="-60" dirty="0">
                <a:latin typeface="Arial"/>
                <a:cs typeface="Arial"/>
              </a:rPr>
              <a:t> </a:t>
            </a:r>
            <a:r>
              <a:rPr sz="1500" spc="-4" dirty="0">
                <a:latin typeface="Arial"/>
                <a:cs typeface="Arial"/>
              </a:rPr>
              <a:t>configuración</a:t>
            </a:r>
            <a:r>
              <a:rPr sz="1500" spc="-71" dirty="0">
                <a:latin typeface="Arial"/>
                <a:cs typeface="Arial"/>
              </a:rPr>
              <a:t> </a:t>
            </a:r>
            <a:r>
              <a:rPr sz="1500" spc="4" dirty="0">
                <a:latin typeface="Arial"/>
                <a:cs typeface="Arial"/>
              </a:rPr>
              <a:t>de</a:t>
            </a:r>
            <a:r>
              <a:rPr sz="1500" spc="-60" dirty="0">
                <a:latin typeface="Arial"/>
                <a:cs typeface="Arial"/>
              </a:rPr>
              <a:t> </a:t>
            </a:r>
            <a:r>
              <a:rPr sz="1500" spc="-4" dirty="0">
                <a:latin typeface="Arial"/>
                <a:cs typeface="Arial"/>
              </a:rPr>
              <a:t>beans).</a:t>
            </a:r>
            <a:endParaRPr sz="1500">
              <a:latin typeface="Arial"/>
              <a:cs typeface="Arial"/>
            </a:endParaRPr>
          </a:p>
          <a:p>
            <a:pPr marL="9525">
              <a:spcBef>
                <a:spcPts val="724"/>
              </a:spcBef>
            </a:pPr>
            <a:r>
              <a:rPr sz="1500" spc="-8" dirty="0">
                <a:solidFill>
                  <a:srgbClr val="006EC0"/>
                </a:solidFill>
                <a:latin typeface="Arial"/>
                <a:cs typeface="Arial"/>
              </a:rPr>
              <a:t>public </a:t>
            </a:r>
            <a:r>
              <a:rPr sz="1500" spc="-4" dirty="0">
                <a:solidFill>
                  <a:srgbClr val="006EC0"/>
                </a:solidFill>
                <a:latin typeface="Arial"/>
                <a:cs typeface="Arial"/>
              </a:rPr>
              <a:t>class </a:t>
            </a:r>
            <a:r>
              <a:rPr sz="1500" spc="-4" dirty="0">
                <a:latin typeface="Arial"/>
                <a:cs typeface="Arial"/>
              </a:rPr>
              <a:t>Dibujante</a:t>
            </a:r>
            <a:r>
              <a:rPr sz="1500" spc="19" dirty="0">
                <a:latin typeface="Arial"/>
                <a:cs typeface="Arial"/>
              </a:rPr>
              <a:t> </a:t>
            </a:r>
            <a:r>
              <a:rPr sz="1500" spc="-4" dirty="0">
                <a:latin typeface="Arial"/>
                <a:cs typeface="Arial"/>
              </a:rPr>
              <a:t>{</a:t>
            </a:r>
            <a:endParaRPr sz="1500">
              <a:latin typeface="Arial"/>
              <a:cs typeface="Arial"/>
            </a:endParaRPr>
          </a:p>
          <a:p>
            <a:pPr marL="679133" marR="2677478">
              <a:lnSpc>
                <a:spcPts val="2505"/>
              </a:lnSpc>
              <a:spcBef>
                <a:spcPts val="180"/>
              </a:spcBef>
            </a:pPr>
            <a:r>
              <a:rPr sz="1500" spc="-4" dirty="0">
                <a:solidFill>
                  <a:srgbClr val="006EC0"/>
                </a:solidFill>
                <a:latin typeface="Arial"/>
                <a:cs typeface="Arial"/>
              </a:rPr>
              <a:t>private</a:t>
            </a:r>
            <a:r>
              <a:rPr sz="1500" spc="-281" dirty="0">
                <a:solidFill>
                  <a:srgbClr val="006EC0"/>
                </a:solidFill>
                <a:latin typeface="Arial"/>
                <a:cs typeface="Arial"/>
              </a:rPr>
              <a:t> </a:t>
            </a:r>
            <a:r>
              <a:rPr sz="1500" spc="-4" dirty="0">
                <a:latin typeface="Arial"/>
                <a:cs typeface="Arial"/>
              </a:rPr>
              <a:t>Dibujable</a:t>
            </a:r>
            <a:r>
              <a:rPr sz="1500" spc="-255" dirty="0">
                <a:latin typeface="Arial"/>
                <a:cs typeface="Arial"/>
              </a:rPr>
              <a:t> </a:t>
            </a:r>
            <a:r>
              <a:rPr sz="1500" spc="-4" dirty="0">
                <a:solidFill>
                  <a:srgbClr val="00AE50"/>
                </a:solidFill>
                <a:latin typeface="Arial"/>
                <a:cs typeface="Arial"/>
              </a:rPr>
              <a:t>dibujo</a:t>
            </a:r>
            <a:r>
              <a:rPr sz="1500" spc="-4" dirty="0">
                <a:latin typeface="Arial"/>
                <a:cs typeface="Arial"/>
              </a:rPr>
              <a:t>;</a:t>
            </a:r>
            <a:r>
              <a:rPr sz="1500" spc="-191" dirty="0">
                <a:latin typeface="Arial"/>
                <a:cs typeface="Arial"/>
              </a:rPr>
              <a:t> </a:t>
            </a:r>
            <a:r>
              <a:rPr sz="1500" spc="206" dirty="0">
                <a:solidFill>
                  <a:srgbClr val="7D7D7D"/>
                </a:solidFill>
                <a:latin typeface="Arial"/>
                <a:cs typeface="Arial"/>
              </a:rPr>
              <a:t>//</a:t>
            </a:r>
            <a:r>
              <a:rPr sz="1500" spc="-195" dirty="0">
                <a:solidFill>
                  <a:srgbClr val="7D7D7D"/>
                </a:solidFill>
                <a:latin typeface="Arial"/>
                <a:cs typeface="Arial"/>
              </a:rPr>
              <a:t> </a:t>
            </a:r>
            <a:r>
              <a:rPr sz="1500" spc="-4" dirty="0">
                <a:solidFill>
                  <a:srgbClr val="7D7D7D"/>
                </a:solidFill>
                <a:latin typeface="Arial"/>
                <a:cs typeface="Arial"/>
              </a:rPr>
              <a:t>Interfaz</a:t>
            </a:r>
            <a:r>
              <a:rPr sz="1500" spc="-251" dirty="0">
                <a:solidFill>
                  <a:srgbClr val="7D7D7D"/>
                </a:solidFill>
                <a:latin typeface="Arial"/>
                <a:cs typeface="Arial"/>
              </a:rPr>
              <a:t> </a:t>
            </a:r>
            <a:r>
              <a:rPr sz="1500" spc="-11" dirty="0">
                <a:solidFill>
                  <a:srgbClr val="7D7D7D"/>
                </a:solidFill>
                <a:latin typeface="Arial"/>
                <a:cs typeface="Arial"/>
              </a:rPr>
              <a:t>Java  </a:t>
            </a:r>
            <a:r>
              <a:rPr sz="1500" spc="-8" dirty="0">
                <a:solidFill>
                  <a:srgbClr val="006EC0"/>
                </a:solidFill>
                <a:latin typeface="Arial"/>
                <a:cs typeface="Arial"/>
              </a:rPr>
              <a:t>public </a:t>
            </a:r>
            <a:r>
              <a:rPr sz="1500" spc="-4" dirty="0">
                <a:latin typeface="Arial"/>
                <a:cs typeface="Arial"/>
              </a:rPr>
              <a:t>Dibujante(Dibujable</a:t>
            </a:r>
            <a:r>
              <a:rPr sz="1500" spc="38" dirty="0">
                <a:latin typeface="Arial"/>
                <a:cs typeface="Arial"/>
              </a:rPr>
              <a:t> </a:t>
            </a:r>
            <a:r>
              <a:rPr sz="1500" spc="34" dirty="0">
                <a:solidFill>
                  <a:srgbClr val="FFC000"/>
                </a:solidFill>
                <a:latin typeface="Arial"/>
                <a:cs typeface="Arial"/>
              </a:rPr>
              <a:t>d</a:t>
            </a:r>
            <a:r>
              <a:rPr sz="1500" spc="34" dirty="0">
                <a:latin typeface="Arial"/>
                <a:cs typeface="Arial"/>
              </a:rPr>
              <a:t>){</a:t>
            </a:r>
            <a:endParaRPr sz="1500">
              <a:latin typeface="Arial"/>
              <a:cs typeface="Arial"/>
            </a:endParaRPr>
          </a:p>
          <a:p>
            <a:pPr marL="1312545">
              <a:spcBef>
                <a:spcPts val="465"/>
              </a:spcBef>
            </a:pPr>
            <a:r>
              <a:rPr sz="1500" spc="-4" dirty="0">
                <a:solidFill>
                  <a:srgbClr val="00AE50"/>
                </a:solidFill>
                <a:latin typeface="Arial"/>
                <a:cs typeface="Arial"/>
              </a:rPr>
              <a:t>dibujo </a:t>
            </a:r>
            <a:r>
              <a:rPr sz="1500" spc="-4" dirty="0">
                <a:latin typeface="Arial"/>
                <a:cs typeface="Arial"/>
              </a:rPr>
              <a:t>=</a:t>
            </a:r>
            <a:r>
              <a:rPr sz="1500" dirty="0">
                <a:latin typeface="Arial"/>
                <a:cs typeface="Arial"/>
              </a:rPr>
              <a:t> </a:t>
            </a:r>
            <a:r>
              <a:rPr sz="1500" spc="-8" dirty="0">
                <a:solidFill>
                  <a:srgbClr val="FFC000"/>
                </a:solidFill>
                <a:latin typeface="Arial"/>
                <a:cs typeface="Arial"/>
              </a:rPr>
              <a:t>d</a:t>
            </a:r>
            <a:r>
              <a:rPr sz="1500" spc="-8" dirty="0">
                <a:latin typeface="Arial"/>
                <a:cs typeface="Arial"/>
              </a:rPr>
              <a:t>;</a:t>
            </a:r>
            <a:endParaRPr sz="1500">
              <a:latin typeface="Arial"/>
              <a:cs typeface="Arial"/>
            </a:endParaRPr>
          </a:p>
          <a:p>
            <a:pPr marL="679133">
              <a:spcBef>
                <a:spcPts val="720"/>
              </a:spcBef>
            </a:pPr>
            <a:r>
              <a:rPr sz="1500" spc="-4" dirty="0">
                <a:latin typeface="Arial"/>
                <a:cs typeface="Arial"/>
              </a:rPr>
              <a:t>}</a:t>
            </a:r>
            <a:endParaRPr sz="1500">
              <a:latin typeface="Arial"/>
              <a:cs typeface="Arial"/>
            </a:endParaRPr>
          </a:p>
          <a:p>
            <a:pPr marL="679133">
              <a:spcBef>
                <a:spcPts val="686"/>
              </a:spcBef>
            </a:pPr>
            <a:r>
              <a:rPr sz="1500" spc="-8" dirty="0">
                <a:solidFill>
                  <a:srgbClr val="006EC0"/>
                </a:solidFill>
                <a:latin typeface="Arial"/>
                <a:cs typeface="Arial"/>
              </a:rPr>
              <a:t>public void</a:t>
            </a:r>
            <a:r>
              <a:rPr sz="1500" spc="23" dirty="0">
                <a:solidFill>
                  <a:srgbClr val="006EC0"/>
                </a:solidFill>
                <a:latin typeface="Arial"/>
                <a:cs typeface="Arial"/>
              </a:rPr>
              <a:t> </a:t>
            </a:r>
            <a:r>
              <a:rPr sz="1500" spc="-4" dirty="0">
                <a:latin typeface="Arial"/>
                <a:cs typeface="Arial"/>
              </a:rPr>
              <a:t>dibujar(){</a:t>
            </a:r>
            <a:endParaRPr sz="1500">
              <a:latin typeface="Arial"/>
              <a:cs typeface="Arial"/>
            </a:endParaRPr>
          </a:p>
          <a:p>
            <a:pPr marL="1312545">
              <a:spcBef>
                <a:spcPts val="683"/>
              </a:spcBef>
            </a:pPr>
            <a:r>
              <a:rPr sz="1500" spc="-4" dirty="0">
                <a:solidFill>
                  <a:srgbClr val="00AE50"/>
                </a:solidFill>
                <a:latin typeface="Arial"/>
                <a:cs typeface="Arial"/>
              </a:rPr>
              <a:t>dibujo.</a:t>
            </a:r>
            <a:r>
              <a:rPr sz="1500" spc="-4" dirty="0">
                <a:latin typeface="Arial"/>
                <a:cs typeface="Arial"/>
              </a:rPr>
              <a:t>dibujar();</a:t>
            </a:r>
            <a:endParaRPr sz="1500">
              <a:latin typeface="Arial"/>
              <a:cs typeface="Arial"/>
            </a:endParaRPr>
          </a:p>
          <a:p>
            <a:pPr marL="679133">
              <a:spcBef>
                <a:spcPts val="686"/>
              </a:spcBef>
            </a:pPr>
            <a:r>
              <a:rPr sz="1500" spc="-4" dirty="0">
                <a:latin typeface="Arial"/>
                <a:cs typeface="Arial"/>
              </a:rPr>
              <a:t>}</a:t>
            </a:r>
            <a:endParaRPr sz="1500">
              <a:latin typeface="Arial"/>
              <a:cs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7379" y="950100"/>
            <a:ext cx="3809524" cy="1204208"/>
          </a:xfrm>
          <a:prstGeom prst="rect">
            <a:avLst/>
          </a:prstGeom>
        </p:spPr>
        <p:txBody>
          <a:bodyPr vert="horz" wrap="square" lIns="0" tIns="9049" rIns="0" bIns="0" rtlCol="0" anchor="ctr">
            <a:spAutoFit/>
          </a:bodyPr>
          <a:lstStyle/>
          <a:p>
            <a:pPr marL="9525">
              <a:lnSpc>
                <a:spcPct val="100000"/>
              </a:lnSpc>
              <a:spcBef>
                <a:spcPts val="71"/>
              </a:spcBef>
            </a:pPr>
            <a:r>
              <a:rPr b="1" spc="-150" dirty="0">
                <a:latin typeface="Arial"/>
                <a:cs typeface="Arial"/>
              </a:rPr>
              <a:t>DI </a:t>
            </a:r>
            <a:r>
              <a:rPr spc="-150" dirty="0"/>
              <a:t>MEDIANTE CONSTRUCTOR</a:t>
            </a:r>
          </a:p>
        </p:txBody>
      </p:sp>
      <p:sp>
        <p:nvSpPr>
          <p:cNvPr id="3" name="object 3"/>
          <p:cNvSpPr txBox="1"/>
          <p:nvPr/>
        </p:nvSpPr>
        <p:spPr>
          <a:xfrm>
            <a:off x="861670" y="2547175"/>
            <a:ext cx="7557611" cy="721159"/>
          </a:xfrm>
          <a:prstGeom prst="rect">
            <a:avLst/>
          </a:prstGeom>
        </p:spPr>
        <p:txBody>
          <a:bodyPr vert="horz" wrap="square" lIns="0" tIns="35243" rIns="0" bIns="0" rtlCol="0">
            <a:spAutoFit/>
          </a:bodyPr>
          <a:lstStyle/>
          <a:p>
            <a:pPr marL="9525" marR="3810">
              <a:lnSpc>
                <a:spcPct val="90000"/>
              </a:lnSpc>
              <a:spcBef>
                <a:spcPts val="278"/>
              </a:spcBef>
            </a:pPr>
            <a:r>
              <a:rPr sz="1650" spc="4" dirty="0">
                <a:latin typeface="Arial"/>
                <a:cs typeface="Arial"/>
              </a:rPr>
              <a:t>Parainformar</a:t>
            </a:r>
            <a:r>
              <a:rPr sz="1650" spc="-274" dirty="0">
                <a:latin typeface="Arial"/>
                <a:cs typeface="Arial"/>
              </a:rPr>
              <a:t> </a:t>
            </a:r>
            <a:r>
              <a:rPr sz="1650" dirty="0">
                <a:latin typeface="Arial"/>
                <a:cs typeface="Arial"/>
              </a:rPr>
              <a:t>a</a:t>
            </a:r>
            <a:r>
              <a:rPr sz="1650" spc="-296" dirty="0">
                <a:latin typeface="Arial"/>
                <a:cs typeface="Arial"/>
              </a:rPr>
              <a:t> </a:t>
            </a:r>
            <a:r>
              <a:rPr sz="1650" spc="-4" dirty="0">
                <a:latin typeface="Arial"/>
                <a:cs typeface="Arial"/>
              </a:rPr>
              <a:t>Spring</a:t>
            </a:r>
            <a:r>
              <a:rPr sz="1650" spc="-263" dirty="0">
                <a:latin typeface="Arial"/>
                <a:cs typeface="Arial"/>
              </a:rPr>
              <a:t> </a:t>
            </a:r>
            <a:r>
              <a:rPr sz="1650" dirty="0">
                <a:latin typeface="Arial"/>
                <a:cs typeface="Arial"/>
              </a:rPr>
              <a:t>de</a:t>
            </a:r>
            <a:r>
              <a:rPr sz="1650" spc="-296" dirty="0">
                <a:latin typeface="Arial"/>
                <a:cs typeface="Arial"/>
              </a:rPr>
              <a:t> </a:t>
            </a:r>
            <a:r>
              <a:rPr sz="1650" dirty="0">
                <a:latin typeface="Arial"/>
                <a:cs typeface="Arial"/>
              </a:rPr>
              <a:t>cual</a:t>
            </a:r>
            <a:r>
              <a:rPr sz="1650" spc="-266" dirty="0">
                <a:latin typeface="Arial"/>
                <a:cs typeface="Arial"/>
              </a:rPr>
              <a:t> </a:t>
            </a:r>
            <a:r>
              <a:rPr sz="1650" dirty="0">
                <a:latin typeface="Arial"/>
                <a:cs typeface="Arial"/>
              </a:rPr>
              <a:t>es</a:t>
            </a:r>
            <a:r>
              <a:rPr sz="1650" spc="-278" dirty="0">
                <a:latin typeface="Arial"/>
                <a:cs typeface="Arial"/>
              </a:rPr>
              <a:t> </a:t>
            </a:r>
            <a:r>
              <a:rPr sz="1650" spc="-4" dirty="0">
                <a:latin typeface="Arial"/>
                <a:cs typeface="Arial"/>
              </a:rPr>
              <a:t>la</a:t>
            </a:r>
            <a:r>
              <a:rPr sz="1650" spc="-278" dirty="0">
                <a:latin typeface="Arial"/>
                <a:cs typeface="Arial"/>
              </a:rPr>
              <a:t> </a:t>
            </a:r>
            <a:r>
              <a:rPr sz="1650" spc="-4" dirty="0">
                <a:latin typeface="Arial"/>
                <a:cs typeface="Arial"/>
              </a:rPr>
              <a:t>dependencia</a:t>
            </a:r>
            <a:r>
              <a:rPr sz="1650" spc="-296" dirty="0">
                <a:latin typeface="Arial"/>
                <a:cs typeface="Arial"/>
              </a:rPr>
              <a:t> </a:t>
            </a:r>
            <a:r>
              <a:rPr sz="1650" spc="-4" dirty="0">
                <a:latin typeface="Arial"/>
                <a:cs typeface="Arial"/>
              </a:rPr>
              <a:t>que</a:t>
            </a:r>
            <a:r>
              <a:rPr sz="1650" spc="-278" dirty="0">
                <a:latin typeface="Arial"/>
                <a:cs typeface="Arial"/>
              </a:rPr>
              <a:t> </a:t>
            </a:r>
            <a:r>
              <a:rPr sz="1650" spc="-4" dirty="0">
                <a:latin typeface="Arial"/>
                <a:cs typeface="Arial"/>
              </a:rPr>
              <a:t>tiene</a:t>
            </a:r>
            <a:r>
              <a:rPr sz="1650" spc="-293" dirty="0">
                <a:latin typeface="Arial"/>
                <a:cs typeface="Arial"/>
              </a:rPr>
              <a:t> </a:t>
            </a:r>
            <a:r>
              <a:rPr sz="1650" spc="4" dirty="0">
                <a:latin typeface="Arial"/>
                <a:cs typeface="Arial"/>
              </a:rPr>
              <a:t>que</a:t>
            </a:r>
            <a:r>
              <a:rPr sz="1650" spc="-281" dirty="0">
                <a:latin typeface="Arial"/>
                <a:cs typeface="Arial"/>
              </a:rPr>
              <a:t> </a:t>
            </a:r>
            <a:r>
              <a:rPr sz="1650" spc="-19" dirty="0">
                <a:latin typeface="Arial"/>
                <a:cs typeface="Arial"/>
              </a:rPr>
              <a:t>inyectar</a:t>
            </a:r>
            <a:r>
              <a:rPr sz="1650" spc="-266" dirty="0">
                <a:latin typeface="Arial"/>
                <a:cs typeface="Arial"/>
              </a:rPr>
              <a:t> </a:t>
            </a:r>
            <a:r>
              <a:rPr sz="1650" dirty="0">
                <a:latin typeface="Arial"/>
                <a:cs typeface="Arial"/>
              </a:rPr>
              <a:t>en</a:t>
            </a:r>
            <a:r>
              <a:rPr sz="1650" spc="-263" dirty="0">
                <a:latin typeface="Arial"/>
                <a:cs typeface="Arial"/>
              </a:rPr>
              <a:t> </a:t>
            </a:r>
            <a:r>
              <a:rPr sz="1650" spc="-4" dirty="0">
                <a:latin typeface="Arial"/>
                <a:cs typeface="Arial"/>
              </a:rPr>
              <a:t>Dibujante  </a:t>
            </a:r>
            <a:r>
              <a:rPr sz="1650" spc="-105" dirty="0">
                <a:latin typeface="Arial"/>
                <a:cs typeface="Arial"/>
              </a:rPr>
              <a:t>podemos </a:t>
            </a:r>
            <a:r>
              <a:rPr sz="1650" spc="-86" dirty="0">
                <a:latin typeface="Arial"/>
                <a:cs typeface="Arial"/>
              </a:rPr>
              <a:t>hacerlo </a:t>
            </a:r>
            <a:r>
              <a:rPr sz="1650" spc="-90" dirty="0">
                <a:latin typeface="Arial"/>
                <a:cs typeface="Arial"/>
              </a:rPr>
              <a:t>mediante </a:t>
            </a:r>
            <a:r>
              <a:rPr sz="1650" b="1" spc="-127" dirty="0">
                <a:latin typeface="Arial"/>
                <a:cs typeface="Arial"/>
              </a:rPr>
              <a:t>XML </a:t>
            </a:r>
            <a:r>
              <a:rPr sz="1650" spc="-113" dirty="0">
                <a:latin typeface="Arial"/>
                <a:cs typeface="Arial"/>
              </a:rPr>
              <a:t>o </a:t>
            </a:r>
            <a:r>
              <a:rPr sz="1650" b="1" spc="-90" dirty="0">
                <a:latin typeface="Arial"/>
                <a:cs typeface="Arial"/>
              </a:rPr>
              <a:t>anotaciones</a:t>
            </a:r>
            <a:r>
              <a:rPr sz="1650" spc="-90" dirty="0">
                <a:latin typeface="Arial"/>
                <a:cs typeface="Arial"/>
              </a:rPr>
              <a:t>, </a:t>
            </a:r>
            <a:r>
              <a:rPr sz="1650" spc="-113" dirty="0">
                <a:latin typeface="Arial"/>
                <a:cs typeface="Arial"/>
              </a:rPr>
              <a:t>en </a:t>
            </a:r>
            <a:r>
              <a:rPr sz="1650" spc="-68" dirty="0">
                <a:latin typeface="Arial"/>
                <a:cs typeface="Arial"/>
              </a:rPr>
              <a:t>el </a:t>
            </a:r>
            <a:r>
              <a:rPr sz="1650" spc="-79" dirty="0">
                <a:latin typeface="Arial"/>
                <a:cs typeface="Arial"/>
              </a:rPr>
              <a:t>siguiente </a:t>
            </a:r>
            <a:r>
              <a:rPr sz="1650" spc="-90" dirty="0">
                <a:latin typeface="Arial"/>
                <a:cs typeface="Arial"/>
              </a:rPr>
              <a:t>ejemplo </a:t>
            </a:r>
            <a:r>
              <a:rPr sz="1650" spc="-113" dirty="0">
                <a:latin typeface="Arial"/>
                <a:cs typeface="Arial"/>
              </a:rPr>
              <a:t>vamos a </a:t>
            </a:r>
            <a:r>
              <a:rPr sz="1650" spc="-90" dirty="0">
                <a:latin typeface="Arial"/>
                <a:cs typeface="Arial"/>
              </a:rPr>
              <a:t>ver </a:t>
            </a:r>
            <a:r>
              <a:rPr sz="1650" spc="-109" dirty="0">
                <a:latin typeface="Arial"/>
                <a:cs typeface="Arial"/>
              </a:rPr>
              <a:t>como  </a:t>
            </a:r>
            <a:r>
              <a:rPr sz="1650" dirty="0">
                <a:latin typeface="Arial"/>
                <a:cs typeface="Arial"/>
              </a:rPr>
              <a:t>se </a:t>
            </a:r>
            <a:r>
              <a:rPr sz="1650" spc="-4" dirty="0">
                <a:latin typeface="Arial"/>
                <a:cs typeface="Arial"/>
              </a:rPr>
              <a:t>configuraría </a:t>
            </a:r>
            <a:r>
              <a:rPr sz="1650" dirty="0">
                <a:latin typeface="Arial"/>
                <a:cs typeface="Arial"/>
              </a:rPr>
              <a:t>mediante</a:t>
            </a:r>
            <a:r>
              <a:rPr sz="1650" spc="-71" dirty="0">
                <a:latin typeface="Arial"/>
                <a:cs typeface="Arial"/>
              </a:rPr>
              <a:t> </a:t>
            </a:r>
            <a:r>
              <a:rPr sz="1650" spc="-4" dirty="0">
                <a:latin typeface="Arial"/>
                <a:cs typeface="Arial"/>
              </a:rPr>
              <a:t>XML:</a:t>
            </a:r>
            <a:endParaRPr sz="1650">
              <a:latin typeface="Arial"/>
              <a:cs typeface="Arial"/>
            </a:endParaRPr>
          </a:p>
        </p:txBody>
      </p:sp>
      <p:sp>
        <p:nvSpPr>
          <p:cNvPr id="4" name="object 4"/>
          <p:cNvSpPr/>
          <p:nvPr/>
        </p:nvSpPr>
        <p:spPr>
          <a:xfrm>
            <a:off x="951204" y="3647504"/>
            <a:ext cx="6055043" cy="155734"/>
          </a:xfrm>
          <a:custGeom>
            <a:avLst/>
            <a:gdLst/>
            <a:ahLst/>
            <a:cxnLst/>
            <a:rect l="l" t="t" r="r" b="b"/>
            <a:pathLst>
              <a:path w="8073390" h="207645">
                <a:moveTo>
                  <a:pt x="0" y="207263"/>
                </a:moveTo>
                <a:lnTo>
                  <a:pt x="8073263" y="207263"/>
                </a:lnTo>
                <a:lnTo>
                  <a:pt x="8073263" y="0"/>
                </a:lnTo>
                <a:lnTo>
                  <a:pt x="0" y="0"/>
                </a:lnTo>
                <a:lnTo>
                  <a:pt x="0" y="207263"/>
                </a:lnTo>
                <a:close/>
              </a:path>
            </a:pathLst>
          </a:custGeom>
          <a:solidFill>
            <a:srgbClr val="D2D2D2"/>
          </a:solidFill>
        </p:spPr>
        <p:txBody>
          <a:bodyPr wrap="square" lIns="0" tIns="0" rIns="0" bIns="0" rtlCol="0"/>
          <a:lstStyle/>
          <a:p>
            <a:endParaRPr sz="1350"/>
          </a:p>
        </p:txBody>
      </p:sp>
      <p:sp>
        <p:nvSpPr>
          <p:cNvPr id="5" name="object 5"/>
          <p:cNvSpPr/>
          <p:nvPr/>
        </p:nvSpPr>
        <p:spPr>
          <a:xfrm>
            <a:off x="999173" y="3926453"/>
            <a:ext cx="393859" cy="155734"/>
          </a:xfrm>
          <a:custGeom>
            <a:avLst/>
            <a:gdLst/>
            <a:ahLst/>
            <a:cxnLst/>
            <a:rect l="l" t="t" r="r" b="b"/>
            <a:pathLst>
              <a:path w="525144" h="207645">
                <a:moveTo>
                  <a:pt x="0" y="207568"/>
                </a:moveTo>
                <a:lnTo>
                  <a:pt x="524560" y="207568"/>
                </a:lnTo>
                <a:lnTo>
                  <a:pt x="524560" y="0"/>
                </a:lnTo>
                <a:lnTo>
                  <a:pt x="0" y="0"/>
                </a:lnTo>
                <a:lnTo>
                  <a:pt x="0" y="207568"/>
                </a:lnTo>
                <a:close/>
              </a:path>
            </a:pathLst>
          </a:custGeom>
          <a:solidFill>
            <a:srgbClr val="D2D2D2"/>
          </a:solidFill>
        </p:spPr>
        <p:txBody>
          <a:bodyPr wrap="square" lIns="0" tIns="0" rIns="0" bIns="0" rtlCol="0"/>
          <a:lstStyle/>
          <a:p>
            <a:endParaRPr sz="1350"/>
          </a:p>
        </p:txBody>
      </p:sp>
      <p:sp>
        <p:nvSpPr>
          <p:cNvPr id="6" name="object 6"/>
          <p:cNvSpPr txBox="1"/>
          <p:nvPr/>
        </p:nvSpPr>
        <p:spPr>
          <a:xfrm>
            <a:off x="868527" y="3631121"/>
            <a:ext cx="7140893" cy="1278235"/>
          </a:xfrm>
          <a:prstGeom prst="rect">
            <a:avLst/>
          </a:prstGeom>
        </p:spPr>
        <p:txBody>
          <a:bodyPr vert="horz" wrap="square" lIns="0" tIns="8573" rIns="0" bIns="0" rtlCol="0">
            <a:spAutoFit/>
          </a:bodyPr>
          <a:lstStyle/>
          <a:p>
            <a:pPr marL="9525">
              <a:spcBef>
                <a:spcPts val="68"/>
              </a:spcBef>
            </a:pPr>
            <a:r>
              <a:rPr sz="1050" spc="-23" dirty="0">
                <a:solidFill>
                  <a:srgbClr val="008080"/>
                </a:solidFill>
                <a:latin typeface="Arial"/>
                <a:cs typeface="Arial"/>
              </a:rPr>
              <a:t>&lt;</a:t>
            </a:r>
            <a:r>
              <a:rPr sz="1050" spc="-23" dirty="0">
                <a:solidFill>
                  <a:srgbClr val="3D7D7D"/>
                </a:solidFill>
                <a:latin typeface="Arial"/>
                <a:cs typeface="Arial"/>
              </a:rPr>
              <a:t>bean </a:t>
            </a:r>
            <a:r>
              <a:rPr sz="1050" spc="116" dirty="0">
                <a:solidFill>
                  <a:srgbClr val="7D007D"/>
                </a:solidFill>
                <a:latin typeface="Arial"/>
                <a:cs typeface="Arial"/>
              </a:rPr>
              <a:t>id</a:t>
            </a:r>
            <a:r>
              <a:rPr sz="1050" spc="116" dirty="0">
                <a:latin typeface="Arial"/>
                <a:cs typeface="Arial"/>
              </a:rPr>
              <a:t>=</a:t>
            </a:r>
            <a:r>
              <a:rPr sz="1050" i="1" spc="116" dirty="0">
                <a:solidFill>
                  <a:srgbClr val="2A00FF"/>
                </a:solidFill>
                <a:latin typeface="Arial"/>
                <a:cs typeface="Arial"/>
              </a:rPr>
              <a:t>"dibujable"</a:t>
            </a:r>
            <a:r>
              <a:rPr sz="1050" i="1" spc="188" dirty="0">
                <a:solidFill>
                  <a:srgbClr val="2A00FF"/>
                </a:solidFill>
                <a:latin typeface="Arial"/>
                <a:cs typeface="Arial"/>
              </a:rPr>
              <a:t> </a:t>
            </a:r>
            <a:r>
              <a:rPr sz="1050" i="1" spc="79" dirty="0">
                <a:solidFill>
                  <a:srgbClr val="7D007D"/>
                </a:solidFill>
                <a:latin typeface="Arial"/>
                <a:cs typeface="Arial"/>
              </a:rPr>
              <a:t>class</a:t>
            </a:r>
            <a:r>
              <a:rPr sz="1050" i="1" spc="79" dirty="0">
                <a:latin typeface="Arial"/>
                <a:cs typeface="Arial"/>
              </a:rPr>
              <a:t>=</a:t>
            </a:r>
            <a:r>
              <a:rPr sz="1050" i="1" spc="79" dirty="0">
                <a:solidFill>
                  <a:srgbClr val="2A00FF"/>
                </a:solidFill>
                <a:latin typeface="Arial"/>
                <a:cs typeface="Arial"/>
              </a:rPr>
              <a:t>"pe.com.beneti.inyecciondependencias.entidad.Dibujable"</a:t>
            </a:r>
            <a:r>
              <a:rPr sz="1050" i="1" spc="79" dirty="0">
                <a:solidFill>
                  <a:srgbClr val="008080"/>
                </a:solidFill>
                <a:latin typeface="Arial"/>
                <a:cs typeface="Arial"/>
              </a:rPr>
              <a:t>&gt;</a:t>
            </a:r>
            <a:endParaRPr sz="1050">
              <a:latin typeface="Arial"/>
              <a:cs typeface="Arial"/>
            </a:endParaRPr>
          </a:p>
          <a:p>
            <a:pPr marL="9525">
              <a:spcBef>
                <a:spcPts val="938"/>
              </a:spcBef>
            </a:pPr>
            <a:r>
              <a:rPr sz="1050" spc="23" dirty="0">
                <a:solidFill>
                  <a:srgbClr val="008080"/>
                </a:solidFill>
                <a:latin typeface="Arial"/>
                <a:cs typeface="Arial"/>
              </a:rPr>
              <a:t>&lt;/</a:t>
            </a:r>
            <a:r>
              <a:rPr sz="1050" spc="23" dirty="0">
                <a:solidFill>
                  <a:srgbClr val="3D7D7D"/>
                </a:solidFill>
                <a:latin typeface="Arial"/>
                <a:cs typeface="Arial"/>
              </a:rPr>
              <a:t>bean</a:t>
            </a:r>
            <a:r>
              <a:rPr sz="1050" spc="23" dirty="0">
                <a:solidFill>
                  <a:srgbClr val="008080"/>
                </a:solidFill>
                <a:latin typeface="Arial"/>
                <a:cs typeface="Arial"/>
              </a:rPr>
              <a:t>&gt;</a:t>
            </a:r>
            <a:endParaRPr sz="1050">
              <a:latin typeface="Arial"/>
              <a:cs typeface="Arial"/>
            </a:endParaRPr>
          </a:p>
          <a:p>
            <a:pPr marL="9525">
              <a:spcBef>
                <a:spcPts val="919"/>
              </a:spcBef>
            </a:pPr>
            <a:r>
              <a:rPr sz="1050" spc="-23" dirty="0">
                <a:solidFill>
                  <a:srgbClr val="008080"/>
                </a:solidFill>
                <a:latin typeface="Arial"/>
                <a:cs typeface="Arial"/>
              </a:rPr>
              <a:t>&lt;</a:t>
            </a:r>
            <a:r>
              <a:rPr sz="1050" spc="-23" dirty="0">
                <a:solidFill>
                  <a:srgbClr val="3D7D7D"/>
                </a:solidFill>
                <a:latin typeface="Arial"/>
                <a:cs typeface="Arial"/>
              </a:rPr>
              <a:t>bean </a:t>
            </a:r>
            <a:r>
              <a:rPr sz="1050" spc="113" dirty="0">
                <a:solidFill>
                  <a:srgbClr val="7D007D"/>
                </a:solidFill>
                <a:latin typeface="Arial"/>
                <a:cs typeface="Arial"/>
              </a:rPr>
              <a:t>id</a:t>
            </a:r>
            <a:r>
              <a:rPr sz="1050" spc="113" dirty="0">
                <a:latin typeface="Arial"/>
                <a:cs typeface="Arial"/>
              </a:rPr>
              <a:t>=</a:t>
            </a:r>
            <a:r>
              <a:rPr sz="1050" i="1" spc="113" dirty="0">
                <a:solidFill>
                  <a:srgbClr val="2A00FF"/>
                </a:solidFill>
                <a:latin typeface="Arial"/>
                <a:cs typeface="Arial"/>
              </a:rPr>
              <a:t>"dibujante"</a:t>
            </a:r>
            <a:r>
              <a:rPr sz="1050" i="1" spc="184" dirty="0">
                <a:solidFill>
                  <a:srgbClr val="2A00FF"/>
                </a:solidFill>
                <a:latin typeface="Arial"/>
                <a:cs typeface="Arial"/>
              </a:rPr>
              <a:t> </a:t>
            </a:r>
            <a:r>
              <a:rPr sz="1050" i="1" spc="79" dirty="0">
                <a:solidFill>
                  <a:srgbClr val="7D007D"/>
                </a:solidFill>
                <a:latin typeface="Arial"/>
                <a:cs typeface="Arial"/>
              </a:rPr>
              <a:t>class</a:t>
            </a:r>
            <a:r>
              <a:rPr sz="1050" i="1" spc="79" dirty="0">
                <a:latin typeface="Arial"/>
                <a:cs typeface="Arial"/>
              </a:rPr>
              <a:t>=</a:t>
            </a:r>
            <a:r>
              <a:rPr sz="1050" i="1" spc="79" dirty="0">
                <a:solidFill>
                  <a:srgbClr val="2A00FF"/>
                </a:solidFill>
                <a:latin typeface="Arial"/>
                <a:cs typeface="Arial"/>
              </a:rPr>
              <a:t>"pe.com.beneti.inyecciondependencias.entidad.Dibujante"</a:t>
            </a:r>
            <a:r>
              <a:rPr sz="1050" i="1" spc="79" dirty="0">
                <a:solidFill>
                  <a:srgbClr val="008080"/>
                </a:solidFill>
                <a:latin typeface="Arial"/>
                <a:cs typeface="Arial"/>
              </a:rPr>
              <a:t>&gt;</a:t>
            </a:r>
            <a:endParaRPr sz="1050">
              <a:latin typeface="Arial"/>
              <a:cs typeface="Arial"/>
            </a:endParaRPr>
          </a:p>
          <a:p>
            <a:pPr marL="155734">
              <a:spcBef>
                <a:spcPts val="919"/>
              </a:spcBef>
            </a:pPr>
            <a:r>
              <a:rPr sz="1050" spc="90" dirty="0">
                <a:solidFill>
                  <a:srgbClr val="008080"/>
                </a:solidFill>
                <a:latin typeface="Arial"/>
                <a:cs typeface="Arial"/>
              </a:rPr>
              <a:t>&lt;</a:t>
            </a:r>
            <a:r>
              <a:rPr sz="1050" spc="90" dirty="0">
                <a:solidFill>
                  <a:srgbClr val="3D7D7D"/>
                </a:solidFill>
                <a:latin typeface="Arial"/>
                <a:cs typeface="Arial"/>
              </a:rPr>
              <a:t>constructor-arg </a:t>
            </a:r>
            <a:r>
              <a:rPr sz="1050" spc="83" dirty="0">
                <a:solidFill>
                  <a:srgbClr val="7D007D"/>
                </a:solidFill>
                <a:latin typeface="Arial"/>
                <a:cs typeface="Arial"/>
              </a:rPr>
              <a:t>type</a:t>
            </a:r>
            <a:r>
              <a:rPr sz="1050" spc="83" dirty="0">
                <a:latin typeface="Arial"/>
                <a:cs typeface="Arial"/>
              </a:rPr>
              <a:t>=</a:t>
            </a:r>
            <a:r>
              <a:rPr sz="1050" i="1" spc="83" dirty="0">
                <a:solidFill>
                  <a:srgbClr val="2A00FF"/>
                </a:solidFill>
                <a:latin typeface="Arial"/>
                <a:cs typeface="Arial"/>
              </a:rPr>
              <a:t>"pe.com.beneti.inyecciondependencias.entidad.Dibujable"</a:t>
            </a:r>
            <a:r>
              <a:rPr sz="1050" i="1" spc="75" dirty="0">
                <a:solidFill>
                  <a:srgbClr val="2A00FF"/>
                </a:solidFill>
                <a:latin typeface="Arial"/>
                <a:cs typeface="Arial"/>
              </a:rPr>
              <a:t> </a:t>
            </a:r>
            <a:r>
              <a:rPr sz="1050" i="1" spc="124" dirty="0">
                <a:solidFill>
                  <a:srgbClr val="2A00FF"/>
                </a:solidFill>
                <a:latin typeface="Arial"/>
                <a:cs typeface="Arial"/>
              </a:rPr>
              <a:t>r</a:t>
            </a:r>
            <a:r>
              <a:rPr sz="1050" i="1" spc="124" dirty="0">
                <a:solidFill>
                  <a:srgbClr val="7D007D"/>
                </a:solidFill>
                <a:latin typeface="Arial"/>
                <a:cs typeface="Arial"/>
              </a:rPr>
              <a:t>ef</a:t>
            </a:r>
            <a:r>
              <a:rPr sz="1050" i="1" spc="124" dirty="0">
                <a:latin typeface="Arial"/>
                <a:cs typeface="Arial"/>
              </a:rPr>
              <a:t>=</a:t>
            </a:r>
            <a:r>
              <a:rPr sz="1050" i="1" spc="124" dirty="0">
                <a:solidFill>
                  <a:srgbClr val="2A00FF"/>
                </a:solidFill>
                <a:latin typeface="Arial"/>
                <a:cs typeface="Arial"/>
              </a:rPr>
              <a:t>"dibujable"</a:t>
            </a:r>
            <a:r>
              <a:rPr sz="1050" i="1" spc="124" dirty="0">
                <a:solidFill>
                  <a:srgbClr val="008080"/>
                </a:solidFill>
                <a:latin typeface="Arial"/>
                <a:cs typeface="Arial"/>
              </a:rPr>
              <a:t>/&gt;</a:t>
            </a:r>
            <a:endParaRPr sz="1050">
              <a:latin typeface="Arial"/>
              <a:cs typeface="Arial"/>
            </a:endParaRPr>
          </a:p>
          <a:p>
            <a:pPr marL="9525">
              <a:spcBef>
                <a:spcPts val="938"/>
              </a:spcBef>
            </a:pPr>
            <a:r>
              <a:rPr sz="1050" spc="23" dirty="0">
                <a:solidFill>
                  <a:srgbClr val="008080"/>
                </a:solidFill>
                <a:latin typeface="Arial"/>
                <a:cs typeface="Arial"/>
              </a:rPr>
              <a:t>&lt;/</a:t>
            </a:r>
            <a:r>
              <a:rPr sz="1050" spc="23" dirty="0">
                <a:solidFill>
                  <a:srgbClr val="3D7D7D"/>
                </a:solidFill>
                <a:latin typeface="Arial"/>
                <a:cs typeface="Arial"/>
              </a:rPr>
              <a:t>bean</a:t>
            </a:r>
            <a:r>
              <a:rPr sz="1050" spc="23" dirty="0">
                <a:solidFill>
                  <a:srgbClr val="008080"/>
                </a:solidFill>
                <a:latin typeface="Arial"/>
                <a:cs typeface="Arial"/>
              </a:rPr>
              <a:t>&gt;</a:t>
            </a:r>
            <a:endParaRPr sz="105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133670" y="610438"/>
            <a:ext cx="6876660" cy="1077218"/>
          </a:xfrm>
          <a:prstGeom prst="rect">
            <a:avLst/>
          </a:prstGeom>
          <a:noFill/>
        </p:spPr>
        <p:txBody>
          <a:bodyPr wrap="square" rtlCol="0">
            <a:spAutoFit/>
          </a:bodyPr>
          <a:lstStyle/>
          <a:p>
            <a:pPr algn="ctr"/>
            <a:r>
              <a:rPr lang="es-MX" sz="3200" b="1" dirty="0">
                <a:solidFill>
                  <a:srgbClr val="00B050"/>
                </a:solidFill>
                <a:latin typeface="Arial" panose="020B0604020202020204" pitchFamily="34" charset="0"/>
                <a:cs typeface="Arial" panose="020B0604020202020204" pitchFamily="34" charset="0"/>
              </a:rPr>
              <a:t>RETOS</a:t>
            </a:r>
            <a:r>
              <a:rPr lang="es-MX" sz="3200" b="1" dirty="0">
                <a:latin typeface="Arial" panose="020B0604020202020204" pitchFamily="34" charset="0"/>
                <a:cs typeface="Arial" panose="020B0604020202020204" pitchFamily="34" charset="0"/>
              </a:rPr>
              <a:t> en una arquitectura de Microservicios:</a:t>
            </a:r>
          </a:p>
        </p:txBody>
      </p:sp>
      <p:sp>
        <p:nvSpPr>
          <p:cNvPr id="3" name="Rectángulo 2">
            <a:extLst>
              <a:ext uri="{FF2B5EF4-FFF2-40B4-BE49-F238E27FC236}">
                <a16:creationId xmlns:a16="http://schemas.microsoft.com/office/drawing/2014/main" id="{9EB4BE60-6B59-467F-BE36-CBD5081E5D27}"/>
              </a:ext>
            </a:extLst>
          </p:cNvPr>
          <p:cNvSpPr/>
          <p:nvPr/>
        </p:nvSpPr>
        <p:spPr>
          <a:xfrm>
            <a:off x="1548027" y="2591922"/>
            <a:ext cx="6365187" cy="3785652"/>
          </a:xfrm>
          <a:prstGeom prst="rect">
            <a:avLst/>
          </a:prstGeom>
        </p:spPr>
        <p:txBody>
          <a:bodyPr wrap="square">
            <a:spAutoFit/>
          </a:bodyPr>
          <a:lstStyle/>
          <a:p>
            <a:pPr marL="285750" indent="-285750">
              <a:buFont typeface="Wingdings" panose="05000000000000000000" pitchFamily="2" charset="2"/>
              <a:buChar char="v"/>
            </a:pPr>
            <a:r>
              <a:rPr lang="es-MX" sz="2000" dirty="0">
                <a:solidFill>
                  <a:srgbClr val="333333"/>
                </a:solidFill>
                <a:latin typeface="Roboto"/>
              </a:rPr>
              <a:t>¿Hasta donde llega la </a:t>
            </a:r>
            <a:r>
              <a:rPr lang="es-MX" sz="2000" dirty="0">
                <a:solidFill>
                  <a:srgbClr val="00B050"/>
                </a:solidFill>
                <a:latin typeface="Roboto"/>
              </a:rPr>
              <a:t>responsabilidad</a:t>
            </a:r>
            <a:r>
              <a:rPr lang="es-MX" sz="2000" dirty="0">
                <a:solidFill>
                  <a:srgbClr val="333333"/>
                </a:solidFill>
                <a:latin typeface="Roboto"/>
              </a:rPr>
              <a:t> de cada servicio? (</a:t>
            </a:r>
            <a:r>
              <a:rPr lang="es-MX" sz="2000" dirty="0" err="1">
                <a:solidFill>
                  <a:srgbClr val="333333"/>
                </a:solidFill>
                <a:latin typeface="Roboto"/>
              </a:rPr>
              <a:t>boundaries</a:t>
            </a:r>
            <a:r>
              <a:rPr lang="es-MX" sz="2000" dirty="0">
                <a:solidFill>
                  <a:srgbClr val="333333"/>
                </a:solidFill>
                <a:latin typeface="Roboto"/>
              </a:rPr>
              <a:t>)</a:t>
            </a:r>
          </a:p>
          <a:p>
            <a:pPr marL="285750" indent="-285750">
              <a:buFont typeface="Wingdings" panose="05000000000000000000" pitchFamily="2" charset="2"/>
              <a:buChar char="v"/>
            </a:pPr>
            <a:r>
              <a:rPr lang="es-MX" sz="2000" dirty="0">
                <a:solidFill>
                  <a:srgbClr val="00B050"/>
                </a:solidFill>
                <a:latin typeface="Roboto"/>
              </a:rPr>
              <a:t>Administración de la configuración </a:t>
            </a:r>
            <a:r>
              <a:rPr lang="es-MX" sz="2000" dirty="0">
                <a:solidFill>
                  <a:srgbClr val="333333"/>
                </a:solidFill>
                <a:latin typeface="Roboto"/>
              </a:rPr>
              <a:t>compleja.</a:t>
            </a:r>
          </a:p>
          <a:p>
            <a:pPr marL="285750" indent="-285750">
              <a:buFont typeface="Wingdings" panose="05000000000000000000" pitchFamily="2" charset="2"/>
              <a:buChar char="v"/>
            </a:pPr>
            <a:r>
              <a:rPr lang="es-MX" sz="2000" dirty="0">
                <a:solidFill>
                  <a:srgbClr val="00B050"/>
                </a:solidFill>
                <a:latin typeface="Roboto"/>
              </a:rPr>
              <a:t>Escalabilidad</a:t>
            </a:r>
            <a:r>
              <a:rPr lang="es-MX" sz="2000" dirty="0">
                <a:solidFill>
                  <a:srgbClr val="333333"/>
                </a:solidFill>
                <a:latin typeface="Roboto"/>
              </a:rPr>
              <a:t> horizontal y balanceo de cargas ¿dinámica?.</a:t>
            </a:r>
          </a:p>
          <a:p>
            <a:pPr marL="285750" indent="-285750">
              <a:buFont typeface="Wingdings" panose="05000000000000000000" pitchFamily="2" charset="2"/>
              <a:buChar char="v"/>
            </a:pPr>
            <a:r>
              <a:rPr lang="es-MX" sz="2000" dirty="0">
                <a:solidFill>
                  <a:srgbClr val="00B050"/>
                </a:solidFill>
                <a:latin typeface="Roboto"/>
              </a:rPr>
              <a:t>Visibilidad</a:t>
            </a:r>
            <a:r>
              <a:rPr lang="es-MX" sz="2000" dirty="0">
                <a:solidFill>
                  <a:srgbClr val="333333"/>
                </a:solidFill>
                <a:latin typeface="Roboto"/>
              </a:rPr>
              <a:t> de los servicios, tienes 10 microservicios y algo falla, ¿Cuál fue el problema?</a:t>
            </a:r>
          </a:p>
          <a:p>
            <a:pPr marL="285750" indent="-285750">
              <a:buFont typeface="Wingdings" panose="05000000000000000000" pitchFamily="2" charset="2"/>
              <a:buChar char="v"/>
            </a:pPr>
            <a:r>
              <a:rPr lang="es-MX" sz="2000" dirty="0">
                <a:solidFill>
                  <a:srgbClr val="00B050"/>
                </a:solidFill>
                <a:latin typeface="Roboto"/>
              </a:rPr>
              <a:t>Mazo de cartas</a:t>
            </a:r>
            <a:r>
              <a:rPr lang="es-MX" sz="2000" dirty="0">
                <a:solidFill>
                  <a:srgbClr val="333333"/>
                </a:solidFill>
                <a:latin typeface="Roboto"/>
              </a:rPr>
              <a:t>, ¿Cómo prevengo que la falla de 1 microservicio no provoque que el sistema entero deje de funcionar?</a:t>
            </a:r>
          </a:p>
          <a:p>
            <a:pPr marL="285750" indent="-285750">
              <a:buFont typeface="Wingdings" panose="05000000000000000000" pitchFamily="2" charset="2"/>
              <a:buChar char="v"/>
            </a:pPr>
            <a:endParaRPr lang="es-MX" sz="2000" dirty="0">
              <a:solidFill>
                <a:srgbClr val="333333"/>
              </a:solidFill>
              <a:latin typeface="Roboto"/>
            </a:endParaRPr>
          </a:p>
          <a:p>
            <a:endParaRPr lang="es-MX" sz="2000" dirty="0">
              <a:solidFill>
                <a:srgbClr val="333333"/>
              </a:solidFill>
              <a:latin typeface="Roboto"/>
            </a:endParaRPr>
          </a:p>
        </p:txBody>
      </p:sp>
    </p:spTree>
    <p:extLst>
      <p:ext uri="{BB962C8B-B14F-4D97-AF65-F5344CB8AC3E}">
        <p14:creationId xmlns:p14="http://schemas.microsoft.com/office/powerpoint/2010/main" val="24375227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7379" y="1178700"/>
            <a:ext cx="3188018" cy="1204208"/>
          </a:xfrm>
          <a:prstGeom prst="rect">
            <a:avLst/>
          </a:prstGeom>
        </p:spPr>
        <p:txBody>
          <a:bodyPr vert="horz" wrap="square" lIns="0" tIns="9049" rIns="0" bIns="0" rtlCol="0" anchor="ctr">
            <a:spAutoFit/>
          </a:bodyPr>
          <a:lstStyle/>
          <a:p>
            <a:pPr marL="9525">
              <a:lnSpc>
                <a:spcPct val="100000"/>
              </a:lnSpc>
              <a:spcBef>
                <a:spcPts val="71"/>
              </a:spcBef>
            </a:pPr>
            <a:r>
              <a:rPr b="1" spc="-150" dirty="0">
                <a:latin typeface="Arial"/>
                <a:cs typeface="Arial"/>
              </a:rPr>
              <a:t>DI </a:t>
            </a:r>
            <a:r>
              <a:rPr spc="-150" dirty="0"/>
              <a:t>MEDIANTE MÉTODO</a:t>
            </a:r>
          </a:p>
        </p:txBody>
      </p:sp>
      <p:sp>
        <p:nvSpPr>
          <p:cNvPr id="3" name="object 3"/>
          <p:cNvSpPr txBox="1"/>
          <p:nvPr/>
        </p:nvSpPr>
        <p:spPr>
          <a:xfrm>
            <a:off x="861670" y="2179929"/>
            <a:ext cx="5793581" cy="3203826"/>
          </a:xfrm>
          <a:prstGeom prst="rect">
            <a:avLst/>
          </a:prstGeom>
        </p:spPr>
        <p:txBody>
          <a:bodyPr vert="horz" wrap="square" lIns="0" tIns="9525" rIns="0" bIns="0" rtlCol="0">
            <a:spAutoFit/>
          </a:bodyPr>
          <a:lstStyle/>
          <a:p>
            <a:pPr marL="9525" marR="3810">
              <a:lnSpc>
                <a:spcPct val="139100"/>
              </a:lnSpc>
              <a:spcBef>
                <a:spcPts val="75"/>
              </a:spcBef>
            </a:pPr>
            <a:r>
              <a:rPr sz="1500" spc="-4" dirty="0">
                <a:latin typeface="Arial"/>
                <a:cs typeface="Arial"/>
              </a:rPr>
              <a:t>Spring también permite inyectar </a:t>
            </a:r>
            <a:r>
              <a:rPr sz="1500" spc="-8" dirty="0">
                <a:latin typeface="Arial"/>
                <a:cs typeface="Arial"/>
              </a:rPr>
              <a:t>la </a:t>
            </a:r>
            <a:r>
              <a:rPr sz="1500" spc="-4" dirty="0">
                <a:latin typeface="Arial"/>
                <a:cs typeface="Arial"/>
              </a:rPr>
              <a:t>dependencia mediante </a:t>
            </a:r>
            <a:r>
              <a:rPr sz="1500" spc="-8" dirty="0">
                <a:latin typeface="Arial"/>
                <a:cs typeface="Arial"/>
              </a:rPr>
              <a:t>los </a:t>
            </a:r>
            <a:r>
              <a:rPr sz="1500" spc="-4" dirty="0">
                <a:latin typeface="Arial"/>
                <a:cs typeface="Arial"/>
              </a:rPr>
              <a:t>Setter.  </a:t>
            </a:r>
            <a:r>
              <a:rPr sz="1500" spc="-8" dirty="0">
                <a:solidFill>
                  <a:srgbClr val="006EC0"/>
                </a:solidFill>
                <a:latin typeface="Arial"/>
                <a:cs typeface="Arial"/>
              </a:rPr>
              <a:t>public </a:t>
            </a:r>
            <a:r>
              <a:rPr sz="1500" spc="-4" dirty="0">
                <a:solidFill>
                  <a:srgbClr val="006EC0"/>
                </a:solidFill>
                <a:latin typeface="Arial"/>
                <a:cs typeface="Arial"/>
              </a:rPr>
              <a:t>class </a:t>
            </a:r>
            <a:r>
              <a:rPr sz="1500" spc="-4" dirty="0">
                <a:latin typeface="Arial"/>
                <a:cs typeface="Arial"/>
              </a:rPr>
              <a:t>Dibujante</a:t>
            </a:r>
            <a:r>
              <a:rPr sz="1500" spc="19" dirty="0">
                <a:latin typeface="Arial"/>
                <a:cs typeface="Arial"/>
              </a:rPr>
              <a:t> </a:t>
            </a:r>
            <a:r>
              <a:rPr sz="1500" spc="-4" dirty="0">
                <a:latin typeface="Arial"/>
                <a:cs typeface="Arial"/>
              </a:rPr>
              <a:t>{</a:t>
            </a:r>
            <a:endParaRPr sz="1500">
              <a:latin typeface="Arial"/>
              <a:cs typeface="Arial"/>
            </a:endParaRPr>
          </a:p>
          <a:p>
            <a:pPr marL="679133">
              <a:spcBef>
                <a:spcPts val="686"/>
              </a:spcBef>
            </a:pPr>
            <a:r>
              <a:rPr sz="1500" spc="-8" dirty="0">
                <a:solidFill>
                  <a:srgbClr val="006EC0"/>
                </a:solidFill>
                <a:latin typeface="Arial"/>
                <a:cs typeface="Arial"/>
              </a:rPr>
              <a:t>public </a:t>
            </a:r>
            <a:r>
              <a:rPr sz="1500" spc="-4" dirty="0">
                <a:latin typeface="Arial"/>
                <a:cs typeface="Arial"/>
              </a:rPr>
              <a:t>Dibujable</a:t>
            </a:r>
            <a:r>
              <a:rPr sz="1500" spc="30" dirty="0">
                <a:latin typeface="Arial"/>
                <a:cs typeface="Arial"/>
              </a:rPr>
              <a:t> </a:t>
            </a:r>
            <a:r>
              <a:rPr sz="1500" spc="-4" dirty="0">
                <a:solidFill>
                  <a:srgbClr val="487A29"/>
                </a:solidFill>
                <a:latin typeface="Arial"/>
                <a:cs typeface="Arial"/>
              </a:rPr>
              <a:t>dibujo</a:t>
            </a:r>
            <a:r>
              <a:rPr sz="1500" spc="-4" dirty="0">
                <a:latin typeface="Arial"/>
                <a:cs typeface="Arial"/>
              </a:rPr>
              <a:t>;</a:t>
            </a:r>
            <a:endParaRPr sz="1500">
              <a:latin typeface="Arial"/>
              <a:cs typeface="Arial"/>
            </a:endParaRPr>
          </a:p>
          <a:p>
            <a:pPr marL="1312545" marR="2436495" indent="-633413">
              <a:lnSpc>
                <a:spcPts val="2505"/>
              </a:lnSpc>
              <a:spcBef>
                <a:spcPts val="199"/>
              </a:spcBef>
            </a:pPr>
            <a:r>
              <a:rPr sz="1500" spc="-34" dirty="0">
                <a:solidFill>
                  <a:srgbClr val="006EC0"/>
                </a:solidFill>
                <a:latin typeface="Arial"/>
                <a:cs typeface="Arial"/>
              </a:rPr>
              <a:t>public</a:t>
            </a:r>
            <a:r>
              <a:rPr sz="1500" spc="-251" dirty="0">
                <a:solidFill>
                  <a:srgbClr val="006EC0"/>
                </a:solidFill>
                <a:latin typeface="Arial"/>
                <a:cs typeface="Arial"/>
              </a:rPr>
              <a:t> </a:t>
            </a:r>
            <a:r>
              <a:rPr sz="1500" spc="-41" dirty="0">
                <a:solidFill>
                  <a:srgbClr val="006EC0"/>
                </a:solidFill>
                <a:latin typeface="Arial"/>
                <a:cs typeface="Arial"/>
              </a:rPr>
              <a:t>void</a:t>
            </a:r>
            <a:r>
              <a:rPr sz="1500" spc="-244" dirty="0">
                <a:solidFill>
                  <a:srgbClr val="006EC0"/>
                </a:solidFill>
                <a:latin typeface="Arial"/>
                <a:cs typeface="Arial"/>
              </a:rPr>
              <a:t> </a:t>
            </a:r>
            <a:r>
              <a:rPr sz="1500" spc="-41" dirty="0">
                <a:latin typeface="Arial"/>
                <a:cs typeface="Arial"/>
              </a:rPr>
              <a:t>setDibujo(Dibujable</a:t>
            </a:r>
            <a:r>
              <a:rPr sz="1500" spc="-240" dirty="0">
                <a:latin typeface="Arial"/>
                <a:cs typeface="Arial"/>
              </a:rPr>
              <a:t> </a:t>
            </a:r>
            <a:r>
              <a:rPr sz="1500" spc="-38" dirty="0">
                <a:latin typeface="Arial"/>
                <a:cs typeface="Arial"/>
              </a:rPr>
              <a:t>d)</a:t>
            </a:r>
            <a:r>
              <a:rPr sz="1500" spc="-259" dirty="0">
                <a:latin typeface="Arial"/>
                <a:cs typeface="Arial"/>
              </a:rPr>
              <a:t> </a:t>
            </a:r>
            <a:r>
              <a:rPr sz="1500" spc="-30" dirty="0">
                <a:latin typeface="Arial"/>
                <a:cs typeface="Arial"/>
              </a:rPr>
              <a:t>{  </a:t>
            </a:r>
            <a:r>
              <a:rPr sz="1500" spc="-4" dirty="0">
                <a:solidFill>
                  <a:srgbClr val="487A29"/>
                </a:solidFill>
                <a:latin typeface="Arial"/>
                <a:cs typeface="Arial"/>
              </a:rPr>
              <a:t>dibujo </a:t>
            </a:r>
            <a:r>
              <a:rPr sz="1500" spc="-4" dirty="0">
                <a:latin typeface="Arial"/>
                <a:cs typeface="Arial"/>
              </a:rPr>
              <a:t>= d;</a:t>
            </a:r>
            <a:endParaRPr sz="1500">
              <a:latin typeface="Arial"/>
              <a:cs typeface="Arial"/>
            </a:endParaRPr>
          </a:p>
          <a:p>
            <a:pPr marL="679133">
              <a:spcBef>
                <a:spcPts val="446"/>
              </a:spcBef>
            </a:pPr>
            <a:r>
              <a:rPr sz="1500" spc="-4" dirty="0">
                <a:latin typeface="Arial"/>
                <a:cs typeface="Arial"/>
              </a:rPr>
              <a:t>}</a:t>
            </a:r>
            <a:endParaRPr sz="1500">
              <a:latin typeface="Arial"/>
              <a:cs typeface="Arial"/>
            </a:endParaRPr>
          </a:p>
          <a:p>
            <a:pPr marL="1312545" marR="2975609" indent="-633413">
              <a:lnSpc>
                <a:spcPct val="139100"/>
              </a:lnSpc>
              <a:spcBef>
                <a:spcPts val="15"/>
              </a:spcBef>
            </a:pPr>
            <a:r>
              <a:rPr sz="1500" spc="-71" dirty="0">
                <a:solidFill>
                  <a:srgbClr val="006EC0"/>
                </a:solidFill>
                <a:latin typeface="Arial"/>
                <a:cs typeface="Arial"/>
              </a:rPr>
              <a:t>public </a:t>
            </a:r>
            <a:r>
              <a:rPr sz="1500" spc="-75" dirty="0">
                <a:solidFill>
                  <a:srgbClr val="006EC0"/>
                </a:solidFill>
                <a:latin typeface="Arial"/>
                <a:cs typeface="Arial"/>
              </a:rPr>
              <a:t>void </a:t>
            </a:r>
            <a:r>
              <a:rPr sz="1500" spc="-75" dirty="0">
                <a:latin typeface="Arial"/>
                <a:cs typeface="Arial"/>
              </a:rPr>
              <a:t>DibujoMaestro(){  </a:t>
            </a:r>
            <a:r>
              <a:rPr sz="1500" spc="-4" dirty="0">
                <a:solidFill>
                  <a:srgbClr val="487A29"/>
                </a:solidFill>
                <a:latin typeface="Arial"/>
                <a:cs typeface="Arial"/>
              </a:rPr>
              <a:t>dibujo</a:t>
            </a:r>
            <a:r>
              <a:rPr sz="1500" spc="-4" dirty="0">
                <a:latin typeface="Arial"/>
                <a:cs typeface="Arial"/>
              </a:rPr>
              <a:t>.dibujar();</a:t>
            </a:r>
            <a:endParaRPr sz="1500">
              <a:latin typeface="Arial"/>
              <a:cs typeface="Arial"/>
            </a:endParaRPr>
          </a:p>
          <a:p>
            <a:pPr marL="679133">
              <a:spcBef>
                <a:spcPts val="668"/>
              </a:spcBef>
            </a:pPr>
            <a:r>
              <a:rPr sz="1500" spc="-4" dirty="0">
                <a:latin typeface="Arial"/>
                <a:cs typeface="Arial"/>
              </a:rPr>
              <a:t>}</a:t>
            </a:r>
            <a:endParaRPr sz="1500">
              <a:latin typeface="Arial"/>
              <a:cs typeface="Arial"/>
            </a:endParaRPr>
          </a:p>
          <a:p>
            <a:pPr marL="9525">
              <a:spcBef>
                <a:spcPts val="705"/>
              </a:spcBef>
            </a:pPr>
            <a:r>
              <a:rPr sz="1500" spc="-4" dirty="0">
                <a:latin typeface="Arial"/>
                <a:cs typeface="Arial"/>
              </a:rPr>
              <a:t>}</a:t>
            </a:r>
            <a:endParaRPr sz="1500">
              <a:latin typeface="Arial"/>
              <a:cs typeface="Arial"/>
            </a:endParaRPr>
          </a:p>
        </p:txBody>
      </p:sp>
      <p:sp>
        <p:nvSpPr>
          <p:cNvPr id="4" name="object 4"/>
          <p:cNvSpPr/>
          <p:nvPr/>
        </p:nvSpPr>
        <p:spPr>
          <a:xfrm>
            <a:off x="571976" y="1477327"/>
            <a:ext cx="0" cy="685800"/>
          </a:xfrm>
          <a:custGeom>
            <a:avLst/>
            <a:gdLst/>
            <a:ahLst/>
            <a:cxnLst/>
            <a:rect l="l" t="t" r="r" b="b"/>
            <a:pathLst>
              <a:path h="914400">
                <a:moveTo>
                  <a:pt x="0" y="914400"/>
                </a:moveTo>
                <a:lnTo>
                  <a:pt x="0" y="0"/>
                </a:lnTo>
              </a:path>
            </a:pathLst>
          </a:custGeom>
          <a:ln w="19812">
            <a:solidFill>
              <a:srgbClr val="99C938"/>
            </a:solidFill>
          </a:ln>
        </p:spPr>
        <p:txBody>
          <a:bodyPr wrap="square" lIns="0" tIns="0" rIns="0" bIns="0" rtlCol="0"/>
          <a:lstStyle/>
          <a:p>
            <a:endParaRPr sz="1350"/>
          </a:p>
        </p:txBody>
      </p:sp>
      <p:sp>
        <p:nvSpPr>
          <p:cNvPr id="5" name="object 5"/>
          <p:cNvSpPr/>
          <p:nvPr/>
        </p:nvSpPr>
        <p:spPr>
          <a:xfrm>
            <a:off x="7987665" y="872490"/>
            <a:ext cx="962120" cy="556736"/>
          </a:xfrm>
          <a:prstGeom prst="rect">
            <a:avLst/>
          </a:prstGeom>
          <a:blipFill>
            <a:blip r:embed="rId2" cstate="print"/>
            <a:stretch>
              <a:fillRect/>
            </a:stretch>
          </a:blipFill>
        </p:spPr>
        <p:txBody>
          <a:bodyPr wrap="square" lIns="0" tIns="0" rIns="0" bIns="0" rtlCol="0"/>
          <a:lstStyle/>
          <a:p>
            <a:endParaRPr sz="135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7379" y="1178700"/>
            <a:ext cx="3188018" cy="1204208"/>
          </a:xfrm>
          <a:prstGeom prst="rect">
            <a:avLst/>
          </a:prstGeom>
        </p:spPr>
        <p:txBody>
          <a:bodyPr vert="horz" wrap="square" lIns="0" tIns="9049" rIns="0" bIns="0" rtlCol="0" anchor="ctr">
            <a:spAutoFit/>
          </a:bodyPr>
          <a:lstStyle/>
          <a:p>
            <a:pPr marL="9525">
              <a:lnSpc>
                <a:spcPct val="100000"/>
              </a:lnSpc>
              <a:spcBef>
                <a:spcPts val="71"/>
              </a:spcBef>
            </a:pPr>
            <a:r>
              <a:rPr b="1" spc="-150" dirty="0">
                <a:latin typeface="Arial"/>
                <a:cs typeface="Arial"/>
              </a:rPr>
              <a:t>DI </a:t>
            </a:r>
            <a:r>
              <a:rPr spc="-150" dirty="0"/>
              <a:t>MEDIANTE MÉTODO</a:t>
            </a:r>
          </a:p>
        </p:txBody>
      </p:sp>
      <p:sp>
        <p:nvSpPr>
          <p:cNvPr id="3" name="object 3"/>
          <p:cNvSpPr/>
          <p:nvPr/>
        </p:nvSpPr>
        <p:spPr>
          <a:xfrm>
            <a:off x="985456" y="3393529"/>
            <a:ext cx="6930866" cy="178594"/>
          </a:xfrm>
          <a:custGeom>
            <a:avLst/>
            <a:gdLst/>
            <a:ahLst/>
            <a:cxnLst/>
            <a:rect l="l" t="t" r="r" b="b"/>
            <a:pathLst>
              <a:path w="9241155" h="238125">
                <a:moveTo>
                  <a:pt x="0" y="238048"/>
                </a:moveTo>
                <a:lnTo>
                  <a:pt x="9240901" y="238048"/>
                </a:lnTo>
                <a:lnTo>
                  <a:pt x="9240901" y="0"/>
                </a:lnTo>
                <a:lnTo>
                  <a:pt x="0" y="0"/>
                </a:lnTo>
                <a:lnTo>
                  <a:pt x="0" y="238048"/>
                </a:lnTo>
                <a:close/>
              </a:path>
            </a:pathLst>
          </a:custGeom>
          <a:solidFill>
            <a:srgbClr val="D2D2D2"/>
          </a:solidFill>
        </p:spPr>
        <p:txBody>
          <a:bodyPr wrap="square" lIns="0" tIns="0" rIns="0" bIns="0" rtlCol="0"/>
          <a:lstStyle/>
          <a:p>
            <a:endParaRPr sz="1350"/>
          </a:p>
        </p:txBody>
      </p:sp>
      <p:sp>
        <p:nvSpPr>
          <p:cNvPr id="4" name="object 4"/>
          <p:cNvSpPr/>
          <p:nvPr/>
        </p:nvSpPr>
        <p:spPr>
          <a:xfrm>
            <a:off x="1026604" y="3695509"/>
            <a:ext cx="448628" cy="176213"/>
          </a:xfrm>
          <a:custGeom>
            <a:avLst/>
            <a:gdLst/>
            <a:ahLst/>
            <a:cxnLst/>
            <a:rect l="l" t="t" r="r" b="b"/>
            <a:pathLst>
              <a:path w="598169" h="234950">
                <a:moveTo>
                  <a:pt x="0" y="234695"/>
                </a:moveTo>
                <a:lnTo>
                  <a:pt x="597712" y="234695"/>
                </a:lnTo>
                <a:lnTo>
                  <a:pt x="597712" y="0"/>
                </a:lnTo>
                <a:lnTo>
                  <a:pt x="0" y="0"/>
                </a:lnTo>
                <a:lnTo>
                  <a:pt x="0" y="234695"/>
                </a:lnTo>
                <a:close/>
              </a:path>
            </a:pathLst>
          </a:custGeom>
          <a:solidFill>
            <a:srgbClr val="D2D2D2"/>
          </a:solidFill>
        </p:spPr>
        <p:txBody>
          <a:bodyPr wrap="square" lIns="0" tIns="0" rIns="0" bIns="0" rtlCol="0"/>
          <a:lstStyle/>
          <a:p>
            <a:endParaRPr sz="1350"/>
          </a:p>
        </p:txBody>
      </p:sp>
      <p:sp>
        <p:nvSpPr>
          <p:cNvPr id="5" name="object 5"/>
          <p:cNvSpPr txBox="1"/>
          <p:nvPr/>
        </p:nvSpPr>
        <p:spPr>
          <a:xfrm>
            <a:off x="861669" y="2556319"/>
            <a:ext cx="7235190" cy="2222532"/>
          </a:xfrm>
          <a:prstGeom prst="rect">
            <a:avLst/>
          </a:prstGeom>
        </p:spPr>
        <p:txBody>
          <a:bodyPr vert="horz" wrap="square" lIns="0" tIns="36195" rIns="0" bIns="0" rtlCol="0">
            <a:spAutoFit/>
          </a:bodyPr>
          <a:lstStyle/>
          <a:p>
            <a:pPr marL="9525" marR="3810" algn="just">
              <a:lnSpc>
                <a:spcPct val="89600"/>
              </a:lnSpc>
              <a:spcBef>
                <a:spcPts val="285"/>
              </a:spcBef>
            </a:pPr>
            <a:r>
              <a:rPr sz="1650" spc="-75" dirty="0">
                <a:latin typeface="Arial"/>
                <a:cs typeface="Arial"/>
              </a:rPr>
              <a:t>Para</a:t>
            </a:r>
            <a:r>
              <a:rPr sz="1650" spc="-214" dirty="0">
                <a:latin typeface="Arial"/>
                <a:cs typeface="Arial"/>
              </a:rPr>
              <a:t> </a:t>
            </a:r>
            <a:r>
              <a:rPr sz="1650" spc="-45" dirty="0">
                <a:latin typeface="Arial"/>
                <a:cs typeface="Arial"/>
              </a:rPr>
              <a:t>informar</a:t>
            </a:r>
            <a:r>
              <a:rPr sz="1650" spc="-146" dirty="0">
                <a:latin typeface="Arial"/>
                <a:cs typeface="Arial"/>
              </a:rPr>
              <a:t> </a:t>
            </a:r>
            <a:r>
              <a:rPr sz="1650" spc="-68" dirty="0">
                <a:latin typeface="Arial"/>
                <a:cs typeface="Arial"/>
              </a:rPr>
              <a:t>a</a:t>
            </a:r>
            <a:r>
              <a:rPr sz="1650" spc="-180" dirty="0">
                <a:latin typeface="Arial"/>
                <a:cs typeface="Arial"/>
              </a:rPr>
              <a:t> </a:t>
            </a:r>
            <a:r>
              <a:rPr sz="1650" spc="-49" dirty="0">
                <a:latin typeface="Arial"/>
                <a:cs typeface="Arial"/>
              </a:rPr>
              <a:t>Spring</a:t>
            </a:r>
            <a:r>
              <a:rPr sz="1650" spc="-169" dirty="0">
                <a:latin typeface="Arial"/>
                <a:cs typeface="Arial"/>
              </a:rPr>
              <a:t> </a:t>
            </a:r>
            <a:r>
              <a:rPr sz="1650" spc="-64" dirty="0">
                <a:latin typeface="Arial"/>
                <a:cs typeface="Arial"/>
              </a:rPr>
              <a:t>de</a:t>
            </a:r>
            <a:r>
              <a:rPr sz="1650" spc="-176" dirty="0">
                <a:latin typeface="Arial"/>
                <a:cs typeface="Arial"/>
              </a:rPr>
              <a:t> </a:t>
            </a:r>
            <a:r>
              <a:rPr sz="1650" spc="-45" dirty="0">
                <a:latin typeface="Arial"/>
                <a:cs typeface="Arial"/>
              </a:rPr>
              <a:t>cual</a:t>
            </a:r>
            <a:r>
              <a:rPr sz="1650" spc="-180" dirty="0">
                <a:latin typeface="Arial"/>
                <a:cs typeface="Arial"/>
              </a:rPr>
              <a:t> </a:t>
            </a:r>
            <a:r>
              <a:rPr sz="1650" spc="-49" dirty="0">
                <a:latin typeface="Arial"/>
                <a:cs typeface="Arial"/>
              </a:rPr>
              <a:t>es</a:t>
            </a:r>
            <a:r>
              <a:rPr sz="1650" spc="-184" dirty="0">
                <a:latin typeface="Arial"/>
                <a:cs typeface="Arial"/>
              </a:rPr>
              <a:t> </a:t>
            </a:r>
            <a:r>
              <a:rPr sz="1650" spc="-49" dirty="0">
                <a:latin typeface="Arial"/>
                <a:cs typeface="Arial"/>
              </a:rPr>
              <a:t>la</a:t>
            </a:r>
            <a:r>
              <a:rPr sz="1650" spc="-176" dirty="0">
                <a:latin typeface="Arial"/>
                <a:cs typeface="Arial"/>
              </a:rPr>
              <a:t> </a:t>
            </a:r>
            <a:r>
              <a:rPr sz="1650" spc="-49" dirty="0">
                <a:latin typeface="Arial"/>
                <a:cs typeface="Arial"/>
              </a:rPr>
              <a:t>dependencia</a:t>
            </a:r>
            <a:r>
              <a:rPr sz="1650" spc="-161" dirty="0">
                <a:latin typeface="Arial"/>
                <a:cs typeface="Arial"/>
              </a:rPr>
              <a:t> </a:t>
            </a:r>
            <a:r>
              <a:rPr sz="1650" spc="-56" dirty="0">
                <a:latin typeface="Arial"/>
                <a:cs typeface="Arial"/>
              </a:rPr>
              <a:t>que</a:t>
            </a:r>
            <a:r>
              <a:rPr sz="1650" spc="-176" dirty="0">
                <a:latin typeface="Arial"/>
                <a:cs typeface="Arial"/>
              </a:rPr>
              <a:t> </a:t>
            </a:r>
            <a:r>
              <a:rPr sz="1650" spc="-45" dirty="0">
                <a:latin typeface="Arial"/>
                <a:cs typeface="Arial"/>
              </a:rPr>
              <a:t>tiene</a:t>
            </a:r>
            <a:r>
              <a:rPr sz="1650" spc="-169" dirty="0">
                <a:latin typeface="Arial"/>
                <a:cs typeface="Arial"/>
              </a:rPr>
              <a:t> </a:t>
            </a:r>
            <a:r>
              <a:rPr sz="1650" spc="-56" dirty="0">
                <a:latin typeface="Arial"/>
                <a:cs typeface="Arial"/>
              </a:rPr>
              <a:t>que</a:t>
            </a:r>
            <a:r>
              <a:rPr sz="1650" spc="-176" dirty="0">
                <a:latin typeface="Arial"/>
                <a:cs typeface="Arial"/>
              </a:rPr>
              <a:t> </a:t>
            </a:r>
            <a:r>
              <a:rPr sz="1650" spc="-53" dirty="0">
                <a:latin typeface="Arial"/>
                <a:cs typeface="Arial"/>
              </a:rPr>
              <a:t>inyectar</a:t>
            </a:r>
            <a:r>
              <a:rPr sz="1650" spc="-169" dirty="0">
                <a:latin typeface="Arial"/>
                <a:cs typeface="Arial"/>
              </a:rPr>
              <a:t> </a:t>
            </a:r>
            <a:r>
              <a:rPr sz="1650" spc="-64" dirty="0">
                <a:latin typeface="Arial"/>
                <a:cs typeface="Arial"/>
              </a:rPr>
              <a:t>en</a:t>
            </a:r>
            <a:r>
              <a:rPr sz="1650" spc="-176" dirty="0">
                <a:latin typeface="Arial"/>
                <a:cs typeface="Arial"/>
              </a:rPr>
              <a:t> </a:t>
            </a:r>
            <a:r>
              <a:rPr sz="1650" spc="-45" dirty="0">
                <a:latin typeface="Arial"/>
                <a:cs typeface="Arial"/>
              </a:rPr>
              <a:t>Dibujante  </a:t>
            </a:r>
            <a:r>
              <a:rPr sz="1650" spc="-56" dirty="0">
                <a:latin typeface="Arial"/>
                <a:cs typeface="Arial"/>
              </a:rPr>
              <a:t>podemos</a:t>
            </a:r>
            <a:r>
              <a:rPr sz="1650" spc="-259" dirty="0">
                <a:latin typeface="Arial"/>
                <a:cs typeface="Arial"/>
              </a:rPr>
              <a:t> </a:t>
            </a:r>
            <a:r>
              <a:rPr sz="1650" spc="-45" dirty="0">
                <a:latin typeface="Arial"/>
                <a:cs typeface="Arial"/>
              </a:rPr>
              <a:t>hacerlo</a:t>
            </a:r>
            <a:r>
              <a:rPr sz="1650" spc="-221" dirty="0">
                <a:latin typeface="Arial"/>
                <a:cs typeface="Arial"/>
              </a:rPr>
              <a:t> </a:t>
            </a:r>
            <a:r>
              <a:rPr sz="1650" spc="-53" dirty="0">
                <a:latin typeface="Arial"/>
                <a:cs typeface="Arial"/>
              </a:rPr>
              <a:t>mediante</a:t>
            </a:r>
            <a:r>
              <a:rPr sz="1650" spc="-217" dirty="0">
                <a:latin typeface="Arial"/>
                <a:cs typeface="Arial"/>
              </a:rPr>
              <a:t> </a:t>
            </a:r>
            <a:r>
              <a:rPr sz="1650" b="1" spc="-71" dirty="0">
                <a:latin typeface="Arial"/>
                <a:cs typeface="Arial"/>
              </a:rPr>
              <a:t>XML</a:t>
            </a:r>
            <a:r>
              <a:rPr sz="1650" b="1" spc="-263" dirty="0">
                <a:latin typeface="Arial"/>
                <a:cs typeface="Arial"/>
              </a:rPr>
              <a:t> </a:t>
            </a:r>
            <a:r>
              <a:rPr sz="1650" spc="-68" dirty="0">
                <a:latin typeface="Arial"/>
                <a:cs typeface="Arial"/>
              </a:rPr>
              <a:t>o</a:t>
            </a:r>
            <a:r>
              <a:rPr sz="1650" spc="-233" dirty="0">
                <a:latin typeface="Arial"/>
                <a:cs typeface="Arial"/>
              </a:rPr>
              <a:t> </a:t>
            </a:r>
            <a:r>
              <a:rPr sz="1650" b="1" spc="-49" dirty="0">
                <a:latin typeface="Arial"/>
                <a:cs typeface="Arial"/>
              </a:rPr>
              <a:t>anotaciones</a:t>
            </a:r>
            <a:r>
              <a:rPr sz="1650" spc="-49" dirty="0">
                <a:latin typeface="Arial"/>
                <a:cs typeface="Arial"/>
              </a:rPr>
              <a:t>,</a:t>
            </a:r>
            <a:r>
              <a:rPr sz="1650" spc="-251" dirty="0">
                <a:latin typeface="Arial"/>
                <a:cs typeface="Arial"/>
              </a:rPr>
              <a:t> </a:t>
            </a:r>
            <a:r>
              <a:rPr sz="1650" spc="-64" dirty="0">
                <a:latin typeface="Arial"/>
                <a:cs typeface="Arial"/>
              </a:rPr>
              <a:t>en</a:t>
            </a:r>
            <a:r>
              <a:rPr sz="1650" spc="-248" dirty="0">
                <a:latin typeface="Arial"/>
                <a:cs typeface="Arial"/>
              </a:rPr>
              <a:t> </a:t>
            </a:r>
            <a:r>
              <a:rPr sz="1650" spc="-45" dirty="0">
                <a:latin typeface="Arial"/>
                <a:cs typeface="Arial"/>
              </a:rPr>
              <a:t>el</a:t>
            </a:r>
            <a:r>
              <a:rPr sz="1650" spc="-240" dirty="0">
                <a:latin typeface="Arial"/>
                <a:cs typeface="Arial"/>
              </a:rPr>
              <a:t> </a:t>
            </a:r>
            <a:r>
              <a:rPr sz="1650" spc="-45" dirty="0">
                <a:latin typeface="Arial"/>
                <a:cs typeface="Arial"/>
              </a:rPr>
              <a:t>siguiente</a:t>
            </a:r>
            <a:r>
              <a:rPr sz="1650" spc="-229" dirty="0">
                <a:latin typeface="Arial"/>
                <a:cs typeface="Arial"/>
              </a:rPr>
              <a:t> </a:t>
            </a:r>
            <a:r>
              <a:rPr sz="1650" spc="-49" dirty="0">
                <a:latin typeface="Arial"/>
                <a:cs typeface="Arial"/>
              </a:rPr>
              <a:t>ejemplo</a:t>
            </a:r>
            <a:r>
              <a:rPr sz="1650" spc="-221" dirty="0">
                <a:latin typeface="Arial"/>
                <a:cs typeface="Arial"/>
              </a:rPr>
              <a:t> </a:t>
            </a:r>
            <a:r>
              <a:rPr sz="1650" spc="-68" dirty="0">
                <a:latin typeface="Arial"/>
                <a:cs typeface="Arial"/>
              </a:rPr>
              <a:t>vamos</a:t>
            </a:r>
            <a:r>
              <a:rPr sz="1650" spc="-263" dirty="0">
                <a:latin typeface="Arial"/>
                <a:cs typeface="Arial"/>
              </a:rPr>
              <a:t> </a:t>
            </a:r>
            <a:r>
              <a:rPr sz="1650" spc="-68" dirty="0">
                <a:latin typeface="Arial"/>
                <a:cs typeface="Arial"/>
              </a:rPr>
              <a:t>a</a:t>
            </a:r>
            <a:r>
              <a:rPr sz="1650" spc="-225" dirty="0">
                <a:latin typeface="Arial"/>
                <a:cs typeface="Arial"/>
              </a:rPr>
              <a:t> </a:t>
            </a:r>
            <a:r>
              <a:rPr sz="1650" spc="-56" dirty="0">
                <a:latin typeface="Arial"/>
                <a:cs typeface="Arial"/>
              </a:rPr>
              <a:t>ver  </a:t>
            </a:r>
            <a:r>
              <a:rPr sz="1650" dirty="0">
                <a:latin typeface="Arial"/>
                <a:cs typeface="Arial"/>
              </a:rPr>
              <a:t>como se </a:t>
            </a:r>
            <a:r>
              <a:rPr sz="1650" spc="-4" dirty="0">
                <a:latin typeface="Arial"/>
                <a:cs typeface="Arial"/>
              </a:rPr>
              <a:t>configuraría </a:t>
            </a:r>
            <a:r>
              <a:rPr sz="1650" dirty="0">
                <a:latin typeface="Arial"/>
                <a:cs typeface="Arial"/>
              </a:rPr>
              <a:t>mediante</a:t>
            </a:r>
            <a:r>
              <a:rPr sz="1650" spc="-139" dirty="0">
                <a:latin typeface="Arial"/>
                <a:cs typeface="Arial"/>
              </a:rPr>
              <a:t> </a:t>
            </a:r>
            <a:r>
              <a:rPr sz="1650" spc="-4" dirty="0">
                <a:latin typeface="Arial"/>
                <a:cs typeface="Arial"/>
              </a:rPr>
              <a:t>XML:</a:t>
            </a:r>
            <a:endParaRPr sz="1650">
              <a:latin typeface="Arial"/>
              <a:cs typeface="Arial"/>
            </a:endParaRPr>
          </a:p>
          <a:p>
            <a:pPr marL="25241" algn="just">
              <a:spcBef>
                <a:spcPts val="919"/>
              </a:spcBef>
            </a:pPr>
            <a:r>
              <a:rPr sz="1200" spc="68" dirty="0">
                <a:solidFill>
                  <a:srgbClr val="008080"/>
                </a:solidFill>
                <a:latin typeface="Arial"/>
                <a:cs typeface="Arial"/>
              </a:rPr>
              <a:t>&lt;</a:t>
            </a:r>
            <a:r>
              <a:rPr sz="1200" spc="68" dirty="0">
                <a:solidFill>
                  <a:srgbClr val="3D7D7D"/>
                </a:solidFill>
                <a:latin typeface="Arial"/>
                <a:cs typeface="Arial"/>
              </a:rPr>
              <a:t>bean </a:t>
            </a:r>
            <a:r>
              <a:rPr sz="1200" spc="53" dirty="0">
                <a:solidFill>
                  <a:srgbClr val="7D007D"/>
                </a:solidFill>
                <a:latin typeface="Arial"/>
                <a:cs typeface="Arial"/>
              </a:rPr>
              <a:t>id</a:t>
            </a:r>
            <a:r>
              <a:rPr sz="1200" spc="53" dirty="0">
                <a:latin typeface="Arial"/>
                <a:cs typeface="Arial"/>
              </a:rPr>
              <a:t>=</a:t>
            </a:r>
            <a:r>
              <a:rPr sz="1200" i="1" spc="53" dirty="0">
                <a:solidFill>
                  <a:srgbClr val="2A00FF"/>
                </a:solidFill>
                <a:latin typeface="Arial"/>
                <a:cs typeface="Arial"/>
              </a:rPr>
              <a:t>"dibujableMetodo" </a:t>
            </a:r>
            <a:r>
              <a:rPr sz="1200" i="1" spc="53" dirty="0">
                <a:solidFill>
                  <a:srgbClr val="7D007D"/>
                </a:solidFill>
                <a:latin typeface="Arial"/>
                <a:cs typeface="Arial"/>
              </a:rPr>
              <a:t>class</a:t>
            </a:r>
            <a:r>
              <a:rPr sz="1200" i="1" spc="53" dirty="0">
                <a:latin typeface="Arial"/>
                <a:cs typeface="Arial"/>
              </a:rPr>
              <a:t>=</a:t>
            </a:r>
            <a:r>
              <a:rPr sz="1200" i="1" spc="53" dirty="0">
                <a:solidFill>
                  <a:srgbClr val="2A00FF"/>
                </a:solidFill>
                <a:latin typeface="Arial"/>
                <a:cs typeface="Arial"/>
              </a:rPr>
              <a:t>"pe.com.beneti.inyecciondependencias.metodo.Dibujable"</a:t>
            </a:r>
            <a:r>
              <a:rPr sz="1200" i="1" spc="53" dirty="0">
                <a:solidFill>
                  <a:srgbClr val="008080"/>
                </a:solidFill>
                <a:latin typeface="Arial"/>
                <a:cs typeface="Arial"/>
              </a:rPr>
              <a:t>&gt;</a:t>
            </a:r>
            <a:endParaRPr sz="1200">
              <a:latin typeface="Arial"/>
              <a:cs typeface="Arial"/>
            </a:endParaRPr>
          </a:p>
          <a:p>
            <a:pPr marL="25241" algn="just">
              <a:spcBef>
                <a:spcPts val="919"/>
              </a:spcBef>
            </a:pPr>
            <a:r>
              <a:rPr sz="1200" spc="30" dirty="0">
                <a:solidFill>
                  <a:srgbClr val="008080"/>
                </a:solidFill>
                <a:latin typeface="Arial"/>
                <a:cs typeface="Arial"/>
              </a:rPr>
              <a:t>&lt;/</a:t>
            </a:r>
            <a:r>
              <a:rPr sz="1200" spc="30" dirty="0">
                <a:solidFill>
                  <a:srgbClr val="3D7D7D"/>
                </a:solidFill>
                <a:latin typeface="Arial"/>
                <a:cs typeface="Arial"/>
              </a:rPr>
              <a:t>bean</a:t>
            </a:r>
            <a:r>
              <a:rPr sz="1200" spc="30" dirty="0">
                <a:solidFill>
                  <a:srgbClr val="008080"/>
                </a:solidFill>
                <a:latin typeface="Arial"/>
                <a:cs typeface="Arial"/>
              </a:rPr>
              <a:t>&gt;</a:t>
            </a:r>
            <a:endParaRPr sz="1200">
              <a:latin typeface="Arial"/>
              <a:cs typeface="Arial"/>
            </a:endParaRPr>
          </a:p>
          <a:p>
            <a:pPr marL="25241" algn="just">
              <a:spcBef>
                <a:spcPts val="923"/>
              </a:spcBef>
            </a:pPr>
            <a:r>
              <a:rPr sz="1200" spc="68" dirty="0">
                <a:solidFill>
                  <a:srgbClr val="008080"/>
                </a:solidFill>
                <a:latin typeface="Arial"/>
                <a:cs typeface="Arial"/>
              </a:rPr>
              <a:t>&lt;</a:t>
            </a:r>
            <a:r>
              <a:rPr sz="1200" spc="68" dirty="0">
                <a:solidFill>
                  <a:srgbClr val="3D7D7D"/>
                </a:solidFill>
                <a:latin typeface="Arial"/>
                <a:cs typeface="Arial"/>
              </a:rPr>
              <a:t>bean </a:t>
            </a:r>
            <a:r>
              <a:rPr sz="1200" spc="53" dirty="0">
                <a:solidFill>
                  <a:srgbClr val="7D007D"/>
                </a:solidFill>
                <a:latin typeface="Arial"/>
                <a:cs typeface="Arial"/>
              </a:rPr>
              <a:t>id</a:t>
            </a:r>
            <a:r>
              <a:rPr sz="1200" spc="53" dirty="0">
                <a:latin typeface="Arial"/>
                <a:cs typeface="Arial"/>
              </a:rPr>
              <a:t>=</a:t>
            </a:r>
            <a:r>
              <a:rPr sz="1200" i="1" spc="53" dirty="0">
                <a:solidFill>
                  <a:srgbClr val="2A00FF"/>
                </a:solidFill>
                <a:latin typeface="Arial"/>
                <a:cs typeface="Arial"/>
              </a:rPr>
              <a:t>"dibujanteMetodo" </a:t>
            </a:r>
            <a:r>
              <a:rPr sz="1200" i="1" spc="53" dirty="0">
                <a:solidFill>
                  <a:srgbClr val="7D007D"/>
                </a:solidFill>
                <a:latin typeface="Arial"/>
                <a:cs typeface="Arial"/>
              </a:rPr>
              <a:t>class</a:t>
            </a:r>
            <a:r>
              <a:rPr sz="1200" i="1" spc="53" dirty="0">
                <a:latin typeface="Arial"/>
                <a:cs typeface="Arial"/>
              </a:rPr>
              <a:t>=</a:t>
            </a:r>
            <a:r>
              <a:rPr sz="1200" i="1" spc="53" dirty="0">
                <a:solidFill>
                  <a:srgbClr val="2A00FF"/>
                </a:solidFill>
                <a:latin typeface="Arial"/>
                <a:cs typeface="Arial"/>
              </a:rPr>
              <a:t>"pe.com.beneti.inyecciondependencias.metodo.Dibujante"</a:t>
            </a:r>
            <a:r>
              <a:rPr sz="1200" i="1" spc="53" dirty="0">
                <a:solidFill>
                  <a:srgbClr val="008080"/>
                </a:solidFill>
                <a:latin typeface="Arial"/>
                <a:cs typeface="Arial"/>
              </a:rPr>
              <a:t>&gt;</a:t>
            </a:r>
            <a:endParaRPr sz="1200">
              <a:latin typeface="Arial"/>
              <a:cs typeface="Arial"/>
            </a:endParaRPr>
          </a:p>
          <a:p>
            <a:pPr marL="441484">
              <a:spcBef>
                <a:spcPts val="900"/>
              </a:spcBef>
            </a:pPr>
            <a:r>
              <a:rPr sz="1200" spc="109" dirty="0">
                <a:solidFill>
                  <a:srgbClr val="008080"/>
                </a:solidFill>
                <a:latin typeface="Arial"/>
                <a:cs typeface="Arial"/>
              </a:rPr>
              <a:t>&lt;</a:t>
            </a:r>
            <a:r>
              <a:rPr sz="1200" spc="109" dirty="0">
                <a:solidFill>
                  <a:srgbClr val="3D7D7D"/>
                </a:solidFill>
                <a:latin typeface="Arial"/>
                <a:cs typeface="Arial"/>
              </a:rPr>
              <a:t>property </a:t>
            </a:r>
            <a:r>
              <a:rPr sz="1200" spc="113" dirty="0">
                <a:solidFill>
                  <a:srgbClr val="7D007D"/>
                </a:solidFill>
                <a:latin typeface="Arial"/>
                <a:cs typeface="Arial"/>
              </a:rPr>
              <a:t>name</a:t>
            </a:r>
            <a:r>
              <a:rPr sz="1200" spc="113" dirty="0">
                <a:latin typeface="Arial"/>
                <a:cs typeface="Arial"/>
              </a:rPr>
              <a:t>=</a:t>
            </a:r>
            <a:r>
              <a:rPr sz="1200" i="1" spc="113" dirty="0">
                <a:solidFill>
                  <a:srgbClr val="2A00FF"/>
                </a:solidFill>
                <a:latin typeface="Arial"/>
                <a:cs typeface="Arial"/>
              </a:rPr>
              <a:t>"dibujable"</a:t>
            </a:r>
            <a:r>
              <a:rPr sz="1200" i="1" spc="34" dirty="0">
                <a:solidFill>
                  <a:srgbClr val="2A00FF"/>
                </a:solidFill>
                <a:latin typeface="Arial"/>
                <a:cs typeface="Arial"/>
              </a:rPr>
              <a:t> </a:t>
            </a:r>
            <a:r>
              <a:rPr sz="1200" i="1" spc="109" dirty="0">
                <a:solidFill>
                  <a:srgbClr val="7D007D"/>
                </a:solidFill>
                <a:latin typeface="Arial"/>
                <a:cs typeface="Arial"/>
              </a:rPr>
              <a:t>ref</a:t>
            </a:r>
            <a:r>
              <a:rPr sz="1200" i="1" spc="109" dirty="0">
                <a:latin typeface="Arial"/>
                <a:cs typeface="Arial"/>
              </a:rPr>
              <a:t>=</a:t>
            </a:r>
            <a:r>
              <a:rPr sz="1200" i="1" spc="109" dirty="0">
                <a:solidFill>
                  <a:srgbClr val="2A00FF"/>
                </a:solidFill>
                <a:latin typeface="Arial"/>
                <a:cs typeface="Arial"/>
              </a:rPr>
              <a:t>"dibujableMetodo"</a:t>
            </a:r>
            <a:r>
              <a:rPr sz="1200" i="1" spc="109" dirty="0">
                <a:solidFill>
                  <a:srgbClr val="008080"/>
                </a:solidFill>
                <a:latin typeface="Arial"/>
                <a:cs typeface="Arial"/>
              </a:rPr>
              <a:t>&gt;&lt;/</a:t>
            </a:r>
            <a:r>
              <a:rPr sz="1200" i="1" spc="109" dirty="0">
                <a:solidFill>
                  <a:srgbClr val="3D7D7D"/>
                </a:solidFill>
                <a:latin typeface="Arial"/>
                <a:cs typeface="Arial"/>
              </a:rPr>
              <a:t>property</a:t>
            </a:r>
            <a:r>
              <a:rPr sz="1200" i="1" spc="109" dirty="0">
                <a:solidFill>
                  <a:srgbClr val="008080"/>
                </a:solidFill>
                <a:latin typeface="Arial"/>
                <a:cs typeface="Arial"/>
              </a:rPr>
              <a:t>&gt;</a:t>
            </a:r>
            <a:endParaRPr sz="1200">
              <a:latin typeface="Arial"/>
              <a:cs typeface="Arial"/>
            </a:endParaRPr>
          </a:p>
          <a:p>
            <a:pPr marL="25241" algn="just">
              <a:spcBef>
                <a:spcPts val="900"/>
              </a:spcBef>
            </a:pPr>
            <a:r>
              <a:rPr sz="1200" spc="30" dirty="0">
                <a:solidFill>
                  <a:srgbClr val="008080"/>
                </a:solidFill>
                <a:latin typeface="Arial"/>
                <a:cs typeface="Arial"/>
              </a:rPr>
              <a:t>&lt;/</a:t>
            </a:r>
            <a:r>
              <a:rPr sz="1200" spc="30" dirty="0">
                <a:solidFill>
                  <a:srgbClr val="3D7D7D"/>
                </a:solidFill>
                <a:latin typeface="Arial"/>
                <a:cs typeface="Arial"/>
              </a:rPr>
              <a:t>bean</a:t>
            </a:r>
            <a:r>
              <a:rPr sz="1200" spc="30" dirty="0">
                <a:solidFill>
                  <a:srgbClr val="008080"/>
                </a:solidFill>
                <a:latin typeface="Arial"/>
                <a:cs typeface="Arial"/>
              </a:rPr>
              <a:t>&gt;</a:t>
            </a:r>
            <a:endParaRPr sz="1200">
              <a:latin typeface="Arial"/>
              <a:cs typeface="Arial"/>
            </a:endParaRPr>
          </a:p>
        </p:txBody>
      </p:sp>
      <p:sp>
        <p:nvSpPr>
          <p:cNvPr id="6" name="object 6"/>
          <p:cNvSpPr/>
          <p:nvPr/>
        </p:nvSpPr>
        <p:spPr>
          <a:xfrm>
            <a:off x="571976" y="1477327"/>
            <a:ext cx="0" cy="685800"/>
          </a:xfrm>
          <a:custGeom>
            <a:avLst/>
            <a:gdLst/>
            <a:ahLst/>
            <a:cxnLst/>
            <a:rect l="l" t="t" r="r" b="b"/>
            <a:pathLst>
              <a:path h="914400">
                <a:moveTo>
                  <a:pt x="0" y="914400"/>
                </a:moveTo>
                <a:lnTo>
                  <a:pt x="0" y="0"/>
                </a:lnTo>
              </a:path>
            </a:pathLst>
          </a:custGeom>
          <a:ln w="19812">
            <a:solidFill>
              <a:srgbClr val="99C938"/>
            </a:solidFill>
          </a:ln>
        </p:spPr>
        <p:txBody>
          <a:bodyPr wrap="square" lIns="0" tIns="0" rIns="0" bIns="0" rtlCol="0"/>
          <a:lstStyle/>
          <a:p>
            <a:endParaRPr sz="135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7379" y="1218386"/>
            <a:ext cx="5832157" cy="1086355"/>
          </a:xfrm>
          <a:prstGeom prst="rect">
            <a:avLst/>
          </a:prstGeom>
        </p:spPr>
        <p:txBody>
          <a:bodyPr vert="horz" wrap="square" lIns="0" tIns="9049" rIns="0" bIns="0" rtlCol="0" anchor="ctr">
            <a:spAutoFit/>
          </a:bodyPr>
          <a:lstStyle/>
          <a:p>
            <a:pPr marL="9525">
              <a:lnSpc>
                <a:spcPts val="4223"/>
              </a:lnSpc>
              <a:spcBef>
                <a:spcPts val="71"/>
              </a:spcBef>
            </a:pPr>
            <a:r>
              <a:rPr spc="-851" dirty="0"/>
              <a:t>AUTO-DETECCIÓN </a:t>
            </a:r>
            <a:r>
              <a:rPr spc="-926" dirty="0"/>
              <a:t>DE</a:t>
            </a:r>
            <a:r>
              <a:rPr spc="-836" dirty="0"/>
              <a:t> </a:t>
            </a:r>
            <a:r>
              <a:rPr spc="-870" dirty="0"/>
              <a:t>DEPENDENCIAS</a:t>
            </a:r>
          </a:p>
          <a:p>
            <a:pPr marL="9525">
              <a:lnSpc>
                <a:spcPts val="4223"/>
              </a:lnSpc>
            </a:pPr>
            <a:r>
              <a:rPr b="1" spc="-518" dirty="0">
                <a:latin typeface="Arial"/>
                <a:cs typeface="Arial"/>
              </a:rPr>
              <a:t>AUTOWIRED</a:t>
            </a:r>
          </a:p>
        </p:txBody>
      </p:sp>
      <p:sp>
        <p:nvSpPr>
          <p:cNvPr id="3" name="object 3"/>
          <p:cNvSpPr txBox="1">
            <a:spLocks noGrp="1"/>
          </p:cNvSpPr>
          <p:nvPr>
            <p:ph type="body" idx="1"/>
          </p:nvPr>
        </p:nvSpPr>
        <p:spPr>
          <a:xfrm>
            <a:off x="176213" y="1764926"/>
            <a:ext cx="6505575" cy="3066705"/>
          </a:xfrm>
          <a:prstGeom prst="rect">
            <a:avLst/>
          </a:prstGeom>
        </p:spPr>
        <p:txBody>
          <a:bodyPr vert="horz" wrap="square" lIns="0" tIns="36671" rIns="0" bIns="0" rtlCol="0">
            <a:spAutoFit/>
          </a:bodyPr>
          <a:lstStyle/>
          <a:p>
            <a:pPr marL="246698" marR="823913">
              <a:lnSpc>
                <a:spcPts val="1800"/>
              </a:lnSpc>
              <a:spcBef>
                <a:spcPts val="289"/>
              </a:spcBef>
            </a:pPr>
            <a:r>
              <a:rPr spc="-101" dirty="0"/>
              <a:t>La </a:t>
            </a:r>
            <a:r>
              <a:rPr b="1" spc="-86" dirty="0">
                <a:latin typeface="Arial"/>
                <a:cs typeface="Arial"/>
              </a:rPr>
              <a:t>funcionalidad </a:t>
            </a:r>
            <a:r>
              <a:rPr spc="-105" dirty="0"/>
              <a:t>es </a:t>
            </a:r>
            <a:r>
              <a:rPr spc="-79" dirty="0"/>
              <a:t>resolver </a:t>
            </a:r>
            <a:r>
              <a:rPr spc="-94" dirty="0"/>
              <a:t>mediante </a:t>
            </a:r>
            <a:r>
              <a:rPr spc="-90" dirty="0"/>
              <a:t>inyección </a:t>
            </a:r>
            <a:r>
              <a:rPr spc="-79" dirty="0"/>
              <a:t>las </a:t>
            </a:r>
            <a:r>
              <a:rPr spc="-94" dirty="0"/>
              <a:t>dependencias </a:t>
            </a:r>
            <a:r>
              <a:rPr spc="-101" dirty="0"/>
              <a:t>de un </a:t>
            </a:r>
            <a:r>
              <a:rPr spc="-98" dirty="0"/>
              <a:t>bean </a:t>
            </a:r>
            <a:r>
              <a:rPr spc="-94" dirty="0"/>
              <a:t>de  </a:t>
            </a:r>
            <a:r>
              <a:rPr dirty="0"/>
              <a:t>Spring.</a:t>
            </a:r>
          </a:p>
          <a:p>
            <a:pPr marL="246698">
              <a:lnSpc>
                <a:spcPct val="100000"/>
              </a:lnSpc>
              <a:spcBef>
                <a:spcPts val="818"/>
              </a:spcBef>
            </a:pPr>
            <a:r>
              <a:rPr b="1" spc="-56" dirty="0">
                <a:latin typeface="Arial"/>
                <a:cs typeface="Arial"/>
              </a:rPr>
              <a:t>@Autowired </a:t>
            </a:r>
            <a:r>
              <a:rPr spc="-45" dirty="0"/>
              <a:t>permite resolver </a:t>
            </a:r>
            <a:r>
              <a:rPr spc="-49" dirty="0"/>
              <a:t>la </a:t>
            </a:r>
            <a:r>
              <a:rPr b="1" spc="-49" dirty="0">
                <a:latin typeface="Arial"/>
                <a:cs typeface="Arial"/>
              </a:rPr>
              <a:t>inyección </a:t>
            </a:r>
            <a:r>
              <a:rPr b="1" spc="-60" dirty="0">
                <a:latin typeface="Arial"/>
                <a:cs typeface="Arial"/>
              </a:rPr>
              <a:t>de </a:t>
            </a:r>
            <a:r>
              <a:rPr b="1" spc="-53" dirty="0">
                <a:latin typeface="Arial"/>
                <a:cs typeface="Arial"/>
              </a:rPr>
              <a:t>dependencias</a:t>
            </a:r>
            <a:r>
              <a:rPr b="1" spc="116" dirty="0">
                <a:latin typeface="Arial"/>
                <a:cs typeface="Arial"/>
              </a:rPr>
              <a:t> </a:t>
            </a:r>
            <a:r>
              <a:rPr spc="-64" dirty="0"/>
              <a:t>de </a:t>
            </a:r>
            <a:r>
              <a:rPr spc="-41" dirty="0"/>
              <a:t>los </a:t>
            </a:r>
            <a:r>
              <a:rPr spc="-45" dirty="0"/>
              <a:t>siguiente </a:t>
            </a:r>
            <a:r>
              <a:rPr spc="-56" dirty="0"/>
              <a:t>modos:</a:t>
            </a:r>
          </a:p>
          <a:p>
            <a:pPr marL="520541" indent="-342424">
              <a:lnSpc>
                <a:spcPct val="100000"/>
              </a:lnSpc>
              <a:spcBef>
                <a:spcPts val="866"/>
              </a:spcBef>
              <a:buClr>
                <a:srgbClr val="99C938"/>
              </a:buClr>
              <a:buAutoNum type="arabicPeriod"/>
              <a:tabLst>
                <a:tab pos="521018" algn="l"/>
                <a:tab pos="521494" algn="l"/>
              </a:tabLst>
            </a:pPr>
            <a:r>
              <a:rPr spc="-71" dirty="0"/>
              <a:t>En </a:t>
            </a:r>
            <a:r>
              <a:rPr spc="-45" dirty="0"/>
              <a:t>el constructor </a:t>
            </a:r>
            <a:r>
              <a:rPr spc="-53" dirty="0"/>
              <a:t>de </a:t>
            </a:r>
            <a:r>
              <a:rPr spc="-49" dirty="0"/>
              <a:t>la</a:t>
            </a:r>
            <a:r>
              <a:rPr spc="248" dirty="0"/>
              <a:t> </a:t>
            </a:r>
            <a:r>
              <a:rPr spc="-41" dirty="0"/>
              <a:t>clase.</a:t>
            </a:r>
          </a:p>
          <a:p>
            <a:pPr marL="520541" indent="-342424">
              <a:lnSpc>
                <a:spcPct val="100000"/>
              </a:lnSpc>
              <a:spcBef>
                <a:spcPts val="866"/>
              </a:spcBef>
              <a:buClr>
                <a:srgbClr val="99C938"/>
              </a:buClr>
              <a:buAutoNum type="arabicPeriod"/>
              <a:tabLst>
                <a:tab pos="521018" algn="l"/>
                <a:tab pos="521494" algn="l"/>
              </a:tabLst>
            </a:pPr>
            <a:r>
              <a:rPr spc="-71" dirty="0"/>
              <a:t>En </a:t>
            </a:r>
            <a:r>
              <a:rPr spc="-64" dirty="0"/>
              <a:t>un</a:t>
            </a:r>
            <a:r>
              <a:rPr spc="94" dirty="0"/>
              <a:t> </a:t>
            </a:r>
            <a:r>
              <a:rPr spc="-41" dirty="0"/>
              <a:t>atributo.</a:t>
            </a:r>
          </a:p>
          <a:p>
            <a:pPr marL="520541" indent="-342424">
              <a:lnSpc>
                <a:spcPct val="100000"/>
              </a:lnSpc>
              <a:spcBef>
                <a:spcPts val="848"/>
              </a:spcBef>
              <a:buClr>
                <a:srgbClr val="99C938"/>
              </a:buClr>
              <a:buAutoNum type="arabicPeriod"/>
              <a:tabLst>
                <a:tab pos="521018" algn="l"/>
                <a:tab pos="521494" algn="l"/>
              </a:tabLst>
            </a:pPr>
            <a:r>
              <a:rPr spc="-71" dirty="0"/>
              <a:t>En </a:t>
            </a:r>
            <a:r>
              <a:rPr spc="-64" dirty="0"/>
              <a:t>un </a:t>
            </a:r>
            <a:r>
              <a:rPr spc="-53" dirty="0"/>
              <a:t>método</a:t>
            </a:r>
            <a:r>
              <a:rPr spc="165" dirty="0"/>
              <a:t> </a:t>
            </a:r>
            <a:r>
              <a:rPr spc="-53" dirty="0"/>
              <a:t>setter.</a:t>
            </a:r>
          </a:p>
        </p:txBody>
      </p:sp>
      <p:sp>
        <p:nvSpPr>
          <p:cNvPr id="4" name="object 4"/>
          <p:cNvSpPr/>
          <p:nvPr/>
        </p:nvSpPr>
        <p:spPr>
          <a:xfrm>
            <a:off x="571976" y="1477327"/>
            <a:ext cx="0" cy="685800"/>
          </a:xfrm>
          <a:custGeom>
            <a:avLst/>
            <a:gdLst/>
            <a:ahLst/>
            <a:cxnLst/>
            <a:rect l="l" t="t" r="r" b="b"/>
            <a:pathLst>
              <a:path h="914400">
                <a:moveTo>
                  <a:pt x="0" y="914400"/>
                </a:moveTo>
                <a:lnTo>
                  <a:pt x="0" y="0"/>
                </a:lnTo>
              </a:path>
            </a:pathLst>
          </a:custGeom>
          <a:ln w="19812">
            <a:solidFill>
              <a:srgbClr val="99C938"/>
            </a:solidFill>
          </a:ln>
        </p:spPr>
        <p:txBody>
          <a:bodyPr wrap="square" lIns="0" tIns="0" rIns="0" bIns="0" rtlCol="0"/>
          <a:lstStyle/>
          <a:p>
            <a:endParaRPr sz="1350"/>
          </a:p>
        </p:txBody>
      </p:sp>
      <p:sp>
        <p:nvSpPr>
          <p:cNvPr id="5" name="object 5"/>
          <p:cNvSpPr/>
          <p:nvPr/>
        </p:nvSpPr>
        <p:spPr>
          <a:xfrm>
            <a:off x="7987665" y="873157"/>
            <a:ext cx="962120" cy="556736"/>
          </a:xfrm>
          <a:prstGeom prst="rect">
            <a:avLst/>
          </a:prstGeom>
          <a:blipFill>
            <a:blip r:embed="rId2" cstate="print"/>
            <a:stretch>
              <a:fillRect/>
            </a:stretch>
          </a:blipFill>
        </p:spPr>
        <p:txBody>
          <a:bodyPr wrap="square" lIns="0" tIns="0" rIns="0" bIns="0" rtlCol="0"/>
          <a:lstStyle/>
          <a:p>
            <a:endParaRPr sz="1350"/>
          </a:p>
        </p:txBody>
      </p:sp>
      <p:sp>
        <p:nvSpPr>
          <p:cNvPr id="6" name="object 6"/>
          <p:cNvSpPr/>
          <p:nvPr/>
        </p:nvSpPr>
        <p:spPr>
          <a:xfrm>
            <a:off x="4063365" y="3756212"/>
            <a:ext cx="3810000" cy="1600200"/>
          </a:xfrm>
          <a:prstGeom prst="rect">
            <a:avLst/>
          </a:prstGeom>
          <a:blipFill>
            <a:blip r:embed="rId3" cstate="print"/>
            <a:stretch>
              <a:fillRect/>
            </a:stretch>
          </a:blipFill>
        </p:spPr>
        <p:txBody>
          <a:bodyPr wrap="square" lIns="0" tIns="0" rIns="0" bIns="0" rtlCol="0"/>
          <a:lstStyle/>
          <a:p>
            <a:endParaRPr sz="135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7379" y="1178700"/>
            <a:ext cx="4399598" cy="1204208"/>
          </a:xfrm>
          <a:prstGeom prst="rect">
            <a:avLst/>
          </a:prstGeom>
        </p:spPr>
        <p:txBody>
          <a:bodyPr vert="horz" wrap="square" lIns="0" tIns="9049" rIns="0" bIns="0" rtlCol="0" anchor="ctr">
            <a:spAutoFit/>
          </a:bodyPr>
          <a:lstStyle/>
          <a:p>
            <a:pPr marL="9525">
              <a:lnSpc>
                <a:spcPct val="100000"/>
              </a:lnSpc>
              <a:spcBef>
                <a:spcPts val="71"/>
              </a:spcBef>
            </a:pPr>
            <a:r>
              <a:rPr b="1" spc="-150" dirty="0">
                <a:latin typeface="Arial"/>
                <a:cs typeface="Arial"/>
              </a:rPr>
              <a:t>AUTOWIRED </a:t>
            </a:r>
            <a:r>
              <a:rPr spc="-150" dirty="0"/>
              <a:t>- CONSTRUCTOR</a:t>
            </a:r>
          </a:p>
        </p:txBody>
      </p:sp>
      <p:sp>
        <p:nvSpPr>
          <p:cNvPr id="3" name="object 3"/>
          <p:cNvSpPr txBox="1"/>
          <p:nvPr/>
        </p:nvSpPr>
        <p:spPr>
          <a:xfrm>
            <a:off x="861669" y="2549461"/>
            <a:ext cx="7177564" cy="497412"/>
          </a:xfrm>
          <a:prstGeom prst="rect">
            <a:avLst/>
          </a:prstGeom>
        </p:spPr>
        <p:txBody>
          <a:bodyPr vert="horz" wrap="square" lIns="0" tIns="10001" rIns="0" bIns="0" rtlCol="0">
            <a:spAutoFit/>
          </a:bodyPr>
          <a:lstStyle/>
          <a:p>
            <a:pPr marL="9525">
              <a:lnSpc>
                <a:spcPts val="1909"/>
              </a:lnSpc>
              <a:spcBef>
                <a:spcPts val="79"/>
              </a:spcBef>
              <a:tabLst>
                <a:tab pos="1728788" algn="l"/>
                <a:tab pos="3011328" algn="l"/>
                <a:tab pos="4900613" algn="l"/>
                <a:tab pos="5453538" algn="l"/>
              </a:tabLst>
            </a:pPr>
            <a:r>
              <a:rPr sz="1650" spc="-53" dirty="0">
                <a:latin typeface="Arial"/>
                <a:cs typeface="Arial"/>
              </a:rPr>
              <a:t>@Autowired</a:t>
            </a:r>
            <a:r>
              <a:rPr sz="1650" spc="217" dirty="0">
                <a:latin typeface="Arial"/>
                <a:cs typeface="Arial"/>
              </a:rPr>
              <a:t> </a:t>
            </a:r>
            <a:r>
              <a:rPr sz="1650" spc="-64" dirty="0">
                <a:latin typeface="Arial"/>
                <a:cs typeface="Arial"/>
              </a:rPr>
              <a:t>en</a:t>
            </a:r>
            <a:r>
              <a:rPr sz="1650" spc="169" dirty="0">
                <a:latin typeface="Arial"/>
                <a:cs typeface="Arial"/>
              </a:rPr>
              <a:t> </a:t>
            </a:r>
            <a:r>
              <a:rPr sz="1650" spc="-45" dirty="0">
                <a:latin typeface="Arial"/>
                <a:cs typeface="Arial"/>
              </a:rPr>
              <a:t>el	</a:t>
            </a:r>
            <a:r>
              <a:rPr sz="1650" spc="-113" dirty="0">
                <a:latin typeface="Arial"/>
                <a:cs typeface="Arial"/>
              </a:rPr>
              <a:t>constructor,</a:t>
            </a:r>
            <a:r>
              <a:rPr sz="1650" spc="184" dirty="0">
                <a:latin typeface="Arial"/>
                <a:cs typeface="Arial"/>
              </a:rPr>
              <a:t> </a:t>
            </a:r>
            <a:r>
              <a:rPr sz="1650" spc="-49" dirty="0">
                <a:latin typeface="Arial"/>
                <a:cs typeface="Arial"/>
              </a:rPr>
              <a:t>la	</a:t>
            </a:r>
            <a:r>
              <a:rPr sz="1650" b="1" spc="-94" dirty="0">
                <a:latin typeface="Arial"/>
                <a:cs typeface="Arial"/>
              </a:rPr>
              <a:t>inyección</a:t>
            </a:r>
            <a:r>
              <a:rPr sz="1650" b="1" spc="-38" dirty="0">
                <a:latin typeface="Arial"/>
                <a:cs typeface="Arial"/>
              </a:rPr>
              <a:t> </a:t>
            </a:r>
            <a:r>
              <a:rPr sz="1650" spc="-60" dirty="0">
                <a:latin typeface="Arial"/>
                <a:cs typeface="Arial"/>
              </a:rPr>
              <a:t>se</a:t>
            </a:r>
            <a:r>
              <a:rPr sz="1650" spc="124" dirty="0">
                <a:latin typeface="Arial"/>
                <a:cs typeface="Arial"/>
              </a:rPr>
              <a:t> </a:t>
            </a:r>
            <a:r>
              <a:rPr sz="1650" spc="-45" dirty="0">
                <a:latin typeface="Arial"/>
                <a:cs typeface="Arial"/>
              </a:rPr>
              <a:t>realiza	</a:t>
            </a:r>
            <a:r>
              <a:rPr sz="1650" spc="-64" dirty="0">
                <a:latin typeface="Arial"/>
                <a:cs typeface="Arial"/>
              </a:rPr>
              <a:t>en</a:t>
            </a:r>
            <a:r>
              <a:rPr sz="1650" spc="184" dirty="0">
                <a:latin typeface="Arial"/>
                <a:cs typeface="Arial"/>
              </a:rPr>
              <a:t> </a:t>
            </a:r>
            <a:r>
              <a:rPr sz="1650" spc="-45" dirty="0">
                <a:latin typeface="Arial"/>
                <a:cs typeface="Arial"/>
              </a:rPr>
              <a:t>el	</a:t>
            </a:r>
            <a:r>
              <a:rPr sz="1650" spc="-105" dirty="0">
                <a:latin typeface="Arial"/>
                <a:cs typeface="Arial"/>
              </a:rPr>
              <a:t>momento </a:t>
            </a:r>
            <a:r>
              <a:rPr sz="1650" spc="-64" dirty="0">
                <a:latin typeface="Arial"/>
                <a:cs typeface="Arial"/>
              </a:rPr>
              <a:t>en </a:t>
            </a:r>
            <a:r>
              <a:rPr sz="1650" spc="-60" dirty="0">
                <a:latin typeface="Arial"/>
                <a:cs typeface="Arial"/>
              </a:rPr>
              <a:t>que</a:t>
            </a:r>
            <a:r>
              <a:rPr sz="1650" spc="143" dirty="0">
                <a:latin typeface="Arial"/>
                <a:cs typeface="Arial"/>
              </a:rPr>
              <a:t> </a:t>
            </a:r>
            <a:r>
              <a:rPr sz="1650" spc="-41" dirty="0">
                <a:latin typeface="Arial"/>
                <a:cs typeface="Arial"/>
              </a:rPr>
              <a:t>el</a:t>
            </a:r>
            <a:endParaRPr sz="1650">
              <a:latin typeface="Arial"/>
              <a:cs typeface="Arial"/>
            </a:endParaRPr>
          </a:p>
          <a:p>
            <a:pPr marL="9525">
              <a:lnSpc>
                <a:spcPts val="1909"/>
              </a:lnSpc>
            </a:pPr>
            <a:r>
              <a:rPr sz="1650" b="1" spc="-49" dirty="0">
                <a:latin typeface="Arial"/>
                <a:cs typeface="Arial"/>
              </a:rPr>
              <a:t>objeto </a:t>
            </a:r>
            <a:r>
              <a:rPr sz="1650" b="1" spc="-60" dirty="0">
                <a:latin typeface="Arial"/>
                <a:cs typeface="Arial"/>
              </a:rPr>
              <a:t>es</a:t>
            </a:r>
            <a:r>
              <a:rPr sz="1650" b="1" spc="19" dirty="0">
                <a:latin typeface="Arial"/>
                <a:cs typeface="Arial"/>
              </a:rPr>
              <a:t> </a:t>
            </a:r>
            <a:r>
              <a:rPr sz="1650" b="1" spc="-45" dirty="0">
                <a:latin typeface="Arial"/>
                <a:cs typeface="Arial"/>
              </a:rPr>
              <a:t>creado</a:t>
            </a:r>
            <a:r>
              <a:rPr sz="1650" spc="-45" dirty="0">
                <a:latin typeface="Arial"/>
                <a:cs typeface="Arial"/>
              </a:rPr>
              <a:t>.</a:t>
            </a:r>
            <a:endParaRPr sz="1650">
              <a:latin typeface="Arial"/>
              <a:cs typeface="Arial"/>
            </a:endParaRPr>
          </a:p>
        </p:txBody>
      </p:sp>
      <p:sp>
        <p:nvSpPr>
          <p:cNvPr id="4" name="object 4"/>
          <p:cNvSpPr/>
          <p:nvPr/>
        </p:nvSpPr>
        <p:spPr>
          <a:xfrm>
            <a:off x="1742122" y="3319976"/>
            <a:ext cx="3508534" cy="1862900"/>
          </a:xfrm>
          <a:prstGeom prst="rect">
            <a:avLst/>
          </a:prstGeom>
          <a:blipFill>
            <a:blip r:embed="rId2" cstate="print"/>
            <a:stretch>
              <a:fillRect/>
            </a:stretch>
          </a:blipFill>
        </p:spPr>
        <p:txBody>
          <a:bodyPr wrap="square" lIns="0" tIns="0" rIns="0" bIns="0" rtlCol="0"/>
          <a:lstStyle/>
          <a:p>
            <a:endParaRPr sz="135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7380" y="1485767"/>
            <a:ext cx="4551521" cy="1163299"/>
          </a:xfrm>
          <a:prstGeom prst="rect">
            <a:avLst/>
          </a:prstGeom>
        </p:spPr>
        <p:txBody>
          <a:bodyPr vert="horz" wrap="square" lIns="0" tIns="9049" rIns="0" bIns="0" rtlCol="0">
            <a:spAutoFit/>
          </a:bodyPr>
          <a:lstStyle/>
          <a:p>
            <a:pPr marL="9525">
              <a:spcBef>
                <a:spcPts val="71"/>
              </a:spcBef>
            </a:pPr>
            <a:r>
              <a:rPr sz="3750" b="1" spc="-150" dirty="0">
                <a:solidFill>
                  <a:srgbClr val="0D0D0D"/>
                </a:solidFill>
                <a:latin typeface="Arial"/>
                <a:cs typeface="Arial"/>
              </a:rPr>
              <a:t>AUTOWIRED </a:t>
            </a:r>
            <a:r>
              <a:rPr sz="3750" spc="-150" dirty="0">
                <a:solidFill>
                  <a:srgbClr val="0D0D0D"/>
                </a:solidFill>
                <a:latin typeface="Arial"/>
                <a:cs typeface="Arial"/>
              </a:rPr>
              <a:t>– MÉTODO SETTER</a:t>
            </a:r>
            <a:endParaRPr sz="3750" spc="-150" dirty="0">
              <a:latin typeface="Arial"/>
              <a:cs typeface="Arial"/>
            </a:endParaRPr>
          </a:p>
        </p:txBody>
      </p:sp>
      <p:sp>
        <p:nvSpPr>
          <p:cNvPr id="3" name="object 3"/>
          <p:cNvSpPr txBox="1"/>
          <p:nvPr/>
        </p:nvSpPr>
        <p:spPr>
          <a:xfrm>
            <a:off x="861669" y="2554033"/>
            <a:ext cx="7150894" cy="498694"/>
          </a:xfrm>
          <a:prstGeom prst="rect">
            <a:avLst/>
          </a:prstGeom>
        </p:spPr>
        <p:txBody>
          <a:bodyPr vert="horz" wrap="square" lIns="0" tIns="36671" rIns="0" bIns="0" rtlCol="0">
            <a:spAutoFit/>
          </a:bodyPr>
          <a:lstStyle/>
          <a:p>
            <a:pPr marL="9525" marR="3810">
              <a:lnSpc>
                <a:spcPts val="1800"/>
              </a:lnSpc>
              <a:spcBef>
                <a:spcPts val="289"/>
              </a:spcBef>
            </a:pPr>
            <a:r>
              <a:rPr sz="1650" spc="-53" dirty="0">
                <a:latin typeface="Arial"/>
                <a:cs typeface="Arial"/>
              </a:rPr>
              <a:t>Si</a:t>
            </a:r>
            <a:r>
              <a:rPr sz="1650" spc="-263" dirty="0">
                <a:latin typeface="Arial"/>
                <a:cs typeface="Arial"/>
              </a:rPr>
              <a:t> </a:t>
            </a:r>
            <a:r>
              <a:rPr sz="1650" spc="-41" dirty="0">
                <a:latin typeface="Arial"/>
                <a:cs typeface="Arial"/>
              </a:rPr>
              <a:t>utilizamos</a:t>
            </a:r>
            <a:r>
              <a:rPr sz="1650" spc="-221" dirty="0">
                <a:latin typeface="Arial"/>
                <a:cs typeface="Arial"/>
              </a:rPr>
              <a:t> </a:t>
            </a:r>
            <a:r>
              <a:rPr sz="1650" spc="-53" dirty="0">
                <a:latin typeface="Arial"/>
                <a:cs typeface="Arial"/>
              </a:rPr>
              <a:t>@Autowired</a:t>
            </a:r>
            <a:r>
              <a:rPr sz="1650" spc="-214" dirty="0">
                <a:latin typeface="Arial"/>
                <a:cs typeface="Arial"/>
              </a:rPr>
              <a:t> </a:t>
            </a:r>
            <a:r>
              <a:rPr sz="1650" spc="-53" dirty="0">
                <a:latin typeface="Arial"/>
                <a:cs typeface="Arial"/>
              </a:rPr>
              <a:t>en</a:t>
            </a:r>
            <a:r>
              <a:rPr sz="1650" spc="-248" dirty="0">
                <a:latin typeface="Arial"/>
                <a:cs typeface="Arial"/>
              </a:rPr>
              <a:t> </a:t>
            </a:r>
            <a:r>
              <a:rPr sz="1650" spc="-64" dirty="0">
                <a:latin typeface="Arial"/>
                <a:cs typeface="Arial"/>
              </a:rPr>
              <a:t>un</a:t>
            </a:r>
            <a:r>
              <a:rPr sz="1650" spc="-248" dirty="0">
                <a:latin typeface="Arial"/>
                <a:cs typeface="Arial"/>
              </a:rPr>
              <a:t> </a:t>
            </a:r>
            <a:r>
              <a:rPr sz="1650" spc="-53" dirty="0">
                <a:latin typeface="Arial"/>
                <a:cs typeface="Arial"/>
              </a:rPr>
              <a:t>método</a:t>
            </a:r>
            <a:r>
              <a:rPr sz="1650" spc="-244" dirty="0">
                <a:latin typeface="Arial"/>
                <a:cs typeface="Arial"/>
              </a:rPr>
              <a:t> </a:t>
            </a:r>
            <a:r>
              <a:rPr sz="1650" b="1" spc="-41" dirty="0">
                <a:latin typeface="Arial"/>
                <a:cs typeface="Arial"/>
              </a:rPr>
              <a:t>setter</a:t>
            </a:r>
            <a:r>
              <a:rPr sz="1650" spc="-41" dirty="0">
                <a:latin typeface="Arial"/>
                <a:cs typeface="Arial"/>
              </a:rPr>
              <a:t>,</a:t>
            </a:r>
            <a:r>
              <a:rPr sz="1650" spc="-251" dirty="0">
                <a:latin typeface="Arial"/>
                <a:cs typeface="Arial"/>
              </a:rPr>
              <a:t> </a:t>
            </a:r>
            <a:r>
              <a:rPr sz="1650" spc="-60" dirty="0">
                <a:latin typeface="Arial"/>
                <a:cs typeface="Arial"/>
              </a:rPr>
              <a:t>se</a:t>
            </a:r>
            <a:r>
              <a:rPr sz="1650" spc="-229" dirty="0">
                <a:latin typeface="Arial"/>
                <a:cs typeface="Arial"/>
              </a:rPr>
              <a:t> </a:t>
            </a:r>
            <a:r>
              <a:rPr sz="1650" spc="-49" dirty="0">
                <a:latin typeface="Arial"/>
                <a:cs typeface="Arial"/>
              </a:rPr>
              <a:t>creara</a:t>
            </a:r>
            <a:r>
              <a:rPr sz="1650" spc="-240" dirty="0">
                <a:latin typeface="Arial"/>
                <a:cs typeface="Arial"/>
              </a:rPr>
              <a:t> </a:t>
            </a:r>
            <a:r>
              <a:rPr sz="1650" spc="-45" dirty="0">
                <a:latin typeface="Arial"/>
                <a:cs typeface="Arial"/>
              </a:rPr>
              <a:t>el</a:t>
            </a:r>
            <a:r>
              <a:rPr sz="1650" spc="-236" dirty="0">
                <a:latin typeface="Arial"/>
                <a:cs typeface="Arial"/>
              </a:rPr>
              <a:t> </a:t>
            </a:r>
            <a:r>
              <a:rPr sz="1650" spc="-56" dirty="0">
                <a:latin typeface="Arial"/>
                <a:cs typeface="Arial"/>
              </a:rPr>
              <a:t>método</a:t>
            </a:r>
            <a:r>
              <a:rPr sz="1650" spc="-221" dirty="0">
                <a:latin typeface="Arial"/>
                <a:cs typeface="Arial"/>
              </a:rPr>
              <a:t> </a:t>
            </a:r>
            <a:r>
              <a:rPr sz="1650" spc="-60" dirty="0">
                <a:latin typeface="Arial"/>
                <a:cs typeface="Arial"/>
              </a:rPr>
              <a:t>y</a:t>
            </a:r>
            <a:r>
              <a:rPr sz="1650" spc="-255" dirty="0">
                <a:latin typeface="Arial"/>
                <a:cs typeface="Arial"/>
              </a:rPr>
              <a:t> </a:t>
            </a:r>
            <a:r>
              <a:rPr sz="1650" spc="-56" dirty="0">
                <a:latin typeface="Arial"/>
                <a:cs typeface="Arial"/>
              </a:rPr>
              <a:t>una</a:t>
            </a:r>
            <a:r>
              <a:rPr sz="1650" spc="-244" dirty="0">
                <a:latin typeface="Arial"/>
                <a:cs typeface="Arial"/>
              </a:rPr>
              <a:t> </a:t>
            </a:r>
            <a:r>
              <a:rPr sz="1650" spc="-64" dirty="0">
                <a:latin typeface="Arial"/>
                <a:cs typeface="Arial"/>
              </a:rPr>
              <a:t>vez</a:t>
            </a:r>
            <a:r>
              <a:rPr sz="1650" spc="-251" dirty="0">
                <a:latin typeface="Arial"/>
                <a:cs typeface="Arial"/>
              </a:rPr>
              <a:t> </a:t>
            </a:r>
            <a:r>
              <a:rPr sz="1650" spc="-49" dirty="0">
                <a:latin typeface="Arial"/>
                <a:cs typeface="Arial"/>
              </a:rPr>
              <a:t>creado  </a:t>
            </a:r>
            <a:r>
              <a:rPr sz="1650" dirty="0">
                <a:latin typeface="Arial"/>
                <a:cs typeface="Arial"/>
              </a:rPr>
              <a:t>Spring </a:t>
            </a:r>
            <a:r>
              <a:rPr sz="1650" spc="-15" dirty="0">
                <a:latin typeface="Arial"/>
                <a:cs typeface="Arial"/>
              </a:rPr>
              <a:t>inyectara </a:t>
            </a:r>
            <a:r>
              <a:rPr sz="1650" dirty="0">
                <a:latin typeface="Arial"/>
                <a:cs typeface="Arial"/>
              </a:rPr>
              <a:t>el bean mediante de </a:t>
            </a:r>
            <a:r>
              <a:rPr sz="1650" spc="4" dirty="0">
                <a:latin typeface="Arial"/>
                <a:cs typeface="Arial"/>
              </a:rPr>
              <a:t>dicho </a:t>
            </a:r>
            <a:r>
              <a:rPr sz="1650" spc="-4" dirty="0">
                <a:latin typeface="Arial"/>
                <a:cs typeface="Arial"/>
              </a:rPr>
              <a:t>método.</a:t>
            </a:r>
            <a:endParaRPr sz="1650">
              <a:latin typeface="Arial"/>
              <a:cs typeface="Arial"/>
            </a:endParaRPr>
          </a:p>
        </p:txBody>
      </p:sp>
      <p:sp>
        <p:nvSpPr>
          <p:cNvPr id="4" name="object 4"/>
          <p:cNvSpPr/>
          <p:nvPr/>
        </p:nvSpPr>
        <p:spPr>
          <a:xfrm>
            <a:off x="2069307" y="3218497"/>
            <a:ext cx="3506629" cy="1769745"/>
          </a:xfrm>
          <a:prstGeom prst="rect">
            <a:avLst/>
          </a:prstGeom>
          <a:blipFill>
            <a:blip r:embed="rId2" cstate="print"/>
            <a:stretch>
              <a:fillRect/>
            </a:stretch>
          </a:blipFill>
        </p:spPr>
        <p:txBody>
          <a:bodyPr wrap="square" lIns="0" tIns="0" rIns="0" bIns="0" rtlCol="0"/>
          <a:lstStyle/>
          <a:p>
            <a:endParaRPr sz="135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7380" y="1485767"/>
            <a:ext cx="5770644" cy="586218"/>
          </a:xfrm>
          <a:prstGeom prst="rect">
            <a:avLst/>
          </a:prstGeom>
        </p:spPr>
        <p:txBody>
          <a:bodyPr vert="horz" wrap="square" lIns="0" tIns="9049" rIns="0" bIns="0" rtlCol="0">
            <a:spAutoFit/>
          </a:bodyPr>
          <a:lstStyle/>
          <a:p>
            <a:pPr marL="9525">
              <a:spcBef>
                <a:spcPts val="71"/>
              </a:spcBef>
            </a:pPr>
            <a:r>
              <a:rPr sz="3750" b="1" spc="-150" dirty="0">
                <a:solidFill>
                  <a:srgbClr val="0D0D0D"/>
                </a:solidFill>
                <a:latin typeface="Arial"/>
                <a:cs typeface="Arial"/>
              </a:rPr>
              <a:t>AUTOWIRED </a:t>
            </a:r>
            <a:r>
              <a:rPr sz="3750" spc="-150" dirty="0">
                <a:solidFill>
                  <a:srgbClr val="0D0D0D"/>
                </a:solidFill>
                <a:latin typeface="Arial"/>
                <a:cs typeface="Arial"/>
              </a:rPr>
              <a:t>- ATRIBUTO</a:t>
            </a:r>
            <a:endParaRPr sz="3750" spc="-150" dirty="0">
              <a:latin typeface="Arial"/>
              <a:cs typeface="Arial"/>
            </a:endParaRPr>
          </a:p>
        </p:txBody>
      </p:sp>
      <p:sp>
        <p:nvSpPr>
          <p:cNvPr id="3" name="object 3"/>
          <p:cNvSpPr txBox="1"/>
          <p:nvPr/>
        </p:nvSpPr>
        <p:spPr>
          <a:xfrm>
            <a:off x="861669" y="2554033"/>
            <a:ext cx="6994208" cy="498694"/>
          </a:xfrm>
          <a:prstGeom prst="rect">
            <a:avLst/>
          </a:prstGeom>
        </p:spPr>
        <p:txBody>
          <a:bodyPr vert="horz" wrap="square" lIns="0" tIns="36671" rIns="0" bIns="0" rtlCol="0">
            <a:spAutoFit/>
          </a:bodyPr>
          <a:lstStyle/>
          <a:p>
            <a:pPr marL="9525" marR="3810">
              <a:lnSpc>
                <a:spcPts val="1800"/>
              </a:lnSpc>
              <a:spcBef>
                <a:spcPts val="289"/>
              </a:spcBef>
            </a:pPr>
            <a:r>
              <a:rPr sz="1650" spc="-53" dirty="0">
                <a:latin typeface="Arial"/>
                <a:cs typeface="Arial"/>
              </a:rPr>
              <a:t>El</a:t>
            </a:r>
            <a:r>
              <a:rPr sz="1650" spc="-206" dirty="0">
                <a:latin typeface="Arial"/>
                <a:cs typeface="Arial"/>
              </a:rPr>
              <a:t> </a:t>
            </a:r>
            <a:r>
              <a:rPr sz="1650" spc="-53" dirty="0">
                <a:latin typeface="Arial"/>
                <a:cs typeface="Arial"/>
              </a:rPr>
              <a:t>caso</a:t>
            </a:r>
            <a:r>
              <a:rPr sz="1650" spc="-206" dirty="0">
                <a:latin typeface="Arial"/>
                <a:cs typeface="Arial"/>
              </a:rPr>
              <a:t> </a:t>
            </a:r>
            <a:r>
              <a:rPr sz="1650" spc="-64" dirty="0">
                <a:latin typeface="Arial"/>
                <a:cs typeface="Arial"/>
              </a:rPr>
              <a:t>de</a:t>
            </a:r>
            <a:r>
              <a:rPr sz="1650" spc="-195" dirty="0">
                <a:latin typeface="Arial"/>
                <a:cs typeface="Arial"/>
              </a:rPr>
              <a:t> </a:t>
            </a:r>
            <a:r>
              <a:rPr sz="1650" spc="-53" dirty="0">
                <a:latin typeface="Arial"/>
                <a:cs typeface="Arial"/>
              </a:rPr>
              <a:t>@Autowired</a:t>
            </a:r>
            <a:r>
              <a:rPr sz="1650" spc="-180" dirty="0">
                <a:latin typeface="Arial"/>
                <a:cs typeface="Arial"/>
              </a:rPr>
              <a:t> </a:t>
            </a:r>
            <a:r>
              <a:rPr sz="1650" spc="-49" dirty="0">
                <a:latin typeface="Arial"/>
                <a:cs typeface="Arial"/>
              </a:rPr>
              <a:t>sobre</a:t>
            </a:r>
            <a:r>
              <a:rPr sz="1650" spc="-203" dirty="0">
                <a:latin typeface="Arial"/>
                <a:cs typeface="Arial"/>
              </a:rPr>
              <a:t> </a:t>
            </a:r>
            <a:r>
              <a:rPr sz="1650" spc="-45" dirty="0">
                <a:latin typeface="Arial"/>
                <a:cs typeface="Arial"/>
              </a:rPr>
              <a:t>el</a:t>
            </a:r>
            <a:r>
              <a:rPr sz="1650" spc="-225" dirty="0">
                <a:latin typeface="Arial"/>
                <a:cs typeface="Arial"/>
              </a:rPr>
              <a:t> </a:t>
            </a:r>
            <a:r>
              <a:rPr sz="1650" spc="-41" dirty="0">
                <a:latin typeface="Arial"/>
                <a:cs typeface="Arial"/>
              </a:rPr>
              <a:t>atributo,</a:t>
            </a:r>
            <a:r>
              <a:rPr sz="1650" spc="-184" dirty="0">
                <a:latin typeface="Arial"/>
                <a:cs typeface="Arial"/>
              </a:rPr>
              <a:t> </a:t>
            </a:r>
            <a:r>
              <a:rPr sz="1650" spc="-49" dirty="0">
                <a:latin typeface="Arial"/>
                <a:cs typeface="Arial"/>
              </a:rPr>
              <a:t>Spring</a:t>
            </a:r>
            <a:r>
              <a:rPr sz="1650" spc="-203" dirty="0">
                <a:latin typeface="Arial"/>
                <a:cs typeface="Arial"/>
              </a:rPr>
              <a:t> </a:t>
            </a:r>
            <a:r>
              <a:rPr sz="1650" spc="-49" dirty="0">
                <a:latin typeface="Arial"/>
                <a:cs typeface="Arial"/>
              </a:rPr>
              <a:t>crea</a:t>
            </a:r>
            <a:r>
              <a:rPr sz="1650" spc="-206" dirty="0">
                <a:latin typeface="Arial"/>
                <a:cs typeface="Arial"/>
              </a:rPr>
              <a:t> </a:t>
            </a:r>
            <a:r>
              <a:rPr sz="1650" spc="-38" dirty="0">
                <a:latin typeface="Arial"/>
                <a:cs typeface="Arial"/>
              </a:rPr>
              <a:t>la</a:t>
            </a:r>
            <a:r>
              <a:rPr sz="1650" spc="-214" dirty="0">
                <a:latin typeface="Arial"/>
                <a:cs typeface="Arial"/>
              </a:rPr>
              <a:t> </a:t>
            </a:r>
            <a:r>
              <a:rPr sz="1650" b="1" spc="-45" dirty="0">
                <a:latin typeface="Arial"/>
                <a:cs typeface="Arial"/>
              </a:rPr>
              <a:t>instancia</a:t>
            </a:r>
            <a:r>
              <a:rPr sz="1650" b="1" spc="-206" dirty="0">
                <a:latin typeface="Arial"/>
                <a:cs typeface="Arial"/>
              </a:rPr>
              <a:t> </a:t>
            </a:r>
            <a:r>
              <a:rPr sz="1650" b="1" spc="-49" dirty="0">
                <a:latin typeface="Arial"/>
                <a:cs typeface="Arial"/>
              </a:rPr>
              <a:t>del</a:t>
            </a:r>
            <a:r>
              <a:rPr sz="1650" b="1" spc="-217" dirty="0">
                <a:latin typeface="Arial"/>
                <a:cs typeface="Arial"/>
              </a:rPr>
              <a:t> </a:t>
            </a:r>
            <a:r>
              <a:rPr sz="1650" b="1" spc="-49" dirty="0">
                <a:latin typeface="Arial"/>
                <a:cs typeface="Arial"/>
              </a:rPr>
              <a:t>objeto</a:t>
            </a:r>
            <a:r>
              <a:rPr sz="1650" b="1" spc="-221" dirty="0">
                <a:latin typeface="Arial"/>
                <a:cs typeface="Arial"/>
              </a:rPr>
              <a:t> </a:t>
            </a:r>
            <a:r>
              <a:rPr sz="1650" spc="-60" dirty="0">
                <a:latin typeface="Arial"/>
                <a:cs typeface="Arial"/>
              </a:rPr>
              <a:t>y</a:t>
            </a:r>
            <a:r>
              <a:rPr sz="1650" spc="-214" dirty="0">
                <a:latin typeface="Arial"/>
                <a:cs typeface="Arial"/>
              </a:rPr>
              <a:t> </a:t>
            </a:r>
            <a:r>
              <a:rPr sz="1650" spc="-56" dirty="0">
                <a:latin typeface="Arial"/>
                <a:cs typeface="Arial"/>
              </a:rPr>
              <a:t>una  </a:t>
            </a:r>
            <a:r>
              <a:rPr sz="1650" spc="-11" dirty="0">
                <a:latin typeface="Arial"/>
                <a:cs typeface="Arial"/>
              </a:rPr>
              <a:t>vez </a:t>
            </a:r>
            <a:r>
              <a:rPr sz="1650" dirty="0">
                <a:latin typeface="Arial"/>
                <a:cs typeface="Arial"/>
              </a:rPr>
              <a:t>creada </a:t>
            </a:r>
            <a:r>
              <a:rPr sz="1650" spc="-4" dirty="0">
                <a:latin typeface="Arial"/>
                <a:cs typeface="Arial"/>
              </a:rPr>
              <a:t>le </a:t>
            </a:r>
            <a:r>
              <a:rPr sz="1650" spc="-19" dirty="0">
                <a:latin typeface="Arial"/>
                <a:cs typeface="Arial"/>
              </a:rPr>
              <a:t>inyecta </a:t>
            </a:r>
            <a:r>
              <a:rPr sz="1650" spc="-4" dirty="0">
                <a:latin typeface="Arial"/>
                <a:cs typeface="Arial"/>
              </a:rPr>
              <a:t>la</a:t>
            </a:r>
            <a:r>
              <a:rPr sz="1650" spc="-38" dirty="0">
                <a:latin typeface="Arial"/>
                <a:cs typeface="Arial"/>
              </a:rPr>
              <a:t> </a:t>
            </a:r>
            <a:r>
              <a:rPr sz="1650" dirty="0">
                <a:latin typeface="Arial"/>
                <a:cs typeface="Arial"/>
              </a:rPr>
              <a:t>independencia.</a:t>
            </a:r>
            <a:endParaRPr sz="1650">
              <a:latin typeface="Arial"/>
              <a:cs typeface="Arial"/>
            </a:endParaRPr>
          </a:p>
        </p:txBody>
      </p:sp>
      <p:sp>
        <p:nvSpPr>
          <p:cNvPr id="4" name="object 4"/>
          <p:cNvSpPr/>
          <p:nvPr/>
        </p:nvSpPr>
        <p:spPr>
          <a:xfrm>
            <a:off x="2219802" y="3280409"/>
            <a:ext cx="2425351" cy="1030605"/>
          </a:xfrm>
          <a:prstGeom prst="rect">
            <a:avLst/>
          </a:prstGeom>
          <a:blipFill>
            <a:blip r:embed="rId2" cstate="print"/>
            <a:stretch>
              <a:fillRect/>
            </a:stretch>
          </a:blipFill>
        </p:spPr>
        <p:txBody>
          <a:bodyPr wrap="square" lIns="0" tIns="0" rIns="0" bIns="0" rtlCol="0"/>
          <a:lstStyle/>
          <a:p>
            <a:endParaRPr sz="13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p:cNvSpPr txBox="1"/>
          <p:nvPr/>
        </p:nvSpPr>
        <p:spPr>
          <a:xfrm>
            <a:off x="1075765" y="1411941"/>
            <a:ext cx="6790765" cy="4101353"/>
          </a:xfrm>
          <a:prstGeom prst="rect">
            <a:avLst/>
          </a:prstGeom>
        </p:spPr>
        <p:txBody>
          <a:bodyPr wrap="square" lIns="0" tIns="0" rIns="0" bIns="0" rtlCol="0" anchor="ctr">
            <a:noAutofit/>
          </a:bodyPr>
          <a:lstStyle/>
          <a:p>
            <a:pPr marL="11206" algn="ctr">
              <a:spcBef>
                <a:spcPts val="153"/>
              </a:spcBef>
            </a:pPr>
            <a:r>
              <a:rPr lang="es-MX" sz="5294" spc="-268" dirty="0">
                <a:solidFill>
                  <a:schemeClr val="bg1"/>
                </a:solidFill>
                <a:latin typeface="+mj-lt"/>
                <a:ea typeface="Tahoma" panose="020B0604030504040204" pitchFamily="34" charset="0"/>
                <a:cs typeface="Tahoma" panose="020B0604030504040204" pitchFamily="34" charset="0"/>
              </a:rPr>
              <a:t>INTRODUCCIÓN GENERAL</a:t>
            </a:r>
          </a:p>
          <a:p>
            <a:pPr marL="11206" algn="ctr">
              <a:spcBef>
                <a:spcPts val="153"/>
              </a:spcBef>
            </a:pPr>
            <a:r>
              <a:rPr lang="es-MX" sz="5294" spc="-268" dirty="0">
                <a:solidFill>
                  <a:schemeClr val="bg1"/>
                </a:solidFill>
                <a:latin typeface="+mj-lt"/>
                <a:ea typeface="Tahoma" panose="020B0604030504040204" pitchFamily="34" charset="0"/>
                <a:cs typeface="Tahoma" panose="020B0604030504040204" pitchFamily="34" charset="0"/>
              </a:rPr>
              <a:t>SPRING FRAMEWORK</a:t>
            </a:r>
          </a:p>
          <a:p>
            <a:pPr marL="11206" algn="ctr">
              <a:spcBef>
                <a:spcPts val="153"/>
              </a:spcBef>
            </a:pPr>
            <a:endParaRPr lang="es-MX" sz="5294" spc="-268" dirty="0">
              <a:solidFill>
                <a:schemeClr val="tx2">
                  <a:lumMod val="50000"/>
                </a:schemeClr>
              </a:solidFill>
              <a:latin typeface="+mj-lt"/>
              <a:ea typeface="Tahoma" panose="020B0604030504040204" pitchFamily="34" charset="0"/>
              <a:cs typeface="Tahoma" panose="020B0604030504040204" pitchFamily="34" charset="0"/>
            </a:endParaRPr>
          </a:p>
        </p:txBody>
      </p:sp>
      <p:sp>
        <p:nvSpPr>
          <p:cNvPr id="3" name="object 4">
            <a:extLst>
              <a:ext uri="{FF2B5EF4-FFF2-40B4-BE49-F238E27FC236}">
                <a16:creationId xmlns:a16="http://schemas.microsoft.com/office/drawing/2014/main" id="{2CB1C10B-DEF7-4CF5-83E5-506A2CC74807}"/>
              </a:ext>
            </a:extLst>
          </p:cNvPr>
          <p:cNvSpPr/>
          <p:nvPr/>
        </p:nvSpPr>
        <p:spPr>
          <a:xfrm>
            <a:off x="302671" y="67236"/>
            <a:ext cx="1546187" cy="898151"/>
          </a:xfrm>
          <a:prstGeom prst="rect">
            <a:avLst/>
          </a:prstGeom>
          <a:blipFill>
            <a:blip r:embed="rId2" cstate="print"/>
            <a:stretch>
              <a:fillRect/>
            </a:stretch>
          </a:blipFill>
        </p:spPr>
        <p:txBody>
          <a:bodyPr wrap="square" lIns="0" tIns="0" rIns="0" bIns="0" rtlCol="0"/>
          <a:lstStyle/>
          <a:p>
            <a:endParaRPr sz="1588"/>
          </a:p>
        </p:txBody>
      </p:sp>
    </p:spTree>
    <p:extLst>
      <p:ext uri="{BB962C8B-B14F-4D97-AF65-F5344CB8AC3E}">
        <p14:creationId xmlns:p14="http://schemas.microsoft.com/office/powerpoint/2010/main" val="629256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3">
            <a:extLst>
              <a:ext uri="{FF2B5EF4-FFF2-40B4-BE49-F238E27FC236}">
                <a16:creationId xmlns:a16="http://schemas.microsoft.com/office/drawing/2014/main" id="{622B0D11-A524-450F-91DB-268C39012672}"/>
              </a:ext>
            </a:extLst>
          </p:cNvPr>
          <p:cNvSpPr/>
          <p:nvPr/>
        </p:nvSpPr>
        <p:spPr>
          <a:xfrm>
            <a:off x="139643" y="537883"/>
            <a:ext cx="8869886" cy="5439335"/>
          </a:xfrm>
          <a:prstGeom prst="rect">
            <a:avLst/>
          </a:prstGeom>
          <a:blipFill>
            <a:blip r:embed="rId2" cstate="print"/>
            <a:stretch>
              <a:fillRect/>
            </a:stretch>
          </a:blipFill>
        </p:spPr>
        <p:txBody>
          <a:bodyPr wrap="square" lIns="0" tIns="0" rIns="0" bIns="0" rtlCol="0"/>
          <a:lstStyle/>
          <a:p>
            <a:endParaRPr sz="1588"/>
          </a:p>
        </p:txBody>
      </p:sp>
    </p:spTree>
    <p:extLst>
      <p:ext uri="{BB962C8B-B14F-4D97-AF65-F5344CB8AC3E}">
        <p14:creationId xmlns:p14="http://schemas.microsoft.com/office/powerpoint/2010/main" val="3937768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C0EBC0FD-BABB-4574-A494-C5991632D738}"/>
              </a:ext>
            </a:extLst>
          </p:cNvPr>
          <p:cNvSpPr/>
          <p:nvPr/>
        </p:nvSpPr>
        <p:spPr>
          <a:xfrm>
            <a:off x="134471" y="470647"/>
            <a:ext cx="8875059" cy="5341844"/>
          </a:xfrm>
          <a:prstGeom prst="rect">
            <a:avLst/>
          </a:prstGeom>
          <a:blipFill>
            <a:blip r:embed="rId2" cstate="print"/>
            <a:stretch>
              <a:fillRect/>
            </a:stretch>
          </a:blipFill>
        </p:spPr>
        <p:txBody>
          <a:bodyPr wrap="square" lIns="0" tIns="0" rIns="0" bIns="0" rtlCol="0"/>
          <a:lstStyle/>
          <a:p>
            <a:endParaRPr sz="1588"/>
          </a:p>
        </p:txBody>
      </p:sp>
    </p:spTree>
    <p:extLst>
      <p:ext uri="{BB962C8B-B14F-4D97-AF65-F5344CB8AC3E}">
        <p14:creationId xmlns:p14="http://schemas.microsoft.com/office/powerpoint/2010/main" val="3156135933"/>
      </p:ext>
    </p:extLst>
  </p:cSld>
  <p:clrMapOvr>
    <a:masterClrMapping/>
  </p:clrMapOvr>
</p:sld>
</file>

<file path=ppt/theme/theme1.xml><?xml version="1.0" encoding="utf-8"?>
<a:theme xmlns:a="http://schemas.openxmlformats.org/drawingml/2006/main" name="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Xider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Xideral" id="{36F4A2A2-5E4A-420F-8563-12355385DAE9}" vid="{37F3DFDF-F99E-4958-A90C-AE9F29DBAC0B}"/>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chote PPT" id="{EADA2BF8-839D-49C9-8018-E528F7231F32}" vid="{E4D0F97F-2BC3-44D5-BFE9-671F564BD5AF}"/>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chote PPT" id="{EADA2BF8-839D-49C9-8018-E528F7231F32}" vid="{95FC58DF-EDC4-4C59-8B1E-D1D914B7155D}"/>
    </a:ext>
  </a:extLst>
</a:theme>
</file>

<file path=ppt/theme/theme5.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chote PPT" id="{EADA2BF8-839D-49C9-8018-E528F7231F32}" vid="{3E341A43-B38C-4B85-BA6F-77814E33E181}"/>
    </a:ext>
  </a:extLst>
</a:theme>
</file>

<file path=ppt/theme/theme6.xml><?xml version="1.0" encoding="utf-8"?>
<a:theme xmlns:a="http://schemas.openxmlformats.org/drawingml/2006/main" name="1_Xider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Xideral" id="{36F4A2A2-5E4A-420F-8563-12355385DAE9}" vid="{37F3DFDF-F99E-4958-A90C-AE9F29DBAC0B}"/>
    </a:ext>
  </a:extLst>
</a:theme>
</file>

<file path=ppt/theme/theme7.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chote PPT" id="{EADA2BF8-839D-49C9-8018-E528F7231F32}" vid="{E4D0F97F-2BC3-44D5-BFE9-671F564BD5AF}"/>
    </a:ext>
  </a:extLst>
</a:theme>
</file>

<file path=ppt/theme/theme8.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chote PPT" id="{EADA2BF8-839D-49C9-8018-E528F7231F32}" vid="{95FC58DF-EDC4-4C59-8B1E-D1D914B7155D}"/>
    </a:ext>
  </a:extLst>
</a:theme>
</file>

<file path=ppt/theme/theme9.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chote PPT" id="{EADA2BF8-839D-49C9-8018-E528F7231F32}" vid="{3E341A43-B38C-4B85-BA6F-77814E33E181}"/>
    </a:ext>
  </a:extLst>
</a:theme>
</file>

<file path=docProps/app.xml><?xml version="1.0" encoding="utf-8"?>
<Properties xmlns="http://schemas.openxmlformats.org/officeDocument/2006/extended-properties" xmlns:vt="http://schemas.openxmlformats.org/officeDocument/2006/docPropsVTypes">
  <TotalTime>13828</TotalTime>
  <Words>3314</Words>
  <Application>Microsoft Office PowerPoint</Application>
  <PresentationFormat>Presentación en pantalla (4:3)</PresentationFormat>
  <Paragraphs>454</Paragraphs>
  <Slides>65</Slides>
  <Notes>0</Notes>
  <HiddenSlides>0</HiddenSlides>
  <MMClips>0</MMClips>
  <ScaleCrop>false</ScaleCrop>
  <HeadingPairs>
    <vt:vector size="6" baseType="variant">
      <vt:variant>
        <vt:lpstr>Fuentes usadas</vt:lpstr>
      </vt:variant>
      <vt:variant>
        <vt:i4>6</vt:i4>
      </vt:variant>
      <vt:variant>
        <vt:lpstr>Tema</vt:lpstr>
      </vt:variant>
      <vt:variant>
        <vt:i4>9</vt:i4>
      </vt:variant>
      <vt:variant>
        <vt:lpstr>Títulos de diapositiva</vt:lpstr>
      </vt:variant>
      <vt:variant>
        <vt:i4>65</vt:i4>
      </vt:variant>
    </vt:vector>
  </HeadingPairs>
  <TitlesOfParts>
    <vt:vector size="80" baseType="lpstr">
      <vt:lpstr>Arial</vt:lpstr>
      <vt:lpstr>Calibri</vt:lpstr>
      <vt:lpstr>Calibri Light</vt:lpstr>
      <vt:lpstr>Roboto</vt:lpstr>
      <vt:lpstr>Times New Roman</vt:lpstr>
      <vt:lpstr>Wingdings</vt:lpstr>
      <vt:lpstr>Diseño personalizado</vt:lpstr>
      <vt:lpstr>Xideral</vt:lpstr>
      <vt:lpstr>1_Office Theme</vt:lpstr>
      <vt:lpstr>Custom Design</vt:lpstr>
      <vt:lpstr>1_Custom Design</vt:lpstr>
      <vt:lpstr>1_Xideral</vt:lpstr>
      <vt:lpstr>2_Office Theme</vt:lpstr>
      <vt:lpstr>2_Custom Design</vt:lpstr>
      <vt:lpstr>3_Custom Design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CONCEPTOS BÁSICOS</vt:lpstr>
      <vt:lpstr>CONCEPTOS BÁSICOS</vt:lpstr>
      <vt:lpstr>MÓDULOS DE SPRING</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¿QUÉ ES UN BEAN?</vt:lpstr>
      <vt:lpstr>BEANS EN SPRING</vt:lpstr>
      <vt:lpstr>EL CONTENEDOR DE BEANS DE SPRING</vt:lpstr>
      <vt:lpstr>CICLO DE VIDA DE UN BEAN DE SPRING</vt:lpstr>
      <vt:lpstr>FORMAS DE CREAR UN BEAN EN SPRING</vt:lpstr>
      <vt:lpstr>CONFIGURACIÓN DE SPRING BEANS</vt:lpstr>
      <vt:lpstr>ALCANCES DE UN SPRING BEAN</vt:lpstr>
      <vt:lpstr>Presentación de PowerPoint</vt:lpstr>
      <vt:lpstr>INYECCIÓN DE DEPENDENCIAS -DI</vt:lpstr>
      <vt:lpstr>¿QUÉ ES INVERSIÓN DE CONTROL - IOC?</vt:lpstr>
      <vt:lpstr>INYECCIÓN DE DEPENDENCIAS - DI</vt:lpstr>
      <vt:lpstr>INYECCIÓN DE DEPENDENCIAS- DI</vt:lpstr>
      <vt:lpstr>TIPOS DE INYECCIONES DE DEPENDENCIAS</vt:lpstr>
      <vt:lpstr>DI MEDIANTE CONSTRUCTOR</vt:lpstr>
      <vt:lpstr>DI MEDIANTE CONSTRUCTOR</vt:lpstr>
      <vt:lpstr>DI MEDIANTE MÉTODO</vt:lpstr>
      <vt:lpstr>DI MEDIANTE MÉTODO</vt:lpstr>
      <vt:lpstr>AUTO-DETECCIÓN DE DEPENDENCIAS AUTOWIRED</vt:lpstr>
      <vt:lpstr>AUTOWIRED - CONSTRUCTOR</vt:lpstr>
      <vt:lpstr>Presentación de PowerPoint</vt:lpstr>
      <vt:lpstr>Presentación de PowerPoint</vt:lpstr>
    </vt:vector>
  </TitlesOfParts>
  <Company>Division437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PixelWarrior</dc:creator>
  <cp:lastModifiedBy>Juan Carlos Bucio Mercado</cp:lastModifiedBy>
  <cp:revision>141</cp:revision>
  <dcterms:created xsi:type="dcterms:W3CDTF">2013-01-23T18:01:28Z</dcterms:created>
  <dcterms:modified xsi:type="dcterms:W3CDTF">2019-09-05T07:18:55Z</dcterms:modified>
</cp:coreProperties>
</file>