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7" r:id="rId5"/>
    <p:sldId id="259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1" autoAdjust="0"/>
    <p:restoredTop sz="94619" autoAdjust="0"/>
  </p:normalViewPr>
  <p:slideViewPr>
    <p:cSldViewPr snapToGrid="0">
      <p:cViewPr varScale="1">
        <p:scale>
          <a:sx n="108" d="100"/>
          <a:sy n="108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AFB03-551E-480A-9816-3412D3CE86E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346F-87A5-4382-B888-DBCBB2B3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5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346F-87A5-4382-B888-DBCBB2B3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3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microservice-testing/" TargetMode="External"/><Relationship Id="rId7" Type="http://schemas.openxmlformats.org/officeDocument/2006/relationships/hyperlink" Target="https://github.com/RaulBurian/ExpandingUnits" TargetMode="External"/><Relationship Id="rId2" Type="http://schemas.openxmlformats.org/officeDocument/2006/relationships/hyperlink" Target="https://medium.com/@kentbeck_7670/test-desiderata-94150638a4b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helajev/testcontainers-showcase" TargetMode="External"/><Relationship Id="rId5" Type="http://schemas.openxmlformats.org/officeDocument/2006/relationships/hyperlink" Target="https://learn.microsoft.com/en-us/ef/core/testing/" TargetMode="External"/><Relationship Id="rId4" Type="http://schemas.openxmlformats.org/officeDocument/2006/relationships/hyperlink" Target="https://learn.microsoft.com/en-us/aspnet/core/test/integration-tests?view=aspnetcore-8.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Expanding the unit of testing in </a:t>
            </a:r>
            <a:r>
              <a:rPr lang="en-US" dirty="0" err="1"/>
              <a:t>.NEt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Raul </a:t>
            </a:r>
            <a:r>
              <a:rPr lang="en-US" dirty="0" err="1"/>
              <a:t>Burian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7AA5-DFDA-AC3B-4A7D-40712E51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5BB2D8-62E9-7C41-74BD-48ADCBDB1A68}"/>
              </a:ext>
            </a:extLst>
          </p:cNvPr>
          <p:cNvSpPr txBox="1">
            <a:spLocks/>
          </p:cNvSpPr>
          <p:nvPr/>
        </p:nvSpPr>
        <p:spPr>
          <a:xfrm>
            <a:off x="5912529" y="2340864"/>
            <a:ext cx="5331336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8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7AA5-DFDA-AC3B-4A7D-40712E51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5BB2D8-62E9-7C41-74BD-48ADCBDB1A68}"/>
              </a:ext>
            </a:extLst>
          </p:cNvPr>
          <p:cNvSpPr txBox="1">
            <a:spLocks/>
          </p:cNvSpPr>
          <p:nvPr/>
        </p:nvSpPr>
        <p:spPr>
          <a:xfrm>
            <a:off x="5912529" y="2340864"/>
            <a:ext cx="5331336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3C12B-2528-CD2F-E5E2-389170313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454" y="2166151"/>
            <a:ext cx="5145452" cy="3634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8C83F5-0529-7F92-BA95-C79E2159D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530" y="3258105"/>
            <a:ext cx="1282681" cy="648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A43D28-1C97-C03A-618F-48633B8A7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530" y="4914926"/>
            <a:ext cx="1282681" cy="6487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794F1A-6666-F847-32D8-51412D378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905" y="2837677"/>
            <a:ext cx="1246001" cy="5913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7E49EB-3F6F-CFA7-D3EB-B96028BDA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905" y="4525914"/>
            <a:ext cx="1246001" cy="5913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2780A1-077C-21A3-FB69-52E195361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105" y="3653101"/>
            <a:ext cx="1199600" cy="6487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31836D-5CD8-E2FE-F9A1-7F7207B14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3904" y="5350935"/>
            <a:ext cx="1246001" cy="6738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5D65F98-1523-3F2E-C61E-2C3C31D64D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420" y="5019270"/>
            <a:ext cx="459085" cy="1569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A783A3-E2F4-2A57-2057-4F6606FE2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8020" y="3262671"/>
            <a:ext cx="459085" cy="1569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15D2DB-970A-E05F-BA00-0B45FAB657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52" y="3787437"/>
            <a:ext cx="403453" cy="2184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9F8C043-20AC-DAF8-22FB-D2630E17FA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6352" y="5394971"/>
            <a:ext cx="403453" cy="2184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BB041D-5405-DA91-318E-E5974F591F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0529" y="4005881"/>
            <a:ext cx="1212048" cy="6508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5B02405-89FC-9555-B88A-312CF1AB4D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9206" y="4090506"/>
            <a:ext cx="1221556" cy="4815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902164A-8538-0F99-D0B9-5BFBC25020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2365583" y="2895515"/>
            <a:ext cx="917997" cy="1317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6AE1D94-DDBA-AF69-5D9F-A01BD3B444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54221" y="4195762"/>
            <a:ext cx="467864" cy="21209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C91FE36-F09B-2E13-9DEC-E3F013A62297}"/>
              </a:ext>
            </a:extLst>
          </p:cNvPr>
          <p:cNvSpPr txBox="1"/>
          <p:nvPr/>
        </p:nvSpPr>
        <p:spPr>
          <a:xfrm>
            <a:off x="1180730" y="5687836"/>
            <a:ext cx="387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 = Entire isolated service ?</a:t>
            </a:r>
          </a:p>
        </p:txBody>
      </p:sp>
    </p:spTree>
    <p:extLst>
      <p:ext uri="{BB962C8B-B14F-4D97-AF65-F5344CB8AC3E}">
        <p14:creationId xmlns:p14="http://schemas.microsoft.com/office/powerpoint/2010/main" val="258219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7AA5-DFDA-AC3B-4A7D-40712E51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properties – Component tests – Test an entire service / component in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FFE5-1D67-4E81-A781-0350552B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331336" cy="3634486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Isolated and composable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 Tests should return the same results regardless of the order in which they are run.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Running 1 or 1000 should have the same outcome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Fast &amp; “Cheap” – not as fast but still pretty fast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T</a:t>
            </a: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ests should run quickly.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Tests should be cheap to write and maintain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Behavioral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T</a:t>
            </a: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ests should be sensitive to changes in the behavior of the code under test.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If the behavior changes, the test result should change.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5BB2D8-62E9-7C41-74BD-48ADCBDB1A68}"/>
              </a:ext>
            </a:extLst>
          </p:cNvPr>
          <p:cNvSpPr txBox="1">
            <a:spLocks/>
          </p:cNvSpPr>
          <p:nvPr/>
        </p:nvSpPr>
        <p:spPr>
          <a:xfrm>
            <a:off x="5912529" y="2340864"/>
            <a:ext cx="5331336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Structure-insensitive -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mpstly</a:t>
            </a:r>
            <a:endParaRPr lang="en-US" dirty="0">
              <a:solidFill>
                <a:srgbClr val="00B050"/>
              </a:solidFill>
              <a:highlight>
                <a:srgbClr val="FFFFFF"/>
              </a:highlight>
              <a:latin typeface="source-serif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Tests should not change their result if the structure of the code changes.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If the contract holds, there should be no need to change the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ource-serif-pro"/>
              </a:rPr>
              <a:t>Specific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ource-serif-pro"/>
              </a:rPr>
              <a:t> If a test fails, the cause of the failure should be obvious.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Deterministic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If nothing changes, the test result shouldn’t change.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Always have complete control over a tests 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Predictive &amp; </a:t>
            </a: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Inspiring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P</a:t>
            </a: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assing the tests should inspire confidence</a:t>
            </a:r>
            <a:endParaRPr lang="en-US" dirty="0">
              <a:solidFill>
                <a:srgbClr val="00B050"/>
              </a:solidFill>
              <a:highlight>
                <a:srgbClr val="FFFFFF"/>
              </a:highlight>
              <a:latin typeface="source-serif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ighlight>
                  <a:srgbClr val="FFFFFF"/>
                </a:highlight>
                <a:latin typeface="source-serif-pro"/>
              </a:rPr>
              <a:t>If the tests pass, then the code under test should be suitable for production.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9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F5D0A1-F61F-3C5C-3A2C-787FEABB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D335AA-E9DD-8E28-89F6-79A44F31F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0753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0B45-645A-E330-B376-B3FFD0AE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B5B8E-9378-6506-4533-5CEFBEF24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Test Properties</a:t>
            </a:r>
          </a:p>
          <a:p>
            <a:r>
              <a:rPr lang="en-US" dirty="0">
                <a:hlinkClick r:id="rId3"/>
              </a:rPr>
              <a:t>Testing in microservices 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>
                <a:hlinkClick r:id="rId4"/>
              </a:rPr>
              <a:t>NET testing WAF</a:t>
            </a:r>
            <a:endParaRPr lang="en-US" dirty="0"/>
          </a:p>
          <a:p>
            <a:r>
              <a:rPr lang="en-US" dirty="0">
                <a:hlinkClick r:id="rId5"/>
              </a:rPr>
              <a:t>Testing EF</a:t>
            </a:r>
            <a:endParaRPr lang="en-US" dirty="0"/>
          </a:p>
          <a:p>
            <a:r>
              <a:rPr lang="en-US" dirty="0">
                <a:hlinkClick r:id="rId6"/>
              </a:rPr>
              <a:t>Test containers</a:t>
            </a:r>
            <a:endParaRPr lang="en-US" dirty="0"/>
          </a:p>
          <a:p>
            <a:r>
              <a:rPr lang="en-US" dirty="0"/>
              <a:t>Cosmin </a:t>
            </a:r>
            <a:r>
              <a:rPr lang="en-US" dirty="0" err="1"/>
              <a:t>Stirbu</a:t>
            </a:r>
            <a:endParaRPr lang="en-US" dirty="0"/>
          </a:p>
          <a:p>
            <a:r>
              <a:rPr lang="en-US" dirty="0">
                <a:hlinkClick r:id="rId7"/>
              </a:rPr>
              <a:t>https://github.com/RaulBurian/ExpandingUnits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7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D42C-EA97-0531-9ECE-A042E3BC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616D-BE5D-4A47-B294-CE1B9F363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Levels of testing</a:t>
            </a:r>
          </a:p>
          <a:p>
            <a:r>
              <a:rPr lang="en-US" dirty="0"/>
              <a:t>Test properties</a:t>
            </a:r>
          </a:p>
          <a:p>
            <a:r>
              <a:rPr lang="en-US" dirty="0"/>
              <a:t>Levels of testing interpretation today</a:t>
            </a:r>
          </a:p>
          <a:p>
            <a:r>
              <a:rPr lang="en-US" dirty="0"/>
              <a:t>Expanding unit tests into “component” tests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What have we learned</a:t>
            </a:r>
          </a:p>
          <a:p>
            <a:r>
              <a:rPr lang="en-US" dirty="0"/>
              <a:t>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3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B1741E-1A26-FF33-98C0-2F67986E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816" y="909774"/>
            <a:ext cx="4001058" cy="3200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011BDE-D9D1-0869-EE20-CB3B97B4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84F55-BB76-50F4-1E06-6C8546CBD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145" y="3750954"/>
            <a:ext cx="4498599" cy="2465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8A5C74-B79B-1A50-34FB-9B1C61697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3429000"/>
            <a:ext cx="3931624" cy="310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4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59D1-3B23-CE50-6B56-966A1053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800C-9C9B-25BB-5B9F-AB8C31C9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21763"/>
            <a:ext cx="11029615" cy="4483223"/>
          </a:xfrm>
        </p:spPr>
        <p:txBody>
          <a:bodyPr>
            <a:normAutofit/>
          </a:bodyPr>
          <a:lstStyle/>
          <a:p>
            <a:r>
              <a:rPr lang="en-US" dirty="0"/>
              <a:t>Unit tests:</a:t>
            </a:r>
          </a:p>
          <a:p>
            <a:pPr lvl="1"/>
            <a:r>
              <a:rPr lang="en-US" dirty="0"/>
              <a:t>Test the smallest piece of the puzzle (usually a class) individually and isolated</a:t>
            </a:r>
          </a:p>
          <a:p>
            <a:r>
              <a:rPr lang="en-US" dirty="0"/>
              <a:t>Integration tests:</a:t>
            </a:r>
          </a:p>
          <a:p>
            <a:pPr lvl="1"/>
            <a:r>
              <a:rPr lang="en-US" dirty="0"/>
              <a:t>Test multiple integrated pieces in isolation</a:t>
            </a:r>
          </a:p>
          <a:p>
            <a:r>
              <a:rPr lang="en-US" dirty="0"/>
              <a:t>Connection tests:</a:t>
            </a:r>
          </a:p>
          <a:p>
            <a:pPr lvl="1"/>
            <a:r>
              <a:rPr lang="en-US" dirty="0"/>
              <a:t>Test that the system can connect to other dependent services</a:t>
            </a:r>
          </a:p>
          <a:p>
            <a:r>
              <a:rPr lang="en-US" dirty="0"/>
              <a:t>End to end tests:</a:t>
            </a:r>
          </a:p>
          <a:p>
            <a:pPr lvl="1"/>
            <a:r>
              <a:rPr lang="en-US" dirty="0"/>
              <a:t>Test your system’s effects upon the output of other systems</a:t>
            </a:r>
          </a:p>
          <a:p>
            <a:r>
              <a:rPr lang="en-US" dirty="0"/>
              <a:t>Exploratory:</a:t>
            </a:r>
          </a:p>
          <a:p>
            <a:pPr lvl="1"/>
            <a:r>
              <a:rPr lang="en-US" dirty="0"/>
              <a:t>Manual exploration of test situations</a:t>
            </a:r>
          </a:p>
          <a:p>
            <a:pPr lvl="1"/>
            <a:r>
              <a:rPr lang="en-US" dirty="0"/>
              <a:t>Not the focus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F0F76-DB96-1CE5-2D80-6B9C9C54A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991" y="1878716"/>
            <a:ext cx="5357136" cy="409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0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7AA5-DFDA-AC3B-4A7D-40712E51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FFE5-1D67-4E81-A781-0350552B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331336" cy="3634486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Isolated and composable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Tests should return the same results regardless of the order in which they are run.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Running 1 or 1000 should have the same outcome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Fast &amp; “Cheap”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T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ests should run quickly.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Tests should be cheap to write and maintain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Behavioral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T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ests should be sensitive to changes in the behavior of the code under test.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If the behavior changes, the test result should change.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5BB2D8-62E9-7C41-74BD-48ADCBDB1A68}"/>
              </a:ext>
            </a:extLst>
          </p:cNvPr>
          <p:cNvSpPr txBox="1">
            <a:spLocks/>
          </p:cNvSpPr>
          <p:nvPr/>
        </p:nvSpPr>
        <p:spPr>
          <a:xfrm>
            <a:off x="5912529" y="2340864"/>
            <a:ext cx="5331336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Structure-insensitive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Tests should not change their result if the structure of the code changes.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If the contract holds, there should be no need to change the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Specific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If a test fails, the cause of the failure should be obvious.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Deterministic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If nothing changes, the test result shouldn’t change.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Always have complete control over a tests 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Predictive &amp; 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Inspiring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P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assing the tests should inspire confidence</a:t>
            </a:r>
            <a:endParaRPr lang="en-US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If the tests pass, then the code under test should be suitable for production.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3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7AA5-DFDA-AC3B-4A7D-40712E51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properties – Unit tests (smallest piece of the puzzle)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FFE5-1D67-4E81-A781-0350552B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331336" cy="3634486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Isolated and composable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 Tests should return the same results regardless of the order in which they are run.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Running 1 or 1000 should have the same outcome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Fast &amp; “Cheap”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T</a:t>
            </a: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ests should run quickly.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Tests should be cheap to write and maintain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-serif-pro"/>
              </a:rPr>
              <a:t>Behavioral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ource-serif-pro"/>
              </a:rPr>
              <a:t>T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-serif-pro"/>
              </a:rPr>
              <a:t>ests should be sensitive to changes in the behavior of the code under test.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-serif-pro"/>
              </a:rPr>
              <a:t>If the behavior changes, the test result should change.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5BB2D8-62E9-7C41-74BD-48ADCBDB1A68}"/>
              </a:ext>
            </a:extLst>
          </p:cNvPr>
          <p:cNvSpPr txBox="1">
            <a:spLocks/>
          </p:cNvSpPr>
          <p:nvPr/>
        </p:nvSpPr>
        <p:spPr>
          <a:xfrm>
            <a:off x="5912529" y="2340864"/>
            <a:ext cx="5331336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ource-serif-pro"/>
              </a:rPr>
              <a:t>Structure-insensitive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ource-serif-pro"/>
              </a:rPr>
              <a:t>Tests should not change their result if the structure of the code changes.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ource-serif-pro"/>
              </a:rPr>
              <a:t>If the contract holds, there should be no need to change the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Specific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 If a test fails, the cause of the failure should be obvious.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Deterministic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If nothing changes, the test result shouldn’t change.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Always have complete control over a tests 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ource-serif-pro"/>
              </a:rPr>
              <a:t>Predictive &amp;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-serif-pro"/>
              </a:rPr>
              <a:t>Inspiring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ource-serif-pro"/>
              </a:rPr>
              <a:t>P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-serif-pro"/>
              </a:rPr>
              <a:t>assing the tests should inspire confidence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source-serif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ource-serif-pro"/>
              </a:rPr>
              <a:t>If the tests pass, then the code under test should be suitable for production.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2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7AA5-DFDA-AC3B-4A7D-40712E51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properties – 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FFE5-1D67-4E81-A781-0350552B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331336" cy="3634486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Isolated and composable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 Tests should return the same results regardless of the order in which they are run.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Running 1 or 1000 should have the same outcome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Fast &amp; “Cheap”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T</a:t>
            </a: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ests should run quickly.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Tests should be cheap to write and maintain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source-serif-pro"/>
              </a:rPr>
              <a:t>Behavioral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ighlight>
                  <a:srgbClr val="FFFFFF"/>
                </a:highlight>
                <a:latin typeface="source-serif-pro"/>
              </a:rPr>
              <a:t>T</a:t>
            </a:r>
            <a:r>
              <a:rPr lang="en-US" b="0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source-serif-pro"/>
              </a:rPr>
              <a:t>ests should be sensitive to changes in the behavior of the code under test.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source-serif-pro"/>
              </a:rPr>
              <a:t>If the behavior changes, the test result should change.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5BB2D8-62E9-7C41-74BD-48ADCBDB1A68}"/>
              </a:ext>
            </a:extLst>
          </p:cNvPr>
          <p:cNvSpPr txBox="1">
            <a:spLocks/>
          </p:cNvSpPr>
          <p:nvPr/>
        </p:nvSpPr>
        <p:spPr>
          <a:xfrm>
            <a:off x="5912529" y="2340864"/>
            <a:ext cx="5331336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ighlight>
                  <a:srgbClr val="FFFFFF"/>
                </a:highlight>
                <a:latin typeface="source-serif-pro"/>
              </a:rPr>
              <a:t>Structure-insensitive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ighlight>
                  <a:srgbClr val="FFFFFF"/>
                </a:highlight>
                <a:latin typeface="source-serif-pro"/>
              </a:rPr>
              <a:t>Tests should not change their result if the structure of the code changes.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ighlight>
                  <a:srgbClr val="FFFFFF"/>
                </a:highlight>
                <a:latin typeface="source-serif-pro"/>
              </a:rPr>
              <a:t>If the contract holds, there should be no need to change the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ighlight>
                  <a:srgbClr val="FFFFFF"/>
                </a:highlight>
                <a:latin typeface="source-serif-pro"/>
              </a:rPr>
              <a:t>Specific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ighlight>
                  <a:srgbClr val="FFFFFF"/>
                </a:highlight>
                <a:latin typeface="source-serif-pro"/>
              </a:rPr>
              <a:t> If a test fails, the cause of the failure should be obvious.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Deterministic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If nothing changes, the test result shouldn’t change.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Always have complete control over a tests 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ighlight>
                  <a:srgbClr val="FFFFFF"/>
                </a:highlight>
                <a:latin typeface="source-serif-pro"/>
              </a:rPr>
              <a:t>Predictive &amp; </a:t>
            </a:r>
            <a:r>
              <a:rPr lang="en-US" b="0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source-serif-pro"/>
              </a:rPr>
              <a:t>Inspiring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ighlight>
                  <a:srgbClr val="FFFFFF"/>
                </a:highlight>
                <a:latin typeface="source-serif-pro"/>
              </a:rPr>
              <a:t>P</a:t>
            </a:r>
            <a:r>
              <a:rPr lang="en-US" b="0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source-serif-pro"/>
              </a:rPr>
              <a:t>assing the tests should inspire confidence</a:t>
            </a:r>
            <a:endParaRPr lang="en-US" dirty="0">
              <a:solidFill>
                <a:srgbClr val="FFC000"/>
              </a:solidFill>
              <a:highlight>
                <a:srgbClr val="FFFFFF"/>
              </a:highlight>
              <a:latin typeface="source-serif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If the tests pass, then the code under test should be suitable for production.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2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7AA5-DFDA-AC3B-4A7D-40712E51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properties – Connection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FFE5-1D67-4E81-A781-0350552B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331336" cy="3634486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Isolated and composable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 Tests should return the same results regardless of the order in which they are run.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Running 1 or 1000 should have the same outcome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source-serif-pro"/>
              </a:rPr>
              <a:t>Fast &amp; “Cheap”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ighlight>
                  <a:srgbClr val="FFFFFF"/>
                </a:highlight>
                <a:latin typeface="source-serif-pro"/>
              </a:rPr>
              <a:t>T</a:t>
            </a:r>
            <a:r>
              <a:rPr lang="en-US" b="0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source-serif-pro"/>
              </a:rPr>
              <a:t>ests should run quickly.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source-serif-pro"/>
              </a:rPr>
              <a:t>Tests should be cheap to write and maintain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-serif-pro"/>
              </a:rPr>
              <a:t>Behavioral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ource-serif-pro"/>
              </a:rPr>
              <a:t>T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-serif-pro"/>
              </a:rPr>
              <a:t>ests should be sensitive to changes in the behavior of the code under test.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-serif-pro"/>
              </a:rPr>
              <a:t>If the behavior changes, the test result should change.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5BB2D8-62E9-7C41-74BD-48ADCBDB1A68}"/>
              </a:ext>
            </a:extLst>
          </p:cNvPr>
          <p:cNvSpPr txBox="1">
            <a:spLocks/>
          </p:cNvSpPr>
          <p:nvPr/>
        </p:nvSpPr>
        <p:spPr>
          <a:xfrm>
            <a:off x="5912529" y="2340864"/>
            <a:ext cx="5331336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Structure-insensitive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Tests should not change their result if the structure of the code changes.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If the contract holds, there should be no need to change the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ource-serif-pro"/>
              </a:rPr>
              <a:t>Specific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ource-serif-pro"/>
              </a:rPr>
              <a:t> If a test fails, the cause of the failure should be obvious.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ource-serif-pro"/>
              </a:rPr>
              <a:t>Deterministic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ource-serif-pro"/>
              </a:rPr>
              <a:t>If nothing changes, the test result shouldn’t change.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ource-serif-pro"/>
              </a:rPr>
              <a:t>Always have complete control over a tests 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ighlight>
                  <a:srgbClr val="FFFFFF"/>
                </a:highlight>
                <a:latin typeface="source-serif-pro"/>
              </a:rPr>
              <a:t>Predictive &amp; </a:t>
            </a:r>
            <a:r>
              <a:rPr lang="en-US" b="0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source-serif-pro"/>
              </a:rPr>
              <a:t>Inspiring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ighlight>
                  <a:srgbClr val="FFFFFF"/>
                </a:highlight>
                <a:latin typeface="source-serif-pro"/>
              </a:rPr>
              <a:t>P</a:t>
            </a:r>
            <a:r>
              <a:rPr lang="en-US" b="0" i="0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source-serif-pro"/>
              </a:rPr>
              <a:t>assing the tests should inspire confidence</a:t>
            </a:r>
            <a:endParaRPr lang="en-US" dirty="0">
              <a:solidFill>
                <a:srgbClr val="FFC000"/>
              </a:solidFill>
              <a:highlight>
                <a:srgbClr val="FFFFFF"/>
              </a:highlight>
              <a:latin typeface="source-serif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ighlight>
                  <a:srgbClr val="FFFFFF"/>
                </a:highlight>
                <a:latin typeface="source-serif-pro"/>
              </a:rPr>
              <a:t>If the tests pass, then the code under test should be suitable for production.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4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7AA5-DFDA-AC3B-4A7D-40712E51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properties – E2E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FFE5-1D67-4E81-A781-0350552B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331336" cy="3634486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-serif-pro"/>
              </a:rPr>
              <a:t>Isolated and composable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-serif-pro"/>
              </a:rPr>
              <a:t> Tests should return the same results regardless of the order in which they are run.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-serif-pro"/>
              </a:rPr>
              <a:t>Running 1 or 1000 should have the same outcome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-serif-pro"/>
              </a:rPr>
              <a:t>Fast &amp; “Cheap”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ource-serif-pro"/>
              </a:rPr>
              <a:t>T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-serif-pro"/>
              </a:rPr>
              <a:t>ests should run quickly.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ource-serif-pro"/>
              </a:rPr>
              <a:t>Tests should be cheap to write and maintain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Behavioral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T</a:t>
            </a: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ests should be sensitive to changes in the behavior of the code under test.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If the behavior changes, the test result should change.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5BB2D8-62E9-7C41-74BD-48ADCBDB1A68}"/>
              </a:ext>
            </a:extLst>
          </p:cNvPr>
          <p:cNvSpPr txBox="1">
            <a:spLocks/>
          </p:cNvSpPr>
          <p:nvPr/>
        </p:nvSpPr>
        <p:spPr>
          <a:xfrm>
            <a:off x="5912529" y="2340864"/>
            <a:ext cx="5331336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Structure-insensitive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Tests should not change their result if the structure of the code changes.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If the contract holds, there should be no need to change the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ource-serif-pro"/>
              </a:rPr>
              <a:t>Specific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ource-serif-pro"/>
              </a:rPr>
              <a:t> If a test fails, the cause of the failure should be obvious.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ource-serif-pro"/>
              </a:rPr>
              <a:t>Deterministic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ource-serif-pro"/>
              </a:rPr>
              <a:t>If nothing changes, the test result shouldn’t change.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source-serif-pro"/>
              </a:rPr>
              <a:t>Always have complete control over a tests 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Predictive &amp; </a:t>
            </a: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Inspiring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P</a:t>
            </a:r>
            <a:r>
              <a:rPr lang="en-US" b="0" i="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source-serif-pro"/>
              </a:rPr>
              <a:t>assing the tests should inspire confidence</a:t>
            </a:r>
            <a:endParaRPr lang="en-US" dirty="0">
              <a:solidFill>
                <a:srgbClr val="00B050"/>
              </a:solidFill>
              <a:highlight>
                <a:srgbClr val="FFFFFF"/>
              </a:highlight>
              <a:latin typeface="source-serif-pro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source-serif-pro"/>
              </a:rPr>
              <a:t>If the tests pass, then the code under test should be suitable for production.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337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{DB7DAE28-5EBC-4456-8E1C-5639F773DAEC}tf33552983_win32</Template>
  <TotalTime>65</TotalTime>
  <Words>1180</Words>
  <Application>Microsoft Office PowerPoint</Application>
  <PresentationFormat>Widescreen</PresentationFormat>
  <Paragraphs>163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source-serif-pro</vt:lpstr>
      <vt:lpstr>Wingdings 2</vt:lpstr>
      <vt:lpstr>DividendVTI</vt:lpstr>
      <vt:lpstr>Expanding the unit of testing in .NEt</vt:lpstr>
      <vt:lpstr>Plan</vt:lpstr>
      <vt:lpstr>Levels of testing</vt:lpstr>
      <vt:lpstr>Levels of testing</vt:lpstr>
      <vt:lpstr>Test properties</vt:lpstr>
      <vt:lpstr>Test properties – Unit tests (smallest piece of the puzzle)</vt:lpstr>
      <vt:lpstr>Test properties – integration tests</vt:lpstr>
      <vt:lpstr>Test properties – Connection tests</vt:lpstr>
      <vt:lpstr>Test properties – E2E</vt:lpstr>
      <vt:lpstr>Can we do better?</vt:lpstr>
      <vt:lpstr>Can we do better?</vt:lpstr>
      <vt:lpstr>Test properties – Component tests – Test an entire service / component in isolation</vt:lpstr>
      <vt:lpstr>DEMO</vt:lpstr>
      <vt:lpstr>Refs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</dc:creator>
  <cp:lastModifiedBy>X</cp:lastModifiedBy>
  <cp:revision>2</cp:revision>
  <dcterms:created xsi:type="dcterms:W3CDTF">2024-06-12T04:28:06Z</dcterms:created>
  <dcterms:modified xsi:type="dcterms:W3CDTF">2024-06-12T05:37:44Z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