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7" r:id="rId3"/>
    <p:sldId id="278" r:id="rId4"/>
    <p:sldId id="281" r:id="rId5"/>
    <p:sldId id="280" r:id="rId6"/>
    <p:sldId id="282" r:id="rId7"/>
    <p:sldId id="283" r:id="rId8"/>
    <p:sldId id="284" r:id="rId9"/>
    <p:sldId id="286" r:id="rId10"/>
    <p:sldId id="287" r:id="rId11"/>
    <p:sldId id="270" r:id="rId12"/>
    <p:sldId id="288" r:id="rId13"/>
    <p:sldId id="289" r:id="rId14"/>
    <p:sldId id="291" r:id="rId15"/>
    <p:sldId id="292" r:id="rId16"/>
    <p:sldId id="293" r:id="rId17"/>
    <p:sldId id="294" r:id="rId18"/>
    <p:sldId id="295" r:id="rId19"/>
    <p:sldId id="296" r:id="rId20"/>
    <p:sldId id="29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DD6"/>
    <a:srgbClr val="0432FF"/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2224"/>
  </p:normalViewPr>
  <p:slideViewPr>
    <p:cSldViewPr snapToGrid="0" snapToObjects="1">
      <p:cViewPr varScale="1">
        <p:scale>
          <a:sx n="93" d="100"/>
          <a:sy n="93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5B61-D596-2743-ADE6-D2182E53AC9C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B9970-D2EB-AF4A-B6A1-7511D912C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75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9970-D2EB-AF4A-B6A1-7511D912C2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8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6C31-2764-984C-A447-67DBE5DAA71D}" type="datetime1">
              <a:rPr lang="ro-RO" smtClean="0"/>
              <a:t>15.12.2019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A71-561C-984F-8FCD-3B392562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B341-8F0F-074D-82BB-836E56B2E182}" type="datetime1">
              <a:rPr lang="ro-RO" smtClean="0"/>
              <a:t>15.12.2019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A71-561C-984F-8FCD-3B392562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9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6BCC-064E-B841-BB75-79F5443B57D3}" type="datetime1">
              <a:rPr lang="ro-RO" smtClean="0"/>
              <a:t>15.12.2019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A71-561C-984F-8FCD-3B392562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4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BFD1-C8A1-3F40-A6B7-D9BDA5EE7947}" type="datetime1">
              <a:rPr lang="ro-RO" smtClean="0"/>
              <a:t>15.12.2019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A71-561C-984F-8FCD-3B392562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3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C25B-F782-9B46-9FB7-D656E0F51531}" type="datetime1">
              <a:rPr lang="ro-RO" smtClean="0"/>
              <a:t>15.12.2019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A71-561C-984F-8FCD-3B392562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1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E882-9276-CA42-985E-96D43840B42F}" type="datetime1">
              <a:rPr lang="ro-RO" smtClean="0"/>
              <a:t>15.12.2019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A71-561C-984F-8FCD-3B392562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90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BC05-B893-9E4B-9FCE-FE7B675AD25B}" type="datetime1">
              <a:rPr lang="ro-RO" smtClean="0"/>
              <a:t>15.12.2019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A71-561C-984F-8FCD-3B392562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0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7597-E1F2-B343-B6F7-AC5610EE9F3D}" type="datetime1">
              <a:rPr lang="ro-RO" smtClean="0"/>
              <a:t>15.12.2019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A71-561C-984F-8FCD-3B392562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2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E88F-B95A-484D-AAEF-EB13E0592FEE}" type="datetime1">
              <a:rPr lang="ro-RO" smtClean="0"/>
              <a:t>15.12.2019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A71-561C-984F-8FCD-3B392562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1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0875-07AC-FC49-83FA-6E1129373306}" type="datetime1">
              <a:rPr lang="ro-RO" smtClean="0"/>
              <a:t>15.12.2019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A71-561C-984F-8FCD-3B392562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6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E828-60E7-0948-BFDB-3657599029DC}" type="datetime1">
              <a:rPr lang="ro-RO" smtClean="0"/>
              <a:t>15.12.2019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A71-561C-984F-8FCD-3B392562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2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DBBF2-2094-B943-BC38-F3961E57CA18}" type="datetime1">
              <a:rPr lang="ro-RO" smtClean="0"/>
              <a:t>15.12.2019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S.Motogna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83A71-561C-984F-8FCD-3B392562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4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specif.lx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sspascal.y" TargetMode="External"/><Relationship Id="rId2" Type="http://schemas.openxmlformats.org/officeDocument/2006/relationships/hyperlink" Target="http://catalog.compilertools.net/lexpars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81731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994F-7C10-ED49-8C09-1DFFB77D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>
                <a:hlinkClick r:id="rId2"/>
              </a:rPr>
              <a:t>Example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13F8-81BD-1348-B51C-40ED30CAB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62422-B582-ED4C-9BF9-6B8C9C30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098450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CBB6-587E-C54D-8298-C1BE12D3B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254"/>
          </a:xfrm>
        </p:spPr>
        <p:txBody>
          <a:bodyPr>
            <a:normAutofit/>
          </a:bodyPr>
          <a:lstStyle/>
          <a:p>
            <a:pPr marL="0" indent="0"/>
            <a:r>
              <a:rPr lang="ro-RO" dirty="0" err="1"/>
              <a:t>Parsing</a:t>
            </a:r>
            <a:r>
              <a:rPr lang="ro-RO" dirty="0"/>
              <a:t> (</a:t>
            </a:r>
            <a:r>
              <a:rPr lang="ro-RO" dirty="0" err="1"/>
              <a:t>syntax</a:t>
            </a:r>
            <a:r>
              <a:rPr lang="ro-RO" dirty="0"/>
              <a:t> </a:t>
            </a:r>
            <a:r>
              <a:rPr lang="ro-RO" dirty="0" err="1"/>
              <a:t>analysis</a:t>
            </a:r>
            <a:r>
              <a:rPr lang="ro-RO" dirty="0"/>
              <a:t>) </a:t>
            </a:r>
            <a:r>
              <a:rPr lang="ro-RO" dirty="0" err="1"/>
              <a:t>modeled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cfg</a:t>
            </a:r>
            <a:r>
              <a:rPr lang="ro-RO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30345-CC8E-4B4E-BD66-5BAC3FB6D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6" y="1825625"/>
            <a:ext cx="1084847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o-RO" dirty="0" err="1"/>
              <a:t>cfg</a:t>
            </a:r>
            <a:r>
              <a:rPr lang="ro-RO" dirty="0"/>
              <a:t> G = (N, 𝜮,P,S):</a:t>
            </a:r>
          </a:p>
          <a:p>
            <a:pPr lvl="1"/>
            <a:r>
              <a:rPr lang="ro-RO" dirty="0"/>
              <a:t>N – </a:t>
            </a:r>
            <a:r>
              <a:rPr lang="ro-RO" dirty="0" err="1"/>
              <a:t>nonterminal</a:t>
            </a:r>
            <a:r>
              <a:rPr lang="ro-RO" dirty="0"/>
              <a:t>: </a:t>
            </a:r>
            <a:r>
              <a:rPr lang="ro-RO" dirty="0" err="1"/>
              <a:t>syntactical</a:t>
            </a:r>
            <a:r>
              <a:rPr lang="ro-RO" dirty="0"/>
              <a:t> </a:t>
            </a:r>
            <a:r>
              <a:rPr lang="ro-RO" dirty="0" err="1"/>
              <a:t>constructions</a:t>
            </a:r>
            <a:r>
              <a:rPr lang="ro-RO" dirty="0"/>
              <a:t>: </a:t>
            </a:r>
            <a:r>
              <a:rPr lang="ro-RO" dirty="0" err="1"/>
              <a:t>declaration</a:t>
            </a:r>
            <a:r>
              <a:rPr lang="ro-RO" dirty="0"/>
              <a:t>, </a:t>
            </a:r>
            <a:r>
              <a:rPr lang="ro-RO" dirty="0" err="1"/>
              <a:t>statement</a:t>
            </a:r>
            <a:r>
              <a:rPr lang="ro-RO" dirty="0"/>
              <a:t>, </a:t>
            </a:r>
            <a:r>
              <a:rPr lang="ro-RO" dirty="0" err="1"/>
              <a:t>expression</a:t>
            </a:r>
            <a:r>
              <a:rPr lang="ro-RO" dirty="0"/>
              <a:t>, </a:t>
            </a:r>
            <a:r>
              <a:rPr lang="ro-RO" dirty="0" err="1"/>
              <a:t>a.s.o</a:t>
            </a:r>
            <a:r>
              <a:rPr lang="ro-RO" dirty="0"/>
              <a:t>.</a:t>
            </a:r>
          </a:p>
          <a:p>
            <a:pPr lvl="1"/>
            <a:r>
              <a:rPr lang="ro-RO" dirty="0"/>
              <a:t>𝜮 – </a:t>
            </a:r>
            <a:r>
              <a:rPr lang="ro-RO" dirty="0" err="1"/>
              <a:t>terminals</a:t>
            </a:r>
            <a:r>
              <a:rPr lang="ro-RO" dirty="0"/>
              <a:t>; </a:t>
            </a:r>
            <a:r>
              <a:rPr lang="ro-RO" dirty="0" err="1"/>
              <a:t>elements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language</a:t>
            </a:r>
            <a:r>
              <a:rPr lang="ro-RO" dirty="0"/>
              <a:t>: </a:t>
            </a:r>
            <a:r>
              <a:rPr lang="ro-RO" dirty="0" err="1"/>
              <a:t>identifiers</a:t>
            </a:r>
            <a:r>
              <a:rPr lang="ro-RO" dirty="0"/>
              <a:t>, </a:t>
            </a:r>
            <a:r>
              <a:rPr lang="ro-RO" dirty="0" err="1"/>
              <a:t>constants</a:t>
            </a:r>
            <a:r>
              <a:rPr lang="ro-RO" dirty="0"/>
              <a:t>, </a:t>
            </a:r>
            <a:r>
              <a:rPr lang="ro-RO" dirty="0" err="1"/>
              <a:t>reserved</a:t>
            </a:r>
            <a:r>
              <a:rPr lang="ro-RO" dirty="0"/>
              <a:t> </a:t>
            </a:r>
            <a:r>
              <a:rPr lang="ro-RO" dirty="0" err="1"/>
              <a:t>words</a:t>
            </a:r>
            <a:r>
              <a:rPr lang="ro-RO" dirty="0"/>
              <a:t>, </a:t>
            </a:r>
            <a:r>
              <a:rPr lang="ro-RO" dirty="0" err="1"/>
              <a:t>operators</a:t>
            </a:r>
            <a:r>
              <a:rPr lang="ro-RO" dirty="0"/>
              <a:t>, </a:t>
            </a:r>
            <a:r>
              <a:rPr lang="ro-RO" dirty="0" err="1"/>
              <a:t>separators</a:t>
            </a:r>
            <a:endParaRPr lang="ro-RO" dirty="0"/>
          </a:p>
          <a:p>
            <a:pPr lvl="1"/>
            <a:r>
              <a:rPr lang="ro-RO" dirty="0"/>
              <a:t>P – </a:t>
            </a:r>
            <a:r>
              <a:rPr lang="ro-RO" dirty="0" err="1"/>
              <a:t>syntactical</a:t>
            </a:r>
            <a:r>
              <a:rPr lang="ro-RO" dirty="0"/>
              <a:t> </a:t>
            </a:r>
            <a:r>
              <a:rPr lang="ro-RO" dirty="0" err="1"/>
              <a:t>rules</a:t>
            </a:r>
            <a:r>
              <a:rPr lang="ro-RO" dirty="0"/>
              <a:t> – </a:t>
            </a:r>
            <a:r>
              <a:rPr lang="ro-RO" dirty="0" err="1"/>
              <a:t>expressed</a:t>
            </a:r>
            <a:r>
              <a:rPr lang="ro-RO" dirty="0"/>
              <a:t> in BNF – simple </a:t>
            </a:r>
            <a:r>
              <a:rPr lang="ro-RO" dirty="0" err="1"/>
              <a:t>transformation</a:t>
            </a:r>
            <a:endParaRPr lang="ro-RO" dirty="0"/>
          </a:p>
          <a:p>
            <a:pPr lvl="1"/>
            <a:r>
              <a:rPr lang="ro-RO" dirty="0"/>
              <a:t>S – </a:t>
            </a:r>
            <a:r>
              <a:rPr lang="ro-RO" dirty="0" err="1"/>
              <a:t>syntactical</a:t>
            </a:r>
            <a:r>
              <a:rPr lang="ro-RO" dirty="0"/>
              <a:t> construct </a:t>
            </a:r>
            <a:r>
              <a:rPr lang="ro-RO" dirty="0" err="1"/>
              <a:t>corresponding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program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/>
              <a:t>THEN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/>
              <a:t>Program </a:t>
            </a:r>
            <a:r>
              <a:rPr lang="ro-RO" dirty="0" err="1"/>
              <a:t>syntactical</a:t>
            </a:r>
            <a:r>
              <a:rPr lang="ro-RO" dirty="0"/>
              <a:t> </a:t>
            </a:r>
            <a:r>
              <a:rPr lang="ro-RO" dirty="0" err="1"/>
              <a:t>correct</a:t>
            </a:r>
            <a:r>
              <a:rPr lang="ro-RO" dirty="0"/>
              <a:t> &lt;=&gt; w ∊ L(G)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974D60-9F89-684B-8309-2E0CA4604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 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4078086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657A-EE7C-F040-BF8E-52433D545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yacc</a:t>
            </a:r>
            <a:r>
              <a:rPr lang="ro-RO" dirty="0"/>
              <a:t> – Unix </a:t>
            </a:r>
            <a:r>
              <a:rPr lang="ro-RO" dirty="0" err="1"/>
              <a:t>tool</a:t>
            </a:r>
            <a:r>
              <a:rPr lang="ro-RO" dirty="0"/>
              <a:t> (</a:t>
            </a:r>
            <a:r>
              <a:rPr lang="ro-RO" dirty="0" err="1"/>
              <a:t>Bison</a:t>
            </a:r>
            <a:r>
              <a:rPr lang="ro-RO" dirty="0"/>
              <a:t> – </a:t>
            </a:r>
            <a:r>
              <a:rPr lang="ro-RO" dirty="0" err="1"/>
              <a:t>Window</a:t>
            </a:r>
            <a:r>
              <a:rPr lang="ro-RO" dirty="0"/>
              <a:t> </a:t>
            </a:r>
            <a:r>
              <a:rPr lang="ro-RO" dirty="0" err="1"/>
              <a:t>version</a:t>
            </a:r>
            <a:r>
              <a:rPr lang="ro-RO" dirty="0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ED3ED-3128-FB45-9E0D-571D2BB15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3200" b="1" dirty="0" err="1">
                <a:solidFill>
                  <a:srgbClr val="FF0000"/>
                </a:solidFill>
              </a:rPr>
              <a:t>Y</a:t>
            </a:r>
            <a:r>
              <a:rPr lang="ro-RO" sz="3200" b="1" dirty="0" err="1"/>
              <a:t>et</a:t>
            </a:r>
            <a:r>
              <a:rPr lang="ro-RO" sz="3200" b="1" dirty="0"/>
              <a:t> </a:t>
            </a:r>
            <a:r>
              <a:rPr lang="ro-RO" sz="3200" b="1" dirty="0" err="1">
                <a:solidFill>
                  <a:srgbClr val="FF0000"/>
                </a:solidFill>
              </a:rPr>
              <a:t>A</a:t>
            </a:r>
            <a:r>
              <a:rPr lang="ro-RO" sz="3200" b="1" dirty="0" err="1"/>
              <a:t>nother</a:t>
            </a:r>
            <a:r>
              <a:rPr lang="ro-RO" sz="3200" b="1" dirty="0"/>
              <a:t> </a:t>
            </a:r>
            <a:r>
              <a:rPr lang="ro-RO" sz="3200" b="1" dirty="0" err="1">
                <a:solidFill>
                  <a:srgbClr val="FF0000"/>
                </a:solidFill>
              </a:rPr>
              <a:t>C</a:t>
            </a:r>
            <a:r>
              <a:rPr lang="ro-RO" sz="3200" b="1" dirty="0" err="1"/>
              <a:t>ompiler</a:t>
            </a:r>
            <a:r>
              <a:rPr lang="ro-RO" sz="3200" b="1" dirty="0"/>
              <a:t> </a:t>
            </a:r>
            <a:r>
              <a:rPr lang="ro-RO" sz="3200" b="1" dirty="0" err="1">
                <a:solidFill>
                  <a:srgbClr val="FF0000"/>
                </a:solidFill>
              </a:rPr>
              <a:t>C</a:t>
            </a:r>
            <a:r>
              <a:rPr lang="ro-RO" sz="3200" b="1" dirty="0" err="1"/>
              <a:t>ompiler</a:t>
            </a:r>
            <a:endParaRPr lang="ro-RO" sz="3200" b="1" dirty="0"/>
          </a:p>
          <a:p>
            <a:endParaRPr lang="ro-RO" sz="3200" b="1" dirty="0"/>
          </a:p>
          <a:p>
            <a:r>
              <a:rPr lang="ro-RO" dirty="0"/>
              <a:t>LALR</a:t>
            </a:r>
          </a:p>
          <a:p>
            <a:r>
              <a:rPr lang="ro-RO" dirty="0"/>
              <a:t>C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10283-8474-C94C-9A4F-746B39D4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2923554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8CB19A5-4DC3-BB4E-82AD-89F53C13D6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en-US" sz="2400"/>
              <a:t>A yacc grammar file has four main sections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D64F771-145C-4A4B-9D4E-1E004B853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latin typeface="Courier New" charset="0"/>
              </a:rPr>
              <a:t>%{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000" b="1" i="1" dirty="0">
                <a:latin typeface="Courier New" charset="0"/>
              </a:rPr>
              <a:t>C declarations</a:t>
            </a:r>
            <a:endParaRPr lang="en-US" altLang="en-US" sz="2000" b="1" dirty="0"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latin typeface="Courier New" charset="0"/>
              </a:rPr>
              <a:t>%}</a:t>
            </a:r>
          </a:p>
          <a:p>
            <a:pPr>
              <a:spcBef>
                <a:spcPct val="0"/>
              </a:spcBef>
              <a:defRPr/>
            </a:pPr>
            <a:endParaRPr lang="en-US" altLang="en-US" sz="2000" b="1" dirty="0"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000" b="1" i="1" dirty="0" err="1">
                <a:latin typeface="Courier New" charset="0"/>
              </a:rPr>
              <a:t>yacc</a:t>
            </a:r>
            <a:r>
              <a:rPr lang="en-US" altLang="en-US" sz="2000" b="1" i="1" dirty="0">
                <a:latin typeface="Courier New" charset="0"/>
              </a:rPr>
              <a:t> declarations</a:t>
            </a:r>
            <a:endParaRPr lang="en-US" altLang="en-US" sz="2000" b="1" dirty="0"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2000" b="1" dirty="0"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latin typeface="Courier New" charset="0"/>
              </a:rPr>
              <a:t>%%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000" b="1" i="1" dirty="0">
                <a:latin typeface="Courier New" charset="0"/>
              </a:rPr>
              <a:t>Grammar rules</a:t>
            </a:r>
            <a:endParaRPr lang="en-US" altLang="en-US" sz="2000" b="1" dirty="0"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latin typeface="Courier New" charset="0"/>
              </a:rPr>
              <a:t>%%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2000" b="1" dirty="0"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000" b="1" i="1" dirty="0">
                <a:latin typeface="Courier New" charset="0"/>
              </a:rPr>
              <a:t>Additional C code</a:t>
            </a:r>
            <a:endParaRPr lang="en-US" alt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70A559-4FC7-B04A-B060-7C14E41DEB33}"/>
              </a:ext>
            </a:extLst>
          </p:cNvPr>
          <p:cNvSpPr/>
          <p:nvPr/>
        </p:nvSpPr>
        <p:spPr>
          <a:xfrm>
            <a:off x="4419600" y="3036562"/>
            <a:ext cx="6096000" cy="646331"/>
          </a:xfrm>
          <a:prstGeom prst="rect">
            <a:avLst/>
          </a:prstGeom>
          <a:solidFill>
            <a:srgbClr val="73FDD6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en-US" dirty="0"/>
              <a:t>contains declarations that define terminal and nonterminal symbols, specify precedence, and so on.</a:t>
            </a:r>
          </a:p>
        </p:txBody>
      </p:sp>
    </p:spTree>
    <p:extLst>
      <p:ext uri="{BB962C8B-B14F-4D97-AF65-F5344CB8AC3E}">
        <p14:creationId xmlns:p14="http://schemas.microsoft.com/office/powerpoint/2010/main" val="2606965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>
            <a:extLst>
              <a:ext uri="{FF2B5EF4-FFF2-40B4-BE49-F238E27FC236}">
                <a16:creationId xmlns:a16="http://schemas.microsoft.com/office/drawing/2014/main" id="{17325CB6-5B09-4644-9CDE-1B225AAEA1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9872" y="609600"/>
            <a:ext cx="7772400" cy="914400"/>
          </a:xfrm>
        </p:spPr>
        <p:txBody>
          <a:bodyPr/>
          <a:lstStyle/>
          <a:p>
            <a:pPr algn="l">
              <a:defRPr/>
            </a:pPr>
            <a:r>
              <a:rPr lang="en-US" altLang="en-US" sz="2800" b="1" dirty="0"/>
              <a:t>The grammar rules section 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22531" name="Rectangle 1027">
            <a:extLst>
              <a:ext uri="{FF2B5EF4-FFF2-40B4-BE49-F238E27FC236}">
                <a16:creationId xmlns:a16="http://schemas.microsoft.com/office/drawing/2014/main" id="{2416C456-A61D-5447-B79E-E1D5B182A0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9709" y="1524000"/>
            <a:ext cx="9324109" cy="49530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en-US" sz="2400" dirty="0"/>
              <a:t>contains one or more </a:t>
            </a:r>
            <a:r>
              <a:rPr lang="en-US" altLang="en-US" sz="2400" dirty="0" err="1"/>
              <a:t>yacc</a:t>
            </a:r>
            <a:r>
              <a:rPr lang="en-US" altLang="en-US" sz="2400" dirty="0"/>
              <a:t> grammar rules of the following general form: 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en-US" sz="2400" i="1" dirty="0">
                <a:latin typeface="Courier New" charset="0"/>
              </a:rPr>
              <a:t>		result</a:t>
            </a:r>
            <a:r>
              <a:rPr lang="en-US" altLang="en-US" sz="2400" dirty="0">
                <a:latin typeface="Courier New" charset="0"/>
              </a:rPr>
              <a:t>: </a:t>
            </a:r>
            <a:r>
              <a:rPr lang="en-US" altLang="en-US" sz="2400" i="1" dirty="0">
                <a:latin typeface="Courier New" charset="0"/>
              </a:rPr>
              <a:t>components</a:t>
            </a:r>
            <a:r>
              <a:rPr lang="en-US" altLang="en-US" sz="2400" dirty="0">
                <a:latin typeface="Courier New" charset="0"/>
              </a:rPr>
              <a:t>...	{</a:t>
            </a:r>
            <a:r>
              <a:rPr lang="en-US" altLang="en-US" sz="2400" i="1" dirty="0">
                <a:latin typeface="Courier New" charset="0"/>
              </a:rPr>
              <a:t>C statements</a:t>
            </a:r>
            <a:r>
              <a:rPr lang="en-US" altLang="en-US" sz="2400" dirty="0"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Courier New" charset="0"/>
              </a:rPr>
              <a:t>     		   ;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solidFill>
                <a:srgbClr val="FF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rgbClr val="FF0000"/>
                </a:solidFill>
                <a:latin typeface="Courier New" charset="0"/>
              </a:rPr>
              <a:t>		</a:t>
            </a:r>
            <a:r>
              <a:rPr lang="en-US" altLang="en-US" sz="2000" dirty="0" err="1">
                <a:solidFill>
                  <a:srgbClr val="FF0000"/>
                </a:solidFill>
                <a:latin typeface="Courier New" charset="0"/>
              </a:rPr>
              <a:t>exp</a:t>
            </a:r>
            <a:r>
              <a:rPr lang="en-US" altLang="en-US" sz="2000" dirty="0">
                <a:solidFill>
                  <a:srgbClr val="FF0000"/>
                </a:solidFill>
                <a:latin typeface="Courier New" charset="0"/>
              </a:rPr>
              <a:t>:      </a:t>
            </a:r>
            <a:r>
              <a:rPr lang="en-US" altLang="en-US" sz="2000" dirty="0" err="1">
                <a:solidFill>
                  <a:srgbClr val="FF0000"/>
                </a:solidFill>
                <a:latin typeface="Courier New" charset="0"/>
              </a:rPr>
              <a:t>exp</a:t>
            </a:r>
            <a:r>
              <a:rPr lang="en-US" altLang="en-US" sz="2000" dirty="0">
                <a:solidFill>
                  <a:srgbClr val="FF0000"/>
                </a:solidFill>
                <a:latin typeface="Courier New" charset="0"/>
              </a:rPr>
              <a:t> '+' </a:t>
            </a:r>
            <a:r>
              <a:rPr lang="en-US" altLang="en-US" sz="2000" dirty="0" err="1">
                <a:solidFill>
                  <a:srgbClr val="FF0000"/>
                </a:solidFill>
                <a:latin typeface="Courier New" charset="0"/>
              </a:rPr>
              <a:t>exp</a:t>
            </a:r>
            <a:endParaRPr lang="en-US" altLang="en-US" sz="2000" dirty="0">
              <a:solidFill>
                <a:srgbClr val="FF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rgbClr val="FF0000"/>
                </a:solidFill>
                <a:latin typeface="Courier New" charset="0"/>
              </a:rPr>
              <a:t>        ;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solidFill>
                <a:srgbClr val="FF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000" i="1" dirty="0">
                <a:latin typeface="Courier New" charset="0"/>
              </a:rPr>
              <a:t>		result</a:t>
            </a:r>
            <a:r>
              <a:rPr lang="en-US" altLang="en-US" sz="2000" dirty="0">
                <a:latin typeface="Courier New" charset="0"/>
              </a:rPr>
              <a:t>:    </a:t>
            </a:r>
            <a:r>
              <a:rPr lang="en-US" altLang="en-US" sz="2000" i="1" dirty="0">
                <a:latin typeface="Courier New" charset="0"/>
              </a:rPr>
              <a:t>rule1-components</a:t>
            </a:r>
            <a:r>
              <a:rPr lang="en-US" altLang="en-US" sz="2000" dirty="0">
                <a:latin typeface="Courier New" charset="0"/>
              </a:rPr>
              <a:t>...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Courier New" charset="0"/>
              </a:rPr>
              <a:t>       	| </a:t>
            </a:r>
            <a:r>
              <a:rPr lang="en-US" altLang="en-US" sz="2000" i="1" dirty="0">
                <a:latin typeface="Courier New" charset="0"/>
              </a:rPr>
              <a:t>rule2-components</a:t>
            </a:r>
            <a:r>
              <a:rPr lang="en-US" altLang="en-US" sz="2000" dirty="0">
                <a:latin typeface="Courier New" charset="0"/>
              </a:rPr>
              <a:t>...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Courier New" charset="0"/>
              </a:rPr>
              <a:t>        	...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Courier New" charset="0"/>
              </a:rPr>
              <a:t>        	;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000" i="1" dirty="0">
                <a:latin typeface="Courier New" charset="0"/>
              </a:rPr>
              <a:t>		result</a:t>
            </a:r>
            <a:r>
              <a:rPr lang="en-US" altLang="en-US" sz="2000" dirty="0">
                <a:latin typeface="Courier New" charset="0"/>
              </a:rPr>
              <a:t>:			/*empty */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Courier New" charset="0"/>
              </a:rPr>
              <a:t>       	| </a:t>
            </a:r>
            <a:r>
              <a:rPr lang="en-US" altLang="en-US" sz="2000" i="1" dirty="0">
                <a:latin typeface="Courier New" charset="0"/>
              </a:rPr>
              <a:t>rule2-components</a:t>
            </a:r>
            <a:r>
              <a:rPr lang="en-US" altLang="en-US" sz="2000" dirty="0">
                <a:latin typeface="Courier New" charset="0"/>
              </a:rPr>
              <a:t>...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Courier New" charset="0"/>
              </a:rPr>
              <a:t>        	;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solidFill>
                <a:srgbClr val="FF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914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59A95-D454-CD4A-8B26-10C673F1E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582614"/>
            <a:ext cx="7772400" cy="80803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Example: expression interpreter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6FF05-9566-E948-B843-CFEEB1297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818" y="1482725"/>
            <a:ext cx="9012382" cy="4826000"/>
          </a:xfrm>
        </p:spPr>
        <p:txBody>
          <a:bodyPr/>
          <a:lstStyle/>
          <a:p>
            <a:r>
              <a:rPr lang="en-US" altLang="ro-RO" dirty="0"/>
              <a:t>input</a:t>
            </a:r>
          </a:p>
          <a:p>
            <a:endParaRPr lang="en-US" altLang="ro-RO" dirty="0"/>
          </a:p>
          <a:p>
            <a:endParaRPr lang="en-US" altLang="ro-RO" dirty="0"/>
          </a:p>
          <a:p>
            <a:endParaRPr lang="en-US" altLang="ro-RO" dirty="0"/>
          </a:p>
          <a:p>
            <a:endParaRPr lang="en-US" altLang="ro-RO" dirty="0"/>
          </a:p>
          <a:p>
            <a:endParaRPr lang="en-US" altLang="ro-RO" dirty="0"/>
          </a:p>
          <a:p>
            <a:endParaRPr lang="en-US" altLang="ro-RO" dirty="0"/>
          </a:p>
          <a:p>
            <a:r>
              <a:rPr lang="en-US" altLang="ro-RO" dirty="0" err="1"/>
              <a:t>Yacc</a:t>
            </a:r>
            <a:r>
              <a:rPr lang="en-US" altLang="ro-RO" dirty="0"/>
              <a:t> has a stack of values - referenced ‘$</a:t>
            </a:r>
            <a:r>
              <a:rPr lang="en-US" altLang="ro-RO" dirty="0" err="1"/>
              <a:t>i</a:t>
            </a:r>
            <a:r>
              <a:rPr lang="en-US" altLang="ro-RO" dirty="0"/>
              <a:t>’ in semantic actions</a:t>
            </a:r>
          </a:p>
        </p:txBody>
      </p:sp>
      <p:pic>
        <p:nvPicPr>
          <p:cNvPr id="25603" name="Picture 3">
            <a:extLst>
              <a:ext uri="{FF2B5EF4-FFF2-40B4-BE49-F238E27FC236}">
                <a16:creationId xmlns:a16="http://schemas.microsoft.com/office/drawing/2014/main" id="{0BE40324-5496-FB4C-A582-49B92A2DD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664" y="1470025"/>
            <a:ext cx="5748337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879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525E32-3DDD-2D40-92A7-0DCEE0AAD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298451"/>
            <a:ext cx="7772400" cy="84137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FE8A7-8D16-4846-A436-94263B816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339851"/>
            <a:ext cx="7772400" cy="4467225"/>
          </a:xfrm>
        </p:spPr>
        <p:txBody>
          <a:bodyPr/>
          <a:lstStyle/>
          <a:p>
            <a:pPr>
              <a:defRPr/>
            </a:pPr>
            <a:r>
              <a:rPr lang="en-US" dirty="0"/>
              <a:t>Input file (desk0)</a:t>
            </a:r>
          </a:p>
        </p:txBody>
      </p:sp>
      <p:pic>
        <p:nvPicPr>
          <p:cNvPr id="28675" name="Picture 6">
            <a:extLst>
              <a:ext uri="{FF2B5EF4-FFF2-40B4-BE49-F238E27FC236}">
                <a16:creationId xmlns:a16="http://schemas.microsoft.com/office/drawing/2014/main" id="{9B1CA321-4EA0-5543-BCC5-E03DAF72A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63" y="2046288"/>
            <a:ext cx="6659562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9E8BC0-CED4-944A-BA10-860AA3D1B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565651"/>
            <a:ext cx="8077200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936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39F98-CC87-D549-9629-0EDAA4C42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Conflict resolution in </a:t>
            </a:r>
            <a:r>
              <a:rPr lang="en-US" dirty="0" err="1"/>
              <a:t>yacc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FE30E-1FD4-404C-AEE0-90E365EB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Conflict </a:t>
            </a:r>
            <a:r>
              <a:rPr lang="en-US" b="1" dirty="0"/>
              <a:t>shift-reduce</a:t>
            </a:r>
            <a:r>
              <a:rPr lang="en-US" dirty="0"/>
              <a:t> – prefer </a:t>
            </a:r>
            <a:r>
              <a:rPr lang="en-US" b="1" dirty="0"/>
              <a:t>shift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Conflict </a:t>
            </a:r>
            <a:r>
              <a:rPr lang="en-US" b="1" dirty="0"/>
              <a:t>reduce-reduce</a:t>
            </a:r>
            <a:r>
              <a:rPr lang="en-US" dirty="0"/>
              <a:t> – chose first production</a:t>
            </a:r>
          </a:p>
        </p:txBody>
      </p:sp>
    </p:spTree>
    <p:extLst>
      <p:ext uri="{BB962C8B-B14F-4D97-AF65-F5344CB8AC3E}">
        <p14:creationId xmlns:p14="http://schemas.microsoft.com/office/powerpoint/2010/main" val="2394078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C8DAB-BEC5-3F45-B40D-34A97F0C6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33376"/>
            <a:ext cx="7772400" cy="658813"/>
          </a:xfrm>
        </p:spPr>
        <p:txBody>
          <a:bodyPr>
            <a:normAutofit fontScale="90000"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B2A59-653C-554F-A527-EF7DD459F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268414"/>
            <a:ext cx="7772400" cy="4827587"/>
          </a:xfrm>
        </p:spPr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Run </a:t>
            </a:r>
            <a:r>
              <a:rPr lang="en-US" dirty="0" err="1"/>
              <a:t>yacc</a:t>
            </a:r>
            <a:endParaRPr lang="en-US" dirty="0"/>
          </a:p>
          <a:p>
            <a:pPr>
              <a:defRPr/>
            </a:pPr>
            <a:r>
              <a:rPr lang="en-US" dirty="0"/>
              <a:t>Run desk0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30723" name="Picture 7">
            <a:extLst>
              <a:ext uri="{FF2B5EF4-FFF2-40B4-BE49-F238E27FC236}">
                <a16:creationId xmlns:a16="http://schemas.microsoft.com/office/drawing/2014/main" id="{B0B8FCA0-7CD2-EC47-9819-BC3811A02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6" y="1916113"/>
            <a:ext cx="6156325" cy="282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CE28CEA0-5B9E-1C4F-AB3F-749C4CF70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83113" y="4973638"/>
            <a:ext cx="5929312" cy="177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3263610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E1EC-EE7C-974B-A040-A9D24E8C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 priority in </a:t>
            </a:r>
            <a:r>
              <a:rPr lang="en-US" dirty="0" err="1"/>
              <a:t>yacc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89620-D61D-434B-A73E-C45A96039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o-RO" dirty="0"/>
              <a:t>From low to great</a:t>
            </a:r>
          </a:p>
          <a:p>
            <a:endParaRPr lang="en-US" altLang="ro-RO" dirty="0"/>
          </a:p>
          <a:p>
            <a:endParaRPr lang="en-US" altLang="ro-RO" dirty="0"/>
          </a:p>
        </p:txBody>
      </p:sp>
      <p:pic>
        <p:nvPicPr>
          <p:cNvPr id="31747" name="Picture 4">
            <a:extLst>
              <a:ext uri="{FF2B5EF4-FFF2-40B4-BE49-F238E27FC236}">
                <a16:creationId xmlns:a16="http://schemas.microsoft.com/office/drawing/2014/main" id="{45BC1B65-E6B7-2A42-A481-F81305AB0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1" y="2636839"/>
            <a:ext cx="6589713" cy="399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103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8F89-9AFE-A54E-9358-08FAF948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Scanning</a:t>
            </a:r>
            <a:r>
              <a:rPr lang="ro-RO" dirty="0"/>
              <a:t> &amp; </a:t>
            </a:r>
            <a:r>
              <a:rPr lang="ro-RO" dirty="0" err="1"/>
              <a:t>Parsing</a:t>
            </a:r>
            <a:r>
              <a:rPr lang="ro-RO" dirty="0"/>
              <a:t> </a:t>
            </a:r>
            <a:r>
              <a:rPr lang="ro-RO" dirty="0" err="1"/>
              <a:t>Tools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D293F-8A56-C84A-8268-9FFD7359C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err="1"/>
              <a:t>Scanning</a:t>
            </a:r>
            <a:r>
              <a:rPr lang="ro-RO" dirty="0"/>
              <a:t> =&gt; </a:t>
            </a:r>
            <a:r>
              <a:rPr lang="ro-RO" dirty="0" err="1"/>
              <a:t>lex</a:t>
            </a:r>
            <a:endParaRPr lang="ro-RO" dirty="0"/>
          </a:p>
          <a:p>
            <a:r>
              <a:rPr lang="ro-RO" dirty="0" err="1"/>
              <a:t>Parsing</a:t>
            </a:r>
            <a:r>
              <a:rPr lang="ro-RO" dirty="0"/>
              <a:t> =&gt; </a:t>
            </a:r>
            <a:r>
              <a:rPr lang="ro-RO" dirty="0" err="1"/>
              <a:t>yacc</a:t>
            </a:r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60C9E-623A-F949-B7A5-7D5A72E9C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3706445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B870E230-92D7-2E44-9F65-02A75D7C01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10199" y="374073"/>
            <a:ext cx="6338455" cy="2064327"/>
          </a:xfrm>
          <a:solidFill>
            <a:srgbClr val="73FDD6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2800" b="1" dirty="0"/>
              <a:t>&gt;</a:t>
            </a:r>
            <a:r>
              <a:rPr lang="en-US" altLang="en-US" sz="2800" b="1" dirty="0" err="1"/>
              <a:t>lex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spec.lxi</a:t>
            </a:r>
            <a:br>
              <a:rPr lang="en-US" altLang="en-US" sz="2800" b="1" dirty="0"/>
            </a:br>
            <a:r>
              <a:rPr lang="en-US" altLang="en-US" sz="2800" b="1" dirty="0"/>
              <a:t>&gt;</a:t>
            </a:r>
            <a:r>
              <a:rPr lang="en-US" altLang="en-US" sz="2800" b="1" dirty="0" err="1"/>
              <a:t>yacc</a:t>
            </a:r>
            <a:r>
              <a:rPr lang="en-US" altLang="en-US" sz="2800" b="1" dirty="0"/>
              <a:t> -d </a:t>
            </a:r>
            <a:r>
              <a:rPr lang="en-US" altLang="en-US" sz="2800" b="1" dirty="0" err="1"/>
              <a:t>spec.y</a:t>
            </a:r>
            <a:br>
              <a:rPr lang="en-US" altLang="en-US" sz="2800" b="1" dirty="0"/>
            </a:br>
            <a:r>
              <a:rPr lang="en-US" altLang="en-US" sz="2800" b="1" dirty="0"/>
              <a:t>&gt;cc </a:t>
            </a:r>
            <a:r>
              <a:rPr lang="en-US" altLang="en-US" sz="2800" b="1" dirty="0" err="1"/>
              <a:t>lex.yy.c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y.tab.c</a:t>
            </a:r>
            <a:r>
              <a:rPr lang="en-US" altLang="en-US" sz="2800" b="1" dirty="0"/>
              <a:t> -o </a:t>
            </a:r>
            <a:r>
              <a:rPr lang="en-US" altLang="en-US" sz="2800" b="1" dirty="0" err="1"/>
              <a:t>rezultat</a:t>
            </a:r>
            <a:r>
              <a:rPr lang="en-US" altLang="en-US" sz="2800" b="1" dirty="0"/>
              <a:t> -</a:t>
            </a:r>
            <a:r>
              <a:rPr lang="en-US" altLang="en-US" sz="2800" b="1" dirty="0" err="1"/>
              <a:t>lfl</a:t>
            </a:r>
            <a:br>
              <a:rPr lang="en-US" altLang="en-US" sz="2800" b="1" dirty="0"/>
            </a:br>
            <a:r>
              <a:rPr lang="en-US" altLang="en-US" sz="2800" b="1" dirty="0"/>
              <a:t>&gt;</a:t>
            </a:r>
            <a:r>
              <a:rPr lang="en-US" altLang="en-US" sz="2800" b="1" dirty="0" err="1"/>
              <a:t>rezultat</a:t>
            </a:r>
            <a:r>
              <a:rPr lang="en-US" altLang="en-US" sz="2800" b="1" dirty="0"/>
              <a:t>&lt;</a:t>
            </a:r>
            <a:r>
              <a:rPr lang="en-US" altLang="en-US" sz="2800" b="1" dirty="0" err="1"/>
              <a:t>fis_intrare</a:t>
            </a:r>
            <a:endParaRPr lang="en-US" altLang="en-US" sz="2800" b="1" dirty="0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55FF7BC-08E7-1A4F-945E-55F20B508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055" y="374073"/>
            <a:ext cx="10515600" cy="6483927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Use 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More on</a:t>
            </a:r>
          </a:p>
          <a:p>
            <a:pPr>
              <a:buFontTx/>
              <a:buNone/>
              <a:defRPr/>
            </a:pPr>
            <a:r>
              <a:rPr lang="en-US" altLang="en-US" dirty="0">
                <a:solidFill>
                  <a:srgbClr val="0000FF"/>
                </a:solidFill>
              </a:rPr>
              <a:t>	</a:t>
            </a:r>
            <a:r>
              <a:rPr lang="en-US" altLang="en-US" dirty="0">
                <a:solidFill>
                  <a:srgbClr val="0000FF"/>
                </a:solidFill>
                <a:hlinkClick r:id="rId2"/>
              </a:rPr>
              <a:t>http://catalog.compilertools.net/lexparse.html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buFontTx/>
              <a:buNone/>
              <a:defRPr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buFontTx/>
              <a:buNone/>
              <a:defRPr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buFontTx/>
              <a:buNone/>
              <a:defRPr/>
            </a:pPr>
            <a:r>
              <a:rPr lang="en-US" altLang="en-US" dirty="0">
                <a:solidFill>
                  <a:srgbClr val="0000FF"/>
                </a:solidFill>
                <a:hlinkClick r:id="rId3"/>
              </a:rPr>
              <a:t>Example</a:t>
            </a:r>
            <a:endParaRPr lang="en-US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86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015C-F686-D545-9B2F-FAC78B804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Lex</a:t>
            </a:r>
            <a:r>
              <a:rPr lang="ro-RO" dirty="0"/>
              <a:t> – Unix </a:t>
            </a:r>
            <a:r>
              <a:rPr lang="ro-RO" dirty="0" err="1"/>
              <a:t>utilitary</a:t>
            </a:r>
            <a:r>
              <a:rPr lang="ro-RO" dirty="0"/>
              <a:t> (</a:t>
            </a:r>
            <a:r>
              <a:rPr lang="ro-RO" dirty="0" err="1"/>
              <a:t>flex</a:t>
            </a:r>
            <a:r>
              <a:rPr lang="ro-RO" dirty="0"/>
              <a:t> – Windows </a:t>
            </a:r>
            <a:r>
              <a:rPr lang="ro-RO" dirty="0" err="1"/>
              <a:t>version</a:t>
            </a:r>
            <a:r>
              <a:rPr lang="ro-RO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C72E0-A768-B043-A684-099C92445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pic>
        <p:nvPicPr>
          <p:cNvPr id="5" name="Content Placeholder 4" descr="Z:\Cadre\motogna\motogna\MPC\flex.jpg">
            <a:extLst>
              <a:ext uri="{FF2B5EF4-FFF2-40B4-BE49-F238E27FC236}">
                <a16:creationId xmlns:a16="http://schemas.microsoft.com/office/drawing/2014/main" id="{DE431C83-74B4-8C46-976C-EDCF892743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19" y="1898073"/>
            <a:ext cx="7365840" cy="4116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44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2251AB70-D7B8-CF43-9B05-770AFF09B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838200"/>
          </a:xfrm>
        </p:spPr>
        <p:txBody>
          <a:bodyPr/>
          <a:lstStyle/>
          <a:p>
            <a:pPr algn="l" eaLnBrk="1" hangingPunct="1"/>
            <a:r>
              <a:rPr lang="en-US" altLang="ro-RO" sz="2800" b="1">
                <a:cs typeface="Times New Roman" panose="02020603050405020304" pitchFamily="18" charset="0"/>
              </a:rPr>
              <a:t>INPUT FILE FORMAT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B8A51730-7D51-DF43-8C26-B747386895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72400" cy="45720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ro-RO" sz="2400"/>
              <a:t>The file containing the specification is a text file, that can have any name. Due to historic reasons we recommend the extension </a:t>
            </a:r>
            <a:r>
              <a:rPr lang="en-US" altLang="ro-RO" sz="2400" b="1"/>
              <a:t>.lxi</a:t>
            </a:r>
            <a:r>
              <a:rPr lang="en-US" altLang="ro-RO" sz="2400"/>
              <a:t>. </a:t>
            </a:r>
            <a:endParaRPr lang="en-US" altLang="ro-RO" sz="2400">
              <a:cs typeface="Courier New" panose="02070309020205020404" pitchFamily="49" charset="0"/>
            </a:endParaRPr>
          </a:p>
          <a:p>
            <a:pPr eaLnBrk="1" hangingPunct="1"/>
            <a:r>
              <a:rPr lang="en-US" altLang="ro-RO" sz="2400">
                <a:cs typeface="Courier New" panose="02070309020205020404" pitchFamily="49" charset="0"/>
              </a:rPr>
              <a:t>Consists of 3 sections separated  by a line containing %%:</a:t>
            </a:r>
          </a:p>
          <a:p>
            <a:pPr eaLnBrk="1" hangingPunct="1">
              <a:buFontTx/>
              <a:buNone/>
            </a:pPr>
            <a:endParaRPr lang="en-US" altLang="ro-RO" sz="2400"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ro-RO" sz="2400">
                <a:latin typeface="Courier New" panose="02070309020205020404" pitchFamily="49" charset="0"/>
                <a:cs typeface="Courier New" panose="02070309020205020404" pitchFamily="49" charset="0"/>
              </a:rPr>
              <a:t>		definitions</a:t>
            </a:r>
          </a:p>
          <a:p>
            <a:pPr eaLnBrk="1" hangingPunct="1">
              <a:buFontTx/>
              <a:buNone/>
            </a:pPr>
            <a:r>
              <a:rPr lang="en-US" altLang="ro-RO" sz="2400">
                <a:latin typeface="Courier New" panose="02070309020205020404" pitchFamily="49" charset="0"/>
                <a:cs typeface="Courier New" panose="02070309020205020404" pitchFamily="49" charset="0"/>
              </a:rPr>
              <a:t>    	%%</a:t>
            </a:r>
          </a:p>
          <a:p>
            <a:pPr eaLnBrk="1" hangingPunct="1">
              <a:buFontTx/>
              <a:buNone/>
            </a:pPr>
            <a:r>
              <a:rPr lang="en-US" altLang="ro-RO" sz="2400">
                <a:latin typeface="Courier New" panose="02070309020205020404" pitchFamily="49" charset="0"/>
                <a:cs typeface="Courier New" panose="02070309020205020404" pitchFamily="49" charset="0"/>
              </a:rPr>
              <a:t>    	rules</a:t>
            </a:r>
          </a:p>
          <a:p>
            <a:pPr eaLnBrk="1" hangingPunct="1">
              <a:buFontTx/>
              <a:buNone/>
            </a:pPr>
            <a:r>
              <a:rPr lang="en-US" altLang="ro-RO" sz="2400">
                <a:latin typeface="Courier New" panose="02070309020205020404" pitchFamily="49" charset="0"/>
                <a:cs typeface="Courier New" panose="02070309020205020404" pitchFamily="49" charset="0"/>
              </a:rPr>
              <a:t>    	%%</a:t>
            </a:r>
          </a:p>
          <a:p>
            <a:pPr eaLnBrk="1" hangingPunct="1">
              <a:buFontTx/>
              <a:buNone/>
            </a:pPr>
            <a:r>
              <a:rPr lang="en-US" altLang="ro-RO" sz="2400">
                <a:latin typeface="Courier New" panose="02070309020205020404" pitchFamily="49" charset="0"/>
                <a:cs typeface="Courier New" panose="02070309020205020404" pitchFamily="49" charset="0"/>
              </a:rPr>
              <a:t>    	user code</a:t>
            </a:r>
            <a:endParaRPr lang="en-US" altLang="ro-RO" sz="2400"/>
          </a:p>
        </p:txBody>
      </p:sp>
    </p:spTree>
    <p:extLst>
      <p:ext uri="{BB962C8B-B14F-4D97-AF65-F5344CB8AC3E}">
        <p14:creationId xmlns:p14="http://schemas.microsoft.com/office/powerpoint/2010/main" val="69200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562D6D17-2F18-1541-B798-BEACEBF4EB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685800"/>
          </a:xfrm>
        </p:spPr>
        <p:txBody>
          <a:bodyPr/>
          <a:lstStyle/>
          <a:p>
            <a:pPr algn="l" eaLnBrk="1" hangingPunct="1"/>
            <a:r>
              <a:rPr lang="en-US" altLang="ro-RO" sz="2800" b="1" i="1">
                <a:cs typeface="Times New Roman" panose="02020603050405020304" pitchFamily="18" charset="0"/>
              </a:rPr>
              <a:t>Example 1:</a:t>
            </a:r>
            <a:endParaRPr lang="en-US" altLang="ro-RO" sz="2800">
              <a:cs typeface="Times New Roman" panose="02020603050405020304" pitchFamily="18" charset="0"/>
            </a:endParaRP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AF7BFB73-0743-9C42-A4D8-1549604362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ro-RO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o-RO" sz="240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  <a:p>
            <a:pPr eaLnBrk="1" hangingPunct="1">
              <a:buFontTx/>
              <a:buNone/>
            </a:pPr>
            <a:br>
              <a:rPr lang="en-US" altLang="ro-RO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o-RO" sz="2400">
                <a:latin typeface="Courier New" panose="02070309020205020404" pitchFamily="49" charset="0"/>
                <a:cs typeface="Courier New" panose="02070309020205020404" pitchFamily="49" charset="0"/>
              </a:rPr>
              <a:t> username printf( "%s", getlogin() );</a:t>
            </a:r>
          </a:p>
          <a:p>
            <a:pPr eaLnBrk="1" hangingPunct="1">
              <a:buFontTx/>
              <a:buNone/>
            </a:pPr>
            <a:endParaRPr lang="en-US" altLang="ro-RO" sz="2400"/>
          </a:p>
          <a:p>
            <a:pPr eaLnBrk="1" hangingPunct="1">
              <a:buFontTx/>
              <a:buNone/>
            </a:pPr>
            <a:endParaRPr lang="en-US" altLang="ro-RO" sz="2400"/>
          </a:p>
          <a:p>
            <a:pPr eaLnBrk="1" hangingPunct="1">
              <a:buFontTx/>
              <a:buNone/>
            </a:pPr>
            <a:r>
              <a:rPr lang="en-US" altLang="ro-RO" sz="2400" b="1"/>
              <a:t>specifies a scanner that, when finding the string “</a:t>
            </a:r>
            <a:r>
              <a:rPr lang="en-US" altLang="ro-RO" sz="2400">
                <a:latin typeface="Courier New" panose="02070309020205020404" pitchFamily="49" charset="0"/>
              </a:rPr>
              <a:t>username</a:t>
            </a:r>
            <a:r>
              <a:rPr lang="en-US" altLang="ro-RO" sz="2400" b="1"/>
              <a:t>”, will replace it with the user login name</a:t>
            </a:r>
          </a:p>
        </p:txBody>
      </p:sp>
    </p:spTree>
    <p:extLst>
      <p:ext uri="{BB962C8B-B14F-4D97-AF65-F5344CB8AC3E}">
        <p14:creationId xmlns:p14="http://schemas.microsoft.com/office/powerpoint/2010/main" val="362469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D212DFCC-38EF-8B4F-9DDF-EF8C1C41E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685800"/>
          </a:xfrm>
        </p:spPr>
        <p:txBody>
          <a:bodyPr/>
          <a:lstStyle/>
          <a:p>
            <a:pPr algn="l" eaLnBrk="1" hangingPunct="1"/>
            <a:r>
              <a:rPr lang="en-US" altLang="ro-RO" sz="2800" b="1"/>
              <a:t>Definition Section</a:t>
            </a:r>
            <a:r>
              <a:rPr lang="en-US" altLang="ro-RO" sz="2800"/>
              <a:t>: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8FAEA9B8-C8C9-9249-AD59-EAE822C58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4478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ro-RO" sz="2000">
                <a:cs typeface="Times New Roman" panose="02020603050405020304" pitchFamily="18" charset="0"/>
              </a:rPr>
              <a:t>- declarations of simple </a:t>
            </a:r>
            <a:r>
              <a:rPr lang="en-US" altLang="ro-RO" sz="2000" i="1">
                <a:cs typeface="Times New Roman" panose="02020603050405020304" pitchFamily="18" charset="0"/>
              </a:rPr>
              <a:t>name</a:t>
            </a:r>
            <a:r>
              <a:rPr lang="en-US" altLang="ro-RO" sz="2000">
                <a:cs typeface="Times New Roman" panose="02020603050405020304" pitchFamily="18" charset="0"/>
              </a:rPr>
              <a:t> </a:t>
            </a:r>
            <a:r>
              <a:rPr lang="en-US" altLang="ro-RO" sz="2000" i="1">
                <a:cs typeface="Times New Roman" panose="02020603050405020304" pitchFamily="18" charset="0"/>
              </a:rPr>
              <a:t>definitions</a:t>
            </a:r>
            <a:r>
              <a:rPr lang="en-US" altLang="ro-RO" sz="2000">
                <a:cs typeface="Times New Roman" panose="02020603050405020304" pitchFamily="18" charset="0"/>
              </a:rPr>
              <a:t> (used to simplify the scanner specification), of the form</a:t>
            </a:r>
          </a:p>
          <a:p>
            <a:pPr lvl="2" eaLnBrk="1" hangingPunct="1">
              <a:buFontTx/>
              <a:buNone/>
            </a:pPr>
            <a:r>
              <a:rPr lang="en-US" altLang="ro-RO">
                <a:latin typeface="Courier New" panose="02070309020205020404" pitchFamily="49" charset="0"/>
                <a:cs typeface="Courier New" panose="02070309020205020404" pitchFamily="49" charset="0"/>
              </a:rPr>
              <a:t> 	name definition</a:t>
            </a:r>
          </a:p>
          <a:p>
            <a:pPr eaLnBrk="1" hangingPunct="1"/>
            <a:r>
              <a:rPr lang="en-US" altLang="ro-RO" sz="2000">
                <a:cs typeface="Times New Roman" panose="02020603050405020304" pitchFamily="18" charset="0"/>
              </a:rPr>
              <a:t>where:</a:t>
            </a:r>
          </a:p>
          <a:p>
            <a:pPr eaLnBrk="1" hangingPunct="1"/>
            <a:r>
              <a:rPr lang="en-US" altLang="ro-RO" sz="2000" b="1">
                <a:solidFill>
                  <a:srgbClr val="0000FF"/>
                </a:solidFill>
                <a:cs typeface="Times New Roman" panose="02020603050405020304" pitchFamily="18" charset="0"/>
              </a:rPr>
              <a:t>name</a:t>
            </a:r>
            <a:r>
              <a:rPr lang="en-US" altLang="ro-RO" sz="2000">
                <a:cs typeface="Times New Roman" panose="02020603050405020304" pitchFamily="18" charset="0"/>
              </a:rPr>
              <a:t> is a word formed by one or more letters, digits, '_' or '-', with the remark that the first character MUST be letter or '_' and must be written on the FIRST POSITION OF THE LINE. </a:t>
            </a:r>
          </a:p>
          <a:p>
            <a:pPr eaLnBrk="1" hangingPunct="1"/>
            <a:r>
              <a:rPr lang="en-US" altLang="ro-RO" sz="2000" b="1">
                <a:solidFill>
                  <a:srgbClr val="0000FF"/>
                </a:solidFill>
                <a:cs typeface="Times New Roman" panose="02020603050405020304" pitchFamily="18" charset="0"/>
              </a:rPr>
              <a:t>definition</a:t>
            </a:r>
            <a:r>
              <a:rPr lang="en-US" altLang="ro-RO" sz="2000">
                <a:cs typeface="Times New Roman" panose="02020603050405020304" pitchFamily="18" charset="0"/>
              </a:rPr>
              <a:t> is a regular expression and is starting with the first nonblank character after name until the end of line. </a:t>
            </a:r>
          </a:p>
          <a:p>
            <a:pPr eaLnBrk="1" hangingPunct="1"/>
            <a:r>
              <a:rPr lang="en-US" altLang="ro-RO" sz="2000">
                <a:cs typeface="Times New Roman" panose="02020603050405020304" pitchFamily="18" charset="0"/>
              </a:rPr>
              <a:t>declarations of </a:t>
            </a:r>
            <a:r>
              <a:rPr lang="en-US" altLang="ro-RO" sz="2000" i="1">
                <a:cs typeface="Times New Roman" panose="02020603050405020304" pitchFamily="18" charset="0"/>
              </a:rPr>
              <a:t>start</a:t>
            </a:r>
            <a:r>
              <a:rPr lang="en-US" altLang="ro-RO" sz="2000">
                <a:cs typeface="Times New Roman" panose="02020603050405020304" pitchFamily="18" charset="0"/>
              </a:rPr>
              <a:t> </a:t>
            </a:r>
            <a:r>
              <a:rPr lang="en-US" altLang="ro-RO" sz="2000" i="1">
                <a:cs typeface="Times New Roman" panose="02020603050405020304" pitchFamily="18" charset="0"/>
              </a:rPr>
              <a:t>conditions</a:t>
            </a:r>
            <a:r>
              <a:rPr lang="en-US" altLang="ro-RO" sz="2000"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buFontTx/>
              <a:buNone/>
            </a:pPr>
            <a:endParaRPr lang="en-US" altLang="ro-RO" sz="2000"/>
          </a:p>
        </p:txBody>
      </p:sp>
    </p:spTree>
    <p:extLst>
      <p:ext uri="{BB962C8B-B14F-4D97-AF65-F5344CB8AC3E}">
        <p14:creationId xmlns:p14="http://schemas.microsoft.com/office/powerpoint/2010/main" val="3986060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357AA667-9DAC-F144-99B1-559C7A8BFE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762000"/>
          </a:xfrm>
        </p:spPr>
        <p:txBody>
          <a:bodyPr/>
          <a:lstStyle/>
          <a:p>
            <a:pPr algn="l" eaLnBrk="1" hangingPunct="1"/>
            <a:r>
              <a:rPr lang="en-US" altLang="ro-RO" sz="2800" b="1">
                <a:solidFill>
                  <a:srgbClr val="000000"/>
                </a:solidFill>
                <a:cs typeface="Times New Roman" panose="02020603050405020304" pitchFamily="18" charset="0"/>
              </a:rPr>
              <a:t>Rules</a:t>
            </a:r>
            <a:r>
              <a:rPr lang="en-US" altLang="ro-RO" sz="280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ro-RO" sz="2800" b="1">
                <a:solidFill>
                  <a:srgbClr val="000000"/>
                </a:solidFill>
                <a:cs typeface="Times New Roman" panose="02020603050405020304" pitchFamily="18" charset="0"/>
              </a:rPr>
              <a:t>Section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0CC8B0E6-8963-F345-8FA5-1C1774E846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000">
                <a:solidFill>
                  <a:srgbClr val="000000"/>
                </a:solidFill>
                <a:cs typeface="Times New Roman" panose="02020603050405020304" pitchFamily="18" charset="0"/>
              </a:rPr>
              <a:t>- to associate semantic actions with regular expressions. It may also contain user defined C code, in the following way:</a:t>
            </a:r>
            <a:r>
              <a:rPr lang="en-US" altLang="ro-RO" sz="2000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ro-RO" sz="200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ro-RO" sz="2000" b="1">
                <a:solidFill>
                  <a:srgbClr val="0000FF"/>
                </a:solidFill>
                <a:cs typeface="Times New Roman" panose="02020603050405020304" pitchFamily="18" charset="0"/>
              </a:rPr>
              <a:t>pattern action</a:t>
            </a:r>
            <a:endParaRPr lang="en-US" altLang="ro-RO" sz="200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000">
                <a:solidFill>
                  <a:srgbClr val="000000"/>
                </a:solidFill>
                <a:cs typeface="Times New Roman" panose="02020603050405020304" pitchFamily="18" charset="0"/>
              </a:rPr>
              <a:t>where: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ro-RO" sz="200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ro-RO" sz="2000" b="1">
                <a:solidFill>
                  <a:srgbClr val="0000FF"/>
                </a:solidFill>
              </a:rPr>
              <a:t>pattern </a:t>
            </a:r>
            <a:r>
              <a:rPr lang="en-US" altLang="ro-RO" sz="2000"/>
              <a:t>is a regular expression, whose  first character MUST BE ON THE FIRST POSITION OF THE LINE; </a:t>
            </a:r>
          </a:p>
          <a:p>
            <a:pPr eaLnBrk="1" hangingPunct="1">
              <a:lnSpc>
                <a:spcPct val="90000"/>
              </a:lnSpc>
            </a:pPr>
            <a:endParaRPr lang="en-US" altLang="ro-RO" sz="2000"/>
          </a:p>
          <a:p>
            <a:pPr eaLnBrk="1" hangingPunct="1">
              <a:lnSpc>
                <a:spcPct val="90000"/>
              </a:lnSpc>
            </a:pPr>
            <a:r>
              <a:rPr lang="en-US" altLang="ro-RO" sz="2000" b="1">
                <a:solidFill>
                  <a:srgbClr val="0000FF"/>
                </a:solidFill>
              </a:rPr>
              <a:t>action</a:t>
            </a:r>
            <a:r>
              <a:rPr lang="en-US" altLang="ro-RO" sz="2000"/>
              <a:t> is a sequence of one or more C statements that MUST START ON THE SAME LINE WITH THE PATTERN. If there are more than one statements they will be nested between {}. In particular, the action can be a void statement.</a:t>
            </a:r>
          </a:p>
        </p:txBody>
      </p:sp>
    </p:spTree>
    <p:extLst>
      <p:ext uri="{BB962C8B-B14F-4D97-AF65-F5344CB8AC3E}">
        <p14:creationId xmlns:p14="http://schemas.microsoft.com/office/powerpoint/2010/main" val="1849524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038BC4E0-C475-1F47-A723-2DF92CD2CD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9818" y="595746"/>
            <a:ext cx="7772400" cy="914400"/>
          </a:xfrm>
        </p:spPr>
        <p:txBody>
          <a:bodyPr/>
          <a:lstStyle/>
          <a:p>
            <a:pPr algn="l" eaLnBrk="1" hangingPunct="1"/>
            <a:r>
              <a:rPr lang="en-US" altLang="ro-RO" sz="2800" b="1" dirty="0"/>
              <a:t>User Defined Code Section:</a:t>
            </a:r>
            <a:endParaRPr lang="en-US" altLang="ro-RO" dirty="0">
              <a:solidFill>
                <a:schemeClr val="tx1"/>
              </a:solidFill>
            </a:endParaRP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3BD01126-865E-2941-97A3-2DD8D721A1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9818" y="1676400"/>
            <a:ext cx="9012382" cy="44196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ro-RO" sz="2000" dirty="0"/>
              <a:t>Is optional (if is missing, then the separator %% following the rules section can also miss). If it exists, then its containing user defined C code is copied without any change at the end of the file </a:t>
            </a:r>
            <a:r>
              <a:rPr lang="en-US" altLang="ro-RO" sz="2000" dirty="0" err="1"/>
              <a:t>lex.yy.c</a:t>
            </a:r>
            <a:r>
              <a:rPr lang="en-US" altLang="ro-RO" sz="200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ro-RO" sz="2000" dirty="0"/>
              <a:t>Normally, in the user defined code section, one may have: 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ro-RO" sz="2000" dirty="0"/>
              <a:t>- function </a:t>
            </a:r>
            <a:r>
              <a:rPr lang="en-US" altLang="ro-RO" sz="2000" i="1" dirty="0"/>
              <a:t>main()</a:t>
            </a:r>
            <a:r>
              <a:rPr lang="en-US" altLang="ro-RO" sz="2000" dirty="0"/>
              <a:t> containing call(s) to </a:t>
            </a:r>
            <a:r>
              <a:rPr lang="en-US" altLang="ro-RO" sz="2000" i="1" dirty="0" err="1"/>
              <a:t>yylex</a:t>
            </a:r>
            <a:r>
              <a:rPr lang="en-US" altLang="ro-RO" sz="2000" i="1" dirty="0"/>
              <a:t>()</a:t>
            </a:r>
            <a:r>
              <a:rPr lang="en-US" altLang="ro-RO" sz="2000" dirty="0"/>
              <a:t>, if we want the scanner to work autonomously (for ex., to test it); 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ro-RO" sz="2000" dirty="0"/>
              <a:t>- other called functions from </a:t>
            </a:r>
            <a:r>
              <a:rPr lang="en-US" altLang="ro-RO" sz="2000" i="1" dirty="0" err="1"/>
              <a:t>yylex</a:t>
            </a:r>
            <a:r>
              <a:rPr lang="en-US" altLang="ro-RO" sz="2000" i="1" dirty="0"/>
              <a:t>() </a:t>
            </a:r>
            <a:r>
              <a:rPr lang="en-US" altLang="ro-RO" sz="2000" dirty="0"/>
              <a:t>(for ex. </a:t>
            </a:r>
            <a:r>
              <a:rPr lang="en-US" altLang="ro-RO" sz="2000" i="1" dirty="0" err="1"/>
              <a:t>yywrap</a:t>
            </a:r>
            <a:r>
              <a:rPr lang="en-US" altLang="ro-RO" sz="2000" i="1" dirty="0"/>
              <a:t>()</a:t>
            </a:r>
            <a:r>
              <a:rPr lang="en-US" altLang="ro-RO" sz="2000" dirty="0"/>
              <a:t> or functions called during actions); in this case, the user code from definitions section must contain: either prototypes, either </a:t>
            </a:r>
            <a:r>
              <a:rPr lang="en-US" altLang="ro-RO" sz="2000" b="1" i="1" dirty="0"/>
              <a:t>#include</a:t>
            </a:r>
            <a:r>
              <a:rPr lang="en-US" altLang="ro-RO" sz="2000" dirty="0"/>
              <a:t> directives of the headers containing the prototypes</a:t>
            </a:r>
          </a:p>
        </p:txBody>
      </p:sp>
    </p:spTree>
    <p:extLst>
      <p:ext uri="{BB962C8B-B14F-4D97-AF65-F5344CB8AC3E}">
        <p14:creationId xmlns:p14="http://schemas.microsoft.com/office/powerpoint/2010/main" val="3908502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9F13606D-D0AD-D640-B1FC-3FB60292DA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838200"/>
          </a:xfrm>
        </p:spPr>
        <p:txBody>
          <a:bodyPr/>
          <a:lstStyle/>
          <a:p>
            <a:pPr algn="l" eaLnBrk="1" hangingPunct="1"/>
            <a:r>
              <a:rPr lang="en-US" altLang="ro-RO" sz="2800" b="1"/>
              <a:t>Launching the execution:</a:t>
            </a:r>
            <a:endParaRPr lang="en-US" altLang="ro-RO">
              <a:solidFill>
                <a:schemeClr val="tx1"/>
              </a:solidFill>
            </a:endParaRP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BAA9C0C5-B0A1-984F-B2D8-2E3CC6384A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72400" cy="44958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ro-RO"/>
              <a:t>lex [</a:t>
            </a:r>
            <a:r>
              <a:rPr lang="en-US" altLang="ro-RO" i="1"/>
              <a:t>option</a:t>
            </a:r>
            <a:r>
              <a:rPr lang="en-US" altLang="ro-RO"/>
              <a:t>] [</a:t>
            </a:r>
            <a:r>
              <a:rPr lang="en-US" altLang="ro-RO" i="1"/>
              <a:t>name_specification _file</a:t>
            </a:r>
            <a:r>
              <a:rPr lang="en-US" altLang="ro-RO"/>
              <a:t>]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endParaRPr lang="en-US" altLang="ro-RO"/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ro-RO" sz="2400"/>
              <a:t>where </a:t>
            </a:r>
            <a:r>
              <a:rPr lang="en-US" altLang="ro-RO" sz="2400" i="1"/>
              <a:t>name_specification _file is an input file (implicitly,</a:t>
            </a:r>
            <a:r>
              <a:rPr lang="en-US" altLang="ro-RO" sz="2400"/>
              <a:t> stdin)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endParaRPr lang="en-US" altLang="ro-RO" sz="2000" b="1"/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ro-RO" sz="2000" b="1"/>
              <a:t>$ lex spec.lxi</a:t>
            </a:r>
            <a:endParaRPr lang="en-US" altLang="ro-RO" sz="2000"/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ro-RO" sz="2000" b="1"/>
              <a:t>$ gcc lex.yy.c -o your_lex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ro-RO" sz="2000" b="1"/>
              <a:t>$ your_lex&lt;input.txt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ro-RO" sz="2000" b="1"/>
              <a:t>options: </a:t>
            </a:r>
            <a:r>
              <a:rPr lang="en-US" altLang="ro-RO" sz="2000">
                <a:solidFill>
                  <a:srgbClr val="0000FF"/>
                </a:solidFill>
              </a:rPr>
              <a:t>http://dinosaur.compilertools.net/flex/manpage.html</a:t>
            </a:r>
            <a:endParaRPr lang="en-US" altLang="ro-RO" sz="2000"/>
          </a:p>
        </p:txBody>
      </p:sp>
    </p:spTree>
    <p:extLst>
      <p:ext uri="{BB962C8B-B14F-4D97-AF65-F5344CB8AC3E}">
        <p14:creationId xmlns:p14="http://schemas.microsoft.com/office/powerpoint/2010/main" val="579903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634</Words>
  <Application>Microsoft Macintosh PowerPoint</Application>
  <PresentationFormat>Widescreen</PresentationFormat>
  <Paragraphs>138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Course 10</vt:lpstr>
      <vt:lpstr>Scanning &amp; Parsing Tools</vt:lpstr>
      <vt:lpstr>Lex – Unix utilitary (flex – Windows version)</vt:lpstr>
      <vt:lpstr>INPUT FILE FORMAT</vt:lpstr>
      <vt:lpstr>Example 1:</vt:lpstr>
      <vt:lpstr>Definition Section:</vt:lpstr>
      <vt:lpstr>Rules Section</vt:lpstr>
      <vt:lpstr>User Defined Code Section:</vt:lpstr>
      <vt:lpstr>Launching the execution:</vt:lpstr>
      <vt:lpstr>Example</vt:lpstr>
      <vt:lpstr>Parsing (syntax analysis) modeled with cfg:</vt:lpstr>
      <vt:lpstr>yacc – Unix tool (Bison – Window version) </vt:lpstr>
      <vt:lpstr>A yacc grammar file has four main sections</vt:lpstr>
      <vt:lpstr>The grammar rules section </vt:lpstr>
      <vt:lpstr>Example: expression interpreter</vt:lpstr>
      <vt:lpstr>PowerPoint Presentation</vt:lpstr>
      <vt:lpstr>Conflict resolution in yacc</vt:lpstr>
      <vt:lpstr>PowerPoint Presentation</vt:lpstr>
      <vt:lpstr>Operator priority in yacc</vt:lpstr>
      <vt:lpstr>&gt;lex spec.lxi &gt;yacc -d spec.y &gt;cc lex.yy.c y.tab.c -o rezultat -lfl &gt;rezultat&lt;fis_intrare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 push-down</dc:title>
  <dc:creator>Microsoft Office User</dc:creator>
  <cp:lastModifiedBy>Microsoft Office User</cp:lastModifiedBy>
  <cp:revision>77</cp:revision>
  <dcterms:created xsi:type="dcterms:W3CDTF">2017-12-20T13:39:45Z</dcterms:created>
  <dcterms:modified xsi:type="dcterms:W3CDTF">2019-12-15T14:40:08Z</dcterms:modified>
</cp:coreProperties>
</file>