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263" r:id="rId15"/>
    <p:sldId id="312" r:id="rId16"/>
    <p:sldId id="262" r:id="rId17"/>
    <p:sldId id="294" r:id="rId18"/>
    <p:sldId id="270" r:id="rId19"/>
    <p:sldId id="271" r:id="rId20"/>
    <p:sldId id="272" r:id="rId21"/>
    <p:sldId id="273" r:id="rId22"/>
    <p:sldId id="274" r:id="rId23"/>
    <p:sldId id="258" r:id="rId24"/>
    <p:sldId id="259" r:id="rId25"/>
    <p:sldId id="260" r:id="rId26"/>
    <p:sldId id="261" r:id="rId27"/>
    <p:sldId id="267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2F9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2068"/>
  </p:normalViewPr>
  <p:slideViewPr>
    <p:cSldViewPr snapToGrid="0" snapToObjects="1">
      <p:cViewPr varScale="1">
        <p:scale>
          <a:sx n="93" d="100"/>
          <a:sy n="93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generate intermediary code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optimize intermediary code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generate object code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parsing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intermediary code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 intermediary code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object code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5B61-D596-2743-ADE6-D2182E53AC9C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9970-D2EB-AF4A-B6A1-7511D912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9970-D2EB-AF4A-B6A1-7511D912C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9970-D2EB-AF4A-B6A1-7511D912C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36AAB-A69E-EC43-85D2-FF60350BD2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D4F-2C4D-FD41-986D-FD9CD6F286AB}" type="datetime1">
              <a:rPr lang="ro-RO" smtClean="0"/>
              <a:t>21.12.2019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245-FF69-F349-A2C3-ADED0342E7A6}" type="datetime1">
              <a:rPr lang="ro-RO" smtClean="0"/>
              <a:t>21.12.2019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705B-C65A-3142-A908-3F52038A1954}" type="datetime1">
              <a:rPr lang="ro-RO" smtClean="0"/>
              <a:t>21.12.2019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7AA-CEF2-C64F-8C45-5C9E83057298}" type="datetime1">
              <a:rPr lang="ro-RO" smtClean="0"/>
              <a:t>21.12.2019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C5F2-D59B-004E-9FDF-9844946893BB}" type="datetime1">
              <a:rPr lang="ro-RO" smtClean="0"/>
              <a:t>21.12.2019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C183-62A1-AD4C-88D8-ADD197463BC5}" type="datetime1">
              <a:rPr lang="ro-RO" smtClean="0"/>
              <a:t>21.12.2019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7EB0-194B-3F47-AC20-2E9392D3693D}" type="datetime1">
              <a:rPr lang="ro-RO" smtClean="0"/>
              <a:t>21.12.2019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61A-EA4C-0B44-ACD9-F0E47C2B4B6A}" type="datetime1">
              <a:rPr lang="ro-RO" smtClean="0"/>
              <a:t>21.12.2019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2AF-594F-4C48-A9EA-0129AC61E2A8}" type="datetime1">
              <a:rPr lang="ro-RO" smtClean="0"/>
              <a:t>21.12.2019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6685-327F-5148-9C4E-BFF743E53C88}" type="datetime1">
              <a:rPr lang="ro-RO" smtClean="0"/>
              <a:t>21.12.2019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664D-0327-0540-8E93-05C3033698FF}" type="datetime1">
              <a:rPr lang="ro-RO" smtClean="0"/>
              <a:t>21.12.2019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333B-AF61-6344-A909-471126C84337}" type="datetime1">
              <a:rPr lang="ro-RO" smtClean="0"/>
              <a:t>21.12.2019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17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Construct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r>
              <a:rPr lang="en-US" dirty="0"/>
              <a:t>L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| n ≥ 1}</a:t>
            </a:r>
          </a:p>
          <a:p>
            <a:r>
              <a:rPr lang="en-US" dirty="0"/>
              <a:t>States, stack, moves?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States:</a:t>
            </a:r>
          </a:p>
          <a:p>
            <a:pPr lvl="1"/>
            <a:r>
              <a:rPr lang="en-US" dirty="0"/>
              <a:t>Initial state:q</a:t>
            </a:r>
            <a:r>
              <a:rPr lang="en-US" baseline="-25000" dirty="0"/>
              <a:t>0</a:t>
            </a:r>
            <a:r>
              <a:rPr lang="en-US" dirty="0"/>
              <a:t> – beginning and process symbols ‘0’</a:t>
            </a:r>
          </a:p>
          <a:p>
            <a:pPr lvl="1"/>
            <a:r>
              <a:rPr lang="en-US" dirty="0"/>
              <a:t>When first symbol ‘1’ is found – move to new state =&gt; q</a:t>
            </a:r>
            <a:r>
              <a:rPr lang="en-US" baseline="-25000" dirty="0"/>
              <a:t>1</a:t>
            </a:r>
          </a:p>
          <a:p>
            <a:pPr lvl="1"/>
            <a:r>
              <a:rPr lang="en-US" dirty="0"/>
              <a:t>Final: final state q</a:t>
            </a:r>
            <a:r>
              <a:rPr lang="en-US" baseline="-25000" dirty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Stack:</a:t>
            </a:r>
          </a:p>
          <a:p>
            <a:pPr lvl="1"/>
            <a:r>
              <a:rPr lang="en-US" dirty="0"/>
              <a:t>Z0 – initial symbol</a:t>
            </a:r>
          </a:p>
          <a:p>
            <a:pPr lvl="1"/>
            <a:r>
              <a:rPr lang="en-US" dirty="0"/>
              <a:t>X – to count symbols:</a:t>
            </a:r>
          </a:p>
          <a:p>
            <a:pPr lvl="2"/>
            <a:r>
              <a:rPr lang="en-US" dirty="0"/>
              <a:t>When reading a symbol ’0’ – push X in stack</a:t>
            </a:r>
          </a:p>
          <a:p>
            <a:pPr lvl="2"/>
            <a:r>
              <a:rPr lang="en-US" dirty="0"/>
              <a:t>When reading a symbol ‘1’ – pop X from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6578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7"/>
            <a:ext cx="10515600" cy="5894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Exemple</a:t>
            </a:r>
            <a:r>
              <a:rPr lang="en-US" dirty="0"/>
              <a:t> 1 (enumerate)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045030"/>
            <a:ext cx="11258550" cy="5131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 = ({q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}, {0,1}, {Z</a:t>
            </a:r>
            <a:r>
              <a:rPr lang="en-US" baseline="-25000" dirty="0"/>
              <a:t>0</a:t>
            </a:r>
            <a:r>
              <a:rPr lang="en-US" dirty="0"/>
              <a:t>,X},𝜹,q</a:t>
            </a:r>
            <a:r>
              <a:rPr lang="en-US" baseline="-25000" dirty="0"/>
              <a:t>0</a:t>
            </a:r>
            <a:r>
              <a:rPr lang="en-US" dirty="0"/>
              <a:t>,Z</a:t>
            </a:r>
            <a:r>
              <a:rPr lang="en-US" baseline="-25000" dirty="0"/>
              <a:t>0</a:t>
            </a:r>
            <a:r>
              <a:rPr lang="en-US" dirty="0"/>
              <a:t>,{q</a:t>
            </a:r>
            <a:r>
              <a:rPr lang="en-US" baseline="-25000" dirty="0"/>
              <a:t>2</a:t>
            </a: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𝜹(q</a:t>
            </a:r>
            <a:r>
              <a:rPr lang="en-US" baseline="-25000" dirty="0"/>
              <a:t>0</a:t>
            </a:r>
            <a:r>
              <a:rPr lang="en-US" dirty="0"/>
              <a:t>,0,Z</a:t>
            </a:r>
            <a:r>
              <a:rPr lang="en-US" baseline="-25000" dirty="0"/>
              <a:t>0</a:t>
            </a:r>
            <a:r>
              <a:rPr lang="en-US" dirty="0"/>
              <a:t>) = (q</a:t>
            </a:r>
            <a:r>
              <a:rPr lang="en-US" baseline="-25000" dirty="0"/>
              <a:t>0</a:t>
            </a:r>
            <a:r>
              <a:rPr lang="en-US" dirty="0"/>
              <a:t>,XZ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𝜹(q</a:t>
            </a:r>
            <a:r>
              <a:rPr lang="en-US" baseline="-25000" dirty="0"/>
              <a:t>0</a:t>
            </a:r>
            <a:r>
              <a:rPr lang="en-US" dirty="0"/>
              <a:t>,0,X) = (q</a:t>
            </a:r>
            <a:r>
              <a:rPr lang="en-US" baseline="-25000" dirty="0"/>
              <a:t>0</a:t>
            </a:r>
            <a:r>
              <a:rPr lang="en-US" dirty="0"/>
              <a:t>,XX)</a:t>
            </a:r>
          </a:p>
          <a:p>
            <a:pPr marL="0" indent="0">
              <a:buNone/>
            </a:pPr>
            <a:r>
              <a:rPr lang="en-US" dirty="0"/>
              <a:t>𝜹(q</a:t>
            </a:r>
            <a:r>
              <a:rPr lang="en-US" baseline="-25000" dirty="0"/>
              <a:t>0</a:t>
            </a:r>
            <a:r>
              <a:rPr lang="en-US" dirty="0"/>
              <a:t>,1,X) = (q</a:t>
            </a:r>
            <a:r>
              <a:rPr lang="en-US" baseline="-25000" dirty="0"/>
              <a:t>1</a:t>
            </a:r>
            <a:r>
              <a:rPr lang="en-US" dirty="0"/>
              <a:t>,𝜺)</a:t>
            </a:r>
          </a:p>
          <a:p>
            <a:pPr marL="0" indent="0">
              <a:buNone/>
            </a:pPr>
            <a:r>
              <a:rPr lang="en-US" dirty="0"/>
              <a:t>𝜹(q</a:t>
            </a:r>
            <a:r>
              <a:rPr lang="en-US" baseline="-25000" dirty="0"/>
              <a:t>1</a:t>
            </a:r>
            <a:r>
              <a:rPr lang="en-US" dirty="0"/>
              <a:t>,1,X) = (q</a:t>
            </a:r>
            <a:r>
              <a:rPr lang="en-US" baseline="-25000" dirty="0"/>
              <a:t>1</a:t>
            </a:r>
            <a:r>
              <a:rPr lang="en-US" dirty="0"/>
              <a:t>,𝜺)</a:t>
            </a:r>
          </a:p>
          <a:p>
            <a:pPr marL="0" indent="0">
              <a:buNone/>
            </a:pPr>
            <a:r>
              <a:rPr lang="en-US" dirty="0"/>
              <a:t>𝜹(q</a:t>
            </a:r>
            <a:r>
              <a:rPr lang="en-US" baseline="-25000" dirty="0"/>
              <a:t>1</a:t>
            </a:r>
            <a:r>
              <a:rPr lang="en-US" dirty="0"/>
              <a:t>,𝜺,Z</a:t>
            </a:r>
            <a:r>
              <a:rPr lang="en-US" baseline="-25000" dirty="0"/>
              <a:t>0</a:t>
            </a:r>
            <a:r>
              <a:rPr lang="en-US" dirty="0"/>
              <a:t>) = (q</a:t>
            </a:r>
            <a:r>
              <a:rPr lang="en-US" baseline="-25000" dirty="0"/>
              <a:t>2</a:t>
            </a:r>
            <a:r>
              <a:rPr lang="en-US" dirty="0"/>
              <a:t>,Z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							 ⊢ (q</a:t>
            </a:r>
            <a:r>
              <a:rPr lang="en-US" baseline="-25000" dirty="0"/>
              <a:t>1</a:t>
            </a:r>
            <a:r>
              <a:rPr lang="en-US" dirty="0"/>
              <a:t>, 𝜺, 𝜺)</a:t>
            </a:r>
          </a:p>
          <a:p>
            <a:pPr marL="0" indent="0">
              <a:buNone/>
            </a:pP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,0011,Z</a:t>
            </a:r>
            <a:r>
              <a:rPr lang="en-US" baseline="-25000" dirty="0"/>
              <a:t>0</a:t>
            </a:r>
            <a:r>
              <a:rPr lang="en-US" dirty="0"/>
              <a:t>) ⊢ (q</a:t>
            </a:r>
            <a:r>
              <a:rPr lang="en-US" baseline="-25000" dirty="0"/>
              <a:t>0</a:t>
            </a:r>
            <a:r>
              <a:rPr lang="en-US" dirty="0"/>
              <a:t>,011,XZ</a:t>
            </a:r>
            <a:r>
              <a:rPr lang="en-US" baseline="-25000" dirty="0"/>
              <a:t>0</a:t>
            </a:r>
            <a:r>
              <a:rPr lang="en-US" dirty="0"/>
              <a:t>) ⊢ (q</a:t>
            </a:r>
            <a:r>
              <a:rPr lang="en-US" baseline="-25000" dirty="0"/>
              <a:t>0</a:t>
            </a:r>
            <a:r>
              <a:rPr lang="en-US" dirty="0"/>
              <a:t>,11,XXZ</a:t>
            </a:r>
            <a:r>
              <a:rPr lang="en-US" baseline="-25000" dirty="0"/>
              <a:t>0</a:t>
            </a:r>
            <a:r>
              <a:rPr lang="en-US" dirty="0"/>
              <a:t>) ⊢ (q</a:t>
            </a:r>
            <a:r>
              <a:rPr lang="en-US" baseline="-25000" dirty="0"/>
              <a:t>1</a:t>
            </a:r>
            <a:r>
              <a:rPr lang="en-US" dirty="0"/>
              <a:t>,1,XZ</a:t>
            </a:r>
            <a:r>
              <a:rPr lang="en-US" baseline="-25000" dirty="0"/>
              <a:t>0</a:t>
            </a:r>
            <a:r>
              <a:rPr lang="en-US" dirty="0"/>
              <a:t>) ⊢(q</a:t>
            </a:r>
            <a:r>
              <a:rPr lang="en-US" baseline="-25000" dirty="0"/>
              <a:t>1</a:t>
            </a:r>
            <a:r>
              <a:rPr lang="en-US" dirty="0"/>
              <a:t>, 𝜺, Z</a:t>
            </a:r>
            <a:r>
              <a:rPr lang="en-US" baseline="-25000" dirty="0"/>
              <a:t>0</a:t>
            </a:r>
            <a:r>
              <a:rPr lang="en-US" dirty="0"/>
              <a:t>) ⊢ (q</a:t>
            </a:r>
            <a:r>
              <a:rPr lang="en-US" baseline="-25000" dirty="0"/>
              <a:t>2</a:t>
            </a:r>
            <a:r>
              <a:rPr lang="en-US" dirty="0"/>
              <a:t>, 𝜺, 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629775" y="5629275"/>
            <a:ext cx="414338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29650" y="6176963"/>
            <a:ext cx="214312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state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28625" y="4314825"/>
            <a:ext cx="2743200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38600" y="4071939"/>
            <a:ext cx="2557462" cy="742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𝜹(q</a:t>
            </a:r>
            <a:r>
              <a:rPr lang="en-US" sz="2400" baseline="-25000" dirty="0"/>
              <a:t>1</a:t>
            </a:r>
            <a:r>
              <a:rPr lang="en-US" sz="2400" dirty="0"/>
              <a:t>,𝜺,Z</a:t>
            </a:r>
            <a:r>
              <a:rPr lang="en-US" sz="2400" baseline="-25000" dirty="0"/>
              <a:t>0</a:t>
            </a:r>
            <a:r>
              <a:rPr lang="en-US" sz="2400" dirty="0"/>
              <a:t>) = (q</a:t>
            </a:r>
            <a:r>
              <a:rPr lang="en-US" sz="2400" baseline="-25000" dirty="0"/>
              <a:t>1</a:t>
            </a:r>
            <a:r>
              <a:rPr lang="en-US" sz="2400" dirty="0"/>
              <a:t>, 𝜺)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01188" y="3662364"/>
            <a:ext cx="214312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Empty stack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572750" y="4071939"/>
            <a:ext cx="357188" cy="542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1 (table)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24048" y="1720850"/>
          <a:ext cx="786288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Z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r>
                        <a:rPr lang="en-US" sz="2000" dirty="0"/>
                        <a:t>,XZ</a:t>
                      </a:r>
                      <a:r>
                        <a:rPr lang="en-US" sz="2000" baseline="-25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r>
                        <a:rPr lang="en-US" sz="2000" dirty="0"/>
                        <a:t>,XX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,Z</a:t>
                      </a:r>
                      <a:r>
                        <a:rPr lang="en-US" sz="2000" baseline="-25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79066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1 (graphic)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025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  <p:sp>
        <p:nvSpPr>
          <p:cNvPr id="5" name="Oval 4"/>
          <p:cNvSpPr/>
          <p:nvPr/>
        </p:nvSpPr>
        <p:spPr>
          <a:xfrm>
            <a:off x="2078830" y="4498476"/>
            <a:ext cx="785812" cy="81438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15033" y="4526491"/>
            <a:ext cx="785812" cy="81438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860750" y="4542562"/>
            <a:ext cx="785812" cy="81438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9810745" y="4466361"/>
            <a:ext cx="947743" cy="96678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08693" y="4891382"/>
            <a:ext cx="3062289" cy="14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0850" y="4940826"/>
            <a:ext cx="2959895" cy="17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08508" y="4498476"/>
            <a:ext cx="626271" cy="327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-Turn Arrow 18"/>
          <p:cNvSpPr/>
          <p:nvPr/>
        </p:nvSpPr>
        <p:spPr>
          <a:xfrm>
            <a:off x="2034779" y="3786918"/>
            <a:ext cx="697706" cy="823912"/>
          </a:xfrm>
          <a:prstGeom prst="uturnArrow">
            <a:avLst>
              <a:gd name="adj1" fmla="val 42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/>
          <p:cNvSpPr/>
          <p:nvPr/>
        </p:nvSpPr>
        <p:spPr>
          <a:xfrm>
            <a:off x="5989434" y="3844109"/>
            <a:ext cx="697706" cy="823912"/>
          </a:xfrm>
          <a:prstGeom prst="uturnArrow">
            <a:avLst>
              <a:gd name="adj1" fmla="val 42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1643" y="3420033"/>
            <a:ext cx="1428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0, Z</a:t>
            </a:r>
            <a:r>
              <a:rPr lang="en-US" sz="2000" baseline="-25000" dirty="0"/>
              <a:t>0</a:t>
            </a:r>
            <a:r>
              <a:rPr lang="en-US" sz="2000" dirty="0"/>
              <a:t>➝XZ</a:t>
            </a:r>
            <a:r>
              <a:rPr lang="en-US" sz="2000" baseline="-250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1644" y="3092242"/>
            <a:ext cx="1428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/>
              <a:t>, X➝XX</a:t>
            </a:r>
            <a:endParaRPr lang="en-US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807625" y="4342507"/>
            <a:ext cx="11870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1, </a:t>
            </a:r>
            <a:r>
              <a:rPr lang="en-US" sz="2000"/>
              <a:t>X➝𝜺</a:t>
            </a:r>
            <a:endParaRPr lang="en-US" sz="20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744762" y="3406822"/>
            <a:ext cx="11870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1, </a:t>
            </a:r>
            <a:r>
              <a:rPr lang="en-US" sz="2000"/>
              <a:t>X➝𝜺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21204" y="4351168"/>
            <a:ext cx="11870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𝜺, Z</a:t>
            </a:r>
            <a:r>
              <a:rPr lang="en-US" sz="2000" baseline="-25000" dirty="0"/>
              <a:t>0</a:t>
            </a:r>
            <a:r>
              <a:rPr lang="en-US" sz="2000" dirty="0"/>
              <a:t>➝Z</a:t>
            </a:r>
            <a:r>
              <a:rPr lang="en-US" sz="2000" baseline="-25000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43799" y="1899647"/>
            <a:ext cx="1294801" cy="514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push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562814" y="2398052"/>
            <a:ext cx="691757" cy="671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38286" y="2368702"/>
            <a:ext cx="1294801" cy="514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301072" y="2833965"/>
            <a:ext cx="691757" cy="671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395061" y="4264661"/>
            <a:ext cx="942975" cy="623610"/>
          </a:xfrm>
          <a:custGeom>
            <a:avLst/>
            <a:gdLst>
              <a:gd name="connsiteX0" fmla="*/ 628650 w 985838"/>
              <a:gd name="connsiteY0" fmla="*/ 0 h 1014412"/>
              <a:gd name="connsiteX1" fmla="*/ 428625 w 985838"/>
              <a:gd name="connsiteY1" fmla="*/ 42862 h 1014412"/>
              <a:gd name="connsiteX2" fmla="*/ 371475 w 985838"/>
              <a:gd name="connsiteY2" fmla="*/ 71437 h 1014412"/>
              <a:gd name="connsiteX3" fmla="*/ 228600 w 985838"/>
              <a:gd name="connsiteY3" fmla="*/ 228600 h 1014412"/>
              <a:gd name="connsiteX4" fmla="*/ 114300 w 985838"/>
              <a:gd name="connsiteY4" fmla="*/ 314325 h 1014412"/>
              <a:gd name="connsiteX5" fmla="*/ 28575 w 985838"/>
              <a:gd name="connsiteY5" fmla="*/ 457200 h 1014412"/>
              <a:gd name="connsiteX6" fmla="*/ 0 w 985838"/>
              <a:gd name="connsiteY6" fmla="*/ 542925 h 1014412"/>
              <a:gd name="connsiteX7" fmla="*/ 28575 w 985838"/>
              <a:gd name="connsiteY7" fmla="*/ 700087 h 1014412"/>
              <a:gd name="connsiteX8" fmla="*/ 71438 w 985838"/>
              <a:gd name="connsiteY8" fmla="*/ 728662 h 1014412"/>
              <a:gd name="connsiteX9" fmla="*/ 100013 w 985838"/>
              <a:gd name="connsiteY9" fmla="*/ 771525 h 1014412"/>
              <a:gd name="connsiteX10" fmla="*/ 157163 w 985838"/>
              <a:gd name="connsiteY10" fmla="*/ 842962 h 1014412"/>
              <a:gd name="connsiteX11" fmla="*/ 242888 w 985838"/>
              <a:gd name="connsiteY11" fmla="*/ 900112 h 1014412"/>
              <a:gd name="connsiteX12" fmla="*/ 300038 w 985838"/>
              <a:gd name="connsiteY12" fmla="*/ 971550 h 1014412"/>
              <a:gd name="connsiteX13" fmla="*/ 400050 w 985838"/>
              <a:gd name="connsiteY13" fmla="*/ 1014412 h 1014412"/>
              <a:gd name="connsiteX14" fmla="*/ 614363 w 985838"/>
              <a:gd name="connsiteY14" fmla="*/ 1000125 h 1014412"/>
              <a:gd name="connsiteX15" fmla="*/ 700088 w 985838"/>
              <a:gd name="connsiteY15" fmla="*/ 971550 h 1014412"/>
              <a:gd name="connsiteX16" fmla="*/ 771525 w 985838"/>
              <a:gd name="connsiteY16" fmla="*/ 957262 h 1014412"/>
              <a:gd name="connsiteX17" fmla="*/ 871538 w 985838"/>
              <a:gd name="connsiteY17" fmla="*/ 900112 h 1014412"/>
              <a:gd name="connsiteX18" fmla="*/ 928688 w 985838"/>
              <a:gd name="connsiteY18" fmla="*/ 871537 h 1014412"/>
              <a:gd name="connsiteX19" fmla="*/ 971550 w 985838"/>
              <a:gd name="connsiteY19" fmla="*/ 828675 h 1014412"/>
              <a:gd name="connsiteX20" fmla="*/ 985838 w 985838"/>
              <a:gd name="connsiteY20" fmla="*/ 728662 h 1014412"/>
              <a:gd name="connsiteX21" fmla="*/ 971550 w 985838"/>
              <a:gd name="connsiteY21" fmla="*/ 385762 h 1014412"/>
              <a:gd name="connsiteX22" fmla="*/ 900113 w 985838"/>
              <a:gd name="connsiteY22" fmla="*/ 271462 h 1014412"/>
              <a:gd name="connsiteX23" fmla="*/ 814388 w 985838"/>
              <a:gd name="connsiteY23" fmla="*/ 242887 h 1014412"/>
              <a:gd name="connsiteX24" fmla="*/ 714375 w 985838"/>
              <a:gd name="connsiteY24" fmla="*/ 185737 h 1014412"/>
              <a:gd name="connsiteX25" fmla="*/ 685800 w 985838"/>
              <a:gd name="connsiteY25" fmla="*/ 142875 h 1014412"/>
              <a:gd name="connsiteX26" fmla="*/ 600075 w 985838"/>
              <a:gd name="connsiteY26" fmla="*/ 114300 h 1014412"/>
              <a:gd name="connsiteX27" fmla="*/ 414338 w 985838"/>
              <a:gd name="connsiteY27" fmla="*/ 85725 h 1014412"/>
              <a:gd name="connsiteX28" fmla="*/ 300038 w 985838"/>
              <a:gd name="connsiteY28" fmla="*/ 114300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85838" h="1014412">
                <a:moveTo>
                  <a:pt x="628650" y="0"/>
                </a:moveTo>
                <a:cubicBezTo>
                  <a:pt x="556707" y="11990"/>
                  <a:pt x="499830" y="19127"/>
                  <a:pt x="428625" y="42862"/>
                </a:cubicBezTo>
                <a:cubicBezTo>
                  <a:pt x="408419" y="49597"/>
                  <a:pt x="390525" y="61912"/>
                  <a:pt x="371475" y="71437"/>
                </a:cubicBezTo>
                <a:cubicBezTo>
                  <a:pt x="332516" y="123382"/>
                  <a:pt x="281715" y="196731"/>
                  <a:pt x="228600" y="228600"/>
                </a:cubicBezTo>
                <a:cubicBezTo>
                  <a:pt x="175626" y="260384"/>
                  <a:pt x="150758" y="267450"/>
                  <a:pt x="114300" y="314325"/>
                </a:cubicBezTo>
                <a:cubicBezTo>
                  <a:pt x="86676" y="349842"/>
                  <a:pt x="46871" y="411461"/>
                  <a:pt x="28575" y="457200"/>
                </a:cubicBezTo>
                <a:cubicBezTo>
                  <a:pt x="17388" y="485166"/>
                  <a:pt x="0" y="542925"/>
                  <a:pt x="0" y="542925"/>
                </a:cubicBezTo>
                <a:cubicBezTo>
                  <a:pt x="9525" y="595312"/>
                  <a:pt x="9461" y="650390"/>
                  <a:pt x="28575" y="700087"/>
                </a:cubicBezTo>
                <a:cubicBezTo>
                  <a:pt x="34739" y="716114"/>
                  <a:pt x="59296" y="716520"/>
                  <a:pt x="71438" y="728662"/>
                </a:cubicBezTo>
                <a:cubicBezTo>
                  <a:pt x="83580" y="740804"/>
                  <a:pt x="89710" y="757788"/>
                  <a:pt x="100013" y="771525"/>
                </a:cubicBezTo>
                <a:cubicBezTo>
                  <a:pt x="118310" y="795921"/>
                  <a:pt x="134496" y="822562"/>
                  <a:pt x="157163" y="842962"/>
                </a:cubicBezTo>
                <a:cubicBezTo>
                  <a:pt x="182690" y="865936"/>
                  <a:pt x="221434" y="873295"/>
                  <a:pt x="242888" y="900112"/>
                </a:cubicBezTo>
                <a:cubicBezTo>
                  <a:pt x="261938" y="923925"/>
                  <a:pt x="277088" y="951469"/>
                  <a:pt x="300038" y="971550"/>
                </a:cubicBezTo>
                <a:cubicBezTo>
                  <a:pt x="321768" y="990564"/>
                  <a:pt x="371553" y="1004913"/>
                  <a:pt x="400050" y="1014412"/>
                </a:cubicBezTo>
                <a:cubicBezTo>
                  <a:pt x="471488" y="1009650"/>
                  <a:pt x="543486" y="1010250"/>
                  <a:pt x="614363" y="1000125"/>
                </a:cubicBezTo>
                <a:cubicBezTo>
                  <a:pt x="644181" y="995865"/>
                  <a:pt x="670552" y="977457"/>
                  <a:pt x="700088" y="971550"/>
                </a:cubicBezTo>
                <a:lnTo>
                  <a:pt x="771525" y="957262"/>
                </a:lnTo>
                <a:cubicBezTo>
                  <a:pt x="944226" y="870911"/>
                  <a:pt x="730175" y="980890"/>
                  <a:pt x="871538" y="900112"/>
                </a:cubicBezTo>
                <a:cubicBezTo>
                  <a:pt x="890030" y="889545"/>
                  <a:pt x="911357" y="883917"/>
                  <a:pt x="928688" y="871537"/>
                </a:cubicBezTo>
                <a:cubicBezTo>
                  <a:pt x="945130" y="859793"/>
                  <a:pt x="957263" y="842962"/>
                  <a:pt x="971550" y="828675"/>
                </a:cubicBezTo>
                <a:cubicBezTo>
                  <a:pt x="976313" y="795337"/>
                  <a:pt x="985838" y="762338"/>
                  <a:pt x="985838" y="728662"/>
                </a:cubicBezTo>
                <a:cubicBezTo>
                  <a:pt x="985838" y="614263"/>
                  <a:pt x="983322" y="499554"/>
                  <a:pt x="971550" y="385762"/>
                </a:cubicBezTo>
                <a:cubicBezTo>
                  <a:pt x="967627" y="347841"/>
                  <a:pt x="935776" y="291275"/>
                  <a:pt x="900113" y="271462"/>
                </a:cubicBezTo>
                <a:cubicBezTo>
                  <a:pt x="873783" y="256834"/>
                  <a:pt x="839450" y="259595"/>
                  <a:pt x="814388" y="242887"/>
                </a:cubicBezTo>
                <a:cubicBezTo>
                  <a:pt x="753803" y="202498"/>
                  <a:pt x="786884" y="221991"/>
                  <a:pt x="714375" y="185737"/>
                </a:cubicBezTo>
                <a:cubicBezTo>
                  <a:pt x="704850" y="171450"/>
                  <a:pt x="700361" y="151976"/>
                  <a:pt x="685800" y="142875"/>
                </a:cubicBezTo>
                <a:cubicBezTo>
                  <a:pt x="660258" y="126911"/>
                  <a:pt x="628650" y="123825"/>
                  <a:pt x="600075" y="114300"/>
                </a:cubicBezTo>
                <a:cubicBezTo>
                  <a:pt x="511803" y="84876"/>
                  <a:pt x="572211" y="101512"/>
                  <a:pt x="414338" y="85725"/>
                </a:cubicBezTo>
                <a:cubicBezTo>
                  <a:pt x="318109" y="101763"/>
                  <a:pt x="354524" y="87056"/>
                  <a:pt x="300038" y="1143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361336" y="4274915"/>
            <a:ext cx="942975" cy="623610"/>
          </a:xfrm>
          <a:custGeom>
            <a:avLst/>
            <a:gdLst>
              <a:gd name="connsiteX0" fmla="*/ 628650 w 985838"/>
              <a:gd name="connsiteY0" fmla="*/ 0 h 1014412"/>
              <a:gd name="connsiteX1" fmla="*/ 428625 w 985838"/>
              <a:gd name="connsiteY1" fmla="*/ 42862 h 1014412"/>
              <a:gd name="connsiteX2" fmla="*/ 371475 w 985838"/>
              <a:gd name="connsiteY2" fmla="*/ 71437 h 1014412"/>
              <a:gd name="connsiteX3" fmla="*/ 228600 w 985838"/>
              <a:gd name="connsiteY3" fmla="*/ 228600 h 1014412"/>
              <a:gd name="connsiteX4" fmla="*/ 114300 w 985838"/>
              <a:gd name="connsiteY4" fmla="*/ 314325 h 1014412"/>
              <a:gd name="connsiteX5" fmla="*/ 28575 w 985838"/>
              <a:gd name="connsiteY5" fmla="*/ 457200 h 1014412"/>
              <a:gd name="connsiteX6" fmla="*/ 0 w 985838"/>
              <a:gd name="connsiteY6" fmla="*/ 542925 h 1014412"/>
              <a:gd name="connsiteX7" fmla="*/ 28575 w 985838"/>
              <a:gd name="connsiteY7" fmla="*/ 700087 h 1014412"/>
              <a:gd name="connsiteX8" fmla="*/ 71438 w 985838"/>
              <a:gd name="connsiteY8" fmla="*/ 728662 h 1014412"/>
              <a:gd name="connsiteX9" fmla="*/ 100013 w 985838"/>
              <a:gd name="connsiteY9" fmla="*/ 771525 h 1014412"/>
              <a:gd name="connsiteX10" fmla="*/ 157163 w 985838"/>
              <a:gd name="connsiteY10" fmla="*/ 842962 h 1014412"/>
              <a:gd name="connsiteX11" fmla="*/ 242888 w 985838"/>
              <a:gd name="connsiteY11" fmla="*/ 900112 h 1014412"/>
              <a:gd name="connsiteX12" fmla="*/ 300038 w 985838"/>
              <a:gd name="connsiteY12" fmla="*/ 971550 h 1014412"/>
              <a:gd name="connsiteX13" fmla="*/ 400050 w 985838"/>
              <a:gd name="connsiteY13" fmla="*/ 1014412 h 1014412"/>
              <a:gd name="connsiteX14" fmla="*/ 614363 w 985838"/>
              <a:gd name="connsiteY14" fmla="*/ 1000125 h 1014412"/>
              <a:gd name="connsiteX15" fmla="*/ 700088 w 985838"/>
              <a:gd name="connsiteY15" fmla="*/ 971550 h 1014412"/>
              <a:gd name="connsiteX16" fmla="*/ 771525 w 985838"/>
              <a:gd name="connsiteY16" fmla="*/ 957262 h 1014412"/>
              <a:gd name="connsiteX17" fmla="*/ 871538 w 985838"/>
              <a:gd name="connsiteY17" fmla="*/ 900112 h 1014412"/>
              <a:gd name="connsiteX18" fmla="*/ 928688 w 985838"/>
              <a:gd name="connsiteY18" fmla="*/ 871537 h 1014412"/>
              <a:gd name="connsiteX19" fmla="*/ 971550 w 985838"/>
              <a:gd name="connsiteY19" fmla="*/ 828675 h 1014412"/>
              <a:gd name="connsiteX20" fmla="*/ 985838 w 985838"/>
              <a:gd name="connsiteY20" fmla="*/ 728662 h 1014412"/>
              <a:gd name="connsiteX21" fmla="*/ 971550 w 985838"/>
              <a:gd name="connsiteY21" fmla="*/ 385762 h 1014412"/>
              <a:gd name="connsiteX22" fmla="*/ 900113 w 985838"/>
              <a:gd name="connsiteY22" fmla="*/ 271462 h 1014412"/>
              <a:gd name="connsiteX23" fmla="*/ 814388 w 985838"/>
              <a:gd name="connsiteY23" fmla="*/ 242887 h 1014412"/>
              <a:gd name="connsiteX24" fmla="*/ 714375 w 985838"/>
              <a:gd name="connsiteY24" fmla="*/ 185737 h 1014412"/>
              <a:gd name="connsiteX25" fmla="*/ 685800 w 985838"/>
              <a:gd name="connsiteY25" fmla="*/ 142875 h 1014412"/>
              <a:gd name="connsiteX26" fmla="*/ 600075 w 985838"/>
              <a:gd name="connsiteY26" fmla="*/ 114300 h 1014412"/>
              <a:gd name="connsiteX27" fmla="*/ 414338 w 985838"/>
              <a:gd name="connsiteY27" fmla="*/ 85725 h 1014412"/>
              <a:gd name="connsiteX28" fmla="*/ 300038 w 985838"/>
              <a:gd name="connsiteY28" fmla="*/ 114300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85838" h="1014412">
                <a:moveTo>
                  <a:pt x="628650" y="0"/>
                </a:moveTo>
                <a:cubicBezTo>
                  <a:pt x="556707" y="11990"/>
                  <a:pt x="499830" y="19127"/>
                  <a:pt x="428625" y="42862"/>
                </a:cubicBezTo>
                <a:cubicBezTo>
                  <a:pt x="408419" y="49597"/>
                  <a:pt x="390525" y="61912"/>
                  <a:pt x="371475" y="71437"/>
                </a:cubicBezTo>
                <a:cubicBezTo>
                  <a:pt x="332516" y="123382"/>
                  <a:pt x="281715" y="196731"/>
                  <a:pt x="228600" y="228600"/>
                </a:cubicBezTo>
                <a:cubicBezTo>
                  <a:pt x="175626" y="260384"/>
                  <a:pt x="150758" y="267450"/>
                  <a:pt x="114300" y="314325"/>
                </a:cubicBezTo>
                <a:cubicBezTo>
                  <a:pt x="86676" y="349842"/>
                  <a:pt x="46871" y="411461"/>
                  <a:pt x="28575" y="457200"/>
                </a:cubicBezTo>
                <a:cubicBezTo>
                  <a:pt x="17388" y="485166"/>
                  <a:pt x="0" y="542925"/>
                  <a:pt x="0" y="542925"/>
                </a:cubicBezTo>
                <a:cubicBezTo>
                  <a:pt x="9525" y="595312"/>
                  <a:pt x="9461" y="650390"/>
                  <a:pt x="28575" y="700087"/>
                </a:cubicBezTo>
                <a:cubicBezTo>
                  <a:pt x="34739" y="716114"/>
                  <a:pt x="59296" y="716520"/>
                  <a:pt x="71438" y="728662"/>
                </a:cubicBezTo>
                <a:cubicBezTo>
                  <a:pt x="83580" y="740804"/>
                  <a:pt x="89710" y="757788"/>
                  <a:pt x="100013" y="771525"/>
                </a:cubicBezTo>
                <a:cubicBezTo>
                  <a:pt x="118310" y="795921"/>
                  <a:pt x="134496" y="822562"/>
                  <a:pt x="157163" y="842962"/>
                </a:cubicBezTo>
                <a:cubicBezTo>
                  <a:pt x="182690" y="865936"/>
                  <a:pt x="221434" y="873295"/>
                  <a:pt x="242888" y="900112"/>
                </a:cubicBezTo>
                <a:cubicBezTo>
                  <a:pt x="261938" y="923925"/>
                  <a:pt x="277088" y="951469"/>
                  <a:pt x="300038" y="971550"/>
                </a:cubicBezTo>
                <a:cubicBezTo>
                  <a:pt x="321768" y="990564"/>
                  <a:pt x="371553" y="1004913"/>
                  <a:pt x="400050" y="1014412"/>
                </a:cubicBezTo>
                <a:cubicBezTo>
                  <a:pt x="471488" y="1009650"/>
                  <a:pt x="543486" y="1010250"/>
                  <a:pt x="614363" y="1000125"/>
                </a:cubicBezTo>
                <a:cubicBezTo>
                  <a:pt x="644181" y="995865"/>
                  <a:pt x="670552" y="977457"/>
                  <a:pt x="700088" y="971550"/>
                </a:cubicBezTo>
                <a:lnTo>
                  <a:pt x="771525" y="957262"/>
                </a:lnTo>
                <a:cubicBezTo>
                  <a:pt x="944226" y="870911"/>
                  <a:pt x="730175" y="980890"/>
                  <a:pt x="871538" y="900112"/>
                </a:cubicBezTo>
                <a:cubicBezTo>
                  <a:pt x="890030" y="889545"/>
                  <a:pt x="911357" y="883917"/>
                  <a:pt x="928688" y="871537"/>
                </a:cubicBezTo>
                <a:cubicBezTo>
                  <a:pt x="945130" y="859793"/>
                  <a:pt x="957263" y="842962"/>
                  <a:pt x="971550" y="828675"/>
                </a:cubicBezTo>
                <a:cubicBezTo>
                  <a:pt x="976313" y="795337"/>
                  <a:pt x="985838" y="762338"/>
                  <a:pt x="985838" y="728662"/>
                </a:cubicBezTo>
                <a:cubicBezTo>
                  <a:pt x="985838" y="614263"/>
                  <a:pt x="983322" y="499554"/>
                  <a:pt x="971550" y="385762"/>
                </a:cubicBezTo>
                <a:cubicBezTo>
                  <a:pt x="967627" y="347841"/>
                  <a:pt x="935776" y="291275"/>
                  <a:pt x="900113" y="271462"/>
                </a:cubicBezTo>
                <a:cubicBezTo>
                  <a:pt x="873783" y="256834"/>
                  <a:pt x="839450" y="259595"/>
                  <a:pt x="814388" y="242887"/>
                </a:cubicBezTo>
                <a:cubicBezTo>
                  <a:pt x="753803" y="202498"/>
                  <a:pt x="786884" y="221991"/>
                  <a:pt x="714375" y="185737"/>
                </a:cubicBezTo>
                <a:cubicBezTo>
                  <a:pt x="704850" y="171450"/>
                  <a:pt x="700361" y="151976"/>
                  <a:pt x="685800" y="142875"/>
                </a:cubicBezTo>
                <a:cubicBezTo>
                  <a:pt x="660258" y="126911"/>
                  <a:pt x="628650" y="123825"/>
                  <a:pt x="600075" y="114300"/>
                </a:cubicBezTo>
                <a:cubicBezTo>
                  <a:pt x="511803" y="84876"/>
                  <a:pt x="572211" y="101512"/>
                  <a:pt x="414338" y="85725"/>
                </a:cubicBezTo>
                <a:cubicBezTo>
                  <a:pt x="318109" y="101763"/>
                  <a:pt x="354524" y="87056"/>
                  <a:pt x="300038" y="1143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Theorem 1</a:t>
            </a:r>
            <a:r>
              <a:rPr lang="en-US" dirty="0"/>
              <a:t>: For any PDA M, there exists a PDA M’ such that</a:t>
            </a:r>
          </a:p>
          <a:p>
            <a:pPr marL="0" indent="0">
              <a:buNone/>
            </a:pPr>
            <a:r>
              <a:rPr lang="en-US" dirty="0"/>
              <a:t>		L</a:t>
            </a:r>
            <a:r>
              <a:rPr lang="en-US" baseline="-25000" dirty="0"/>
              <a:t> 𝜺</a:t>
            </a:r>
            <a:r>
              <a:rPr lang="en-US" dirty="0"/>
              <a:t>(M) = L</a:t>
            </a:r>
            <a:r>
              <a:rPr lang="en-US" baseline="-25000" dirty="0"/>
              <a:t>f</a:t>
            </a:r>
            <a:r>
              <a:rPr lang="en-US" dirty="0"/>
              <a:t>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Theorem 2</a:t>
            </a:r>
            <a:r>
              <a:rPr lang="en-US" dirty="0"/>
              <a:t>: For any PDA M, there exists a context free grammar such that</a:t>
            </a:r>
          </a:p>
          <a:p>
            <a:pPr marL="0" indent="0">
              <a:buNone/>
            </a:pPr>
            <a:r>
              <a:rPr lang="en-US" dirty="0"/>
              <a:t>		L</a:t>
            </a:r>
            <a:r>
              <a:rPr lang="en-US" baseline="-25000" dirty="0"/>
              <a:t> 𝜺</a:t>
            </a:r>
            <a:r>
              <a:rPr lang="en-US" dirty="0"/>
              <a:t>(M) = L(G)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Teorema</a:t>
            </a:r>
            <a:r>
              <a:rPr lang="en-US" b="1" i="1" dirty="0"/>
              <a:t> 3</a:t>
            </a:r>
            <a:r>
              <a:rPr lang="en-US" dirty="0"/>
              <a:t>: For any context free grammar there exists a PDA M such that</a:t>
            </a:r>
          </a:p>
          <a:p>
            <a:pPr marL="0" indent="0">
              <a:buNone/>
            </a:pPr>
            <a:r>
              <a:rPr lang="en-US" dirty="0"/>
              <a:t>		L(G) = L</a:t>
            </a:r>
            <a:r>
              <a:rPr lang="en-US" baseline="-25000" dirty="0"/>
              <a:t> 𝜺</a:t>
            </a:r>
            <a:r>
              <a:rPr lang="en-US" dirty="0"/>
              <a:t>(M)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0168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Parser:</a:t>
            </a:r>
          </a:p>
          <a:p>
            <a:pPr lvl="1"/>
            <a:r>
              <a:rPr lang="en-US" dirty="0"/>
              <a:t>Descendent recursive</a:t>
            </a:r>
          </a:p>
          <a:p>
            <a:pPr lvl="1"/>
            <a:r>
              <a:rPr lang="en-US" dirty="0"/>
              <a:t>LL(1)</a:t>
            </a:r>
          </a:p>
          <a:p>
            <a:pPr lvl="1"/>
            <a:r>
              <a:rPr lang="en-US" dirty="0"/>
              <a:t>LR(0), SLR, LR(1)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Corresponding PDA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8450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31379"/>
              </p:ext>
            </p:extLst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969" y="5514865"/>
            <a:ext cx="1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Object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Adnotated</a:t>
            </a:r>
            <a:r>
              <a:rPr lang="en-US" dirty="0"/>
              <a:t>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0830" y="390781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38560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11F1-E7A0-F44A-A223-9D5B70ED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ro-RO" dirty="0"/>
              <a:t>Semantic </a:t>
            </a:r>
            <a:r>
              <a:rPr lang="ro-RO" dirty="0" err="1"/>
              <a:t>analysis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E100-CBE7-9C40-9C0D-C3B6006F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/>
          </a:bodyPr>
          <a:lstStyle/>
          <a:p>
            <a:r>
              <a:rPr lang="ro-RO" dirty="0" err="1"/>
              <a:t>Attach</a:t>
            </a:r>
            <a:r>
              <a:rPr lang="ro-RO" dirty="0"/>
              <a:t> </a:t>
            </a:r>
            <a:r>
              <a:rPr lang="ro-RO" dirty="0" err="1"/>
              <a:t>meanings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constructions</a:t>
            </a:r>
            <a:r>
              <a:rPr lang="ro-RO" dirty="0"/>
              <a:t> of a program</a:t>
            </a:r>
          </a:p>
          <a:p>
            <a:r>
              <a:rPr lang="ro-RO" dirty="0" err="1"/>
              <a:t>What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Identifiers</a:t>
            </a:r>
            <a:r>
              <a:rPr lang="ro-RO" dirty="0"/>
              <a:t> -&gt; </a:t>
            </a:r>
            <a:r>
              <a:rPr lang="ro-RO" dirty="0" err="1"/>
              <a:t>values</a:t>
            </a:r>
            <a:r>
              <a:rPr lang="ro-RO" dirty="0"/>
              <a:t> / </a:t>
            </a:r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evaluated</a:t>
            </a:r>
            <a:endParaRPr lang="ro-RO" dirty="0"/>
          </a:p>
          <a:p>
            <a:pPr lvl="1"/>
            <a:r>
              <a:rPr lang="ro-RO" dirty="0" err="1"/>
              <a:t>Statements</a:t>
            </a:r>
            <a:r>
              <a:rPr lang="ro-RO" dirty="0"/>
              <a:t> -&gt; </a:t>
            </a:r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executed</a:t>
            </a:r>
            <a:endParaRPr lang="ro-RO" dirty="0"/>
          </a:p>
          <a:p>
            <a:pPr lvl="1"/>
            <a:r>
              <a:rPr lang="ro-RO" dirty="0" err="1"/>
              <a:t>Declaration</a:t>
            </a:r>
            <a:r>
              <a:rPr lang="ro-RO" dirty="0"/>
              <a:t> -&gt; determine </a:t>
            </a:r>
            <a:r>
              <a:rPr lang="ro-RO" dirty="0" err="1"/>
              <a:t>space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allocated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location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stored</a:t>
            </a:r>
            <a:endParaRPr lang="ro-RO" dirty="0"/>
          </a:p>
          <a:p>
            <a:r>
              <a:rPr lang="ro-RO" dirty="0" err="1"/>
              <a:t>Examples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Type</a:t>
            </a:r>
            <a:r>
              <a:rPr lang="ro-RO" dirty="0"/>
              <a:t> </a:t>
            </a:r>
            <a:r>
              <a:rPr lang="ro-RO" dirty="0" err="1"/>
              <a:t>checkings</a:t>
            </a:r>
            <a:endParaRPr lang="ro-RO" dirty="0"/>
          </a:p>
          <a:p>
            <a:pPr lvl="1"/>
            <a:r>
              <a:rPr lang="ro-RO" dirty="0" err="1"/>
              <a:t>Verify</a:t>
            </a:r>
            <a:r>
              <a:rPr lang="ro-RO" dirty="0"/>
              <a:t> </a:t>
            </a:r>
            <a:r>
              <a:rPr lang="ro-RO" dirty="0" err="1"/>
              <a:t>properties</a:t>
            </a:r>
            <a:endParaRPr lang="ro-RO" dirty="0"/>
          </a:p>
          <a:p>
            <a:r>
              <a:rPr lang="ro-RO" dirty="0" err="1"/>
              <a:t>How</a:t>
            </a:r>
            <a:r>
              <a:rPr lang="ro-RO" dirty="0"/>
              <a:t>:</a:t>
            </a:r>
          </a:p>
          <a:p>
            <a:pPr lvl="1"/>
            <a:r>
              <a:rPr lang="ro-RO" b="1" dirty="0" err="1">
                <a:solidFill>
                  <a:srgbClr val="011893"/>
                </a:solidFill>
              </a:rPr>
              <a:t>Attribute</a:t>
            </a:r>
            <a:r>
              <a:rPr lang="ro-RO" b="1" dirty="0">
                <a:solidFill>
                  <a:srgbClr val="011893"/>
                </a:solidFill>
              </a:rPr>
              <a:t> </a:t>
            </a:r>
            <a:r>
              <a:rPr lang="ro-RO" b="1" dirty="0" err="1">
                <a:solidFill>
                  <a:srgbClr val="011893"/>
                </a:solidFill>
              </a:rPr>
              <a:t>grammars</a:t>
            </a:r>
            <a:endParaRPr lang="ro-RO" b="1" dirty="0">
              <a:solidFill>
                <a:srgbClr val="011893"/>
              </a:solidFill>
            </a:endParaRPr>
          </a:p>
          <a:p>
            <a:pPr lvl="1"/>
            <a:r>
              <a:rPr lang="ro-RO" dirty="0"/>
              <a:t>Manual </a:t>
            </a:r>
            <a:r>
              <a:rPr lang="ro-RO" dirty="0" err="1"/>
              <a:t>methods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5B48A-40F4-D641-B370-B3820A32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5280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 – 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– result:  syntax tree (ST)</a:t>
            </a:r>
          </a:p>
          <a:p>
            <a:endParaRPr lang="en-US" dirty="0"/>
          </a:p>
          <a:p>
            <a:r>
              <a:rPr lang="en-US" dirty="0"/>
              <a:t>Simplification: abstract syntax tree (AST)</a:t>
            </a:r>
          </a:p>
          <a:p>
            <a:endParaRPr lang="en-US" dirty="0"/>
          </a:p>
          <a:p>
            <a:r>
              <a:rPr lang="en-US" dirty="0" err="1"/>
              <a:t>Adnotated</a:t>
            </a:r>
            <a:r>
              <a:rPr lang="en-US" dirty="0"/>
              <a:t> abstract syntax tree (AAST)</a:t>
            </a:r>
          </a:p>
          <a:p>
            <a:pPr lvl="1"/>
            <a:r>
              <a:rPr lang="en-US" dirty="0"/>
              <a:t>Attach semantic info in tree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1842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Syntactical constructions (</a:t>
                </a:r>
                <a:r>
                  <a:rPr lang="en-US" dirty="0" err="1"/>
                  <a:t>nonterminals</a:t>
                </a:r>
                <a:r>
                  <a:rPr lang="en-US" dirty="0"/>
                  <a:t>) – attributes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∪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Productions – rules to compute/ evaluate attributes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9592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Push-Down Automata</a:t>
            </a:r>
            <a:br>
              <a:rPr lang="en-US" dirty="0"/>
            </a:br>
            <a:r>
              <a:rPr lang="en-US" dirty="0"/>
              <a:t>(PDA)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86708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11893"/>
                </a:solidFill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825625"/>
            <a:ext cx="108688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 = (G,A,R) is called </a:t>
            </a:r>
            <a:r>
              <a:rPr lang="en-US" b="1" i="1" dirty="0"/>
              <a:t>attribute grammar</a:t>
            </a:r>
            <a:r>
              <a:rPr lang="en-US" dirty="0"/>
              <a:t> where: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 = (N,𝜮,P,S) is a context free grammar</a:t>
            </a:r>
          </a:p>
          <a:p>
            <a:r>
              <a:rPr lang="en-US" dirty="0"/>
              <a:t>A = {A(X) | X ∈N U 𝜮} – is a finite set of attributes</a:t>
            </a:r>
          </a:p>
          <a:p>
            <a:r>
              <a:rPr lang="en-US" dirty="0"/>
              <a:t>R = {R(p) | p ∈P} – is a finite set of rules to compute/evaluate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71020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r>
              <a:rPr lang="en-US" dirty="0"/>
              <a:t>G = ({N,B},{0,1}, P, N}</a:t>
            </a:r>
          </a:p>
          <a:p>
            <a:pPr marL="0" indent="0">
              <a:buNone/>
            </a:pPr>
            <a:r>
              <a:rPr lang="en-US" dirty="0"/>
              <a:t>	P:	N -&gt; NB</a:t>
            </a:r>
          </a:p>
          <a:p>
            <a:pPr marL="0" indent="0">
              <a:buNone/>
            </a:pPr>
            <a:r>
              <a:rPr lang="en-US" dirty="0"/>
              <a:t>		N -&gt; B</a:t>
            </a:r>
          </a:p>
          <a:p>
            <a:pPr marL="0" indent="0">
              <a:buNone/>
            </a:pPr>
            <a:r>
              <a:rPr lang="en-US" dirty="0"/>
              <a:t>		B -&gt; 0 </a:t>
            </a:r>
          </a:p>
          <a:p>
            <a:pPr marL="0" indent="0">
              <a:buNone/>
            </a:pPr>
            <a:r>
              <a:rPr lang="en-US" dirty="0"/>
              <a:t>		B -&gt;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6550" y="1550987"/>
            <a:ext cx="3857625" cy="244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en-US" sz="2800" dirty="0"/>
              <a:t>.v = 2* N</a:t>
            </a:r>
            <a:r>
              <a:rPr lang="en-US" sz="2800" baseline="-25000" dirty="0"/>
              <a:t>2</a:t>
            </a:r>
            <a:r>
              <a:rPr lang="en-US" sz="2800" dirty="0"/>
              <a:t>.v + </a:t>
            </a:r>
            <a:r>
              <a:rPr lang="en-US" sz="2800" dirty="0" err="1"/>
              <a:t>B.v</a:t>
            </a:r>
            <a:endParaRPr lang="en-US" sz="2800" dirty="0"/>
          </a:p>
          <a:p>
            <a:r>
              <a:rPr lang="en-US" sz="2800"/>
              <a:t>N.v </a:t>
            </a:r>
            <a:r>
              <a:rPr lang="en-US" sz="2800" dirty="0"/>
              <a:t>= </a:t>
            </a:r>
            <a:r>
              <a:rPr lang="en-US" sz="2800" dirty="0" err="1"/>
              <a:t>B.v</a:t>
            </a:r>
            <a:endParaRPr lang="en-US" sz="2800" dirty="0"/>
          </a:p>
          <a:p>
            <a:r>
              <a:rPr lang="en-US" sz="2800" dirty="0" err="1"/>
              <a:t>B.v</a:t>
            </a:r>
            <a:r>
              <a:rPr lang="en-US" sz="2800" dirty="0"/>
              <a:t> = 0</a:t>
            </a:r>
          </a:p>
          <a:p>
            <a:r>
              <a:rPr lang="en-US" sz="2800" dirty="0" err="1"/>
              <a:t>B.v</a:t>
            </a:r>
            <a:r>
              <a:rPr lang="en-US" sz="2800" dirty="0"/>
              <a:t> 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550" y="4414838"/>
            <a:ext cx="458628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Attribute – value of number = </a:t>
            </a:r>
            <a:r>
              <a:rPr lang="en-US" sz="2400" b="1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1187" y="5020161"/>
            <a:ext cx="620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Synthetized attribute: A(</a:t>
            </a:r>
            <a:r>
              <a:rPr lang="en-US" sz="2400" b="1" dirty="0" err="1">
                <a:solidFill>
                  <a:srgbClr val="FF0000"/>
                </a:solidFill>
              </a:rPr>
              <a:t>lhp</a:t>
            </a:r>
            <a:r>
              <a:rPr lang="en-US" sz="2400" b="1" dirty="0">
                <a:solidFill>
                  <a:srgbClr val="FF0000"/>
                </a:solidFill>
              </a:rPr>
              <a:t>) depends on </a:t>
            </a:r>
            <a:r>
              <a:rPr lang="en-US" sz="2400" b="1" dirty="0" err="1">
                <a:solidFill>
                  <a:srgbClr val="FF0000"/>
                </a:solidFill>
              </a:rPr>
              <a:t>rhp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Inherited attribute: A(</a:t>
            </a:r>
            <a:r>
              <a:rPr lang="en-US" sz="2400" b="1" dirty="0" err="1">
                <a:solidFill>
                  <a:srgbClr val="FF0000"/>
                </a:solidFill>
              </a:rPr>
              <a:t>rhp</a:t>
            </a:r>
            <a:r>
              <a:rPr lang="en-US" sz="2400" b="1" dirty="0">
                <a:solidFill>
                  <a:srgbClr val="FF0000"/>
                </a:solidFill>
              </a:rPr>
              <a:t>) depends on </a:t>
            </a:r>
            <a:r>
              <a:rPr lang="en-US" sz="2400" b="1" dirty="0" err="1">
                <a:solidFill>
                  <a:srgbClr val="FF0000"/>
                </a:solidFill>
              </a:rPr>
              <a:t>lhp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the tree: can be an infinite cycle</a:t>
            </a:r>
          </a:p>
          <a:p>
            <a:endParaRPr lang="en-US" dirty="0"/>
          </a:p>
          <a:p>
            <a:r>
              <a:rPr lang="en-US" dirty="0"/>
              <a:t>Special classes of AG:</a:t>
            </a:r>
          </a:p>
          <a:p>
            <a:pPr lvl="1"/>
            <a:r>
              <a:rPr lang="en-US" dirty="0"/>
              <a:t>L-attribute grammars</a:t>
            </a:r>
          </a:p>
          <a:p>
            <a:pPr lvl="1"/>
            <a:r>
              <a:rPr lang="en-US" dirty="0"/>
              <a:t>S-attribute grammars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04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intermediary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40" y="1690688"/>
            <a:ext cx="8640214" cy="41462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27081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intermediary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bytecode 	– source language: Java</a:t>
            </a:r>
          </a:p>
          <a:p>
            <a:pPr marL="0" indent="0">
              <a:buNone/>
            </a:pPr>
            <a:r>
              <a:rPr lang="en-US" dirty="0"/>
              <a:t>			– machine language (dif. platforms)		JVM</a:t>
            </a:r>
          </a:p>
          <a:p>
            <a:r>
              <a:rPr lang="en-US" dirty="0"/>
              <a:t>MSIL (Microsoft Intermediate Language)</a:t>
            </a:r>
          </a:p>
          <a:p>
            <a:pPr marL="0" indent="0">
              <a:buNone/>
            </a:pPr>
            <a:r>
              <a:rPr lang="en-US" dirty="0"/>
              <a:t>		 	– source language: C#, VB, etc.</a:t>
            </a:r>
          </a:p>
          <a:p>
            <a:pPr marL="0" indent="0">
              <a:buNone/>
            </a:pPr>
            <a:r>
              <a:rPr lang="en-US" dirty="0"/>
              <a:t>			– machine language (dif. platforms) 	       Windows</a:t>
            </a:r>
          </a:p>
          <a:p>
            <a:r>
              <a:rPr lang="en-US" dirty="0"/>
              <a:t>GNU RTL (Register Transfer Language) </a:t>
            </a:r>
          </a:p>
          <a:p>
            <a:pPr marL="0" indent="0">
              <a:buNone/>
            </a:pPr>
            <a:r>
              <a:rPr lang="en-US" dirty="0"/>
              <a:t>			– source language: C, C++, Pascal, Fortran etc.</a:t>
            </a:r>
          </a:p>
          <a:p>
            <a:pPr marL="0" indent="0">
              <a:buNone/>
            </a:pPr>
            <a:r>
              <a:rPr lang="en-US" dirty="0"/>
              <a:t>			– machine language (dif. platforms)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75330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/>
              <a:t>Representations of intermediary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3"/>
          </a:xfrm>
        </p:spPr>
        <p:txBody>
          <a:bodyPr>
            <a:normAutofit/>
          </a:bodyPr>
          <a:lstStyle/>
          <a:p>
            <a:r>
              <a:rPr lang="en-US" dirty="0" err="1"/>
              <a:t>Adnotated</a:t>
            </a:r>
            <a:r>
              <a:rPr lang="en-US" dirty="0"/>
              <a:t> tree: intermediary code is generated in semantic analysis</a:t>
            </a:r>
          </a:p>
          <a:p>
            <a:r>
              <a:rPr lang="en-US" dirty="0"/>
              <a:t>Polish postfix form:</a:t>
            </a:r>
          </a:p>
          <a:p>
            <a:pPr lvl="1"/>
            <a:r>
              <a:rPr lang="en-US" dirty="0"/>
              <a:t>No parenthesis</a:t>
            </a:r>
          </a:p>
          <a:p>
            <a:pPr lvl="1"/>
            <a:r>
              <a:rPr lang="en-US" dirty="0"/>
              <a:t>Operators appear in the order of execution</a:t>
            </a:r>
          </a:p>
          <a:p>
            <a:pPr lvl="1"/>
            <a:r>
              <a:rPr lang="en-US" dirty="0"/>
              <a:t>Ex.: MSIL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address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381" y="3711936"/>
            <a:ext cx="6222670" cy="13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Exp</a:t>
            </a:r>
            <a:r>
              <a:rPr lang="en-US" sz="2400" dirty="0"/>
              <a:t> =  a + b * c			</a:t>
            </a:r>
            <a:r>
              <a:rPr lang="en-US" sz="2400" dirty="0" err="1"/>
              <a:t>ppf</a:t>
            </a:r>
            <a:r>
              <a:rPr lang="en-US" sz="2400" dirty="0"/>
              <a:t> = </a:t>
            </a:r>
            <a:r>
              <a:rPr lang="en-US" sz="2400" dirty="0" err="1"/>
              <a:t>abc</a:t>
            </a:r>
            <a:r>
              <a:rPr lang="en-US" sz="2400" dirty="0"/>
              <a:t>*+</a:t>
            </a:r>
          </a:p>
          <a:p>
            <a:r>
              <a:rPr lang="en-US" sz="2400" dirty="0" err="1"/>
              <a:t>Exp</a:t>
            </a:r>
            <a:r>
              <a:rPr lang="en-US" sz="2400" dirty="0"/>
              <a:t> =  a * b + c			</a:t>
            </a:r>
            <a:r>
              <a:rPr lang="en-US" sz="2400" dirty="0" err="1"/>
              <a:t>ppf</a:t>
            </a:r>
            <a:r>
              <a:rPr lang="en-US" sz="2400" dirty="0"/>
              <a:t> = ab*c+</a:t>
            </a:r>
          </a:p>
          <a:p>
            <a:r>
              <a:rPr lang="en-US" sz="2400" dirty="0" err="1"/>
              <a:t>Exp</a:t>
            </a:r>
            <a:r>
              <a:rPr lang="en-US" sz="2400" dirty="0"/>
              <a:t> =  a * (b + c)		</a:t>
            </a:r>
            <a:r>
              <a:rPr lang="en-US" sz="2400" dirty="0" err="1"/>
              <a:t>ppf</a:t>
            </a:r>
            <a:r>
              <a:rPr lang="en-US" sz="2400" dirty="0"/>
              <a:t> = </a:t>
            </a:r>
            <a:r>
              <a:rPr lang="en-US" sz="2400" dirty="0" err="1"/>
              <a:t>abc</a:t>
            </a:r>
            <a:r>
              <a:rPr lang="en-US" sz="2400" dirty="0"/>
              <a:t>+*</a:t>
            </a:r>
          </a:p>
        </p:txBody>
      </p:sp>
    </p:spTree>
    <p:extLst>
      <p:ext uri="{BB962C8B-B14F-4D97-AF65-F5344CB8AC3E}">
        <p14:creationId xmlns:p14="http://schemas.microsoft.com/office/powerpoint/2010/main" val="5998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sequence of simple format statements, close to object code, with the following general form: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432FF"/>
                </a:solidFill>
              </a:rPr>
              <a:t>&lt; result &gt;=&lt; arg1 &gt;&lt; op &gt;&lt; arg2 &gt;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Represented as: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Quadruples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Triplets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/>
              <a:t>Indirected</a:t>
            </a:r>
            <a:r>
              <a:rPr lang="en-US" dirty="0"/>
              <a:t> Triplets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73456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/>
          <a:lstStyle/>
          <a:p>
            <a:r>
              <a:rPr lang="en-US" sz="3600" dirty="0"/>
              <a:t>Quadruples:</a:t>
            </a:r>
            <a:endParaRPr lang="hr-HR" sz="3600" dirty="0"/>
          </a:p>
          <a:p>
            <a:pPr marL="0" indent="0">
              <a:buNone/>
            </a:pPr>
            <a:r>
              <a:rPr lang="hr-HR" dirty="0"/>
              <a:t>		&lt; </a:t>
            </a:r>
            <a:r>
              <a:rPr lang="hr-HR" dirty="0" err="1"/>
              <a:t>op</a:t>
            </a:r>
            <a:r>
              <a:rPr lang="hr-HR" dirty="0"/>
              <a:t> &gt; &lt; arg1 &gt; &lt; arg2 &gt; &lt; </a:t>
            </a:r>
            <a:r>
              <a:rPr lang="hr-HR" dirty="0" err="1"/>
              <a:t>result</a:t>
            </a:r>
            <a:r>
              <a:rPr lang="hr-HR" dirty="0"/>
              <a:t> &gt;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sz="3600" dirty="0" err="1"/>
              <a:t>Triplets</a:t>
            </a:r>
            <a:r>
              <a:rPr lang="hr-HR" sz="3600" dirty="0"/>
              <a:t>: </a:t>
            </a:r>
          </a:p>
          <a:p>
            <a:pPr marL="0" indent="0">
              <a:buNone/>
            </a:pPr>
            <a:r>
              <a:rPr lang="nl-NL" dirty="0"/>
              <a:t>		&lt; op &gt; &lt; arg1 &gt; &lt; arg2 &gt;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(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triplet is storing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70476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3" y="1825625"/>
            <a:ext cx="11307289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Expressions with unary operator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  &lt; result &gt;=&lt; op &gt;&lt; arg2 &gt;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of the form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:= b</a:t>
            </a:r>
            <a:r>
              <a:rPr lang="en-US" dirty="0"/>
              <a:t> =&gt; the 3 </a:t>
            </a:r>
            <a:r>
              <a:rPr lang="en-US" dirty="0" err="1"/>
              <a:t>addresss</a:t>
            </a:r>
            <a:r>
              <a:rPr lang="en-US" dirty="0"/>
              <a:t> code 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= b </a:t>
            </a:r>
            <a:r>
              <a:rPr lang="en-US" dirty="0"/>
              <a:t>(no </a:t>
            </a:r>
            <a:r>
              <a:rPr lang="en-US" dirty="0" err="1"/>
              <a:t>operatorand</a:t>
            </a:r>
            <a:r>
              <a:rPr lang="en-US" dirty="0"/>
              <a:t> no 2</a:t>
            </a:r>
            <a:r>
              <a:rPr lang="en-US" baseline="30000" dirty="0"/>
              <a:t>nd</a:t>
            </a:r>
            <a:r>
              <a:rPr lang="en-US" dirty="0"/>
              <a:t> argument)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Unconditional jump: statement is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</a:t>
            </a:r>
            <a:r>
              <a:rPr lang="en-US" dirty="0"/>
              <a:t>, where L is the label of a 3 address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Conditional jump: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 c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</a:t>
            </a:r>
            <a:r>
              <a:rPr lang="en-US" dirty="0"/>
              <a:t>: if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dirty="0"/>
              <a:t> is evaluated 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 then unconditional jump to statement labeled with L, else (if c is evaluated to false), execute the next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call p(x1, x2, ..., </a:t>
            </a:r>
            <a:r>
              <a:rPr lang="en-US" dirty="0" err="1"/>
              <a:t>xn</a:t>
            </a:r>
            <a:r>
              <a:rPr lang="en-US" dirty="0"/>
              <a:t>) – sequence of statements: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x1,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x2 ,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xn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 call p, 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Indexed variables: &lt; arg1 &gt;,&lt; arg2 &gt;,&lt; result &gt; can be array elements of the form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a[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]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Pointer, references: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&amp;x, ∗x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81553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	b∗b−4∗a∗c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arg1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arg2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rez</a:t>
                      </a:r>
                      <a:endParaRPr 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096000" y="4090988"/>
          <a:ext cx="518160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8472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Intuitive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5628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904"/>
            <a:ext cx="10515600" cy="5120059"/>
          </a:xfrm>
        </p:spPr>
        <p:txBody>
          <a:bodyPr/>
          <a:lstStyle/>
          <a:p>
            <a:r>
              <a:rPr lang="en-US" dirty="0"/>
              <a:t>A push-down automaton (APD) is a 7-tuple M = (Q,𝞢,𝞒,𝞭,q</a:t>
            </a:r>
            <a:r>
              <a:rPr lang="en-US" baseline="-25000" dirty="0"/>
              <a:t>0</a:t>
            </a:r>
            <a:r>
              <a:rPr lang="en-US" dirty="0"/>
              <a:t>,Z</a:t>
            </a:r>
            <a:r>
              <a:rPr lang="en-US" baseline="-25000" dirty="0"/>
              <a:t>0</a:t>
            </a:r>
            <a:r>
              <a:rPr lang="en-US" dirty="0"/>
              <a:t>,F) where:</a:t>
            </a:r>
          </a:p>
          <a:p>
            <a:pPr lvl="1"/>
            <a:r>
              <a:rPr lang="en-US" sz="2800" dirty="0"/>
              <a:t>Q – finite set of states</a:t>
            </a:r>
          </a:p>
          <a:p>
            <a:pPr lvl="1"/>
            <a:r>
              <a:rPr lang="en-US" sz="2800" dirty="0"/>
              <a:t>𝞢 - alphabet (finite set of input symbols)	</a:t>
            </a:r>
          </a:p>
          <a:p>
            <a:pPr lvl="1"/>
            <a:r>
              <a:rPr lang="en-US" sz="2800" dirty="0"/>
              <a:t>𝞒 – stack alphabet (finite set of stack symbols)</a:t>
            </a:r>
          </a:p>
          <a:p>
            <a:pPr lvl="1"/>
            <a:r>
              <a:rPr lang="en-US" sz="2800" dirty="0"/>
              <a:t>𝞭 : Q x (𝞢 U {𝜺}) x 𝞒 →𝒫(</a:t>
            </a:r>
            <a:r>
              <a:rPr lang="en-US" sz="2800" dirty="0" err="1"/>
              <a:t>Qx</a:t>
            </a:r>
            <a:r>
              <a:rPr lang="en-US" sz="2800" dirty="0"/>
              <a:t> 𝞒*) –transition function</a:t>
            </a:r>
          </a:p>
          <a:p>
            <a:pPr lvl="1"/>
            <a:r>
              <a:rPr lang="en-US" sz="2800" dirty="0"/>
              <a:t>q</a:t>
            </a:r>
            <a:r>
              <a:rPr lang="en-US" sz="2800" baseline="-25000" dirty="0"/>
              <a:t>0</a:t>
            </a:r>
            <a:r>
              <a:rPr lang="en-US" sz="2800" dirty="0"/>
              <a:t> ∈Q – initial state</a:t>
            </a:r>
          </a:p>
          <a:p>
            <a:pPr lvl="1"/>
            <a:r>
              <a:rPr lang="en-US" sz="2800" dirty="0"/>
              <a:t>Z</a:t>
            </a:r>
            <a:r>
              <a:rPr lang="en-US" sz="2800" baseline="-25000" dirty="0"/>
              <a:t>0</a:t>
            </a:r>
            <a:r>
              <a:rPr lang="en-US" sz="2800" dirty="0"/>
              <a:t> ∈ 𝞒 – initial stack symbol</a:t>
            </a:r>
          </a:p>
          <a:p>
            <a:pPr lvl="1"/>
            <a:r>
              <a:rPr lang="en-US" sz="2800" dirty="0"/>
              <a:t>F ⊆Q – set of final states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8417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263" y="923129"/>
            <a:ext cx="5014912" cy="230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Transition is determined by: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Current state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Current input symbol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Head of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59831" y="2804318"/>
            <a:ext cx="5500688" cy="20510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/>
              <a:t>Reading head -&gt; input band: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Read symbol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5999" y="3902075"/>
            <a:ext cx="5662614" cy="2309812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Stack: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Zero symbols =&gt; pop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One symbol =&gt; push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Several </a:t>
            </a:r>
            <a:r>
              <a:rPr lang="en-US" sz="2400" dirty="0" err="1"/>
              <a:t>symboluri</a:t>
            </a:r>
            <a:r>
              <a:rPr lang="en-US" sz="2400" dirty="0"/>
              <a:t> =&gt; repeat push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Push-down automaton</a:t>
            </a:r>
          </a:p>
        </p:txBody>
      </p:sp>
    </p:spTree>
    <p:extLst>
      <p:ext uri="{BB962C8B-B14F-4D97-AF65-F5344CB8AC3E}">
        <p14:creationId xmlns:p14="http://schemas.microsoft.com/office/powerpoint/2010/main" val="8711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and transition /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432FF"/>
                </a:solidFill>
              </a:rPr>
              <a:t>(q, x, 𝞪) </a:t>
            </a:r>
            <a:r>
              <a:rPr lang="en-US" dirty="0"/>
              <a:t>∈Q x 𝜮* x 𝜞*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lvl="1"/>
            <a:r>
              <a:rPr lang="en-US" sz="2800" dirty="0"/>
              <a:t>PDA is in state </a:t>
            </a:r>
            <a:r>
              <a:rPr lang="en-US" sz="2800" b="1" dirty="0">
                <a:solidFill>
                  <a:srgbClr val="0432FF"/>
                </a:solidFill>
              </a:rPr>
              <a:t>q</a:t>
            </a:r>
          </a:p>
          <a:p>
            <a:pPr lvl="1"/>
            <a:r>
              <a:rPr lang="en-US" sz="2800" dirty="0"/>
              <a:t>Input band contains </a:t>
            </a:r>
            <a:r>
              <a:rPr lang="en-US" sz="2800" b="1" dirty="0">
                <a:solidFill>
                  <a:srgbClr val="0432FF"/>
                </a:solidFill>
              </a:rPr>
              <a:t>x</a:t>
            </a:r>
          </a:p>
          <a:p>
            <a:pPr lvl="1"/>
            <a:r>
              <a:rPr lang="en-US" sz="2800" dirty="0"/>
              <a:t>Head of stack is </a:t>
            </a:r>
            <a:r>
              <a:rPr lang="en-US" sz="2800" dirty="0">
                <a:solidFill>
                  <a:srgbClr val="0432FF"/>
                </a:solidFill>
              </a:rPr>
              <a:t>𝞪</a:t>
            </a:r>
          </a:p>
          <a:p>
            <a:r>
              <a:rPr lang="en-US" sz="3200" dirty="0"/>
              <a:t>Initial configuration (q</a:t>
            </a:r>
            <a:r>
              <a:rPr lang="en-US" sz="3200" baseline="-25000" dirty="0"/>
              <a:t>0</a:t>
            </a:r>
            <a:r>
              <a:rPr lang="en-US" sz="3200" dirty="0"/>
              <a:t>, w, Z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27357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and moves(cont.)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between configurations:</a:t>
            </a:r>
          </a:p>
          <a:p>
            <a:pPr marL="0" indent="0">
              <a:buNone/>
            </a:pPr>
            <a:r>
              <a:rPr lang="en-US" dirty="0" err="1"/>
              <a:t>p,q</a:t>
            </a:r>
            <a:r>
              <a:rPr lang="en-US" dirty="0"/>
              <a:t> ∈Q, a∈𝜮, Z ∈𝜞, w ∈𝜮*,𝜶,𝜸 ∈𝜞*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q,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w,Z</a:t>
            </a:r>
            <a:r>
              <a:rPr lang="en-US" dirty="0"/>
              <a:t>𝜶) ⊢ (</a:t>
            </a:r>
            <a:r>
              <a:rPr lang="en-US" dirty="0" err="1"/>
              <a:t>p,w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𝜸</a:t>
            </a:r>
            <a:r>
              <a:rPr lang="en-US" dirty="0"/>
              <a:t>𝜶)  </a:t>
            </a:r>
            <a:r>
              <a:rPr lang="en-US" dirty="0" err="1"/>
              <a:t>iff</a:t>
            </a:r>
            <a:r>
              <a:rPr lang="en-US" dirty="0"/>
              <a:t> 𝜹(</a:t>
            </a:r>
            <a:r>
              <a:rPr lang="en-US" dirty="0" err="1"/>
              <a:t>q,a,Z</a:t>
            </a:r>
            <a:r>
              <a:rPr lang="en-US" dirty="0"/>
              <a:t>) ∋ (p,𝜸)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q,aw,Z</a:t>
            </a:r>
            <a:r>
              <a:rPr lang="en-US" dirty="0"/>
              <a:t>𝜶) ⊢ (</a:t>
            </a:r>
            <a:r>
              <a:rPr lang="en-US" dirty="0" err="1"/>
              <a:t>p,aw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𝜸</a:t>
            </a:r>
            <a:r>
              <a:rPr lang="en-US" dirty="0"/>
              <a:t>𝜶)  </a:t>
            </a:r>
            <a:r>
              <a:rPr lang="en-US" dirty="0" err="1"/>
              <a:t>iff</a:t>
            </a:r>
            <a:r>
              <a:rPr lang="en-US" dirty="0"/>
              <a:t> 𝜹(q,</a:t>
            </a:r>
            <a:r>
              <a:rPr lang="en-US" dirty="0">
                <a:solidFill>
                  <a:srgbClr val="FF0000"/>
                </a:solidFill>
              </a:rPr>
              <a:t>𝜺</a:t>
            </a:r>
            <a:r>
              <a:rPr lang="en-US" dirty="0"/>
              <a:t>,Z) ∋ (p,𝜸)</a:t>
            </a:r>
          </a:p>
          <a:p>
            <a:pPr marL="0" indent="0">
              <a:buNone/>
            </a:pPr>
            <a:r>
              <a:rPr lang="en-US" dirty="0"/>
              <a:t>		(𝜺-</a:t>
            </a:r>
            <a:r>
              <a:rPr lang="en-US" dirty="0" err="1"/>
              <a:t>tranziție</a:t>
            </a:r>
            <a:r>
              <a:rPr lang="en-US" dirty="0"/>
              <a:t>)</a:t>
            </a:r>
          </a:p>
          <a:p>
            <a:r>
              <a:rPr lang="en-US" sz="3200" b="1" dirty="0"/>
              <a:t>⊢ , ⊢ , ⊢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0031" y="5379522"/>
            <a:ext cx="261257" cy="249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7493" y="5379522"/>
            <a:ext cx="261257" cy="249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955" y="5379522"/>
            <a:ext cx="261257" cy="249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9967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accepted by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stack principle: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-25000" dirty="0"/>
              <a:t>𝜺</a:t>
            </a:r>
            <a:r>
              <a:rPr lang="en-US" dirty="0"/>
              <a:t>(M) = {</a:t>
            </a:r>
            <a:r>
              <a:rPr lang="en-US" dirty="0" err="1"/>
              <a:t>w|w</a:t>
            </a:r>
            <a:r>
              <a:rPr lang="en-US" dirty="0"/>
              <a:t>∈𝜮*, (q</a:t>
            </a:r>
            <a:r>
              <a:rPr lang="en-US" baseline="-25000" dirty="0"/>
              <a:t>0</a:t>
            </a:r>
            <a:r>
              <a:rPr lang="en-US" dirty="0"/>
              <a:t>,w,Z</a:t>
            </a:r>
            <a:r>
              <a:rPr lang="en-US" baseline="-25000" dirty="0"/>
              <a:t>0</a:t>
            </a:r>
            <a:r>
              <a:rPr lang="en-US" dirty="0"/>
              <a:t>)  ⊢  (q,𝜺,𝜺), q∈ Q}</a:t>
            </a:r>
          </a:p>
          <a:p>
            <a:endParaRPr lang="en-US" dirty="0"/>
          </a:p>
          <a:p>
            <a:r>
              <a:rPr lang="en-US" dirty="0"/>
              <a:t>Final state principle: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-25000" dirty="0"/>
              <a:t>f</a:t>
            </a:r>
            <a:r>
              <a:rPr lang="en-US" dirty="0"/>
              <a:t>(M) = {</a:t>
            </a:r>
            <a:r>
              <a:rPr lang="en-US" dirty="0" err="1"/>
              <a:t>w|w</a:t>
            </a:r>
            <a:r>
              <a:rPr lang="en-US" dirty="0"/>
              <a:t>∈𝜮*, (q</a:t>
            </a:r>
            <a:r>
              <a:rPr lang="en-US" baseline="-25000" dirty="0"/>
              <a:t>0</a:t>
            </a:r>
            <a:r>
              <a:rPr lang="en-US" dirty="0"/>
              <a:t>,w,Z</a:t>
            </a:r>
            <a:r>
              <a:rPr lang="en-US" baseline="-25000" dirty="0"/>
              <a:t>0</a:t>
            </a:r>
            <a:r>
              <a:rPr lang="en-US" dirty="0"/>
              <a:t>)  ⊢  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,𝜺,𝜸),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∈ F}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5766" y="2885704"/>
            <a:ext cx="261257" cy="249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0762" y="4890654"/>
            <a:ext cx="261257" cy="249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Graphic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82506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1349</Words>
  <Application>Microsoft Macintosh PowerPoint</Application>
  <PresentationFormat>Widescreen</PresentationFormat>
  <Paragraphs>322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Course 11</vt:lpstr>
      <vt:lpstr>Push-Down Automata (PDA) </vt:lpstr>
      <vt:lpstr>Intuitive Model</vt:lpstr>
      <vt:lpstr>Definition</vt:lpstr>
      <vt:lpstr>Push-down automaton</vt:lpstr>
      <vt:lpstr>Configurations and transition / moves</vt:lpstr>
      <vt:lpstr>Configurations and moves(cont.)</vt:lpstr>
      <vt:lpstr>Language accepted by PDA</vt:lpstr>
      <vt:lpstr>Representations</vt:lpstr>
      <vt:lpstr>Construct PDA</vt:lpstr>
      <vt:lpstr>Exemple 1 (enumerate)</vt:lpstr>
      <vt:lpstr>Exemple 1 (table)</vt:lpstr>
      <vt:lpstr>Exemple 1 (graphic)</vt:lpstr>
      <vt:lpstr>Properties</vt:lpstr>
      <vt:lpstr>HW</vt:lpstr>
      <vt:lpstr>Structure of compiler</vt:lpstr>
      <vt:lpstr>Semantic analysis</vt:lpstr>
      <vt:lpstr>Semantic analysis – Attribute grammars</vt:lpstr>
      <vt:lpstr>Attribute grammar</vt:lpstr>
      <vt:lpstr>Definition</vt:lpstr>
      <vt:lpstr>Example 1</vt:lpstr>
      <vt:lpstr>Evaluate attributes</vt:lpstr>
      <vt:lpstr>Generate intermediary code</vt:lpstr>
      <vt:lpstr>Forms of intermediary code</vt:lpstr>
      <vt:lpstr>Representations of intermediary code</vt:lpstr>
      <vt:lpstr>3 address code</vt:lpstr>
      <vt:lpstr>PowerPoint Presentation</vt:lpstr>
      <vt:lpstr>Special cases:</vt:lpstr>
      <vt:lpstr>Example 1:  b∗b−4∗a∗c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 push-down</dc:title>
  <dc:creator>Microsoft Office User</dc:creator>
  <cp:lastModifiedBy>Microsoft Office User</cp:lastModifiedBy>
  <cp:revision>122</cp:revision>
  <dcterms:created xsi:type="dcterms:W3CDTF">2017-12-20T13:39:45Z</dcterms:created>
  <dcterms:modified xsi:type="dcterms:W3CDTF">2019-12-21T16:08:35Z</dcterms:modified>
</cp:coreProperties>
</file>