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0"/>
    <p:restoredTop sz="92131"/>
  </p:normalViewPr>
  <p:slideViewPr>
    <p:cSldViewPr snapToGrid="0" snapToObjects="1">
      <p:cViewPr varScale="1">
        <p:scale>
          <a:sx n="74" d="100"/>
          <a:sy n="74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63711-EAB5-BA4E-9DA9-D4BDBF702E4B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9FB4-AC8F-9447-BF39-CC5A31C3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79FB4-AC8F-9447-BF39-CC5A31C36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79FB4-AC8F-9447-BF39-CC5A31C368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1062-CE63-AE4E-B384-496A0F829129}" type="datetime1">
              <a:rPr lang="ro-RO" smtClean="0"/>
              <a:t>14.10.2019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B3DB-5EC8-8C45-85B9-F8CC5FF2F5B7}" type="datetime1">
              <a:rPr lang="ro-RO" smtClean="0"/>
              <a:t>14.10.2019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E6F-B8FC-CF4D-AB04-0E890AF2A287}" type="datetime1">
              <a:rPr lang="ro-RO" smtClean="0"/>
              <a:t>14.10.2019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D40D-9B57-7E4D-A951-C6E3AF090688}" type="datetime1">
              <a:rPr lang="ro-RO" smtClean="0"/>
              <a:t>14.10.2019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76F6-4FC7-8A46-8259-8A0FC90C9042}" type="datetime1">
              <a:rPr lang="ro-RO" smtClean="0"/>
              <a:t>14.10.2019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99A4-F8A5-4540-9775-65C0A8EF7602}" type="datetime1">
              <a:rPr lang="ro-RO" smtClean="0"/>
              <a:t>14.10.2019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2E1E-80B6-0E49-9A3F-4200D0336E62}" type="datetime1">
              <a:rPr lang="ro-RO" smtClean="0"/>
              <a:t>14.10.2019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E28-825F-B74A-A80C-F689643755CD}" type="datetime1">
              <a:rPr lang="ro-RO" smtClean="0"/>
              <a:t>14.10.2019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0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64FB-3B57-D34F-B8A9-A31E7C605CAA}" type="datetime1">
              <a:rPr lang="ro-RO" smtClean="0"/>
              <a:t>14.10.2019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280B-230B-D348-AED0-FB37D0303B3D}" type="datetime1">
              <a:rPr lang="ro-RO" smtClean="0"/>
              <a:t>14.10.2019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7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D5C-8F76-3647-ABD3-9520A1C4DD77}" type="datetime1">
              <a:rPr lang="ro-RO" smtClean="0"/>
              <a:t>14.10.2019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0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689EB-D73F-514C-B626-DC4015C530A8}" type="datetime1">
              <a:rPr lang="ro-RO" smtClean="0"/>
              <a:t>14.10.2019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 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Languages</a:t>
            </a:r>
            <a:br>
              <a:rPr lang="en-US" dirty="0"/>
            </a:br>
            <a:r>
              <a:rPr lang="en-US" sz="4800" i="1" dirty="0"/>
              <a:t>- basic notions-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S. </a:t>
            </a:r>
            <a:r>
              <a:rPr lang="en-US" dirty="0" err="1"/>
              <a:t>Motogna</a:t>
            </a:r>
            <a:r>
              <a:rPr lang="en-US" dirty="0"/>
              <a:t> - FL&amp;CD</a:t>
            </a:r>
          </a:p>
        </p:txBody>
      </p:sp>
    </p:spTree>
    <p:extLst>
      <p:ext uri="{BB962C8B-B14F-4D97-AF65-F5344CB8AC3E}">
        <p14:creationId xmlns:p14="http://schemas.microsoft.com/office/powerpoint/2010/main" val="187683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6024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Definition</a:t>
            </a:r>
            <a:r>
              <a:rPr lang="en-US" dirty="0"/>
              <a:t>: A </a:t>
            </a:r>
            <a:r>
              <a:rPr lang="en-US" b="1" i="1" dirty="0"/>
              <a:t>finite automaton (FA)</a:t>
            </a:r>
            <a:r>
              <a:rPr lang="en-US" dirty="0"/>
              <a:t> is a 5-tuple </a:t>
            </a:r>
          </a:p>
          <a:p>
            <a:pPr marL="0" indent="0">
              <a:buNone/>
            </a:pPr>
            <a:r>
              <a:rPr lang="en-US" dirty="0"/>
              <a:t>		M = (Q,Σ,δ,q0,F)</a:t>
            </a:r>
          </a:p>
          <a:p>
            <a:pPr marL="0" indent="0">
              <a:buNone/>
            </a:pPr>
            <a:r>
              <a:rPr lang="en-US" dirty="0"/>
              <a:t> where: </a:t>
            </a:r>
          </a:p>
          <a:p>
            <a:pPr marL="0" indent="0">
              <a:buNone/>
            </a:pPr>
            <a:r>
              <a:rPr lang="en-US" dirty="0"/>
              <a:t>• Q - finite set of states (|Q|&lt;∞)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Σ</a:t>
            </a:r>
            <a:r>
              <a:rPr lang="en-US" dirty="0"/>
              <a:t> - finite alphabet (|</a:t>
            </a:r>
            <a:r>
              <a:rPr lang="en-US" dirty="0" err="1"/>
              <a:t>Σ</a:t>
            </a:r>
            <a:r>
              <a:rPr lang="en-US" dirty="0"/>
              <a:t>|&lt;∞)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δ</a:t>
            </a:r>
            <a:r>
              <a:rPr lang="en-US" dirty="0"/>
              <a:t> – transition function : </a:t>
            </a:r>
            <a:r>
              <a:rPr lang="en-US" dirty="0" err="1"/>
              <a:t>δ:Q×Σ→P</a:t>
            </a:r>
            <a:r>
              <a:rPr lang="en-US" dirty="0"/>
              <a:t>(Q)</a:t>
            </a:r>
            <a:br>
              <a:rPr lang="en-US" dirty="0"/>
            </a:br>
            <a:r>
              <a:rPr lang="en-US" dirty="0"/>
              <a:t>• q</a:t>
            </a:r>
            <a:r>
              <a:rPr lang="en-US" baseline="-25000" dirty="0"/>
              <a:t>0</a:t>
            </a:r>
            <a:r>
              <a:rPr lang="en-US" dirty="0"/>
              <a:t> – initial state q</a:t>
            </a:r>
            <a:r>
              <a:rPr lang="en-US" baseline="-25000" dirty="0"/>
              <a:t>0</a:t>
            </a:r>
            <a:r>
              <a:rPr lang="en-US" dirty="0"/>
              <a:t> ∊ Q</a:t>
            </a:r>
          </a:p>
          <a:p>
            <a:pPr marL="0" indent="0">
              <a:buNone/>
            </a:pPr>
            <a:r>
              <a:rPr lang="en-US" dirty="0"/>
              <a:t>• F⊆Q – set of final states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80160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432FF"/>
                </a:solidFill>
              </a:rPr>
              <a:t>Remarks </a:t>
            </a:r>
          </a:p>
          <a:p>
            <a:pPr marL="0" indent="0">
              <a:buNone/>
            </a:pPr>
            <a:endParaRPr lang="en-US" b="1" i="1" dirty="0">
              <a:solidFill>
                <a:srgbClr val="0432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Q∩Σ=∅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δ:Q×Σ→P</a:t>
            </a:r>
            <a:r>
              <a:rPr lang="en-US" dirty="0"/>
              <a:t>(Q) , ε∈Σ</a:t>
            </a:r>
            <a:r>
              <a:rPr lang="en-US" baseline="30000" dirty="0"/>
              <a:t>0</a:t>
            </a:r>
            <a:r>
              <a:rPr lang="en-US" dirty="0"/>
              <a:t> - relation 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q,ε</a:t>
            </a:r>
            <a:r>
              <a:rPr lang="en-US" dirty="0"/>
              <a:t>)=p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allowed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|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)|≤1 =&gt; deterministic finite automaton (DFA)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|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)|&gt;1 (more than a state obtained as result) =&gt; nondeterministic finite automaton (NFA)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Property</a:t>
            </a:r>
            <a:r>
              <a:rPr lang="en-US" dirty="0"/>
              <a:t>: For any NFA </a:t>
            </a:r>
            <a:r>
              <a:rPr lang="en-US" i="1" dirty="0"/>
              <a:t>M</a:t>
            </a:r>
            <a:r>
              <a:rPr lang="en-US" dirty="0"/>
              <a:t> there exists a DFA </a:t>
            </a:r>
            <a:r>
              <a:rPr lang="en-US" i="1" dirty="0"/>
              <a:t>M’</a:t>
            </a:r>
            <a:r>
              <a:rPr lang="en-US" dirty="0"/>
              <a:t> equivalent to </a:t>
            </a:r>
            <a:r>
              <a:rPr lang="en-US" i="1" dirty="0"/>
              <a:t>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34245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75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Configuration  C=(</a:t>
            </a:r>
            <a:r>
              <a:rPr lang="en-US" b="1" i="1" dirty="0" err="1">
                <a:solidFill>
                  <a:srgbClr val="7030A0"/>
                </a:solidFill>
              </a:rPr>
              <a:t>q,x</a:t>
            </a:r>
            <a:r>
              <a:rPr lang="en-US" b="1" i="1" dirty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>
              <a:buFontTx/>
              <a:buChar char="-"/>
            </a:pPr>
            <a:r>
              <a:rPr lang="en-US" dirty="0"/>
              <a:t>q state</a:t>
            </a:r>
          </a:p>
          <a:p>
            <a:pPr>
              <a:buFontTx/>
              <a:buChar char="-"/>
            </a:pPr>
            <a:r>
              <a:rPr lang="en-US" dirty="0"/>
              <a:t> x unread sequence from input: x ∊ ∑*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Initial configuration : (q</a:t>
            </a:r>
            <a:r>
              <a:rPr lang="en-US" baseline="-25000" dirty="0"/>
              <a:t>0</a:t>
            </a:r>
            <a:r>
              <a:rPr lang="en-US" dirty="0"/>
              <a:t>,w) , w - whole sequence </a:t>
            </a:r>
          </a:p>
          <a:p>
            <a:pPr marL="0" indent="0">
              <a:buNone/>
            </a:pPr>
            <a:r>
              <a:rPr lang="en-US" dirty="0"/>
              <a:t> Final configuration: (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,</a:t>
            </a:r>
            <a:r>
              <a:rPr lang="en-US" dirty="0" err="1"/>
              <a:t>ε</a:t>
            </a:r>
            <a:r>
              <a:rPr lang="en-US" dirty="0"/>
              <a:t>) ,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∈ F, </a:t>
            </a:r>
            <a:r>
              <a:rPr lang="en-US" dirty="0" err="1"/>
              <a:t>ε</a:t>
            </a:r>
            <a:r>
              <a:rPr lang="en-US" dirty="0"/>
              <a:t> –empty sequence </a:t>
            </a:r>
          </a:p>
          <a:p>
            <a:pPr marL="0" indent="0">
              <a:buNone/>
            </a:pPr>
            <a:r>
              <a:rPr lang="en-US" dirty="0"/>
              <a:t>	(corresponds to accept)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9802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between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/>
          <a:lstStyle/>
          <a:p>
            <a:r>
              <a:rPr lang="en-US" dirty="0"/>
              <a:t>⊢ </a:t>
            </a:r>
            <a:r>
              <a:rPr lang="en-US" b="1" dirty="0">
                <a:solidFill>
                  <a:srgbClr val="0432FF"/>
                </a:solidFill>
              </a:rPr>
              <a:t>move </a:t>
            </a:r>
            <a:r>
              <a:rPr lang="en-US" b="1" dirty="0"/>
              <a:t>/</a:t>
            </a:r>
            <a:r>
              <a:rPr lang="en-US" b="1" dirty="0">
                <a:solidFill>
                  <a:srgbClr val="0432FF"/>
                </a:solidFill>
              </a:rPr>
              <a:t> transition</a:t>
            </a:r>
            <a:r>
              <a:rPr lang="en-US" dirty="0"/>
              <a:t> (simple, one step)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q,ax</a:t>
            </a:r>
            <a:r>
              <a:rPr lang="en-US" dirty="0"/>
              <a:t>) ⊢ (</a:t>
            </a:r>
            <a:r>
              <a:rPr lang="en-US" dirty="0" err="1"/>
              <a:t>p,x</a:t>
            </a:r>
            <a:r>
              <a:rPr lang="en-US" dirty="0"/>
              <a:t>) , p ∈ 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⊢  </a:t>
            </a:r>
            <a:r>
              <a:rPr lang="en-US" b="1" dirty="0">
                <a:solidFill>
                  <a:srgbClr val="0432FF"/>
                </a:solidFill>
              </a:rPr>
              <a:t>k move  </a:t>
            </a:r>
            <a:r>
              <a:rPr lang="en-US" dirty="0"/>
              <a:t>= a sequence of k simple transitions) C</a:t>
            </a:r>
            <a:r>
              <a:rPr lang="en-US" baseline="-25000" dirty="0"/>
              <a:t>0</a:t>
            </a:r>
            <a:r>
              <a:rPr lang="en-US" dirty="0"/>
              <a:t> ⊢ C</a:t>
            </a:r>
            <a:r>
              <a:rPr lang="en-US" baseline="-25000" dirty="0"/>
              <a:t>1</a:t>
            </a:r>
            <a:r>
              <a:rPr lang="en-US" dirty="0"/>
              <a:t> ⊢... ⊢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r>
              <a:rPr lang="en-US" dirty="0"/>
              <a:t>⊢  </a:t>
            </a:r>
            <a:r>
              <a:rPr lang="en-US" b="1" dirty="0">
                <a:solidFill>
                  <a:srgbClr val="0432FF"/>
                </a:solidFill>
              </a:rPr>
              <a:t>+ move</a:t>
            </a:r>
            <a:br>
              <a:rPr lang="en-US" b="1" dirty="0">
                <a:solidFill>
                  <a:srgbClr val="0432FF"/>
                </a:solidFill>
              </a:rPr>
            </a:br>
            <a:r>
              <a:rPr lang="en-US" dirty="0"/>
              <a:t>C ⊢ C′ : ∃ k&gt;0  such that	 	C ⊢ C′ </a:t>
            </a:r>
          </a:p>
          <a:p>
            <a:r>
              <a:rPr lang="en-US" dirty="0"/>
              <a:t>⊢  </a:t>
            </a:r>
            <a:r>
              <a:rPr lang="en-US" b="1" dirty="0">
                <a:solidFill>
                  <a:srgbClr val="0432FF"/>
                </a:solidFill>
              </a:rPr>
              <a:t>* move (star move)</a:t>
            </a:r>
            <a:br>
              <a:rPr lang="en-US" dirty="0"/>
            </a:br>
            <a:r>
              <a:rPr lang="en-US" dirty="0"/>
              <a:t>C ⊢ C′ : ∃ k≥0 such that	 	C ⊢ C′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1176" y="2825906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1176" y="3341442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2863" y="3729331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1176" y="4271343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70406" y="4639200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4165" y="4779510"/>
            <a:ext cx="463137" cy="231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9914" y="3740712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1253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766"/>
            <a:ext cx="10515600" cy="558319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Definition</a:t>
            </a:r>
            <a:r>
              <a:rPr lang="en-US" dirty="0"/>
              <a:t> : </a:t>
            </a:r>
            <a:r>
              <a:rPr lang="en-US" b="1" i="1" dirty="0"/>
              <a:t>Language</a:t>
            </a:r>
            <a:r>
              <a:rPr lang="en-US" dirty="0"/>
              <a:t> accepted by FA M = (Q,Σ,δ,q0,F) is: </a:t>
            </a:r>
          </a:p>
          <a:p>
            <a:pPr marL="0" indent="0">
              <a:buNone/>
            </a:pPr>
            <a:r>
              <a:rPr lang="en-US" dirty="0"/>
              <a:t>	L(M)={ w ∈ </a:t>
            </a:r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 | (q</a:t>
            </a:r>
            <a:r>
              <a:rPr lang="en-US" baseline="-25000" dirty="0"/>
              <a:t>0</a:t>
            </a:r>
            <a:r>
              <a:rPr lang="en-US" dirty="0"/>
              <a:t>,w) </a:t>
            </a:r>
            <a:r>
              <a:rPr lang="en-US" sz="3200" dirty="0"/>
              <a:t>⊢</a:t>
            </a:r>
            <a:r>
              <a:rPr lang="en-US" dirty="0"/>
              <a:t> (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,</a:t>
            </a:r>
            <a:r>
              <a:rPr lang="en-US" dirty="0" err="1"/>
              <a:t>ε</a:t>
            </a:r>
            <a:r>
              <a:rPr lang="en-US" dirty="0"/>
              <a:t>) ,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∈F 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0432FF"/>
                </a:solidFill>
              </a:rPr>
              <a:t>Remarks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finite automata M</a:t>
            </a:r>
            <a:r>
              <a:rPr lang="en-US" baseline="-25000" dirty="0"/>
              <a:t>1</a:t>
            </a:r>
            <a:r>
              <a:rPr lang="en-US" dirty="0"/>
              <a:t> and M</a:t>
            </a:r>
            <a:r>
              <a:rPr lang="en-US" baseline="-25000" dirty="0"/>
              <a:t>2</a:t>
            </a:r>
            <a:r>
              <a:rPr lang="en-US" dirty="0"/>
              <a:t> are equivalent if and only if they accept the same language</a:t>
            </a:r>
          </a:p>
          <a:p>
            <a:pPr marL="0" indent="0">
              <a:buNone/>
            </a:pPr>
            <a:r>
              <a:rPr lang="en-US" dirty="0"/>
              <a:t>			 L(M</a:t>
            </a:r>
            <a:r>
              <a:rPr lang="en-US" baseline="-25000" dirty="0"/>
              <a:t>1</a:t>
            </a:r>
            <a:r>
              <a:rPr lang="en-US" dirty="0"/>
              <a:t>)=L(M</a:t>
            </a:r>
            <a:r>
              <a:rPr lang="en-US" baseline="-25000" dirty="0"/>
              <a:t>2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ε</a:t>
            </a:r>
            <a:r>
              <a:rPr lang="en-US" dirty="0"/>
              <a:t> ∈ L(M) </a:t>
            </a:r>
            <a:r>
              <a:rPr lang="en-US" dirty="0">
                <a:sym typeface="Wingdings"/>
              </a:rPr>
              <a:t></a:t>
            </a:r>
            <a:r>
              <a:rPr lang="en-US" dirty="0"/>
              <a:t> q</a:t>
            </a:r>
            <a:r>
              <a:rPr lang="en-US" baseline="-25000" dirty="0"/>
              <a:t>0</a:t>
            </a:r>
            <a:r>
              <a:rPr lang="en-US" dirty="0"/>
              <a:t>∈F (initial state is final state)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5767" y="1028032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727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all elements</a:t>
            </a:r>
          </a:p>
          <a:p>
            <a:r>
              <a:rPr lang="en-US" dirty="0"/>
              <a:t>Table</a:t>
            </a:r>
          </a:p>
          <a:p>
            <a:r>
              <a:rPr lang="en-US"/>
              <a:t>Graphical representation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9062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(ex. English, Romanian)</a:t>
            </a:r>
          </a:p>
          <a:p>
            <a:r>
              <a:rPr lang="en-US" dirty="0"/>
              <a:t>programming (ex. C,C++, Java, Python) </a:t>
            </a:r>
          </a:p>
          <a:p>
            <a:r>
              <a:rPr lang="en-US" dirty="0"/>
              <a:t>formal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0799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065" y="1846201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boy has a dog.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S→PV</a:t>
            </a:r>
            <a:br>
              <a:rPr lang="en-US" dirty="0"/>
            </a:br>
            <a:r>
              <a:rPr lang="en-US" dirty="0"/>
              <a:t>P→ </a:t>
            </a:r>
            <a:r>
              <a:rPr lang="en-US" i="1" dirty="0"/>
              <a:t>a</a:t>
            </a:r>
            <a:r>
              <a:rPr lang="en-US" dirty="0"/>
              <a:t> N</a:t>
            </a:r>
            <a:br>
              <a:rPr lang="en-US" dirty="0"/>
            </a:br>
            <a:r>
              <a:rPr lang="en-US" dirty="0"/>
              <a:t>N→ </a:t>
            </a:r>
            <a:r>
              <a:rPr lang="en-US" i="1" dirty="0"/>
              <a:t>boy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or</a:t>
            </a:r>
            <a:r>
              <a:rPr lang="en-US" dirty="0"/>
              <a:t> N→ </a:t>
            </a:r>
            <a:r>
              <a:rPr lang="en-US" i="1" dirty="0"/>
              <a:t>dog</a:t>
            </a:r>
            <a:r>
              <a:rPr lang="en-US" dirty="0"/>
              <a:t>    		(</a:t>
            </a:r>
            <a:r>
              <a:rPr lang="en-US" dirty="0" err="1"/>
              <a:t>N→</a:t>
            </a:r>
            <a:r>
              <a:rPr lang="en-US" i="1" dirty="0" err="1"/>
              <a:t>boy</a:t>
            </a:r>
            <a:r>
              <a:rPr lang="en-US" dirty="0" err="1"/>
              <a:t>|</a:t>
            </a:r>
            <a:r>
              <a:rPr lang="en-US" i="1" dirty="0" err="1"/>
              <a:t>dog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 → QC</a:t>
            </a:r>
            <a:br>
              <a:rPr lang="en-US" dirty="0"/>
            </a:br>
            <a:r>
              <a:rPr lang="en-US" dirty="0"/>
              <a:t>Q → </a:t>
            </a:r>
            <a:r>
              <a:rPr lang="en-US" i="1" dirty="0"/>
              <a:t>has</a:t>
            </a:r>
            <a:br>
              <a:rPr lang="en-US" dirty="0"/>
            </a:br>
            <a:r>
              <a:rPr lang="en-US" dirty="0"/>
              <a:t>C → AN</a:t>
            </a:r>
            <a:br>
              <a:rPr lang="en-US" dirty="0"/>
            </a:br>
            <a:r>
              <a:rPr lang="en-US" dirty="0"/>
              <a:t>A →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an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51665" y="1825625"/>
            <a:ext cx="599802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A→ α = </a:t>
            </a:r>
            <a:r>
              <a:rPr lang="en-US" b="1" dirty="0"/>
              <a:t>rule</a:t>
            </a:r>
          </a:p>
          <a:p>
            <a:r>
              <a:rPr lang="en-US" dirty="0"/>
              <a:t>S,P,V,N,Q,C,A = </a:t>
            </a:r>
            <a:r>
              <a:rPr lang="en-US" b="1" dirty="0"/>
              <a:t>nonterminal symbols</a:t>
            </a:r>
          </a:p>
          <a:p>
            <a:r>
              <a:rPr lang="en-US" i="1" dirty="0" err="1"/>
              <a:t>a,an,boy,dog,has</a:t>
            </a:r>
            <a:r>
              <a:rPr lang="en-US" dirty="0"/>
              <a:t> = </a:t>
            </a:r>
            <a:r>
              <a:rPr lang="en-US" b="1" dirty="0"/>
              <a:t>terminal symbols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Remarks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Sentence = word, sequence (contains only terminal symbols) ; denoted w.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S⇒PV⇒a</a:t>
            </a:r>
            <a:r>
              <a:rPr lang="en-US" dirty="0"/>
              <a:t> </a:t>
            </a:r>
            <a:r>
              <a:rPr lang="en-US" dirty="0" err="1"/>
              <a:t>NV⇒a</a:t>
            </a:r>
            <a:r>
              <a:rPr lang="en-US" dirty="0"/>
              <a:t> </a:t>
            </a:r>
            <a:r>
              <a:rPr lang="en-US" dirty="0" err="1"/>
              <a:t>NQC⇒a</a:t>
            </a:r>
            <a:r>
              <a:rPr lang="en-US" dirty="0"/>
              <a:t> N has C  - sentential form</a:t>
            </a:r>
          </a:p>
          <a:p>
            <a:pPr marL="0" indent="0">
              <a:buNone/>
            </a:pPr>
            <a:r>
              <a:rPr lang="de-DE" dirty="0"/>
              <a:t>	In </a:t>
            </a:r>
            <a:r>
              <a:rPr lang="de-DE" dirty="0" err="1"/>
              <a:t>general</a:t>
            </a:r>
            <a:r>
              <a:rPr lang="de-DE" dirty="0"/>
              <a:t> : </a:t>
            </a:r>
            <a:r>
              <a:rPr lang="de-DE" dirty="0" err="1"/>
              <a:t>w</a:t>
            </a:r>
            <a:r>
              <a:rPr lang="de-DE" dirty="0"/>
              <a:t>=a</a:t>
            </a:r>
            <a:r>
              <a:rPr lang="de-DE" baseline="-25000" dirty="0"/>
              <a:t>1</a:t>
            </a:r>
            <a:r>
              <a:rPr lang="de-DE" dirty="0"/>
              <a:t>a</a:t>
            </a:r>
            <a:r>
              <a:rPr lang="de-DE" baseline="-25000" dirty="0"/>
              <a:t>2</a:t>
            </a:r>
            <a:r>
              <a:rPr lang="de-DE" dirty="0"/>
              <a:t>. . . a</a:t>
            </a:r>
            <a:r>
              <a:rPr lang="de-DE" baseline="-25000" dirty="0"/>
              <a:t>n</a:t>
            </a:r>
            <a:r>
              <a:rPr lang="de-DE" dirty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rule </a:t>
            </a:r>
            <a:r>
              <a:rPr lang="en-US" dirty="0" err="1"/>
              <a:t>guarentees</a:t>
            </a:r>
            <a:r>
              <a:rPr lang="en-US" dirty="0"/>
              <a:t> syntactical correctness, but </a:t>
            </a:r>
            <a:r>
              <a:rPr lang="en-US" u="sng" dirty="0"/>
              <a:t>not</a:t>
            </a:r>
            <a:r>
              <a:rPr lang="en-US" dirty="0"/>
              <a:t> the semantical </a:t>
            </a:r>
            <a:r>
              <a:rPr lang="en-US" dirty="0" err="1"/>
              <a:t>corectness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70608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35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660"/>
            <a:ext cx="10515600" cy="490630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Definition</a:t>
            </a:r>
            <a:r>
              <a:rPr lang="en-US" dirty="0"/>
              <a:t>: A (formal) </a:t>
            </a:r>
            <a:r>
              <a:rPr lang="en-US" b="1" dirty="0"/>
              <a:t>grammar</a:t>
            </a:r>
            <a:r>
              <a:rPr lang="en-US" dirty="0"/>
              <a:t> is a 4-tuple: G=(N,Σ,P,S)</a:t>
            </a:r>
            <a:br>
              <a:rPr lang="en-US" dirty="0"/>
            </a:br>
            <a:r>
              <a:rPr lang="en-US" dirty="0"/>
              <a:t>with the following meanings: </a:t>
            </a:r>
          </a:p>
          <a:p>
            <a:pPr lvl="1"/>
            <a:r>
              <a:rPr lang="en-US" sz="2800" dirty="0"/>
              <a:t>N – set of </a:t>
            </a:r>
            <a:r>
              <a:rPr lang="en-US" sz="2800" u="sng" dirty="0"/>
              <a:t>nonterminal</a:t>
            </a:r>
            <a:r>
              <a:rPr lang="en-US" sz="2800" dirty="0"/>
              <a:t> symbols and |N| &lt; ∞ </a:t>
            </a:r>
          </a:p>
          <a:p>
            <a:pPr lvl="1"/>
            <a:r>
              <a:rPr lang="en-US" sz="2800" dirty="0" err="1"/>
              <a:t>Σ</a:t>
            </a:r>
            <a:r>
              <a:rPr lang="en-US" sz="2800" dirty="0"/>
              <a:t> - set of </a:t>
            </a:r>
            <a:r>
              <a:rPr lang="en-US" sz="2800" u="sng" dirty="0"/>
              <a:t>terminal</a:t>
            </a:r>
            <a:r>
              <a:rPr lang="en-US" sz="2800" dirty="0"/>
              <a:t> symbols (alphabet) and |</a:t>
            </a:r>
            <a:r>
              <a:rPr lang="en-US" sz="2800" dirty="0" err="1"/>
              <a:t>Σ</a:t>
            </a:r>
            <a:r>
              <a:rPr lang="en-US" sz="2800" dirty="0"/>
              <a:t>|&lt;∞ </a:t>
            </a:r>
          </a:p>
          <a:p>
            <a:pPr lvl="1"/>
            <a:r>
              <a:rPr lang="en-US" sz="2800" dirty="0"/>
              <a:t>P – finite set of </a:t>
            </a:r>
            <a:r>
              <a:rPr lang="en-US" sz="2800" u="sng" dirty="0"/>
              <a:t>productions</a:t>
            </a:r>
            <a:r>
              <a:rPr lang="en-US" sz="2800" dirty="0"/>
              <a:t> (rules), with the propriety: </a:t>
            </a:r>
          </a:p>
          <a:p>
            <a:pPr marL="457200" lvl="1" indent="0">
              <a:buNone/>
            </a:pPr>
            <a:r>
              <a:rPr lang="en-US" sz="2800" dirty="0"/>
              <a:t>	P⊆(N∪Σ)</a:t>
            </a:r>
            <a:r>
              <a:rPr lang="en-US" sz="2800" baseline="30000" dirty="0"/>
              <a:t>∗</a:t>
            </a:r>
            <a:r>
              <a:rPr lang="en-US" sz="2800" dirty="0"/>
              <a:t> N(N∪Σ)</a:t>
            </a:r>
            <a:r>
              <a:rPr lang="en-US" sz="2800" baseline="30000" dirty="0"/>
              <a:t>∗</a:t>
            </a:r>
            <a:r>
              <a:rPr lang="en-US" sz="2800" dirty="0"/>
              <a:t> X(N∪Σ)</a:t>
            </a:r>
            <a:r>
              <a:rPr lang="en-US" sz="2800" baseline="30000" dirty="0"/>
              <a:t>∗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S∈N – </a:t>
            </a:r>
            <a:r>
              <a:rPr lang="en-US" sz="2800" u="sng" dirty="0"/>
              <a:t>start symbol </a:t>
            </a:r>
            <a:r>
              <a:rPr lang="en-US" sz="2800" dirty="0"/>
              <a:t>/axiom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432FF"/>
                </a:solidFill>
              </a:rPr>
              <a:t>Remarks</a:t>
            </a:r>
            <a:r>
              <a:rPr lang="en-US" dirty="0"/>
              <a:t> 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(α,β)∈P is a production denoted α→β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∩ </a:t>
            </a:r>
            <a:r>
              <a:rPr lang="en-US" dirty="0" err="1"/>
              <a:t>Σ</a:t>
            </a:r>
            <a:r>
              <a:rPr lang="en-US" dirty="0"/>
              <a:t> = ∅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61554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33"/>
            <a:ext cx="10515600" cy="608652"/>
          </a:xfrm>
        </p:spPr>
        <p:txBody>
          <a:bodyPr>
            <a:normAutofit/>
          </a:bodyPr>
          <a:lstStyle/>
          <a:p>
            <a:r>
              <a:rPr lang="en-US" sz="3600" dirty="0"/>
              <a:t>Binary relations defined on (N ∪ </a:t>
            </a:r>
            <a:r>
              <a:rPr lang="en-US" sz="3600" dirty="0" err="1"/>
              <a:t>Σ</a:t>
            </a:r>
            <a:r>
              <a:rPr lang="en-US" sz="3600" dirty="0"/>
              <a:t>)</a:t>
            </a:r>
            <a:r>
              <a:rPr lang="en-US" sz="3600" baseline="30000" dirty="0"/>
              <a:t>∗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32" y="802886"/>
            <a:ext cx="11080668" cy="5374078"/>
          </a:xfrm>
        </p:spPr>
        <p:txBody>
          <a:bodyPr>
            <a:normAutofit lnSpcReduction="10000"/>
          </a:bodyPr>
          <a:lstStyle/>
          <a:p>
            <a:r>
              <a:rPr lang="en-US" sz="2400" b="1" i="1" dirty="0">
                <a:solidFill>
                  <a:srgbClr val="0432FF"/>
                </a:solidFill>
              </a:rPr>
              <a:t>Direct derivation</a:t>
            </a:r>
            <a:br>
              <a:rPr lang="en-US" sz="2400" b="1" i="1" dirty="0">
                <a:solidFill>
                  <a:srgbClr val="0432FF"/>
                </a:solidFill>
              </a:rPr>
            </a:br>
            <a:r>
              <a:rPr lang="en-US" sz="2400" dirty="0"/>
              <a:t>α ⇒ β , α,β ∈ (N ∪ </a:t>
            </a:r>
            <a:r>
              <a:rPr lang="en-US" sz="2400" dirty="0" err="1"/>
              <a:t>Σ</a:t>
            </a:r>
            <a:r>
              <a:rPr lang="en-US" sz="2400" dirty="0"/>
              <a:t>)</a:t>
            </a:r>
            <a:r>
              <a:rPr lang="en-US" sz="2400" baseline="30000" dirty="0"/>
              <a:t>∗</a:t>
            </a:r>
            <a:r>
              <a:rPr lang="en-US" sz="2400" dirty="0"/>
              <a:t> </a:t>
            </a:r>
            <a:r>
              <a:rPr lang="en-US" sz="2400" b="1" i="1" dirty="0"/>
              <a:t>if </a:t>
            </a:r>
            <a:r>
              <a:rPr lang="en-US" sz="2400" dirty="0"/>
              <a:t>α=x1xy1 , β=x1yy1 </a:t>
            </a:r>
            <a:r>
              <a:rPr lang="en-US" sz="2400" b="1" i="1" dirty="0"/>
              <a:t>and</a:t>
            </a:r>
            <a:r>
              <a:rPr lang="en-US" sz="2400" dirty="0"/>
              <a:t> </a:t>
            </a:r>
            <a:r>
              <a:rPr lang="en-US" sz="2400" dirty="0" err="1"/>
              <a:t>x→y∈P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				(x is transformed in y) </a:t>
            </a:r>
          </a:p>
          <a:p>
            <a:r>
              <a:rPr lang="en-US" sz="2400" b="1" i="1" dirty="0">
                <a:solidFill>
                  <a:srgbClr val="0432FF"/>
                </a:solidFill>
              </a:rPr>
              <a:t>k derivation</a:t>
            </a:r>
          </a:p>
          <a:p>
            <a:pPr marL="0" indent="0">
              <a:buNone/>
            </a:pPr>
            <a:br>
              <a:rPr lang="en-US" sz="2400" b="1" i="1" dirty="0">
                <a:solidFill>
                  <a:srgbClr val="0432FF"/>
                </a:solidFill>
              </a:rPr>
            </a:br>
            <a:r>
              <a:rPr lang="en-US" sz="2400" dirty="0"/>
              <a:t>α ⇒ β ,α,β ∈ (N ∪ </a:t>
            </a:r>
            <a:r>
              <a:rPr lang="en-US" sz="2400" dirty="0" err="1"/>
              <a:t>Σ</a:t>
            </a:r>
            <a:r>
              <a:rPr lang="en-US" sz="2400" dirty="0"/>
              <a:t>)</a:t>
            </a:r>
            <a:r>
              <a:rPr lang="en-US" sz="2400" baseline="30000" dirty="0"/>
              <a:t>∗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sequence of k direct derivations α⇒α</a:t>
            </a:r>
            <a:r>
              <a:rPr lang="en-US" sz="2400" baseline="-25000" dirty="0"/>
              <a:t>1</a:t>
            </a:r>
            <a:r>
              <a:rPr lang="en-US" sz="2400" dirty="0"/>
              <a:t> ⇒α</a:t>
            </a:r>
            <a:r>
              <a:rPr lang="en-US" sz="2400" baseline="-25000" dirty="0"/>
              <a:t>2</a:t>
            </a:r>
            <a:r>
              <a:rPr lang="en-US" sz="2400" dirty="0"/>
              <a:t> ⇒...⇒α</a:t>
            </a:r>
            <a:r>
              <a:rPr lang="en-US" sz="2400" baseline="-25000" dirty="0"/>
              <a:t>k−1</a:t>
            </a:r>
            <a:r>
              <a:rPr lang="en-US" sz="2400" dirty="0"/>
              <a:t> ⇒β, α,α</a:t>
            </a:r>
            <a:r>
              <a:rPr lang="en-US" sz="2400" baseline="-25000" dirty="0"/>
              <a:t>1</a:t>
            </a:r>
            <a:r>
              <a:rPr lang="en-US" sz="2400" dirty="0"/>
              <a:t>,α</a:t>
            </a:r>
            <a:r>
              <a:rPr lang="en-US" sz="2400" baseline="-25000" dirty="0"/>
              <a:t>2</a:t>
            </a:r>
            <a:r>
              <a:rPr lang="en-US" sz="2400" dirty="0"/>
              <a:t>,...α</a:t>
            </a:r>
            <a:r>
              <a:rPr lang="en-US" sz="2400" baseline="-25000" dirty="0"/>
              <a:t>k−1</a:t>
            </a:r>
            <a:r>
              <a:rPr lang="en-US" sz="2400" dirty="0"/>
              <a:t>,β∈(N∪Σ)</a:t>
            </a:r>
            <a:r>
              <a:rPr lang="en-US" sz="2400" baseline="30000" dirty="0"/>
              <a:t>∗</a:t>
            </a:r>
            <a:r>
              <a:rPr lang="en-US" sz="2400" dirty="0"/>
              <a:t> </a:t>
            </a:r>
          </a:p>
          <a:p>
            <a:r>
              <a:rPr lang="en-US" sz="2400" b="1" i="1" dirty="0">
                <a:solidFill>
                  <a:srgbClr val="0432FF"/>
                </a:solidFill>
              </a:rPr>
              <a:t>+ derivation</a:t>
            </a:r>
          </a:p>
          <a:p>
            <a:pPr marL="0" indent="0">
              <a:buNone/>
            </a:pPr>
            <a:br>
              <a:rPr lang="en-US" sz="2400" b="1" i="1" dirty="0">
                <a:solidFill>
                  <a:srgbClr val="0432FF"/>
                </a:solidFill>
              </a:rPr>
            </a:br>
            <a:r>
              <a:rPr lang="en-US" sz="2400" dirty="0"/>
              <a:t>α ⇒ β </a:t>
            </a:r>
            <a:r>
              <a:rPr lang="en-US" sz="2400" b="1" i="1" dirty="0"/>
              <a:t>if</a:t>
            </a:r>
            <a:r>
              <a:rPr lang="en-US" sz="2400" dirty="0"/>
              <a:t> ∃ k&gt;0 </a:t>
            </a:r>
            <a:r>
              <a:rPr lang="en-US" sz="2400" b="1" i="1" dirty="0"/>
              <a:t>such that </a:t>
            </a:r>
            <a:r>
              <a:rPr lang="en-US" sz="2400" dirty="0"/>
              <a:t>α ⇒ β (there exists at least one direct derivation) </a:t>
            </a:r>
          </a:p>
          <a:p>
            <a:r>
              <a:rPr lang="en-US" sz="2400" b="1" i="1" dirty="0">
                <a:solidFill>
                  <a:srgbClr val="0432FF"/>
                </a:solidFill>
              </a:rPr>
              <a:t>* derivation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α ⇒ β </a:t>
            </a:r>
            <a:r>
              <a:rPr lang="en-US" sz="2400" b="1" i="1" dirty="0"/>
              <a:t>if</a:t>
            </a:r>
            <a:r>
              <a:rPr lang="en-US" sz="2400" dirty="0"/>
              <a:t> ∃ k≥0 </a:t>
            </a:r>
            <a:r>
              <a:rPr lang="en-US" sz="2400" b="1" i="1" dirty="0"/>
              <a:t>such that</a:t>
            </a:r>
            <a:r>
              <a:rPr lang="en-US" sz="2400" dirty="0"/>
              <a:t> α ⇒ β namely, α⇒ β⇔α⇒ β </a:t>
            </a:r>
            <a:r>
              <a:rPr lang="en-US" sz="2400" b="1" i="1" dirty="0"/>
              <a:t>OR</a:t>
            </a:r>
            <a:r>
              <a:rPr lang="en-US" sz="2400" dirty="0"/>
              <a:t> α⇒ β (α=β)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138" y="2389949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138" y="3977012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Rectangle 6"/>
          <p:cNvSpPr/>
          <p:nvPr/>
        </p:nvSpPr>
        <p:spPr>
          <a:xfrm>
            <a:off x="3457699" y="3977769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138" y="5076988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6189" y="5111952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2124" y="5111952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4025" y="5097067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3874" y="5097067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000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6883" y="534390"/>
                <a:ext cx="11483439" cy="564257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dirty="0"/>
                  <a:t>: </a:t>
                </a:r>
                <a:r>
                  <a:rPr lang="en-US" b="1" i="1" dirty="0"/>
                  <a:t>Language generated </a:t>
                </a:r>
                <a:r>
                  <a:rPr lang="en-US" dirty="0"/>
                  <a:t>by a grammar G=(N,Σ,P,S) is: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L(G)={</a:t>
                </a:r>
                <a:r>
                  <a:rPr lang="en-US" dirty="0" err="1"/>
                  <a:t>w∈Σ</a:t>
                </a:r>
                <a:r>
                  <a:rPr lang="en-US" baseline="30000" dirty="0"/>
                  <a:t>∗</a:t>
                </a:r>
                <a:r>
                  <a:rPr lang="en-US" dirty="0"/>
                  <a:t> | S ⇒ w}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0432FF"/>
                    </a:solidFill>
                  </a:rPr>
                  <a:t>Remarks: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S⇒ α,α∈(N∪Σ)</a:t>
                </a:r>
                <a:r>
                  <a:rPr lang="en-US" baseline="30000" dirty="0"/>
                  <a:t>∗</a:t>
                </a:r>
                <a:r>
                  <a:rPr lang="en-US" dirty="0"/>
                  <a:t> = sentential form</a:t>
                </a:r>
              </a:p>
              <a:p>
                <a:pPr marL="0" indent="0">
                  <a:buNone/>
                </a:pPr>
                <a:r>
                  <a:rPr lang="en-US" dirty="0"/>
                  <a:t>	S⇒ w, </a:t>
                </a:r>
                <a:r>
                  <a:rPr lang="en-US" dirty="0" err="1"/>
                  <a:t>w∈Σ</a:t>
                </a:r>
                <a:r>
                  <a:rPr lang="en-US" baseline="30000" dirty="0"/>
                  <a:t>∗</a:t>
                </a:r>
                <a:r>
                  <a:rPr lang="en-US" dirty="0"/>
                  <a:t>  = word / sequence</a:t>
                </a:r>
              </a:p>
              <a:p>
                <a:pPr marL="0" indent="0">
                  <a:buNone/>
                </a:pPr>
                <a:r>
                  <a:rPr lang="en-US" dirty="0"/>
                  <a:t>2. Operations defined for languages (sets) : </a:t>
                </a:r>
              </a:p>
              <a:p>
                <a:pPr marL="0" indent="0">
                  <a:buNone/>
                </a:pPr>
                <a:r>
                  <a:rPr lang="en-US" dirty="0"/>
                  <a:t>          L1∪L2 , L1∩L2 , L1-L2 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o-RO" b="0" i="1" dirty="0" smtClean="0">
                            <a:latin typeface="Cambria Math" charset="0"/>
                          </a:rPr>
                          <m:t>𝐿</m:t>
                        </m:r>
                      </m:e>
                    </m:bar>
                  </m:oMath>
                </a14:m>
                <a:r>
                  <a:rPr lang="en-US" dirty="0"/>
                  <a:t> (complement) , L</a:t>
                </a:r>
                <a:r>
                  <a:rPr lang="en-US" baseline="30000" dirty="0"/>
                  <a:t>+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ro-RO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ro-RO" b="0" i="1" smtClean="0">
                            <a:latin typeface="Cambria Math" charset="0"/>
                          </a:rPr>
                          <m:t>&gt;0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, L</a:t>
                </a:r>
                <a:r>
                  <a:rPr lang="en-US" baseline="30000" dirty="0"/>
                  <a:t>∗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ro-RO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ro-RO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≥0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ro-RO" b="0" i="1" smtClean="0">
                        <a:latin typeface="Cambria Math" charset="0"/>
                      </a:rPr>
                      <m:t>  </m:t>
                    </m:r>
                  </m:oMath>
                </a14:m>
                <a:endParaRPr lang="ro-RO" b="0" dirty="0"/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:r>
                  <a:rPr lang="en-US" i="1" dirty="0"/>
                  <a:t>Concatenation</a:t>
                </a:r>
                <a:r>
                  <a:rPr lang="en-US" dirty="0"/>
                  <a:t>: L=L</a:t>
                </a:r>
                <a:r>
                  <a:rPr lang="en-US" baseline="-25000" dirty="0"/>
                  <a:t>1</a:t>
                </a:r>
                <a:r>
                  <a:rPr lang="en-US" dirty="0"/>
                  <a:t>L</a:t>
                </a:r>
                <a:r>
                  <a:rPr lang="en-US" baseline="-25000" dirty="0"/>
                  <a:t>2 </a:t>
                </a:r>
                <a:r>
                  <a:rPr lang="en-US" dirty="0"/>
                  <a:t>= {w</a:t>
                </a:r>
                <a:r>
                  <a:rPr lang="en-US" baseline="-25000" dirty="0"/>
                  <a:t>1</a:t>
                </a:r>
                <a:r>
                  <a:rPr lang="en-US" dirty="0"/>
                  <a:t>w</a:t>
                </a:r>
                <a:r>
                  <a:rPr lang="en-US" baseline="-25000" dirty="0"/>
                  <a:t>2</a:t>
                </a:r>
                <a:r>
                  <a:rPr lang="en-US" dirty="0"/>
                  <a:t> | w</a:t>
                </a:r>
                <a:r>
                  <a:rPr lang="en-US" baseline="-25000" dirty="0"/>
                  <a:t>1</a:t>
                </a:r>
                <a:r>
                  <a:rPr lang="en-US" dirty="0"/>
                  <a:t>∈L</a:t>
                </a:r>
                <a:r>
                  <a:rPr lang="en-US" baseline="-25000" dirty="0"/>
                  <a:t>1</a:t>
                </a:r>
                <a:r>
                  <a:rPr lang="en-US" dirty="0"/>
                  <a:t> , w</a:t>
                </a:r>
                <a:r>
                  <a:rPr lang="en-US" baseline="-25000" dirty="0"/>
                  <a:t>2</a:t>
                </a:r>
                <a:r>
                  <a:rPr lang="en-US" dirty="0"/>
                  <a:t>∈L</a:t>
                </a:r>
                <a:r>
                  <a:rPr lang="en-US" baseline="-25000" dirty="0"/>
                  <a:t>2</a:t>
                </a:r>
                <a:r>
                  <a:rPr lang="en-US" dirty="0"/>
                  <a:t>} </a:t>
                </a:r>
              </a:p>
              <a:p>
                <a:pPr marL="0" indent="0">
                  <a:buNone/>
                </a:pPr>
                <a:r>
                  <a:rPr lang="en-US" dirty="0"/>
                  <a:t>3. |w|=0 (empty word - denoted </a:t>
                </a:r>
                <a:r>
                  <a:rPr lang="en-US" dirty="0" err="1"/>
                  <a:t>ε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b="1" i="1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dirty="0"/>
                  <a:t>: Two grammar G</a:t>
                </a:r>
                <a:r>
                  <a:rPr lang="en-US" baseline="-25000" dirty="0"/>
                  <a:t>1</a:t>
                </a:r>
                <a:r>
                  <a:rPr lang="en-US" dirty="0"/>
                  <a:t> and G</a:t>
                </a:r>
                <a:r>
                  <a:rPr lang="en-US" baseline="-25000" dirty="0"/>
                  <a:t>2</a:t>
                </a:r>
                <a:r>
                  <a:rPr lang="en-US" dirty="0"/>
                  <a:t> are equivalent if they generate the same language</a:t>
                </a:r>
              </a:p>
              <a:p>
                <a:pPr marL="0" indent="0">
                  <a:buNone/>
                </a:pPr>
                <a:r>
                  <a:rPr lang="en-US" dirty="0"/>
                  <a:t>				L(G</a:t>
                </a:r>
                <a:r>
                  <a:rPr lang="en-US" baseline="-25000" dirty="0"/>
                  <a:t>1</a:t>
                </a:r>
                <a:r>
                  <a:rPr lang="en-US" dirty="0"/>
                  <a:t>)=L(G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883" y="534390"/>
                <a:ext cx="11483439" cy="5642573"/>
              </a:xfrm>
              <a:blipFill>
                <a:blip r:embed="rId2"/>
                <a:stretch>
                  <a:fillRect l="-773" t="-224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8240" y="1140030"/>
            <a:ext cx="391885" cy="26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Rectangle 5"/>
          <p:cNvSpPr/>
          <p:nvPr/>
        </p:nvSpPr>
        <p:spPr>
          <a:xfrm>
            <a:off x="948048" y="2325583"/>
            <a:ext cx="391885" cy="26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9933" y="2753096"/>
            <a:ext cx="391885" cy="26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081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Chomsky hierarchy(based on form α → β ∈ 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0 : no restriction </a:t>
            </a:r>
          </a:p>
          <a:p>
            <a:r>
              <a:rPr lang="en-US" dirty="0"/>
              <a:t>type 1 : context dependent grammar (x</a:t>
            </a:r>
            <a:r>
              <a:rPr lang="en-US" baseline="-25000" dirty="0"/>
              <a:t>1</a:t>
            </a:r>
            <a:r>
              <a:rPr lang="en-US" dirty="0"/>
              <a:t>Ay</a:t>
            </a:r>
            <a:r>
              <a:rPr lang="en-US" baseline="-25000" dirty="0"/>
              <a:t>1</a:t>
            </a:r>
            <a:r>
              <a:rPr lang="en-US" dirty="0"/>
              <a:t> → x</a:t>
            </a:r>
            <a:r>
              <a:rPr lang="en-US" baseline="-25000" dirty="0"/>
              <a:t>1</a:t>
            </a:r>
            <a:r>
              <a:rPr lang="en-US" dirty="0"/>
              <a:t>γy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  <a:p>
            <a:r>
              <a:rPr lang="en-US" dirty="0"/>
              <a:t>type 2 : context free grammar (A → α ∈ P ,where A∈N and α∈(N ∪ </a:t>
            </a:r>
            <a:r>
              <a:rPr lang="en-US" dirty="0" err="1"/>
              <a:t>Σ</a:t>
            </a:r>
            <a:r>
              <a:rPr lang="en-US" dirty="0"/>
              <a:t>)∗ ) </a:t>
            </a:r>
          </a:p>
          <a:p>
            <a:r>
              <a:rPr lang="en-US" dirty="0"/>
              <a:t>type 3 : regular grammar ( A → </a:t>
            </a:r>
            <a:r>
              <a:rPr lang="en-US" dirty="0" err="1"/>
              <a:t>aB|a</a:t>
            </a:r>
            <a:r>
              <a:rPr lang="en-US" dirty="0"/>
              <a:t> ∈ P)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i="1" dirty="0">
                <a:solidFill>
                  <a:srgbClr val="0432FF"/>
                </a:solidFill>
              </a:rPr>
              <a:t>Remark : </a:t>
            </a:r>
          </a:p>
          <a:p>
            <a:pPr marL="0" indent="0">
              <a:buNone/>
            </a:pPr>
            <a:r>
              <a:rPr lang="en-US" dirty="0"/>
              <a:t>	type 3 ⊆ type 2 ⊆ type 1 ⊆ type 0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13057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/>
              <a:t> A,B,C,... – nonterminal symbols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S ∈ N – start symbol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err="1"/>
              <a:t>a,b,c</a:t>
            </a:r>
            <a:r>
              <a:rPr lang="en-US" dirty="0"/>
              <a:t>,... ∈ </a:t>
            </a:r>
            <a:r>
              <a:rPr lang="en-US" dirty="0" err="1"/>
              <a:t>Σ</a:t>
            </a:r>
            <a:r>
              <a:rPr lang="en-US" dirty="0"/>
              <a:t> – terminal symbol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α,β,</a:t>
            </a:r>
            <a:r>
              <a:rPr lang="en-US" dirty="0" err="1"/>
              <a:t>γ</a:t>
            </a:r>
            <a:r>
              <a:rPr lang="en-US" dirty="0"/>
              <a:t> ∈ (N ∪ </a:t>
            </a:r>
            <a:r>
              <a:rPr lang="en-US" dirty="0" err="1"/>
              <a:t>Σ</a:t>
            </a:r>
            <a:r>
              <a:rPr lang="en-US" dirty="0"/>
              <a:t>)</a:t>
            </a:r>
            <a:r>
              <a:rPr lang="en-US" baseline="30000" dirty="0"/>
              <a:t>∗</a:t>
            </a:r>
            <a:r>
              <a:rPr lang="en-US" dirty="0"/>
              <a:t> - sentential forms 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err="1"/>
              <a:t>ε</a:t>
            </a:r>
            <a:r>
              <a:rPr lang="en-US" dirty="0"/>
              <a:t> – empty word</a:t>
            </a:r>
            <a:endParaRPr lang="en-US" dirty="0">
              <a:effectLst/>
            </a:endParaRPr>
          </a:p>
          <a:p>
            <a:pPr>
              <a:buFont typeface="Courier New" charset="0"/>
              <a:buChar char="o"/>
            </a:pPr>
            <a:r>
              <a:rPr lang="en-US" dirty="0" err="1"/>
              <a:t>x,y,z,w</a:t>
            </a:r>
            <a:r>
              <a:rPr lang="en-US" dirty="0"/>
              <a:t> ∈ </a:t>
            </a:r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 - words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X,Y,U,... ∈ (N ∪ </a:t>
            </a:r>
            <a:r>
              <a:rPr lang="en-US" dirty="0" err="1"/>
              <a:t>Σ</a:t>
            </a:r>
            <a:r>
              <a:rPr lang="en-US" dirty="0"/>
              <a:t>) – grammar symbols (nonterminal or terminal)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15660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5095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636</Words>
  <Application>Microsoft Macintosh PowerPoint</Application>
  <PresentationFormat>Widescreen</PresentationFormat>
  <Paragraphs>142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Formal Languages - basic notions-</vt:lpstr>
      <vt:lpstr>Examples of languages</vt:lpstr>
      <vt:lpstr>Example</vt:lpstr>
      <vt:lpstr>Grammar</vt:lpstr>
      <vt:lpstr>Binary relations defined on (N ∪ Σ)∗ </vt:lpstr>
      <vt:lpstr>PowerPoint Presentation</vt:lpstr>
      <vt:lpstr>Chomsky hierarchy(based on form α → β ∈ P) </vt:lpstr>
      <vt:lpstr>Notations </vt:lpstr>
      <vt:lpstr>Finite Automata </vt:lpstr>
      <vt:lpstr>PowerPoint Presentation</vt:lpstr>
      <vt:lpstr>PowerPoint Presentation</vt:lpstr>
      <vt:lpstr>PowerPoint Presentation</vt:lpstr>
      <vt:lpstr>Relations between configurations</vt:lpstr>
      <vt:lpstr>PowerPoint Presentation</vt:lpstr>
      <vt:lpstr>Representing 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Noțiuni de bază în  limbaje formale</dc:title>
  <dc:creator>Microsoft Office User</dc:creator>
  <cp:lastModifiedBy>Microsoft Office User</cp:lastModifiedBy>
  <cp:revision>59</cp:revision>
  <dcterms:created xsi:type="dcterms:W3CDTF">2017-10-12T12:58:49Z</dcterms:created>
  <dcterms:modified xsi:type="dcterms:W3CDTF">2019-10-14T08:38:34Z</dcterms:modified>
</cp:coreProperties>
</file>