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84" r:id="rId4"/>
    <p:sldId id="257" r:id="rId5"/>
    <p:sldId id="272" r:id="rId6"/>
    <p:sldId id="258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0" r:id="rId26"/>
    <p:sldId id="261" r:id="rId27"/>
    <p:sldId id="262" r:id="rId28"/>
    <p:sldId id="263" r:id="rId29"/>
    <p:sldId id="264" r:id="rId3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14D3D-A8FF-A84D-826B-B1CC08E26C5C}" type="doc">
      <dgm:prSet loTypeId="urn:microsoft.com/office/officeart/2005/8/layout/cycle7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C774A4A-4E1B-364A-9568-A2F4F6451625}">
      <dgm:prSet phldrT="[Text]"/>
      <dgm:spPr/>
      <dgm:t>
        <a:bodyPr/>
        <a:lstStyle/>
        <a:p>
          <a:r>
            <a:rPr lang="en-US" dirty="0">
              <a:solidFill>
                <a:srgbClr val="0432FF"/>
              </a:solidFill>
            </a:rPr>
            <a:t>Reg </a:t>
          </a:r>
          <a:r>
            <a:rPr lang="en-US" dirty="0" err="1">
              <a:solidFill>
                <a:srgbClr val="0432FF"/>
              </a:solidFill>
            </a:rPr>
            <a:t>exp</a:t>
          </a:r>
          <a:endParaRPr lang="en-US" dirty="0">
            <a:solidFill>
              <a:srgbClr val="0432FF"/>
            </a:solidFill>
          </a:endParaRPr>
        </a:p>
      </dgm:t>
    </dgm:pt>
    <dgm:pt modelId="{F1A85A6D-8FCA-3544-BDE1-028079315296}" type="parTrans" cxnId="{FA01DE48-4010-C240-AC43-2A9D5EC8EC03}">
      <dgm:prSet/>
      <dgm:spPr/>
      <dgm:t>
        <a:bodyPr/>
        <a:lstStyle/>
        <a:p>
          <a:endParaRPr lang="en-US"/>
        </a:p>
      </dgm:t>
    </dgm:pt>
    <dgm:pt modelId="{39CA882D-D877-CC4F-8D6C-EA38CEE58F8B}" type="sibTrans" cxnId="{FA01DE48-4010-C240-AC43-2A9D5EC8EC03}">
      <dgm:prSet/>
      <dgm:spPr/>
      <dgm:t>
        <a:bodyPr/>
        <a:lstStyle/>
        <a:p>
          <a:endParaRPr lang="en-US"/>
        </a:p>
      </dgm:t>
    </dgm:pt>
    <dgm:pt modelId="{1F783070-3B02-FA43-A4B7-CF99BF36D46E}">
      <dgm:prSet phldrT="[Text]"/>
      <dgm:spPr/>
      <dgm:t>
        <a:bodyPr/>
        <a:lstStyle/>
        <a:p>
          <a:r>
            <a:rPr lang="en-US" dirty="0">
              <a:solidFill>
                <a:srgbClr val="9437FF"/>
              </a:solidFill>
            </a:rPr>
            <a:t>Regular grammars</a:t>
          </a:r>
        </a:p>
      </dgm:t>
    </dgm:pt>
    <dgm:pt modelId="{C44F6853-88B0-E24E-A69C-A38C6F5D2BA1}" type="parTrans" cxnId="{847AA1D8-59BC-E149-9696-A01F180D8CBE}">
      <dgm:prSet/>
      <dgm:spPr/>
      <dgm:t>
        <a:bodyPr/>
        <a:lstStyle/>
        <a:p>
          <a:endParaRPr lang="en-US"/>
        </a:p>
      </dgm:t>
    </dgm:pt>
    <dgm:pt modelId="{5C514CF2-7DAF-CF4A-B4C6-F8801FA16A66}" type="sibTrans" cxnId="{847AA1D8-59BC-E149-9696-A01F180D8CBE}">
      <dgm:prSet/>
      <dgm:spPr/>
      <dgm:t>
        <a:bodyPr/>
        <a:lstStyle/>
        <a:p>
          <a:endParaRPr lang="en-US"/>
        </a:p>
      </dgm:t>
    </dgm:pt>
    <dgm:pt modelId="{9761C84C-0E0E-F849-84A4-1C2DE7C5ED02}">
      <dgm:prSet phldrT="[Text]"/>
      <dgm:spPr/>
      <dgm:t>
        <a:bodyPr/>
        <a:lstStyle/>
        <a:p>
          <a:r>
            <a:rPr lang="en-US" dirty="0"/>
            <a:t>Finite Automata</a:t>
          </a:r>
        </a:p>
      </dgm:t>
    </dgm:pt>
    <dgm:pt modelId="{1197BD44-1918-9143-802B-08FCEAFFDE74}" type="parTrans" cxnId="{365C2018-3370-E146-B2C6-DF90E8C45591}">
      <dgm:prSet/>
      <dgm:spPr/>
      <dgm:t>
        <a:bodyPr/>
        <a:lstStyle/>
        <a:p>
          <a:endParaRPr lang="en-US"/>
        </a:p>
      </dgm:t>
    </dgm:pt>
    <dgm:pt modelId="{22494CEF-4C97-834B-A419-1A2851DF8D90}" type="sibTrans" cxnId="{365C2018-3370-E146-B2C6-DF90E8C45591}">
      <dgm:prSet/>
      <dgm:spPr/>
      <dgm:t>
        <a:bodyPr/>
        <a:lstStyle/>
        <a:p>
          <a:endParaRPr lang="en-US"/>
        </a:p>
      </dgm:t>
    </dgm:pt>
    <dgm:pt modelId="{EBBC977E-C6D5-E04B-8348-81F361AD5B5B}" type="pres">
      <dgm:prSet presAssocID="{21A14D3D-A8FF-A84D-826B-B1CC08E26C5C}" presName="Name0" presStyleCnt="0">
        <dgm:presLayoutVars>
          <dgm:dir/>
          <dgm:resizeHandles val="exact"/>
        </dgm:presLayoutVars>
      </dgm:prSet>
      <dgm:spPr/>
    </dgm:pt>
    <dgm:pt modelId="{550CB67F-9B55-DC42-8288-0374179999CB}" type="pres">
      <dgm:prSet presAssocID="{EC774A4A-4E1B-364A-9568-A2F4F6451625}" presName="node" presStyleLbl="node1" presStyleIdx="0" presStyleCnt="3">
        <dgm:presLayoutVars>
          <dgm:bulletEnabled val="1"/>
        </dgm:presLayoutVars>
      </dgm:prSet>
      <dgm:spPr/>
    </dgm:pt>
    <dgm:pt modelId="{6D6F117E-8BFA-B947-A40E-4DE1BEF071F4}" type="pres">
      <dgm:prSet presAssocID="{39CA882D-D877-CC4F-8D6C-EA38CEE58F8B}" presName="sibTrans" presStyleLbl="sibTrans2D1" presStyleIdx="0" presStyleCnt="3"/>
      <dgm:spPr/>
    </dgm:pt>
    <dgm:pt modelId="{6CFEDCB7-07F7-E549-A549-0F2E1CDD9E9E}" type="pres">
      <dgm:prSet presAssocID="{39CA882D-D877-CC4F-8D6C-EA38CEE58F8B}" presName="connectorText" presStyleLbl="sibTrans2D1" presStyleIdx="0" presStyleCnt="3"/>
      <dgm:spPr/>
    </dgm:pt>
    <dgm:pt modelId="{D8284F42-224D-534C-A536-BD8C3E8D0F3F}" type="pres">
      <dgm:prSet presAssocID="{1F783070-3B02-FA43-A4B7-CF99BF36D46E}" presName="node" presStyleLbl="node1" presStyleIdx="1" presStyleCnt="3">
        <dgm:presLayoutVars>
          <dgm:bulletEnabled val="1"/>
        </dgm:presLayoutVars>
      </dgm:prSet>
      <dgm:spPr/>
    </dgm:pt>
    <dgm:pt modelId="{9D426860-E033-5541-8FF0-8A8719FD5179}" type="pres">
      <dgm:prSet presAssocID="{5C514CF2-7DAF-CF4A-B4C6-F8801FA16A66}" presName="sibTrans" presStyleLbl="sibTrans2D1" presStyleIdx="1" presStyleCnt="3"/>
      <dgm:spPr/>
    </dgm:pt>
    <dgm:pt modelId="{145DE36A-5D91-3E47-9822-AF81DD7F00AE}" type="pres">
      <dgm:prSet presAssocID="{5C514CF2-7DAF-CF4A-B4C6-F8801FA16A66}" presName="connectorText" presStyleLbl="sibTrans2D1" presStyleIdx="1" presStyleCnt="3"/>
      <dgm:spPr/>
    </dgm:pt>
    <dgm:pt modelId="{90A15516-7DEB-C740-B68A-13A402C6D6B2}" type="pres">
      <dgm:prSet presAssocID="{9761C84C-0E0E-F849-84A4-1C2DE7C5ED02}" presName="node" presStyleLbl="node1" presStyleIdx="2" presStyleCnt="3">
        <dgm:presLayoutVars>
          <dgm:bulletEnabled val="1"/>
        </dgm:presLayoutVars>
      </dgm:prSet>
      <dgm:spPr/>
    </dgm:pt>
    <dgm:pt modelId="{FBBC397F-539A-7747-A91D-84F1C82F55C3}" type="pres">
      <dgm:prSet presAssocID="{22494CEF-4C97-834B-A419-1A2851DF8D90}" presName="sibTrans" presStyleLbl="sibTrans2D1" presStyleIdx="2" presStyleCnt="3"/>
      <dgm:spPr/>
    </dgm:pt>
    <dgm:pt modelId="{0C698C2F-C84D-AA42-805C-99FAC61F5308}" type="pres">
      <dgm:prSet presAssocID="{22494CEF-4C97-834B-A419-1A2851DF8D90}" presName="connectorText" presStyleLbl="sibTrans2D1" presStyleIdx="2" presStyleCnt="3"/>
      <dgm:spPr/>
    </dgm:pt>
  </dgm:ptLst>
  <dgm:cxnLst>
    <dgm:cxn modelId="{2CBF1B02-EB07-594A-9304-AF3A9BFE7CA0}" type="presOf" srcId="{22494CEF-4C97-834B-A419-1A2851DF8D90}" destId="{FBBC397F-539A-7747-A91D-84F1C82F55C3}" srcOrd="0" destOrd="0" presId="urn:microsoft.com/office/officeart/2005/8/layout/cycle7"/>
    <dgm:cxn modelId="{009CD00F-E84C-024D-894C-5F2AA126BF91}" type="presOf" srcId="{21A14D3D-A8FF-A84D-826B-B1CC08E26C5C}" destId="{EBBC977E-C6D5-E04B-8348-81F361AD5B5B}" srcOrd="0" destOrd="0" presId="urn:microsoft.com/office/officeart/2005/8/layout/cycle7"/>
    <dgm:cxn modelId="{365C2018-3370-E146-B2C6-DF90E8C45591}" srcId="{21A14D3D-A8FF-A84D-826B-B1CC08E26C5C}" destId="{9761C84C-0E0E-F849-84A4-1C2DE7C5ED02}" srcOrd="2" destOrd="0" parTransId="{1197BD44-1918-9143-802B-08FCEAFFDE74}" sibTransId="{22494CEF-4C97-834B-A419-1A2851DF8D90}"/>
    <dgm:cxn modelId="{2E21A32C-F30D-3F43-AA74-6346719C76E8}" type="presOf" srcId="{39CA882D-D877-CC4F-8D6C-EA38CEE58F8B}" destId="{6D6F117E-8BFA-B947-A40E-4DE1BEF071F4}" srcOrd="0" destOrd="0" presId="urn:microsoft.com/office/officeart/2005/8/layout/cycle7"/>
    <dgm:cxn modelId="{FA01DE48-4010-C240-AC43-2A9D5EC8EC03}" srcId="{21A14D3D-A8FF-A84D-826B-B1CC08E26C5C}" destId="{EC774A4A-4E1B-364A-9568-A2F4F6451625}" srcOrd="0" destOrd="0" parTransId="{F1A85A6D-8FCA-3544-BDE1-028079315296}" sibTransId="{39CA882D-D877-CC4F-8D6C-EA38CEE58F8B}"/>
    <dgm:cxn modelId="{94D9565D-0BBB-0B4A-8D65-A7C93DF259E4}" type="presOf" srcId="{1F783070-3B02-FA43-A4B7-CF99BF36D46E}" destId="{D8284F42-224D-534C-A536-BD8C3E8D0F3F}" srcOrd="0" destOrd="0" presId="urn:microsoft.com/office/officeart/2005/8/layout/cycle7"/>
    <dgm:cxn modelId="{43F85B6D-75CA-7942-BCD2-5F600421F5DC}" type="presOf" srcId="{39CA882D-D877-CC4F-8D6C-EA38CEE58F8B}" destId="{6CFEDCB7-07F7-E549-A549-0F2E1CDD9E9E}" srcOrd="1" destOrd="0" presId="urn:microsoft.com/office/officeart/2005/8/layout/cycle7"/>
    <dgm:cxn modelId="{F2712276-C00D-AB48-B19E-FFC9E70D1F38}" type="presOf" srcId="{EC774A4A-4E1B-364A-9568-A2F4F6451625}" destId="{550CB67F-9B55-DC42-8288-0374179999CB}" srcOrd="0" destOrd="0" presId="urn:microsoft.com/office/officeart/2005/8/layout/cycle7"/>
    <dgm:cxn modelId="{052DEC9E-29C2-5646-92FE-AD88A3D85C29}" type="presOf" srcId="{9761C84C-0E0E-F849-84A4-1C2DE7C5ED02}" destId="{90A15516-7DEB-C740-B68A-13A402C6D6B2}" srcOrd="0" destOrd="0" presId="urn:microsoft.com/office/officeart/2005/8/layout/cycle7"/>
    <dgm:cxn modelId="{BBFD76A2-6172-F14B-9834-FCC4188FAB2F}" type="presOf" srcId="{5C514CF2-7DAF-CF4A-B4C6-F8801FA16A66}" destId="{145DE36A-5D91-3E47-9822-AF81DD7F00AE}" srcOrd="1" destOrd="0" presId="urn:microsoft.com/office/officeart/2005/8/layout/cycle7"/>
    <dgm:cxn modelId="{AB7500A6-FDCD-5449-AE21-A837BF714C99}" type="presOf" srcId="{5C514CF2-7DAF-CF4A-B4C6-F8801FA16A66}" destId="{9D426860-E033-5541-8FF0-8A8719FD5179}" srcOrd="0" destOrd="0" presId="urn:microsoft.com/office/officeart/2005/8/layout/cycle7"/>
    <dgm:cxn modelId="{1B32D8B7-A107-C541-A025-8D1495BAB60A}" type="presOf" srcId="{22494CEF-4C97-834B-A419-1A2851DF8D90}" destId="{0C698C2F-C84D-AA42-805C-99FAC61F5308}" srcOrd="1" destOrd="0" presId="urn:microsoft.com/office/officeart/2005/8/layout/cycle7"/>
    <dgm:cxn modelId="{847AA1D8-59BC-E149-9696-A01F180D8CBE}" srcId="{21A14D3D-A8FF-A84D-826B-B1CC08E26C5C}" destId="{1F783070-3B02-FA43-A4B7-CF99BF36D46E}" srcOrd="1" destOrd="0" parTransId="{C44F6853-88B0-E24E-A69C-A38C6F5D2BA1}" sibTransId="{5C514CF2-7DAF-CF4A-B4C6-F8801FA16A66}"/>
    <dgm:cxn modelId="{4A68020B-C7E0-DD47-9A7A-0E4BC10C0C1E}" type="presParOf" srcId="{EBBC977E-C6D5-E04B-8348-81F361AD5B5B}" destId="{550CB67F-9B55-DC42-8288-0374179999CB}" srcOrd="0" destOrd="0" presId="urn:microsoft.com/office/officeart/2005/8/layout/cycle7"/>
    <dgm:cxn modelId="{DC0B90A3-5ACF-694C-A292-AB364A4A34C0}" type="presParOf" srcId="{EBBC977E-C6D5-E04B-8348-81F361AD5B5B}" destId="{6D6F117E-8BFA-B947-A40E-4DE1BEF071F4}" srcOrd="1" destOrd="0" presId="urn:microsoft.com/office/officeart/2005/8/layout/cycle7"/>
    <dgm:cxn modelId="{CE31C696-A25A-9645-B6F6-E1CA276C58D1}" type="presParOf" srcId="{6D6F117E-8BFA-B947-A40E-4DE1BEF071F4}" destId="{6CFEDCB7-07F7-E549-A549-0F2E1CDD9E9E}" srcOrd="0" destOrd="0" presId="urn:microsoft.com/office/officeart/2005/8/layout/cycle7"/>
    <dgm:cxn modelId="{912D154C-A4A0-504A-9206-2B3073F48E27}" type="presParOf" srcId="{EBBC977E-C6D5-E04B-8348-81F361AD5B5B}" destId="{D8284F42-224D-534C-A536-BD8C3E8D0F3F}" srcOrd="2" destOrd="0" presId="urn:microsoft.com/office/officeart/2005/8/layout/cycle7"/>
    <dgm:cxn modelId="{9A944E3D-E6A4-C843-9CCF-06A5592BE340}" type="presParOf" srcId="{EBBC977E-C6D5-E04B-8348-81F361AD5B5B}" destId="{9D426860-E033-5541-8FF0-8A8719FD5179}" srcOrd="3" destOrd="0" presId="urn:microsoft.com/office/officeart/2005/8/layout/cycle7"/>
    <dgm:cxn modelId="{55B898C1-1147-A14F-952B-C7EE18780D94}" type="presParOf" srcId="{9D426860-E033-5541-8FF0-8A8719FD5179}" destId="{145DE36A-5D91-3E47-9822-AF81DD7F00AE}" srcOrd="0" destOrd="0" presId="urn:microsoft.com/office/officeart/2005/8/layout/cycle7"/>
    <dgm:cxn modelId="{C63B2428-F5A8-0E4F-B79A-CA486BA28721}" type="presParOf" srcId="{EBBC977E-C6D5-E04B-8348-81F361AD5B5B}" destId="{90A15516-7DEB-C740-B68A-13A402C6D6B2}" srcOrd="4" destOrd="0" presId="urn:microsoft.com/office/officeart/2005/8/layout/cycle7"/>
    <dgm:cxn modelId="{BC6F2DB4-55CB-E843-93CA-699326E9DC1A}" type="presParOf" srcId="{EBBC977E-C6D5-E04B-8348-81F361AD5B5B}" destId="{FBBC397F-539A-7747-A91D-84F1C82F55C3}" srcOrd="5" destOrd="0" presId="urn:microsoft.com/office/officeart/2005/8/layout/cycle7"/>
    <dgm:cxn modelId="{6C5383D2-6824-4141-9173-C293B5EECFB5}" type="presParOf" srcId="{FBBC397F-539A-7747-A91D-84F1C82F55C3}" destId="{0C698C2F-C84D-AA42-805C-99FAC61F530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A14D3D-A8FF-A84D-826B-B1CC08E26C5C}" type="doc">
      <dgm:prSet loTypeId="urn:microsoft.com/office/officeart/2005/8/layout/cycle7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C774A4A-4E1B-364A-9568-A2F4F6451625}">
      <dgm:prSet phldrT="[Text]"/>
      <dgm:spPr/>
      <dgm:t>
        <a:bodyPr/>
        <a:lstStyle/>
        <a:p>
          <a:r>
            <a:rPr lang="en-US" dirty="0">
              <a:solidFill>
                <a:srgbClr val="0432FF"/>
              </a:solidFill>
            </a:rPr>
            <a:t>Reg </a:t>
          </a:r>
          <a:r>
            <a:rPr lang="en-US" dirty="0" err="1">
              <a:solidFill>
                <a:srgbClr val="0432FF"/>
              </a:solidFill>
            </a:rPr>
            <a:t>exp</a:t>
          </a:r>
          <a:endParaRPr lang="en-US" dirty="0">
            <a:solidFill>
              <a:srgbClr val="0432FF"/>
            </a:solidFill>
          </a:endParaRPr>
        </a:p>
      </dgm:t>
    </dgm:pt>
    <dgm:pt modelId="{F1A85A6D-8FCA-3544-BDE1-028079315296}" type="parTrans" cxnId="{FA01DE48-4010-C240-AC43-2A9D5EC8EC03}">
      <dgm:prSet/>
      <dgm:spPr/>
      <dgm:t>
        <a:bodyPr/>
        <a:lstStyle/>
        <a:p>
          <a:endParaRPr lang="en-US"/>
        </a:p>
      </dgm:t>
    </dgm:pt>
    <dgm:pt modelId="{39CA882D-D877-CC4F-8D6C-EA38CEE58F8B}" type="sibTrans" cxnId="{FA01DE48-4010-C240-AC43-2A9D5EC8EC03}">
      <dgm:prSet/>
      <dgm:spPr/>
      <dgm:t>
        <a:bodyPr/>
        <a:lstStyle/>
        <a:p>
          <a:endParaRPr lang="en-US"/>
        </a:p>
      </dgm:t>
    </dgm:pt>
    <dgm:pt modelId="{1F783070-3B02-FA43-A4B7-CF99BF36D46E}">
      <dgm:prSet phldrT="[Text]"/>
      <dgm:spPr/>
      <dgm:t>
        <a:bodyPr/>
        <a:lstStyle/>
        <a:p>
          <a:r>
            <a:rPr lang="en-US" dirty="0">
              <a:solidFill>
                <a:srgbClr val="9437FF"/>
              </a:solidFill>
            </a:rPr>
            <a:t>Regular grammars</a:t>
          </a:r>
        </a:p>
      </dgm:t>
    </dgm:pt>
    <dgm:pt modelId="{C44F6853-88B0-E24E-A69C-A38C6F5D2BA1}" type="parTrans" cxnId="{847AA1D8-59BC-E149-9696-A01F180D8CBE}">
      <dgm:prSet/>
      <dgm:spPr/>
      <dgm:t>
        <a:bodyPr/>
        <a:lstStyle/>
        <a:p>
          <a:endParaRPr lang="en-US"/>
        </a:p>
      </dgm:t>
    </dgm:pt>
    <dgm:pt modelId="{5C514CF2-7DAF-CF4A-B4C6-F8801FA16A66}" type="sibTrans" cxnId="{847AA1D8-59BC-E149-9696-A01F180D8CBE}">
      <dgm:prSet/>
      <dgm:spPr/>
      <dgm:t>
        <a:bodyPr/>
        <a:lstStyle/>
        <a:p>
          <a:endParaRPr lang="en-US"/>
        </a:p>
      </dgm:t>
    </dgm:pt>
    <dgm:pt modelId="{9761C84C-0E0E-F849-84A4-1C2DE7C5ED02}">
      <dgm:prSet phldrT="[Text]"/>
      <dgm:spPr/>
      <dgm:t>
        <a:bodyPr/>
        <a:lstStyle/>
        <a:p>
          <a:r>
            <a:rPr lang="en-US" dirty="0"/>
            <a:t>Finite Automata</a:t>
          </a:r>
        </a:p>
      </dgm:t>
    </dgm:pt>
    <dgm:pt modelId="{1197BD44-1918-9143-802B-08FCEAFFDE74}" type="parTrans" cxnId="{365C2018-3370-E146-B2C6-DF90E8C45591}">
      <dgm:prSet/>
      <dgm:spPr/>
      <dgm:t>
        <a:bodyPr/>
        <a:lstStyle/>
        <a:p>
          <a:endParaRPr lang="en-US"/>
        </a:p>
      </dgm:t>
    </dgm:pt>
    <dgm:pt modelId="{22494CEF-4C97-834B-A419-1A2851DF8D90}" type="sibTrans" cxnId="{365C2018-3370-E146-B2C6-DF90E8C45591}">
      <dgm:prSet/>
      <dgm:spPr/>
      <dgm:t>
        <a:bodyPr/>
        <a:lstStyle/>
        <a:p>
          <a:endParaRPr lang="en-US"/>
        </a:p>
      </dgm:t>
    </dgm:pt>
    <dgm:pt modelId="{EBBC977E-C6D5-E04B-8348-81F361AD5B5B}" type="pres">
      <dgm:prSet presAssocID="{21A14D3D-A8FF-A84D-826B-B1CC08E26C5C}" presName="Name0" presStyleCnt="0">
        <dgm:presLayoutVars>
          <dgm:dir/>
          <dgm:resizeHandles val="exact"/>
        </dgm:presLayoutVars>
      </dgm:prSet>
      <dgm:spPr/>
    </dgm:pt>
    <dgm:pt modelId="{550CB67F-9B55-DC42-8288-0374179999CB}" type="pres">
      <dgm:prSet presAssocID="{EC774A4A-4E1B-364A-9568-A2F4F6451625}" presName="node" presStyleLbl="node1" presStyleIdx="0" presStyleCnt="3">
        <dgm:presLayoutVars>
          <dgm:bulletEnabled val="1"/>
        </dgm:presLayoutVars>
      </dgm:prSet>
      <dgm:spPr/>
    </dgm:pt>
    <dgm:pt modelId="{6D6F117E-8BFA-B947-A40E-4DE1BEF071F4}" type="pres">
      <dgm:prSet presAssocID="{39CA882D-D877-CC4F-8D6C-EA38CEE58F8B}" presName="sibTrans" presStyleLbl="sibTrans2D1" presStyleIdx="0" presStyleCnt="3"/>
      <dgm:spPr/>
    </dgm:pt>
    <dgm:pt modelId="{6CFEDCB7-07F7-E549-A549-0F2E1CDD9E9E}" type="pres">
      <dgm:prSet presAssocID="{39CA882D-D877-CC4F-8D6C-EA38CEE58F8B}" presName="connectorText" presStyleLbl="sibTrans2D1" presStyleIdx="0" presStyleCnt="3"/>
      <dgm:spPr/>
    </dgm:pt>
    <dgm:pt modelId="{D8284F42-224D-534C-A536-BD8C3E8D0F3F}" type="pres">
      <dgm:prSet presAssocID="{1F783070-3B02-FA43-A4B7-CF99BF36D46E}" presName="node" presStyleLbl="node1" presStyleIdx="1" presStyleCnt="3">
        <dgm:presLayoutVars>
          <dgm:bulletEnabled val="1"/>
        </dgm:presLayoutVars>
      </dgm:prSet>
      <dgm:spPr/>
    </dgm:pt>
    <dgm:pt modelId="{9D426860-E033-5541-8FF0-8A8719FD5179}" type="pres">
      <dgm:prSet presAssocID="{5C514CF2-7DAF-CF4A-B4C6-F8801FA16A66}" presName="sibTrans" presStyleLbl="sibTrans2D1" presStyleIdx="1" presStyleCnt="3"/>
      <dgm:spPr/>
    </dgm:pt>
    <dgm:pt modelId="{145DE36A-5D91-3E47-9822-AF81DD7F00AE}" type="pres">
      <dgm:prSet presAssocID="{5C514CF2-7DAF-CF4A-B4C6-F8801FA16A66}" presName="connectorText" presStyleLbl="sibTrans2D1" presStyleIdx="1" presStyleCnt="3"/>
      <dgm:spPr/>
    </dgm:pt>
    <dgm:pt modelId="{90A15516-7DEB-C740-B68A-13A402C6D6B2}" type="pres">
      <dgm:prSet presAssocID="{9761C84C-0E0E-F849-84A4-1C2DE7C5ED02}" presName="node" presStyleLbl="node1" presStyleIdx="2" presStyleCnt="3">
        <dgm:presLayoutVars>
          <dgm:bulletEnabled val="1"/>
        </dgm:presLayoutVars>
      </dgm:prSet>
      <dgm:spPr/>
    </dgm:pt>
    <dgm:pt modelId="{FBBC397F-539A-7747-A91D-84F1C82F55C3}" type="pres">
      <dgm:prSet presAssocID="{22494CEF-4C97-834B-A419-1A2851DF8D90}" presName="sibTrans" presStyleLbl="sibTrans2D1" presStyleIdx="2" presStyleCnt="3"/>
      <dgm:spPr/>
    </dgm:pt>
    <dgm:pt modelId="{0C698C2F-C84D-AA42-805C-99FAC61F5308}" type="pres">
      <dgm:prSet presAssocID="{22494CEF-4C97-834B-A419-1A2851DF8D90}" presName="connectorText" presStyleLbl="sibTrans2D1" presStyleIdx="2" presStyleCnt="3"/>
      <dgm:spPr/>
    </dgm:pt>
  </dgm:ptLst>
  <dgm:cxnLst>
    <dgm:cxn modelId="{2CBF1B02-EB07-594A-9304-AF3A9BFE7CA0}" type="presOf" srcId="{22494CEF-4C97-834B-A419-1A2851DF8D90}" destId="{FBBC397F-539A-7747-A91D-84F1C82F55C3}" srcOrd="0" destOrd="0" presId="urn:microsoft.com/office/officeart/2005/8/layout/cycle7"/>
    <dgm:cxn modelId="{009CD00F-E84C-024D-894C-5F2AA126BF91}" type="presOf" srcId="{21A14D3D-A8FF-A84D-826B-B1CC08E26C5C}" destId="{EBBC977E-C6D5-E04B-8348-81F361AD5B5B}" srcOrd="0" destOrd="0" presId="urn:microsoft.com/office/officeart/2005/8/layout/cycle7"/>
    <dgm:cxn modelId="{365C2018-3370-E146-B2C6-DF90E8C45591}" srcId="{21A14D3D-A8FF-A84D-826B-B1CC08E26C5C}" destId="{9761C84C-0E0E-F849-84A4-1C2DE7C5ED02}" srcOrd="2" destOrd="0" parTransId="{1197BD44-1918-9143-802B-08FCEAFFDE74}" sibTransId="{22494CEF-4C97-834B-A419-1A2851DF8D90}"/>
    <dgm:cxn modelId="{2E21A32C-F30D-3F43-AA74-6346719C76E8}" type="presOf" srcId="{39CA882D-D877-CC4F-8D6C-EA38CEE58F8B}" destId="{6D6F117E-8BFA-B947-A40E-4DE1BEF071F4}" srcOrd="0" destOrd="0" presId="urn:microsoft.com/office/officeart/2005/8/layout/cycle7"/>
    <dgm:cxn modelId="{FA01DE48-4010-C240-AC43-2A9D5EC8EC03}" srcId="{21A14D3D-A8FF-A84D-826B-B1CC08E26C5C}" destId="{EC774A4A-4E1B-364A-9568-A2F4F6451625}" srcOrd="0" destOrd="0" parTransId="{F1A85A6D-8FCA-3544-BDE1-028079315296}" sibTransId="{39CA882D-D877-CC4F-8D6C-EA38CEE58F8B}"/>
    <dgm:cxn modelId="{94D9565D-0BBB-0B4A-8D65-A7C93DF259E4}" type="presOf" srcId="{1F783070-3B02-FA43-A4B7-CF99BF36D46E}" destId="{D8284F42-224D-534C-A536-BD8C3E8D0F3F}" srcOrd="0" destOrd="0" presId="urn:microsoft.com/office/officeart/2005/8/layout/cycle7"/>
    <dgm:cxn modelId="{43F85B6D-75CA-7942-BCD2-5F600421F5DC}" type="presOf" srcId="{39CA882D-D877-CC4F-8D6C-EA38CEE58F8B}" destId="{6CFEDCB7-07F7-E549-A549-0F2E1CDD9E9E}" srcOrd="1" destOrd="0" presId="urn:microsoft.com/office/officeart/2005/8/layout/cycle7"/>
    <dgm:cxn modelId="{F2712276-C00D-AB48-B19E-FFC9E70D1F38}" type="presOf" srcId="{EC774A4A-4E1B-364A-9568-A2F4F6451625}" destId="{550CB67F-9B55-DC42-8288-0374179999CB}" srcOrd="0" destOrd="0" presId="urn:microsoft.com/office/officeart/2005/8/layout/cycle7"/>
    <dgm:cxn modelId="{052DEC9E-29C2-5646-92FE-AD88A3D85C29}" type="presOf" srcId="{9761C84C-0E0E-F849-84A4-1C2DE7C5ED02}" destId="{90A15516-7DEB-C740-B68A-13A402C6D6B2}" srcOrd="0" destOrd="0" presId="urn:microsoft.com/office/officeart/2005/8/layout/cycle7"/>
    <dgm:cxn modelId="{BBFD76A2-6172-F14B-9834-FCC4188FAB2F}" type="presOf" srcId="{5C514CF2-7DAF-CF4A-B4C6-F8801FA16A66}" destId="{145DE36A-5D91-3E47-9822-AF81DD7F00AE}" srcOrd="1" destOrd="0" presId="urn:microsoft.com/office/officeart/2005/8/layout/cycle7"/>
    <dgm:cxn modelId="{AB7500A6-FDCD-5449-AE21-A837BF714C99}" type="presOf" srcId="{5C514CF2-7DAF-CF4A-B4C6-F8801FA16A66}" destId="{9D426860-E033-5541-8FF0-8A8719FD5179}" srcOrd="0" destOrd="0" presId="urn:microsoft.com/office/officeart/2005/8/layout/cycle7"/>
    <dgm:cxn modelId="{1B32D8B7-A107-C541-A025-8D1495BAB60A}" type="presOf" srcId="{22494CEF-4C97-834B-A419-1A2851DF8D90}" destId="{0C698C2F-C84D-AA42-805C-99FAC61F5308}" srcOrd="1" destOrd="0" presId="urn:microsoft.com/office/officeart/2005/8/layout/cycle7"/>
    <dgm:cxn modelId="{847AA1D8-59BC-E149-9696-A01F180D8CBE}" srcId="{21A14D3D-A8FF-A84D-826B-B1CC08E26C5C}" destId="{1F783070-3B02-FA43-A4B7-CF99BF36D46E}" srcOrd="1" destOrd="0" parTransId="{C44F6853-88B0-E24E-A69C-A38C6F5D2BA1}" sibTransId="{5C514CF2-7DAF-CF4A-B4C6-F8801FA16A66}"/>
    <dgm:cxn modelId="{4A68020B-C7E0-DD47-9A7A-0E4BC10C0C1E}" type="presParOf" srcId="{EBBC977E-C6D5-E04B-8348-81F361AD5B5B}" destId="{550CB67F-9B55-DC42-8288-0374179999CB}" srcOrd="0" destOrd="0" presId="urn:microsoft.com/office/officeart/2005/8/layout/cycle7"/>
    <dgm:cxn modelId="{DC0B90A3-5ACF-694C-A292-AB364A4A34C0}" type="presParOf" srcId="{EBBC977E-C6D5-E04B-8348-81F361AD5B5B}" destId="{6D6F117E-8BFA-B947-A40E-4DE1BEF071F4}" srcOrd="1" destOrd="0" presId="urn:microsoft.com/office/officeart/2005/8/layout/cycle7"/>
    <dgm:cxn modelId="{CE31C696-A25A-9645-B6F6-E1CA276C58D1}" type="presParOf" srcId="{6D6F117E-8BFA-B947-A40E-4DE1BEF071F4}" destId="{6CFEDCB7-07F7-E549-A549-0F2E1CDD9E9E}" srcOrd="0" destOrd="0" presId="urn:microsoft.com/office/officeart/2005/8/layout/cycle7"/>
    <dgm:cxn modelId="{912D154C-A4A0-504A-9206-2B3073F48E27}" type="presParOf" srcId="{EBBC977E-C6D5-E04B-8348-81F361AD5B5B}" destId="{D8284F42-224D-534C-A536-BD8C3E8D0F3F}" srcOrd="2" destOrd="0" presId="urn:microsoft.com/office/officeart/2005/8/layout/cycle7"/>
    <dgm:cxn modelId="{9A944E3D-E6A4-C843-9CCF-06A5592BE340}" type="presParOf" srcId="{EBBC977E-C6D5-E04B-8348-81F361AD5B5B}" destId="{9D426860-E033-5541-8FF0-8A8719FD5179}" srcOrd="3" destOrd="0" presId="urn:microsoft.com/office/officeart/2005/8/layout/cycle7"/>
    <dgm:cxn modelId="{55B898C1-1147-A14F-952B-C7EE18780D94}" type="presParOf" srcId="{9D426860-E033-5541-8FF0-8A8719FD5179}" destId="{145DE36A-5D91-3E47-9822-AF81DD7F00AE}" srcOrd="0" destOrd="0" presId="urn:microsoft.com/office/officeart/2005/8/layout/cycle7"/>
    <dgm:cxn modelId="{C63B2428-F5A8-0E4F-B79A-CA486BA28721}" type="presParOf" srcId="{EBBC977E-C6D5-E04B-8348-81F361AD5B5B}" destId="{90A15516-7DEB-C740-B68A-13A402C6D6B2}" srcOrd="4" destOrd="0" presId="urn:microsoft.com/office/officeart/2005/8/layout/cycle7"/>
    <dgm:cxn modelId="{BC6F2DB4-55CB-E843-93CA-699326E9DC1A}" type="presParOf" srcId="{EBBC977E-C6D5-E04B-8348-81F361AD5B5B}" destId="{FBBC397F-539A-7747-A91D-84F1C82F55C3}" srcOrd="5" destOrd="0" presId="urn:microsoft.com/office/officeart/2005/8/layout/cycle7"/>
    <dgm:cxn modelId="{6C5383D2-6824-4141-9173-C293B5EECFB5}" type="presParOf" srcId="{FBBC397F-539A-7747-A91D-84F1C82F55C3}" destId="{0C698C2F-C84D-AA42-805C-99FAC61F530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CB67F-9B55-DC42-8288-0374179999CB}">
      <dsp:nvSpPr>
        <dsp:cNvPr id="0" name=""/>
        <dsp:cNvSpPr/>
      </dsp:nvSpPr>
      <dsp:spPr>
        <a:xfrm>
          <a:off x="4130761" y="1008"/>
          <a:ext cx="2254076" cy="11270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0432FF"/>
              </a:solidFill>
            </a:rPr>
            <a:t>Reg </a:t>
          </a:r>
          <a:r>
            <a:rPr lang="en-US" sz="2900" kern="1200" dirty="0" err="1">
              <a:solidFill>
                <a:srgbClr val="0432FF"/>
              </a:solidFill>
            </a:rPr>
            <a:t>exp</a:t>
          </a:r>
          <a:endParaRPr lang="en-US" sz="2900" kern="1200" dirty="0">
            <a:solidFill>
              <a:srgbClr val="0432FF"/>
            </a:solidFill>
          </a:endParaRPr>
        </a:p>
      </dsp:txBody>
      <dsp:txXfrm>
        <a:off x="4163771" y="34018"/>
        <a:ext cx="2188056" cy="1061018"/>
      </dsp:txXfrm>
    </dsp:sp>
    <dsp:sp modelId="{6D6F117E-8BFA-B947-A40E-4DE1BEF071F4}">
      <dsp:nvSpPr>
        <dsp:cNvPr id="0" name=""/>
        <dsp:cNvSpPr/>
      </dsp:nvSpPr>
      <dsp:spPr>
        <a:xfrm rot="3600000">
          <a:off x="5601314" y="1978437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19653" y="2057330"/>
        <a:ext cx="936678" cy="236677"/>
      </dsp:txXfrm>
    </dsp:sp>
    <dsp:sp modelId="{D8284F42-224D-534C-A536-BD8C3E8D0F3F}">
      <dsp:nvSpPr>
        <dsp:cNvPr id="0" name=""/>
        <dsp:cNvSpPr/>
      </dsp:nvSpPr>
      <dsp:spPr>
        <a:xfrm>
          <a:off x="5991147" y="3223291"/>
          <a:ext cx="2254076" cy="1127038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9437FF"/>
              </a:solidFill>
            </a:rPr>
            <a:t>Regular grammars</a:t>
          </a:r>
        </a:p>
      </dsp:txBody>
      <dsp:txXfrm>
        <a:off x="6024157" y="3256301"/>
        <a:ext cx="2188056" cy="1061018"/>
      </dsp:txXfrm>
    </dsp:sp>
    <dsp:sp modelId="{9D426860-E033-5541-8FF0-8A8719FD5179}">
      <dsp:nvSpPr>
        <dsp:cNvPr id="0" name=""/>
        <dsp:cNvSpPr/>
      </dsp:nvSpPr>
      <dsp:spPr>
        <a:xfrm rot="10800000">
          <a:off x="4671121" y="3589579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789460" y="3668472"/>
        <a:ext cx="936678" cy="236677"/>
      </dsp:txXfrm>
    </dsp:sp>
    <dsp:sp modelId="{90A15516-7DEB-C740-B68A-13A402C6D6B2}">
      <dsp:nvSpPr>
        <dsp:cNvPr id="0" name=""/>
        <dsp:cNvSpPr/>
      </dsp:nvSpPr>
      <dsp:spPr>
        <a:xfrm>
          <a:off x="2270375" y="3223291"/>
          <a:ext cx="2254076" cy="1127038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Finite Automata</a:t>
          </a:r>
        </a:p>
      </dsp:txBody>
      <dsp:txXfrm>
        <a:off x="2303385" y="3256301"/>
        <a:ext cx="2188056" cy="1061018"/>
      </dsp:txXfrm>
    </dsp:sp>
    <dsp:sp modelId="{FBBC397F-539A-7747-A91D-84F1C82F55C3}">
      <dsp:nvSpPr>
        <dsp:cNvPr id="0" name=""/>
        <dsp:cNvSpPr/>
      </dsp:nvSpPr>
      <dsp:spPr>
        <a:xfrm rot="18000000">
          <a:off x="3740928" y="1978437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59267" y="2057330"/>
        <a:ext cx="936678" cy="236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CB67F-9B55-DC42-8288-0374179999CB}">
      <dsp:nvSpPr>
        <dsp:cNvPr id="0" name=""/>
        <dsp:cNvSpPr/>
      </dsp:nvSpPr>
      <dsp:spPr>
        <a:xfrm>
          <a:off x="3087362" y="1707"/>
          <a:ext cx="2558587" cy="12792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rgbClr val="0432FF"/>
              </a:solidFill>
            </a:rPr>
            <a:t>Reg </a:t>
          </a:r>
          <a:r>
            <a:rPr lang="en-US" sz="3300" kern="1200" dirty="0" err="1">
              <a:solidFill>
                <a:srgbClr val="0432FF"/>
              </a:solidFill>
            </a:rPr>
            <a:t>exp</a:t>
          </a:r>
          <a:endParaRPr lang="en-US" sz="3300" kern="1200" dirty="0">
            <a:solidFill>
              <a:srgbClr val="0432FF"/>
            </a:solidFill>
          </a:endParaRPr>
        </a:p>
      </dsp:txBody>
      <dsp:txXfrm>
        <a:off x="3124831" y="39176"/>
        <a:ext cx="2483649" cy="1204355"/>
      </dsp:txXfrm>
    </dsp:sp>
    <dsp:sp modelId="{6D6F117E-8BFA-B947-A40E-4DE1BEF071F4}">
      <dsp:nvSpPr>
        <dsp:cNvPr id="0" name=""/>
        <dsp:cNvSpPr/>
      </dsp:nvSpPr>
      <dsp:spPr>
        <a:xfrm rot="3600000">
          <a:off x="4756056" y="2247778"/>
          <a:ext cx="1334649" cy="44775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890382" y="2337328"/>
        <a:ext cx="1065997" cy="268652"/>
      </dsp:txXfrm>
    </dsp:sp>
    <dsp:sp modelId="{D8284F42-224D-534C-A536-BD8C3E8D0F3F}">
      <dsp:nvSpPr>
        <dsp:cNvPr id="0" name=""/>
        <dsp:cNvSpPr/>
      </dsp:nvSpPr>
      <dsp:spPr>
        <a:xfrm>
          <a:off x="5200811" y="3662309"/>
          <a:ext cx="2558587" cy="1279293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rgbClr val="9437FF"/>
              </a:solidFill>
            </a:rPr>
            <a:t>Regular grammars</a:t>
          </a:r>
        </a:p>
      </dsp:txBody>
      <dsp:txXfrm>
        <a:off x="5238280" y="3699778"/>
        <a:ext cx="2483649" cy="1204355"/>
      </dsp:txXfrm>
    </dsp:sp>
    <dsp:sp modelId="{9D426860-E033-5541-8FF0-8A8719FD5179}">
      <dsp:nvSpPr>
        <dsp:cNvPr id="0" name=""/>
        <dsp:cNvSpPr/>
      </dsp:nvSpPr>
      <dsp:spPr>
        <a:xfrm rot="10800000">
          <a:off x="3699331" y="4078079"/>
          <a:ext cx="1334649" cy="44775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833657" y="4167629"/>
        <a:ext cx="1065997" cy="268652"/>
      </dsp:txXfrm>
    </dsp:sp>
    <dsp:sp modelId="{90A15516-7DEB-C740-B68A-13A402C6D6B2}">
      <dsp:nvSpPr>
        <dsp:cNvPr id="0" name=""/>
        <dsp:cNvSpPr/>
      </dsp:nvSpPr>
      <dsp:spPr>
        <a:xfrm>
          <a:off x="973912" y="3662309"/>
          <a:ext cx="2558587" cy="127929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Finite Automata</a:t>
          </a:r>
        </a:p>
      </dsp:txBody>
      <dsp:txXfrm>
        <a:off x="1011381" y="3699778"/>
        <a:ext cx="2483649" cy="1204355"/>
      </dsp:txXfrm>
    </dsp:sp>
    <dsp:sp modelId="{FBBC397F-539A-7747-A91D-84F1C82F55C3}">
      <dsp:nvSpPr>
        <dsp:cNvPr id="0" name=""/>
        <dsp:cNvSpPr/>
      </dsp:nvSpPr>
      <dsp:spPr>
        <a:xfrm rot="18000000">
          <a:off x="2642606" y="2247778"/>
          <a:ext cx="1334649" cy="44775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76932" y="2337328"/>
        <a:ext cx="1065997" cy="26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88B6F-CF84-E34C-B9E2-2F2B49551800}" type="datetimeFigureOut">
              <a:rPr lang="ro-RO" smtClean="0"/>
              <a:t>21.10.2019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AA340-8B67-EA41-93EE-F9F82778B4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67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03DD-F6C3-CA4F-B5A5-BE2B7A8FA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F74C7-1B54-0840-906F-DF973E8C3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33DC9-EF88-C34F-AF32-C1EE766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5D32-33C1-3E42-B37C-6B76923E33E1}" type="datetime1">
              <a:rPr lang="ro-RO" smtClean="0"/>
              <a:t>21.10.2019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DD25-DF7F-7946-BA29-ADB2F449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FED9-BD6D-BF4E-9895-D4831FF5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74BC-9B4F-2C45-B6D3-9321C3BD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1F2AC-F345-5E45-B6C9-B564BDDC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B489-72A6-D944-A8A7-D00B44FD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8F93-7E33-CA47-8BC8-DE99AD4FF85D}" type="datetime1">
              <a:rPr lang="ro-RO" smtClean="0"/>
              <a:t>21.10.2019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B1DD-A6BC-1543-B5EF-8AC1195B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CE16-202B-944E-82E4-C39A7884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3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B4FB0-C00C-7E45-93EA-A741B163A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0C75F-F7C8-834A-ABE7-B2A9F9327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00FC-DD90-BF48-8386-6E6A5882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E368-49AC-A94B-9166-76EA5934138A}" type="datetime1">
              <a:rPr lang="ro-RO" smtClean="0"/>
              <a:t>21.10.2019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0E07-48F4-EB4D-A65E-F4427E8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18DB-E14B-0B4C-9FF5-A45EB7E5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353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7CB4-0A5A-094A-9AD0-B294A05F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CF3A-C628-A141-9704-DEA46E46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88E2-8DA1-4A45-8382-94CFBEA6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75D4-7DDB-8B4A-AC05-FE1474183A96}" type="datetime1">
              <a:rPr lang="ro-RO" smtClean="0"/>
              <a:t>21.10.2019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27D9-0287-A847-A852-E725AD9F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99E1-5F97-CD40-9E5F-C2A16F91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68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8243-9BDB-B349-AF90-9167054E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2B618-E476-AB48-989E-E534AEDA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39DE-2AD2-044F-AD75-54DEEDB6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54CA-7C9E-9D46-9B3C-496661E18DFA}" type="datetime1">
              <a:rPr lang="ro-RO" smtClean="0"/>
              <a:t>21.10.2019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DCD27-3F07-2748-8D6D-7C7F35DD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0D69C-13D8-3E4B-8E35-D15E8406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981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E0C4-9450-CE4B-889C-BFC02F64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DB2B-9EAE-0046-BE22-D582FA475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1ADBD-1DDC-0D43-BE73-DF5810FCF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ADEDE-D9C8-E041-89DF-AE71DAA5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842F-064B-4947-9472-D242393C44D4}" type="datetime1">
              <a:rPr lang="ro-RO" smtClean="0"/>
              <a:t>21.10.2019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57625-13B0-E94A-BDC7-43771E06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0A551-5FBB-5540-BA66-615C4758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3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F73A-E7B8-CF46-A903-BD46A678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E77B-5DE8-3C45-9D90-0551D82D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80E5C-4EF9-4848-B691-3A35B0C1A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E554F-8F74-5440-9576-29FCCD19A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0BCC2-D577-1D4F-8130-9474FFDBA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4A4E8-5F51-794B-BFD6-2EFA2C65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3542-61D8-564F-BB5E-A7C4065D2D24}" type="datetime1">
              <a:rPr lang="ro-RO" smtClean="0"/>
              <a:t>21.10.2019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27664-DF9A-C241-9017-98637B85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A9812-9FA0-E846-962A-ADD47395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093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5A5-78E0-8E44-807F-6485CA86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8171-9B01-AD48-AC58-C1DA53AF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AB53-4BF3-D144-B3E2-7CE585253D5B}" type="datetime1">
              <a:rPr lang="ro-RO" smtClean="0"/>
              <a:t>21.10.2019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A1E32-7748-9644-AFB4-F46D15E0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3401E-DFA9-4E4D-AC05-073C3CB7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022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E9C5A-2E1D-F44B-B6E1-4F7B2FA7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B407-3F6C-C349-A2F7-37257213B0E1}" type="datetime1">
              <a:rPr lang="ro-RO" smtClean="0"/>
              <a:t>21.10.2019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31D68-BED2-A140-9616-F1F9DD13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CDF9-75E4-FB4C-B744-7E0EA577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13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D9B9-50F9-344C-A06F-2B0C7CC3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C124-991D-B94F-BE65-F00C4B74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D3E75-83D0-6F4D-B40A-7B4C3DFB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B0F86-F0C8-1843-94A2-605A4A1A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B384-AF7E-DA4A-93B4-37DD2916725B}" type="datetime1">
              <a:rPr lang="ro-RO" smtClean="0"/>
              <a:t>21.10.2019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EC9C8-B4B5-5B44-82AE-1015D1E9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688AA-5DC1-8E45-94D9-A610E1C1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205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26F0-3554-8D4E-953B-96F0CA5A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F218A-1773-354D-991E-EF4EECE64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AE5BC-2294-BF41-9ED5-9D6D8475C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FA706-338D-8F49-AFA5-1543D54C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B57-440C-6947-84AD-6D85F12F867C}" type="datetime1">
              <a:rPr lang="ro-RO" smtClean="0"/>
              <a:t>21.10.2019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82FD1-D5AA-AE4D-BF27-BF775EDE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AC29-5162-C34A-A461-14DDE391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783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684D6-99B3-5344-B053-4E230D4E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DB90-5219-E44F-AA6B-1F5A8303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EC5C-6E39-B34D-B8F3-298414A92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303-58C7-3045-8148-D12411A0136E}" type="datetime1">
              <a:rPr lang="ro-RO" smtClean="0"/>
              <a:t>21.10.2019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43CB-B94D-8F43-8CDE-851B5886E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S.Motogna - Formal Languages &amp; Compiler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407B-114B-9842-B275-83E25AE1D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1DA4F-4C9A-064B-AB37-829F4FBF90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142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C2EA-F7AC-8F49-8428-F8E9462F9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Course</a:t>
            </a:r>
            <a:r>
              <a:rPr lang="ro-RO" dirty="0"/>
              <a:t> 3 &amp;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20BEE-B13D-BE46-8137-FCB018CB2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Regular </a:t>
            </a:r>
            <a:r>
              <a:rPr lang="ro-RO" dirty="0" err="1"/>
              <a:t>Languages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20FA-E327-0245-8014-46C2F786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15184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741D-51CF-734F-B010-39F017D4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Remarks</a:t>
            </a:r>
            <a:r>
              <a:rPr lang="ro-RO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B5B5-30F3-1247-A6DB-C33DCD2F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/>
              <a:t>p</a:t>
            </a:r>
            <a:r>
              <a:rPr lang="ro-RO" b="1" baseline="30000" dirty="0"/>
              <a:t>+</a:t>
            </a:r>
            <a:r>
              <a:rPr lang="ro-RO" dirty="0"/>
              <a:t> = pp*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paranthesis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avoid</a:t>
            </a:r>
            <a:r>
              <a:rPr lang="ro-RO" dirty="0"/>
              <a:t> </a:t>
            </a:r>
            <a:r>
              <a:rPr lang="ro-RO" dirty="0" err="1"/>
              <a:t>ambiguity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Priority</a:t>
            </a:r>
            <a:r>
              <a:rPr lang="ro-RO" dirty="0"/>
              <a:t> of </a:t>
            </a:r>
            <a:r>
              <a:rPr lang="ro-RO" dirty="0" err="1"/>
              <a:t>operations</a:t>
            </a:r>
            <a:r>
              <a:rPr lang="ro-RO" dirty="0"/>
              <a:t>: *, </a:t>
            </a:r>
            <a:r>
              <a:rPr lang="ro-RO" dirty="0" err="1"/>
              <a:t>concat</a:t>
            </a:r>
            <a:r>
              <a:rPr lang="ro-RO" dirty="0"/>
              <a:t>, + (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high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low</a:t>
            </a:r>
            <a:r>
              <a:rPr lang="ro-RO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For </a:t>
            </a:r>
            <a:r>
              <a:rPr lang="ro-RO" dirty="0" err="1"/>
              <a:t>each</a:t>
            </a:r>
            <a:r>
              <a:rPr lang="ro-RO" dirty="0"/>
              <a:t> regular set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at </a:t>
            </a:r>
            <a:r>
              <a:rPr lang="ro-RO" dirty="0" err="1"/>
              <a:t>least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 regular </a:t>
            </a:r>
            <a:r>
              <a:rPr lang="ro-RO" dirty="0" err="1"/>
              <a:t>exp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denote it (</a:t>
            </a:r>
            <a:r>
              <a:rPr lang="ro-RO" dirty="0" err="1"/>
              <a:t>there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an </a:t>
            </a:r>
            <a:r>
              <a:rPr lang="ro-RO" dirty="0" err="1"/>
              <a:t>infinity</a:t>
            </a:r>
            <a:r>
              <a:rPr lang="ro-RO" dirty="0"/>
              <a:t> of </a:t>
            </a:r>
            <a:r>
              <a:rPr lang="ro-RO" dirty="0" err="1"/>
              <a:t>reg</a:t>
            </a:r>
            <a:r>
              <a:rPr lang="ro-RO" dirty="0"/>
              <a:t> </a:t>
            </a:r>
            <a:r>
              <a:rPr lang="ro-RO" dirty="0" err="1"/>
              <a:t>exp</a:t>
            </a:r>
            <a:r>
              <a:rPr lang="ro-RO" dirty="0"/>
              <a:t> </a:t>
            </a:r>
            <a:r>
              <a:rPr lang="ro-RO" dirty="0" err="1"/>
              <a:t>denoting</a:t>
            </a:r>
            <a:r>
              <a:rPr lang="ro-RO" dirty="0"/>
              <a:t> </a:t>
            </a:r>
            <a:r>
              <a:rPr lang="ro-RO" dirty="0" err="1"/>
              <a:t>them</a:t>
            </a:r>
            <a:r>
              <a:rPr lang="ro-RO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For </a:t>
            </a:r>
            <a:r>
              <a:rPr lang="ro-RO" dirty="0" err="1"/>
              <a:t>each</a:t>
            </a:r>
            <a:r>
              <a:rPr lang="ro-RO" dirty="0"/>
              <a:t> regular </a:t>
            </a:r>
            <a:r>
              <a:rPr lang="ro-RO" dirty="0" err="1"/>
              <a:t>exp</a:t>
            </a:r>
            <a:r>
              <a:rPr lang="ro-RO" dirty="0"/>
              <a:t>,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construct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corresponding</a:t>
            </a:r>
            <a:r>
              <a:rPr lang="ro-RO" dirty="0"/>
              <a:t> regular set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2 regular </a:t>
            </a:r>
            <a:r>
              <a:rPr lang="ro-RO" dirty="0" err="1"/>
              <a:t>expressions</a:t>
            </a:r>
            <a:r>
              <a:rPr lang="ro-RO" dirty="0"/>
              <a:t> are </a:t>
            </a:r>
            <a:r>
              <a:rPr lang="ro-RO" b="1" dirty="0" err="1">
                <a:solidFill>
                  <a:srgbClr val="FF0000"/>
                </a:solidFill>
              </a:rPr>
              <a:t>equivalent</a:t>
            </a:r>
            <a:r>
              <a:rPr lang="ro-RO" dirty="0"/>
              <a:t> </a:t>
            </a:r>
            <a:r>
              <a:rPr lang="ro-RO" b="1" dirty="0" err="1"/>
              <a:t>iff</a:t>
            </a:r>
            <a:r>
              <a:rPr lang="ro-RO" dirty="0"/>
              <a:t> </a:t>
            </a:r>
            <a:r>
              <a:rPr lang="ro-RO" dirty="0" err="1"/>
              <a:t>they</a:t>
            </a:r>
            <a:r>
              <a:rPr lang="ro-RO" dirty="0"/>
              <a:t> denote </a:t>
            </a:r>
            <a:r>
              <a:rPr lang="ro-RO" dirty="0" err="1"/>
              <a:t>the</a:t>
            </a:r>
            <a:r>
              <a:rPr lang="ro-RO" dirty="0"/>
              <a:t> same regular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2507-5922-2A4B-BE23-BF82C1C1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EC680-7190-3C42-8960-93479216DA6E}"/>
              </a:ext>
            </a:extLst>
          </p:cNvPr>
          <p:cNvSpPr/>
          <p:nvPr/>
        </p:nvSpPr>
        <p:spPr>
          <a:xfrm>
            <a:off x="7138060" y="1015052"/>
            <a:ext cx="4215740" cy="85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b="1" dirty="0" err="1"/>
              <a:t>Examples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7396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3071-FFB9-1E4E-B616-79078DAF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/>
          <a:lstStyle/>
          <a:p>
            <a:r>
              <a:rPr lang="ro-RO" dirty="0" err="1"/>
              <a:t>Algebraic</a:t>
            </a:r>
            <a:r>
              <a:rPr lang="ro-RO" dirty="0"/>
              <a:t> </a:t>
            </a:r>
            <a:r>
              <a:rPr lang="ro-RO" dirty="0" err="1"/>
              <a:t>properties</a:t>
            </a:r>
            <a:r>
              <a:rPr lang="ro-RO" dirty="0"/>
              <a:t> of regular </a:t>
            </a:r>
            <a:r>
              <a:rPr lang="ro-RO" dirty="0" err="1"/>
              <a:t>exp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3B74-37E4-1449-A8DB-D78BA984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59" y="1092530"/>
            <a:ext cx="11614067" cy="5084433"/>
          </a:xfrm>
        </p:spPr>
        <p:txBody>
          <a:bodyPr numCol="2"/>
          <a:lstStyle/>
          <a:p>
            <a:pPr marL="0" indent="0">
              <a:buNone/>
            </a:pPr>
            <a:r>
              <a:rPr lang="ro-RO" dirty="0" err="1">
                <a:solidFill>
                  <a:srgbClr val="0432FF"/>
                </a:solidFill>
              </a:rPr>
              <a:t>Let</a:t>
            </a:r>
            <a:r>
              <a:rPr lang="ro-RO" dirty="0">
                <a:solidFill>
                  <a:srgbClr val="0432FF"/>
                </a:solidFill>
              </a:rPr>
              <a:t> 𝛂, 𝛃, 𝛄 </a:t>
            </a:r>
            <a:r>
              <a:rPr lang="ro-RO" dirty="0" err="1">
                <a:solidFill>
                  <a:srgbClr val="0432FF"/>
                </a:solidFill>
              </a:rPr>
              <a:t>be</a:t>
            </a:r>
            <a:r>
              <a:rPr lang="ro-RO" dirty="0">
                <a:solidFill>
                  <a:srgbClr val="0432FF"/>
                </a:solidFill>
              </a:rPr>
              <a:t> regular </a:t>
            </a:r>
            <a:r>
              <a:rPr lang="ro-RO" dirty="0" err="1">
                <a:solidFill>
                  <a:srgbClr val="0432FF"/>
                </a:solidFill>
              </a:rPr>
              <a:t>expressions</a:t>
            </a:r>
            <a:r>
              <a:rPr lang="ro-RO" dirty="0">
                <a:solidFill>
                  <a:srgbClr val="0432FF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𝛂 + 𝛃 = 𝛃 + 𝛂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𝞥* = 𝞮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𝛂 + (𝛃 + 𝛄) = (𝛂 + 𝛃) + 𝛄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𝛂(𝛃𝛄) = (𝛂𝛃)𝛄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𝛂 (𝛃 + 𝛄) = 𝛂𝛃 + 𝛂𝛄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(𝛂 + 𝛃)𝛄 = 𝛂𝛄 + 𝛃𝛄 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𝛂 𝞮 = 𝞮 𝛂 = 𝛂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𝞥𝛂 = 𝛂𝞥 = 𝞥</a:t>
            </a:r>
          </a:p>
          <a:p>
            <a:pPr marL="514350" indent="-514350">
              <a:buFont typeface="+mj-lt"/>
              <a:buAutoNum type="arabicPeriod"/>
            </a:pPr>
            <a:endParaRPr lang="ro-RO" sz="3200" dirty="0"/>
          </a:p>
          <a:p>
            <a:pPr marL="514350" indent="-514350">
              <a:buFont typeface="+mj-lt"/>
              <a:buAutoNum type="arabicPeriod"/>
            </a:pPr>
            <a:endParaRPr lang="ro-RO" sz="3200" dirty="0"/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𝛂*= 𝛂 + 𝛂*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(𝛂*)* = 𝛂*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𝛂 + 𝛂 = 𝛂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/>
              <a:t>𝛂 + 𝞥 = 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A8035-3136-BB44-A568-C6594C06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288683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61B9-4E9C-BF41-A12C-5471834B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/>
          <a:lstStyle/>
          <a:p>
            <a:r>
              <a:rPr lang="ro-RO" dirty="0" err="1"/>
              <a:t>Reg</a:t>
            </a:r>
            <a:r>
              <a:rPr lang="ro-RO" dirty="0"/>
              <a:t> </a:t>
            </a:r>
            <a:r>
              <a:rPr lang="ro-RO" dirty="0" err="1"/>
              <a:t>exp</a:t>
            </a:r>
            <a:r>
              <a:rPr lang="ro-RO" dirty="0"/>
              <a:t> </a:t>
            </a:r>
            <a:r>
              <a:rPr lang="ro-RO" dirty="0" err="1"/>
              <a:t>equations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8A1E0-8196-BC45-B1F8-46EBB7A70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8790"/>
                <a:ext cx="10515600" cy="4728173"/>
              </a:xfrm>
            </p:spPr>
            <p:txBody>
              <a:bodyPr/>
              <a:lstStyle/>
              <a:p>
                <a:r>
                  <a:rPr lang="ro-RO" dirty="0"/>
                  <a:t>Normal </a:t>
                </a:r>
                <a:r>
                  <a:rPr lang="ro-RO" dirty="0" err="1"/>
                  <a:t>form</a:t>
                </a:r>
                <a:r>
                  <a:rPr lang="ro-RO" dirty="0"/>
                  <a:t>:	</a:t>
                </a:r>
                <a:r>
                  <a:rPr lang="ro-RO" b="1" dirty="0"/>
                  <a:t>X = </a:t>
                </a:r>
                <a:r>
                  <a:rPr lang="ro-RO" b="1" dirty="0" err="1"/>
                  <a:t>aX</a:t>
                </a:r>
                <a:r>
                  <a:rPr lang="ro-RO" b="1" dirty="0"/>
                  <a:t> + b</a:t>
                </a:r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		</a:t>
                </a:r>
                <a:r>
                  <a:rPr lang="ro-RO" dirty="0" err="1"/>
                  <a:t>where</a:t>
                </a:r>
                <a:r>
                  <a:rPr lang="ro-RO" dirty="0"/>
                  <a:t> </a:t>
                </a:r>
                <a:r>
                  <a:rPr lang="ro-RO" dirty="0" err="1"/>
                  <a:t>a,b</a:t>
                </a:r>
                <a:r>
                  <a:rPr lang="ro-RO" dirty="0"/>
                  <a:t> – </a:t>
                </a:r>
                <a:r>
                  <a:rPr lang="ro-RO" dirty="0" err="1"/>
                  <a:t>reg</a:t>
                </a:r>
                <a:r>
                  <a:rPr lang="ro-RO" dirty="0"/>
                  <a:t> </a:t>
                </a:r>
                <a:r>
                  <a:rPr lang="ro-RO" dirty="0" err="1"/>
                  <a:t>exp</a:t>
                </a:r>
                <a:endParaRPr lang="ro-RO" dirty="0"/>
              </a:p>
              <a:p>
                <a:r>
                  <a:rPr lang="ro-RO" dirty="0" err="1"/>
                  <a:t>Solution</a:t>
                </a:r>
                <a:r>
                  <a:rPr lang="ro-RO" dirty="0"/>
                  <a:t>: 		</a:t>
                </a:r>
                <a:r>
                  <a:rPr lang="ro-RO" b="1" dirty="0"/>
                  <a:t>X = a*b</a:t>
                </a:r>
              </a:p>
              <a:p>
                <a:endParaRPr lang="ro-RO" b="1" dirty="0"/>
              </a:p>
              <a:p>
                <a:r>
                  <a:rPr lang="ro-RO" dirty="0" err="1"/>
                  <a:t>System</a:t>
                </a:r>
                <a:r>
                  <a:rPr lang="ro-RO" dirty="0"/>
                  <a:t> of </a:t>
                </a:r>
                <a:r>
                  <a:rPr lang="ro-RO" dirty="0" err="1"/>
                  <a:t>reg</a:t>
                </a:r>
                <a:r>
                  <a:rPr lang="ro-RO" dirty="0"/>
                  <a:t> </a:t>
                </a:r>
                <a:r>
                  <a:rPr lang="ro-RO" dirty="0" err="1"/>
                  <a:t>exp</a:t>
                </a:r>
                <a:r>
                  <a:rPr lang="ro-RO" dirty="0"/>
                  <a:t> </a:t>
                </a:r>
                <a:r>
                  <a:rPr lang="ro-RO" dirty="0" err="1"/>
                  <a:t>equations</a:t>
                </a:r>
                <a:r>
                  <a:rPr lang="ro-RO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  <a:p>
                <a:r>
                  <a:rPr lang="ro-RO" dirty="0" err="1"/>
                  <a:t>Solution</a:t>
                </a:r>
                <a:r>
                  <a:rPr lang="ro-RO" dirty="0"/>
                  <a:t>: Gauss </a:t>
                </a:r>
                <a:r>
                  <a:rPr lang="ro-RO" dirty="0" err="1"/>
                  <a:t>method</a:t>
                </a:r>
                <a:r>
                  <a:rPr lang="ro-RO" dirty="0"/>
                  <a:t> (</a:t>
                </a:r>
                <a:r>
                  <a:rPr lang="ro-RO" dirty="0" err="1"/>
                  <a:t>replace</a:t>
                </a:r>
                <a:r>
                  <a:rPr lang="ro-RO" dirty="0"/>
                  <a:t> </a:t>
                </a:r>
                <a:r>
                  <a:rPr lang="ro-RO" dirty="0" err="1"/>
                  <a:t>X</a:t>
                </a:r>
                <a:r>
                  <a:rPr lang="ro-RO" baseline="-25000" dirty="0" err="1"/>
                  <a:t>i</a:t>
                </a:r>
                <a:r>
                  <a:rPr lang="ro-RO" dirty="0"/>
                  <a:t> </a:t>
                </a:r>
                <a:r>
                  <a:rPr lang="ro-RO" dirty="0" err="1"/>
                  <a:t>and</a:t>
                </a:r>
                <a:r>
                  <a:rPr lang="ro-RO" dirty="0"/>
                  <a:t> solve </a:t>
                </a:r>
                <a:r>
                  <a:rPr lang="ro-RO" dirty="0" err="1"/>
                  <a:t>X</a:t>
                </a:r>
                <a:r>
                  <a:rPr lang="ro-RO" baseline="-25000" dirty="0" err="1"/>
                  <a:t>n</a:t>
                </a:r>
                <a:r>
                  <a:rPr lang="ro-RO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8A1E0-8196-BC45-B1F8-46EBB7A70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8790"/>
                <a:ext cx="10515600" cy="4728173"/>
              </a:xfrm>
              <a:blipFill>
                <a:blip r:embed="rId2"/>
                <a:stretch>
                  <a:fillRect l="-965" t="-1877" b="-3780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A4607-CDBF-334B-B453-B17110E2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D35B7-4B7B-4C4B-B7EF-91FB78CD0FC9}"/>
              </a:ext>
            </a:extLst>
          </p:cNvPr>
          <p:cNvSpPr txBox="1"/>
          <p:nvPr/>
        </p:nvSpPr>
        <p:spPr>
          <a:xfrm>
            <a:off x="7172696" y="2042555"/>
            <a:ext cx="4286992" cy="523220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ro-RO" sz="2800" dirty="0"/>
              <a:t>a a*b + b = (</a:t>
            </a:r>
            <a:r>
              <a:rPr lang="ro-RO" sz="2800" dirty="0" err="1"/>
              <a:t>aa</a:t>
            </a:r>
            <a:r>
              <a:rPr lang="ro-RO" sz="2800" dirty="0"/>
              <a:t>* +𝛆)b = a*b</a:t>
            </a:r>
          </a:p>
        </p:txBody>
      </p:sp>
    </p:spTree>
    <p:extLst>
      <p:ext uri="{BB962C8B-B14F-4D97-AF65-F5344CB8AC3E}">
        <p14:creationId xmlns:p14="http://schemas.microsoft.com/office/powerpoint/2010/main" val="42105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93C556-9530-074E-84E8-78AB668D9D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94352"/>
          <a:ext cx="8733312" cy="494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1BFB7-A74E-6D4C-87E2-2ADB13A3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50D1D2B8-03C6-9340-8098-353FDC397269}"/>
              </a:ext>
            </a:extLst>
          </p:cNvPr>
          <p:cNvSpPr/>
          <p:nvPr/>
        </p:nvSpPr>
        <p:spPr>
          <a:xfrm>
            <a:off x="7338951" y="309995"/>
            <a:ext cx="1460665" cy="9500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err="1"/>
              <a:t>Why</a:t>
            </a:r>
            <a:r>
              <a:rPr lang="ro-RO" sz="2400" b="1" dirty="0"/>
              <a:t>?</a:t>
            </a:r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ED34EDF8-79CC-6A4A-AD11-E2C22C627C77}"/>
              </a:ext>
            </a:extLst>
          </p:cNvPr>
          <p:cNvSpPr/>
          <p:nvPr/>
        </p:nvSpPr>
        <p:spPr>
          <a:xfrm>
            <a:off x="8906493" y="2446317"/>
            <a:ext cx="2660073" cy="1935678"/>
          </a:xfrm>
          <a:prstGeom prst="irregularSeal2">
            <a:avLst/>
          </a:prstGeom>
          <a:solidFill>
            <a:srgbClr val="73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 err="1">
                <a:solidFill>
                  <a:srgbClr val="FF40FF"/>
                </a:solidFill>
              </a:rPr>
              <a:t>Maths</a:t>
            </a:r>
            <a:endParaRPr lang="ro-RO" sz="2800" b="1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1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BEE5-D842-2945-8671-3794746F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ro-RO" b="1" i="1" dirty="0" err="1">
                <a:solidFill>
                  <a:srgbClr val="0432FF"/>
                </a:solidFill>
              </a:rPr>
              <a:t>Prop</a:t>
            </a:r>
            <a:r>
              <a:rPr lang="ro-RO" dirty="0" err="1"/>
              <a:t>:</a:t>
            </a:r>
            <a:r>
              <a:rPr lang="ro-RO" i="1" dirty="0" err="1"/>
              <a:t>Regular</a:t>
            </a:r>
            <a:r>
              <a:rPr lang="ro-RO" i="1" dirty="0"/>
              <a:t> </a:t>
            </a:r>
            <a:r>
              <a:rPr lang="ro-RO" i="1" dirty="0" err="1"/>
              <a:t>sets</a:t>
            </a:r>
            <a:r>
              <a:rPr lang="ro-RO" i="1" dirty="0"/>
              <a:t> are </a:t>
            </a:r>
            <a:r>
              <a:rPr lang="ro-RO" i="1" dirty="0" err="1"/>
              <a:t>right</a:t>
            </a:r>
            <a:r>
              <a:rPr lang="ro-RO" i="1" dirty="0"/>
              <a:t> linear </a:t>
            </a:r>
            <a:r>
              <a:rPr lang="ro-RO" i="1" dirty="0" err="1"/>
              <a:t>languages</a:t>
            </a:r>
            <a:endParaRPr lang="ro-RO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3C10-2330-264E-8389-33EA0A3A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282"/>
            <a:ext cx="10515600" cy="5060681"/>
          </a:xfrm>
        </p:spPr>
        <p:txBody>
          <a:bodyPr/>
          <a:lstStyle/>
          <a:p>
            <a:pPr marL="0" indent="0">
              <a:buNone/>
            </a:pPr>
            <a:r>
              <a:rPr lang="ro-RO" b="1" dirty="0" err="1">
                <a:solidFill>
                  <a:srgbClr val="0432FF"/>
                </a:solidFill>
              </a:rPr>
              <a:t>Lemma</a:t>
            </a:r>
            <a:r>
              <a:rPr lang="ro-RO" b="1" dirty="0">
                <a:solidFill>
                  <a:srgbClr val="0432FF"/>
                </a:solidFill>
              </a:rPr>
              <a:t> 1</a:t>
            </a:r>
            <a:r>
              <a:rPr lang="ro-RO" dirty="0"/>
              <a:t>: 𝞥,{𝞮}, {a},∀a∊𝚺 are </a:t>
            </a:r>
            <a:r>
              <a:rPr lang="ro-RO" dirty="0" err="1"/>
              <a:t>right</a:t>
            </a:r>
            <a:r>
              <a:rPr lang="ro-RO" dirty="0"/>
              <a:t> linear </a:t>
            </a:r>
            <a:r>
              <a:rPr lang="ro-RO" dirty="0" err="1"/>
              <a:t>languages</a:t>
            </a:r>
            <a:r>
              <a:rPr lang="ro-RO" dirty="0"/>
              <a:t> 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err="1"/>
              <a:t>Proof</a:t>
            </a:r>
            <a:r>
              <a:rPr lang="ro-RO" dirty="0"/>
              <a:t>: constructive</a:t>
            </a:r>
          </a:p>
          <a:p>
            <a:pPr marL="571500" indent="-571500">
              <a:buFont typeface="+mj-lt"/>
              <a:buAutoNum type="romanLcPeriod"/>
            </a:pPr>
            <a:r>
              <a:rPr lang="ro-RO" dirty="0"/>
              <a:t>G = ({S}, 𝚺, 𝞥, S) – regular </a:t>
            </a:r>
            <a:r>
              <a:rPr lang="ro-RO" dirty="0" err="1"/>
              <a:t>grammar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L(G) = 𝞥</a:t>
            </a:r>
          </a:p>
          <a:p>
            <a:pPr marL="571500" indent="-571500">
              <a:buFont typeface="+mj-lt"/>
              <a:buAutoNum type="romanLcPeriod"/>
            </a:pPr>
            <a:endParaRPr lang="ro-RO" dirty="0"/>
          </a:p>
          <a:p>
            <a:pPr marL="571500" indent="-571500">
              <a:buFont typeface="+mj-lt"/>
              <a:buAutoNum type="romanLcPeriod"/>
            </a:pPr>
            <a:r>
              <a:rPr lang="ro-RO" dirty="0"/>
              <a:t>G = ({S}, 𝚺,{S→𝞮}, S) – regular </a:t>
            </a:r>
            <a:r>
              <a:rPr lang="ro-RO" dirty="0" err="1"/>
              <a:t>grammar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L(G) ={𝞮}</a:t>
            </a:r>
          </a:p>
          <a:p>
            <a:pPr marL="571500" indent="-571500">
              <a:buFont typeface="+mj-lt"/>
              <a:buAutoNum type="romanLcPeriod"/>
            </a:pPr>
            <a:endParaRPr lang="ro-RO" dirty="0"/>
          </a:p>
          <a:p>
            <a:pPr marL="571500" indent="-571500">
              <a:buFont typeface="+mj-lt"/>
              <a:buAutoNum type="romanLcPeriod"/>
            </a:pPr>
            <a:r>
              <a:rPr lang="ro-RO" dirty="0"/>
              <a:t>G = ({S}, 𝚺,{</a:t>
            </a:r>
            <a:r>
              <a:rPr lang="ro-RO" dirty="0" err="1"/>
              <a:t>S→a</a:t>
            </a:r>
            <a:r>
              <a:rPr lang="ro-RO" dirty="0"/>
              <a:t>}, S) – regular </a:t>
            </a:r>
            <a:r>
              <a:rPr lang="ro-RO" dirty="0" err="1"/>
              <a:t>grammar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L(G) ={a}</a:t>
            </a:r>
          </a:p>
          <a:p>
            <a:pPr marL="571500" indent="-571500">
              <a:buFont typeface="+mj-lt"/>
              <a:buAutoNum type="romanLcPeriod"/>
            </a:pPr>
            <a:endParaRPr lang="ro-RO" dirty="0"/>
          </a:p>
          <a:p>
            <a:pPr marL="571500" indent="-571500">
              <a:buFont typeface="+mj-lt"/>
              <a:buAutoNum type="romanLcPeriod"/>
            </a:pPr>
            <a:endParaRPr lang="ro-RO" dirty="0"/>
          </a:p>
          <a:p>
            <a:pPr marL="571500" indent="-571500">
              <a:buFont typeface="+mj-lt"/>
              <a:buAutoNum type="romanLcPeriod"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901FC-1130-7148-99C3-98DF9715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238981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FD48-C4ED-694F-9AA7-5DE01434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ro-RO" b="1" dirty="0" err="1">
                <a:solidFill>
                  <a:srgbClr val="0432FF"/>
                </a:solidFill>
              </a:rPr>
              <a:t>Lemma</a:t>
            </a:r>
            <a:r>
              <a:rPr lang="ro-RO" b="1" dirty="0">
                <a:solidFill>
                  <a:srgbClr val="0432FF"/>
                </a:solidFill>
              </a:rPr>
              <a:t> 2</a:t>
            </a:r>
            <a:r>
              <a:rPr lang="ro-RO" dirty="0"/>
              <a:t>: </a:t>
            </a:r>
            <a:r>
              <a:rPr lang="ro-RO" dirty="0" err="1"/>
              <a:t>If</a:t>
            </a:r>
            <a:r>
              <a:rPr lang="ro-RO" dirty="0"/>
              <a:t> L</a:t>
            </a:r>
            <a:r>
              <a:rPr lang="ro-RO" baseline="-25000" dirty="0"/>
              <a:t>1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L</a:t>
            </a:r>
            <a:r>
              <a:rPr lang="ro-RO" baseline="-25000" dirty="0"/>
              <a:t>2</a:t>
            </a:r>
            <a:r>
              <a:rPr lang="ro-RO" dirty="0"/>
              <a:t> are </a:t>
            </a:r>
            <a:r>
              <a:rPr lang="ro-RO" dirty="0" err="1"/>
              <a:t>right</a:t>
            </a:r>
            <a:r>
              <a:rPr lang="ro-RO" dirty="0"/>
              <a:t> linear </a:t>
            </a:r>
            <a:r>
              <a:rPr lang="ro-RO" dirty="0" err="1"/>
              <a:t>languages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:</a:t>
            </a:r>
          </a:p>
          <a:p>
            <a:pPr marL="0" indent="0">
              <a:buNone/>
            </a:pPr>
            <a:r>
              <a:rPr lang="ro-RO" dirty="0"/>
              <a:t>		L</a:t>
            </a:r>
            <a:r>
              <a:rPr lang="ro-RO" baseline="-25000" dirty="0"/>
              <a:t>1</a:t>
            </a:r>
            <a:r>
              <a:rPr lang="ro-RO" dirty="0"/>
              <a:t> ∪ L</a:t>
            </a:r>
            <a:r>
              <a:rPr lang="ro-RO" baseline="-25000" dirty="0"/>
              <a:t>2</a:t>
            </a:r>
            <a:r>
              <a:rPr lang="ro-RO" dirty="0"/>
              <a:t>, L</a:t>
            </a:r>
            <a:r>
              <a:rPr lang="ro-RO" baseline="-25000" dirty="0"/>
              <a:t>1</a:t>
            </a:r>
            <a:r>
              <a:rPr lang="ro-RO" dirty="0"/>
              <a:t>L</a:t>
            </a:r>
            <a:r>
              <a:rPr lang="ro-RO" baseline="-25000" dirty="0"/>
              <a:t>2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L</a:t>
            </a:r>
            <a:r>
              <a:rPr lang="ro-RO" baseline="-25000" dirty="0"/>
              <a:t>1</a:t>
            </a:r>
            <a:r>
              <a:rPr lang="ro-RO" dirty="0"/>
              <a:t>* are </a:t>
            </a:r>
            <a:r>
              <a:rPr lang="ro-RO" dirty="0" err="1"/>
              <a:t>right</a:t>
            </a:r>
            <a:r>
              <a:rPr lang="ro-RO" dirty="0"/>
              <a:t> linear </a:t>
            </a:r>
            <a:r>
              <a:rPr lang="ro-RO" dirty="0" err="1"/>
              <a:t>languages</a:t>
            </a:r>
            <a:r>
              <a:rPr lang="ro-RO" dirty="0"/>
              <a:t>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err="1"/>
              <a:t>Proof</a:t>
            </a:r>
            <a:r>
              <a:rPr lang="ro-RO" dirty="0"/>
              <a:t>: constructive</a:t>
            </a:r>
          </a:p>
          <a:p>
            <a:pPr marL="0" indent="0">
              <a:buNone/>
            </a:pPr>
            <a:r>
              <a:rPr lang="ro-RO" dirty="0"/>
              <a:t>L</a:t>
            </a:r>
            <a:r>
              <a:rPr lang="ro-RO" baseline="-25000" dirty="0"/>
              <a:t>1</a:t>
            </a:r>
            <a:r>
              <a:rPr lang="ro-RO" dirty="0"/>
              <a:t>,L</a:t>
            </a:r>
            <a:r>
              <a:rPr lang="ro-RO" baseline="-25000" dirty="0"/>
              <a:t>2 </a:t>
            </a:r>
            <a:r>
              <a:rPr lang="ro-RO" dirty="0" err="1"/>
              <a:t>right</a:t>
            </a:r>
            <a:r>
              <a:rPr lang="ro-RO" dirty="0"/>
              <a:t> linear </a:t>
            </a:r>
            <a:r>
              <a:rPr lang="ro-RO" dirty="0" err="1"/>
              <a:t>languages</a:t>
            </a:r>
            <a:r>
              <a:rPr lang="ro-RO" dirty="0"/>
              <a:t> =&gt; ∃G</a:t>
            </a:r>
            <a:r>
              <a:rPr lang="ro-RO" baseline="-25000" dirty="0"/>
              <a:t>1</a:t>
            </a:r>
            <a:r>
              <a:rPr lang="ro-RO" dirty="0"/>
              <a:t>, G</a:t>
            </a:r>
            <a:r>
              <a:rPr lang="ro-RO" baseline="-25000" dirty="0"/>
              <a:t>2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that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G</a:t>
            </a:r>
            <a:r>
              <a:rPr lang="ro-RO" baseline="-25000" dirty="0"/>
              <a:t>1</a:t>
            </a:r>
            <a:r>
              <a:rPr lang="ro-RO" dirty="0"/>
              <a:t> = (N</a:t>
            </a:r>
            <a:r>
              <a:rPr lang="ro-RO" baseline="-25000" dirty="0"/>
              <a:t>1</a:t>
            </a:r>
            <a:r>
              <a:rPr lang="ro-RO" dirty="0"/>
              <a:t>, 𝚺</a:t>
            </a:r>
            <a:r>
              <a:rPr lang="ro-RO" baseline="-25000" dirty="0"/>
              <a:t>1</a:t>
            </a:r>
            <a:r>
              <a:rPr lang="ro-RO" dirty="0"/>
              <a:t>,P</a:t>
            </a:r>
            <a:r>
              <a:rPr lang="ro-RO" baseline="-25000" dirty="0"/>
              <a:t>1</a:t>
            </a:r>
            <a:r>
              <a:rPr lang="ro-RO" dirty="0"/>
              <a:t>,S</a:t>
            </a:r>
            <a:r>
              <a:rPr lang="ro-RO" baseline="-25000" dirty="0"/>
              <a:t>1</a:t>
            </a:r>
            <a:r>
              <a:rPr lang="ro-RO" dirty="0"/>
              <a:t>) </a:t>
            </a:r>
            <a:r>
              <a:rPr lang="ro-RO" dirty="0" err="1"/>
              <a:t>and</a:t>
            </a:r>
            <a:r>
              <a:rPr lang="ro-RO" dirty="0"/>
              <a:t> L</a:t>
            </a:r>
            <a:r>
              <a:rPr lang="ro-RO" baseline="-25000" dirty="0"/>
              <a:t>1</a:t>
            </a:r>
            <a:r>
              <a:rPr lang="ro-RO" dirty="0"/>
              <a:t> = L(G</a:t>
            </a:r>
            <a:r>
              <a:rPr lang="ro-RO" baseline="-25000" dirty="0"/>
              <a:t>1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G</a:t>
            </a:r>
            <a:r>
              <a:rPr lang="ro-RO" baseline="-25000" dirty="0"/>
              <a:t>2</a:t>
            </a:r>
            <a:r>
              <a:rPr lang="ro-RO" dirty="0"/>
              <a:t> = (N</a:t>
            </a:r>
            <a:r>
              <a:rPr lang="ro-RO" baseline="-25000" dirty="0"/>
              <a:t>2</a:t>
            </a:r>
            <a:r>
              <a:rPr lang="ro-RO" dirty="0"/>
              <a:t>, 𝚺</a:t>
            </a:r>
            <a:r>
              <a:rPr lang="ro-RO" baseline="-25000" dirty="0"/>
              <a:t>2</a:t>
            </a:r>
            <a:r>
              <a:rPr lang="ro-RO" dirty="0"/>
              <a:t>,P</a:t>
            </a:r>
            <a:r>
              <a:rPr lang="ro-RO" baseline="-25000" dirty="0"/>
              <a:t>2</a:t>
            </a:r>
            <a:r>
              <a:rPr lang="ro-RO" dirty="0"/>
              <a:t>,S</a:t>
            </a:r>
            <a:r>
              <a:rPr lang="ro-RO" baseline="-25000" dirty="0"/>
              <a:t>2</a:t>
            </a:r>
            <a:r>
              <a:rPr lang="ro-RO" dirty="0"/>
              <a:t>) </a:t>
            </a:r>
            <a:r>
              <a:rPr lang="ro-RO" dirty="0" err="1"/>
              <a:t>and</a:t>
            </a:r>
            <a:r>
              <a:rPr lang="ro-RO" dirty="0"/>
              <a:t> L</a:t>
            </a:r>
            <a:r>
              <a:rPr lang="ro-RO" baseline="-25000" dirty="0"/>
              <a:t>2</a:t>
            </a:r>
            <a:r>
              <a:rPr lang="ro-RO" dirty="0"/>
              <a:t> = L(G</a:t>
            </a:r>
            <a:r>
              <a:rPr lang="ro-RO" baseline="-25000" dirty="0"/>
              <a:t>2</a:t>
            </a:r>
            <a:r>
              <a:rPr lang="ro-RO" dirty="0"/>
              <a:t>)			</a:t>
            </a:r>
            <a:r>
              <a:rPr lang="ro-RO" dirty="0" err="1"/>
              <a:t>assume</a:t>
            </a:r>
            <a:r>
              <a:rPr lang="ro-RO" dirty="0"/>
              <a:t> N</a:t>
            </a:r>
            <a:r>
              <a:rPr lang="ro-RO" baseline="-25000" dirty="0"/>
              <a:t>1</a:t>
            </a:r>
            <a:r>
              <a:rPr lang="ro-RO" dirty="0"/>
              <a:t>∩N</a:t>
            </a:r>
            <a:r>
              <a:rPr lang="ro-RO" baseline="-25000" dirty="0"/>
              <a:t>2</a:t>
            </a:r>
            <a:r>
              <a:rPr lang="ro-RO" dirty="0"/>
              <a:t> = ∅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92AC9-81A9-F94B-A00D-A56EAE6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87714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123B-AC58-9B43-9D56-364222AB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70"/>
            <a:ext cx="10515600" cy="544069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ro-RO" dirty="0"/>
              <a:t>G</a:t>
            </a:r>
            <a:r>
              <a:rPr lang="ro-RO" baseline="-25000" dirty="0"/>
              <a:t>3</a:t>
            </a:r>
            <a:r>
              <a:rPr lang="ro-RO" dirty="0"/>
              <a:t> = (N</a:t>
            </a:r>
            <a:r>
              <a:rPr lang="ro-RO" baseline="-25000" dirty="0"/>
              <a:t>3</a:t>
            </a:r>
            <a:r>
              <a:rPr lang="ro-RO" dirty="0"/>
              <a:t>, 𝚺,P</a:t>
            </a:r>
            <a:r>
              <a:rPr lang="ro-RO" baseline="-25000" dirty="0"/>
              <a:t>3</a:t>
            </a:r>
            <a:r>
              <a:rPr lang="ro-RO" dirty="0"/>
              <a:t>,S</a:t>
            </a:r>
            <a:r>
              <a:rPr lang="ro-RO" baseline="-25000" dirty="0"/>
              <a:t>3</a:t>
            </a:r>
            <a:r>
              <a:rPr lang="ro-RO" dirty="0"/>
              <a:t>)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N</a:t>
            </a:r>
            <a:r>
              <a:rPr lang="ro-RO" baseline="-25000" dirty="0"/>
              <a:t>3 </a:t>
            </a:r>
            <a:r>
              <a:rPr lang="ro-RO" dirty="0"/>
              <a:t>= N</a:t>
            </a:r>
            <a:r>
              <a:rPr lang="ro-RO" baseline="-25000" dirty="0"/>
              <a:t>1</a:t>
            </a:r>
            <a:r>
              <a:rPr lang="ro-RO" dirty="0"/>
              <a:t>U N</a:t>
            </a:r>
            <a:r>
              <a:rPr lang="ro-RO" baseline="-25000" dirty="0"/>
              <a:t>2</a:t>
            </a:r>
            <a:r>
              <a:rPr lang="ro-RO" dirty="0"/>
              <a:t>U {S</a:t>
            </a:r>
            <a:r>
              <a:rPr lang="ro-RO" baseline="-25000" dirty="0"/>
              <a:t>3</a:t>
            </a:r>
            <a:r>
              <a:rPr lang="ro-RO" dirty="0"/>
              <a:t>}; ∑</a:t>
            </a:r>
            <a:r>
              <a:rPr lang="ro-RO" baseline="-25000" dirty="0"/>
              <a:t>3</a:t>
            </a:r>
            <a:r>
              <a:rPr lang="ro-RO" dirty="0"/>
              <a:t> = ∑</a:t>
            </a:r>
            <a:r>
              <a:rPr lang="ro-RO" baseline="-25000" dirty="0"/>
              <a:t>1</a:t>
            </a:r>
            <a:r>
              <a:rPr lang="ro-RO" dirty="0"/>
              <a:t> U ∑</a:t>
            </a:r>
            <a:r>
              <a:rPr lang="ro-RO" baseline="-25000" dirty="0"/>
              <a:t>2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P</a:t>
            </a:r>
            <a:r>
              <a:rPr lang="ro-RO" baseline="-25000" dirty="0"/>
              <a:t>3 </a:t>
            </a:r>
            <a:r>
              <a:rPr lang="ro-RO" dirty="0"/>
              <a:t>= P</a:t>
            </a:r>
            <a:r>
              <a:rPr lang="ro-RO" baseline="-25000" dirty="0"/>
              <a:t>1</a:t>
            </a:r>
            <a:r>
              <a:rPr lang="ro-RO" dirty="0"/>
              <a:t>U P</a:t>
            </a:r>
            <a:r>
              <a:rPr lang="ro-RO" baseline="-25000" dirty="0"/>
              <a:t>2</a:t>
            </a:r>
            <a:r>
              <a:rPr lang="ro-RO" dirty="0"/>
              <a:t>U {S</a:t>
            </a:r>
            <a:r>
              <a:rPr lang="ro-RO" baseline="-25000" dirty="0"/>
              <a:t>3</a:t>
            </a:r>
            <a:r>
              <a:rPr lang="ro-RO" dirty="0"/>
              <a:t>→ S</a:t>
            </a:r>
            <a:r>
              <a:rPr lang="ro-RO" baseline="-25000" dirty="0"/>
              <a:t>1</a:t>
            </a:r>
            <a:r>
              <a:rPr lang="ro-RO" dirty="0"/>
              <a:t>| S</a:t>
            </a:r>
            <a:r>
              <a:rPr lang="ro-RO" baseline="-25000" dirty="0"/>
              <a:t>2</a:t>
            </a:r>
            <a:r>
              <a:rPr lang="ro-RO" dirty="0"/>
              <a:t>}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		{S</a:t>
            </a:r>
            <a:r>
              <a:rPr lang="ro-RO" baseline="-25000" dirty="0"/>
              <a:t>3</a:t>
            </a:r>
            <a:r>
              <a:rPr lang="ro-RO" dirty="0"/>
              <a:t>→ 𝛂</a:t>
            </a:r>
            <a:r>
              <a:rPr lang="ro-RO" baseline="-25000" dirty="0"/>
              <a:t>1</a:t>
            </a:r>
            <a:r>
              <a:rPr lang="ro-RO" dirty="0"/>
              <a:t>| S</a:t>
            </a:r>
            <a:r>
              <a:rPr lang="ro-RO" baseline="-25000" dirty="0"/>
              <a:t>1</a:t>
            </a:r>
            <a:r>
              <a:rPr lang="ro-RO" dirty="0"/>
              <a:t>→ 𝛂 </a:t>
            </a:r>
            <a:r>
              <a:rPr lang="ro-RO" baseline="-25000" dirty="0"/>
              <a:t>1</a:t>
            </a:r>
            <a:r>
              <a:rPr lang="ro-RO" dirty="0"/>
              <a:t>∊ P</a:t>
            </a:r>
            <a:r>
              <a:rPr lang="ro-RO" baseline="-25000" dirty="0"/>
              <a:t>1</a:t>
            </a:r>
            <a:r>
              <a:rPr lang="ro-RO" dirty="0"/>
              <a:t>} U {S</a:t>
            </a:r>
            <a:r>
              <a:rPr lang="ro-RO" baseline="-25000" dirty="0"/>
              <a:t>3</a:t>
            </a:r>
            <a:r>
              <a:rPr lang="ro-RO" dirty="0"/>
              <a:t>→ 𝛂</a:t>
            </a:r>
            <a:r>
              <a:rPr lang="ro-RO" baseline="-25000" dirty="0"/>
              <a:t>2</a:t>
            </a:r>
            <a:r>
              <a:rPr lang="ro-RO" dirty="0"/>
              <a:t>| S</a:t>
            </a:r>
            <a:r>
              <a:rPr lang="ro-RO" baseline="-25000" dirty="0"/>
              <a:t>2</a:t>
            </a:r>
            <a:r>
              <a:rPr lang="ro-RO" dirty="0"/>
              <a:t>→ 𝛂 </a:t>
            </a:r>
            <a:r>
              <a:rPr lang="ro-RO" baseline="-25000" dirty="0"/>
              <a:t>2</a:t>
            </a:r>
            <a:r>
              <a:rPr lang="ro-RO" dirty="0"/>
              <a:t>∊ P</a:t>
            </a:r>
            <a:r>
              <a:rPr lang="ro-RO" baseline="-25000" dirty="0"/>
              <a:t>2</a:t>
            </a:r>
            <a:r>
              <a:rPr lang="ro-RO" dirty="0"/>
              <a:t>}</a:t>
            </a:r>
          </a:p>
          <a:p>
            <a:pPr marL="0" indent="0">
              <a:buNone/>
            </a:pPr>
            <a:r>
              <a:rPr lang="ro-RO" dirty="0"/>
              <a:t>G</a:t>
            </a:r>
            <a:r>
              <a:rPr lang="ro-RO" baseline="-25000" dirty="0"/>
              <a:t>3</a:t>
            </a:r>
            <a:r>
              <a:rPr lang="ro-RO" dirty="0"/>
              <a:t> – </a:t>
            </a:r>
            <a:r>
              <a:rPr lang="ro-RO" dirty="0" err="1"/>
              <a:t>right</a:t>
            </a:r>
            <a:r>
              <a:rPr lang="ro-RO" dirty="0"/>
              <a:t> linear </a:t>
            </a:r>
            <a:r>
              <a:rPr lang="ro-RO" dirty="0" err="1"/>
              <a:t>language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err="1"/>
              <a:t>and</a:t>
            </a:r>
            <a:endParaRPr lang="ro-RO" dirty="0"/>
          </a:p>
          <a:p>
            <a:pPr marL="0" indent="0">
              <a:buNone/>
            </a:pPr>
            <a:r>
              <a:rPr lang="ro-RO" b="1" dirty="0"/>
              <a:t>L(G</a:t>
            </a:r>
            <a:r>
              <a:rPr lang="ro-RO" b="1" baseline="-25000" dirty="0"/>
              <a:t>3</a:t>
            </a:r>
            <a:r>
              <a:rPr lang="ro-RO" b="1" dirty="0"/>
              <a:t>) = L(G</a:t>
            </a:r>
            <a:r>
              <a:rPr lang="ro-RO" b="1" baseline="-25000" dirty="0"/>
              <a:t>1</a:t>
            </a:r>
            <a:r>
              <a:rPr lang="ro-RO" b="1" dirty="0"/>
              <a:t>) U L(G</a:t>
            </a:r>
            <a:r>
              <a:rPr lang="ro-RO" b="1" baseline="-25000" dirty="0"/>
              <a:t>2</a:t>
            </a:r>
            <a:r>
              <a:rPr lang="ro-RO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8EA8C-3206-3C47-9672-87CB4C71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5BD63F2-BC24-1A45-A18B-0766E318D012}"/>
              </a:ext>
            </a:extLst>
          </p:cNvPr>
          <p:cNvSpPr/>
          <p:nvPr/>
        </p:nvSpPr>
        <p:spPr>
          <a:xfrm>
            <a:off x="2731325" y="2268187"/>
            <a:ext cx="1964272" cy="1318161"/>
          </a:xfrm>
          <a:custGeom>
            <a:avLst/>
            <a:gdLst>
              <a:gd name="connsiteX0" fmla="*/ 1745672 w 1964272"/>
              <a:gd name="connsiteY0" fmla="*/ 475013 h 1318161"/>
              <a:gd name="connsiteX1" fmla="*/ 1615044 w 1964272"/>
              <a:gd name="connsiteY1" fmla="*/ 368135 h 1318161"/>
              <a:gd name="connsiteX2" fmla="*/ 1555667 w 1964272"/>
              <a:gd name="connsiteY2" fmla="*/ 320634 h 1318161"/>
              <a:gd name="connsiteX3" fmla="*/ 1389413 w 1964272"/>
              <a:gd name="connsiteY3" fmla="*/ 166255 h 1318161"/>
              <a:gd name="connsiteX4" fmla="*/ 1330036 w 1964272"/>
              <a:gd name="connsiteY4" fmla="*/ 130629 h 1318161"/>
              <a:gd name="connsiteX5" fmla="*/ 1282535 w 1964272"/>
              <a:gd name="connsiteY5" fmla="*/ 106878 h 1318161"/>
              <a:gd name="connsiteX6" fmla="*/ 1187532 w 1964272"/>
              <a:gd name="connsiteY6" fmla="*/ 47501 h 1318161"/>
              <a:gd name="connsiteX7" fmla="*/ 1116280 w 1964272"/>
              <a:gd name="connsiteY7" fmla="*/ 23751 h 1318161"/>
              <a:gd name="connsiteX8" fmla="*/ 1009402 w 1964272"/>
              <a:gd name="connsiteY8" fmla="*/ 0 h 1318161"/>
              <a:gd name="connsiteX9" fmla="*/ 522514 w 1964272"/>
              <a:gd name="connsiteY9" fmla="*/ 11875 h 1318161"/>
              <a:gd name="connsiteX10" fmla="*/ 475013 w 1964272"/>
              <a:gd name="connsiteY10" fmla="*/ 23751 h 1318161"/>
              <a:gd name="connsiteX11" fmla="*/ 391885 w 1964272"/>
              <a:gd name="connsiteY11" fmla="*/ 83127 h 1318161"/>
              <a:gd name="connsiteX12" fmla="*/ 308758 w 1964272"/>
              <a:gd name="connsiteY12" fmla="*/ 142504 h 1318161"/>
              <a:gd name="connsiteX13" fmla="*/ 261257 w 1964272"/>
              <a:gd name="connsiteY13" fmla="*/ 201881 h 1318161"/>
              <a:gd name="connsiteX14" fmla="*/ 190005 w 1964272"/>
              <a:gd name="connsiteY14" fmla="*/ 285008 h 1318161"/>
              <a:gd name="connsiteX15" fmla="*/ 154379 w 1964272"/>
              <a:gd name="connsiteY15" fmla="*/ 344384 h 1318161"/>
              <a:gd name="connsiteX16" fmla="*/ 118753 w 1964272"/>
              <a:gd name="connsiteY16" fmla="*/ 415636 h 1318161"/>
              <a:gd name="connsiteX17" fmla="*/ 83127 w 1964272"/>
              <a:gd name="connsiteY17" fmla="*/ 463138 h 1318161"/>
              <a:gd name="connsiteX18" fmla="*/ 35626 w 1964272"/>
              <a:gd name="connsiteY18" fmla="*/ 534390 h 1318161"/>
              <a:gd name="connsiteX19" fmla="*/ 11875 w 1964272"/>
              <a:gd name="connsiteY19" fmla="*/ 617517 h 1318161"/>
              <a:gd name="connsiteX20" fmla="*/ 0 w 1964272"/>
              <a:gd name="connsiteY20" fmla="*/ 665018 h 1318161"/>
              <a:gd name="connsiteX21" fmla="*/ 11875 w 1964272"/>
              <a:gd name="connsiteY21" fmla="*/ 938151 h 1318161"/>
              <a:gd name="connsiteX22" fmla="*/ 35626 w 1964272"/>
              <a:gd name="connsiteY22" fmla="*/ 1045029 h 1318161"/>
              <a:gd name="connsiteX23" fmla="*/ 71252 w 1964272"/>
              <a:gd name="connsiteY23" fmla="*/ 1068779 h 1318161"/>
              <a:gd name="connsiteX24" fmla="*/ 178130 w 1964272"/>
              <a:gd name="connsiteY24" fmla="*/ 1140031 h 1318161"/>
              <a:gd name="connsiteX25" fmla="*/ 213756 w 1964272"/>
              <a:gd name="connsiteY25" fmla="*/ 1151907 h 1318161"/>
              <a:gd name="connsiteX26" fmla="*/ 261257 w 1964272"/>
              <a:gd name="connsiteY26" fmla="*/ 1187532 h 1318161"/>
              <a:gd name="connsiteX27" fmla="*/ 320633 w 1964272"/>
              <a:gd name="connsiteY27" fmla="*/ 1199408 h 1318161"/>
              <a:gd name="connsiteX28" fmla="*/ 427511 w 1964272"/>
              <a:gd name="connsiteY28" fmla="*/ 1223158 h 1318161"/>
              <a:gd name="connsiteX29" fmla="*/ 546265 w 1964272"/>
              <a:gd name="connsiteY29" fmla="*/ 1235034 h 1318161"/>
              <a:gd name="connsiteX30" fmla="*/ 593766 w 1964272"/>
              <a:gd name="connsiteY30" fmla="*/ 1246909 h 1318161"/>
              <a:gd name="connsiteX31" fmla="*/ 700644 w 1964272"/>
              <a:gd name="connsiteY31" fmla="*/ 1270660 h 1318161"/>
              <a:gd name="connsiteX32" fmla="*/ 760020 w 1964272"/>
              <a:gd name="connsiteY32" fmla="*/ 1294410 h 1318161"/>
              <a:gd name="connsiteX33" fmla="*/ 843148 w 1964272"/>
              <a:gd name="connsiteY33" fmla="*/ 1306286 h 1318161"/>
              <a:gd name="connsiteX34" fmla="*/ 890649 w 1964272"/>
              <a:gd name="connsiteY34" fmla="*/ 1318161 h 1318161"/>
              <a:gd name="connsiteX35" fmla="*/ 1306285 w 1964272"/>
              <a:gd name="connsiteY35" fmla="*/ 1306286 h 1318161"/>
              <a:gd name="connsiteX36" fmla="*/ 1401288 w 1964272"/>
              <a:gd name="connsiteY36" fmla="*/ 1270660 h 1318161"/>
              <a:gd name="connsiteX37" fmla="*/ 1508166 w 1964272"/>
              <a:gd name="connsiteY37" fmla="*/ 1223158 h 1318161"/>
              <a:gd name="connsiteX38" fmla="*/ 1579418 w 1964272"/>
              <a:gd name="connsiteY38" fmla="*/ 1199408 h 1318161"/>
              <a:gd name="connsiteX39" fmla="*/ 1650670 w 1964272"/>
              <a:gd name="connsiteY39" fmla="*/ 1128156 h 1318161"/>
              <a:gd name="connsiteX40" fmla="*/ 1840675 w 1964272"/>
              <a:gd name="connsiteY40" fmla="*/ 985652 h 1318161"/>
              <a:gd name="connsiteX41" fmla="*/ 1888176 w 1964272"/>
              <a:gd name="connsiteY41" fmla="*/ 950026 h 1318161"/>
              <a:gd name="connsiteX42" fmla="*/ 1923802 w 1964272"/>
              <a:gd name="connsiteY42" fmla="*/ 926275 h 1318161"/>
              <a:gd name="connsiteX43" fmla="*/ 1959428 w 1964272"/>
              <a:gd name="connsiteY43" fmla="*/ 890649 h 1318161"/>
              <a:gd name="connsiteX44" fmla="*/ 1947553 w 1964272"/>
              <a:gd name="connsiteY44" fmla="*/ 771896 h 1318161"/>
              <a:gd name="connsiteX45" fmla="*/ 1935678 w 1964272"/>
              <a:gd name="connsiteY45" fmla="*/ 498764 h 1318161"/>
              <a:gd name="connsiteX46" fmla="*/ 1745672 w 1964272"/>
              <a:gd name="connsiteY46" fmla="*/ 475013 h 131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64272" h="1318161">
                <a:moveTo>
                  <a:pt x="1745672" y="475013"/>
                </a:moveTo>
                <a:cubicBezTo>
                  <a:pt x="1692233" y="453242"/>
                  <a:pt x="1732180" y="472255"/>
                  <a:pt x="1615044" y="368135"/>
                </a:cubicBezTo>
                <a:cubicBezTo>
                  <a:pt x="1596100" y="351296"/>
                  <a:pt x="1573590" y="338557"/>
                  <a:pt x="1555667" y="320634"/>
                </a:cubicBezTo>
                <a:cubicBezTo>
                  <a:pt x="1461652" y="226619"/>
                  <a:pt x="1557651" y="267197"/>
                  <a:pt x="1389413" y="166255"/>
                </a:cubicBezTo>
                <a:cubicBezTo>
                  <a:pt x="1369621" y="154380"/>
                  <a:pt x="1350213" y="141838"/>
                  <a:pt x="1330036" y="130629"/>
                </a:cubicBezTo>
                <a:cubicBezTo>
                  <a:pt x="1314561" y="122032"/>
                  <a:pt x="1297547" y="116260"/>
                  <a:pt x="1282535" y="106878"/>
                </a:cubicBezTo>
                <a:cubicBezTo>
                  <a:pt x="1219021" y="67181"/>
                  <a:pt x="1254391" y="74244"/>
                  <a:pt x="1187532" y="47501"/>
                </a:cubicBezTo>
                <a:cubicBezTo>
                  <a:pt x="1164287" y="38203"/>
                  <a:pt x="1140975" y="27867"/>
                  <a:pt x="1116280" y="23751"/>
                </a:cubicBezTo>
                <a:cubicBezTo>
                  <a:pt x="1032681" y="9817"/>
                  <a:pt x="1067871" y="19489"/>
                  <a:pt x="1009402" y="0"/>
                </a:cubicBezTo>
                <a:cubicBezTo>
                  <a:pt x="847106" y="3958"/>
                  <a:pt x="684698" y="4667"/>
                  <a:pt x="522514" y="11875"/>
                </a:cubicBezTo>
                <a:cubicBezTo>
                  <a:pt x="506209" y="12600"/>
                  <a:pt x="490014" y="17322"/>
                  <a:pt x="475013" y="23751"/>
                </a:cubicBezTo>
                <a:cubicBezTo>
                  <a:pt x="461018" y="29749"/>
                  <a:pt x="397970" y="78781"/>
                  <a:pt x="391885" y="83127"/>
                </a:cubicBezTo>
                <a:cubicBezTo>
                  <a:pt x="368287" y="99983"/>
                  <a:pt x="328161" y="123101"/>
                  <a:pt x="308758" y="142504"/>
                </a:cubicBezTo>
                <a:cubicBezTo>
                  <a:pt x="290835" y="160427"/>
                  <a:pt x="278096" y="182937"/>
                  <a:pt x="261257" y="201881"/>
                </a:cubicBezTo>
                <a:cubicBezTo>
                  <a:pt x="200454" y="270285"/>
                  <a:pt x="228223" y="223860"/>
                  <a:pt x="190005" y="285008"/>
                </a:cubicBezTo>
                <a:cubicBezTo>
                  <a:pt x="177772" y="304581"/>
                  <a:pt x="165432" y="324121"/>
                  <a:pt x="154379" y="344384"/>
                </a:cubicBezTo>
                <a:cubicBezTo>
                  <a:pt x="141663" y="367696"/>
                  <a:pt x="132415" y="392866"/>
                  <a:pt x="118753" y="415636"/>
                </a:cubicBezTo>
                <a:cubicBezTo>
                  <a:pt x="108570" y="432608"/>
                  <a:pt x="94477" y="446923"/>
                  <a:pt x="83127" y="463138"/>
                </a:cubicBezTo>
                <a:cubicBezTo>
                  <a:pt x="66758" y="486523"/>
                  <a:pt x="35626" y="534390"/>
                  <a:pt x="35626" y="534390"/>
                </a:cubicBezTo>
                <a:cubicBezTo>
                  <a:pt x="-1513" y="682938"/>
                  <a:pt x="45959" y="498222"/>
                  <a:pt x="11875" y="617517"/>
                </a:cubicBezTo>
                <a:cubicBezTo>
                  <a:pt x="7391" y="633210"/>
                  <a:pt x="3958" y="649184"/>
                  <a:pt x="0" y="665018"/>
                </a:cubicBezTo>
                <a:cubicBezTo>
                  <a:pt x="3958" y="756062"/>
                  <a:pt x="5605" y="847237"/>
                  <a:pt x="11875" y="938151"/>
                </a:cubicBezTo>
                <a:cubicBezTo>
                  <a:pt x="11919" y="938786"/>
                  <a:pt x="23356" y="1029692"/>
                  <a:pt x="35626" y="1045029"/>
                </a:cubicBezTo>
                <a:cubicBezTo>
                  <a:pt x="44542" y="1056174"/>
                  <a:pt x="59638" y="1060483"/>
                  <a:pt x="71252" y="1068779"/>
                </a:cubicBezTo>
                <a:cubicBezTo>
                  <a:pt x="117666" y="1101931"/>
                  <a:pt x="124583" y="1113257"/>
                  <a:pt x="178130" y="1140031"/>
                </a:cubicBezTo>
                <a:cubicBezTo>
                  <a:pt x="189326" y="1145629"/>
                  <a:pt x="201881" y="1147948"/>
                  <a:pt x="213756" y="1151907"/>
                </a:cubicBezTo>
                <a:cubicBezTo>
                  <a:pt x="229590" y="1163782"/>
                  <a:pt x="243171" y="1179494"/>
                  <a:pt x="261257" y="1187532"/>
                </a:cubicBezTo>
                <a:cubicBezTo>
                  <a:pt x="279701" y="1195730"/>
                  <a:pt x="300930" y="1195029"/>
                  <a:pt x="320633" y="1199408"/>
                </a:cubicBezTo>
                <a:cubicBezTo>
                  <a:pt x="362958" y="1208814"/>
                  <a:pt x="382749" y="1217190"/>
                  <a:pt x="427511" y="1223158"/>
                </a:cubicBezTo>
                <a:cubicBezTo>
                  <a:pt x="466944" y="1228416"/>
                  <a:pt x="506680" y="1231075"/>
                  <a:pt x="546265" y="1235034"/>
                </a:cubicBezTo>
                <a:cubicBezTo>
                  <a:pt x="562099" y="1238992"/>
                  <a:pt x="577834" y="1243369"/>
                  <a:pt x="593766" y="1246909"/>
                </a:cubicBezTo>
                <a:cubicBezTo>
                  <a:pt x="622016" y="1253187"/>
                  <a:pt x="671672" y="1261002"/>
                  <a:pt x="700644" y="1270660"/>
                </a:cubicBezTo>
                <a:cubicBezTo>
                  <a:pt x="720867" y="1277401"/>
                  <a:pt x="739340" y="1289240"/>
                  <a:pt x="760020" y="1294410"/>
                </a:cubicBezTo>
                <a:cubicBezTo>
                  <a:pt x="787175" y="1301199"/>
                  <a:pt x="815609" y="1301279"/>
                  <a:pt x="843148" y="1306286"/>
                </a:cubicBezTo>
                <a:cubicBezTo>
                  <a:pt x="859206" y="1309206"/>
                  <a:pt x="874815" y="1314203"/>
                  <a:pt x="890649" y="1318161"/>
                </a:cubicBezTo>
                <a:cubicBezTo>
                  <a:pt x="1029194" y="1314203"/>
                  <a:pt x="1168279" y="1319124"/>
                  <a:pt x="1306285" y="1306286"/>
                </a:cubicBezTo>
                <a:cubicBezTo>
                  <a:pt x="1339961" y="1303153"/>
                  <a:pt x="1370069" y="1283668"/>
                  <a:pt x="1401288" y="1270660"/>
                </a:cubicBezTo>
                <a:cubicBezTo>
                  <a:pt x="1529285" y="1217328"/>
                  <a:pt x="1358381" y="1277625"/>
                  <a:pt x="1508166" y="1223158"/>
                </a:cubicBezTo>
                <a:cubicBezTo>
                  <a:pt x="1531694" y="1214602"/>
                  <a:pt x="1579418" y="1199408"/>
                  <a:pt x="1579418" y="1199408"/>
                </a:cubicBezTo>
                <a:cubicBezTo>
                  <a:pt x="1603169" y="1175657"/>
                  <a:pt x="1621868" y="1145437"/>
                  <a:pt x="1650670" y="1128156"/>
                </a:cubicBezTo>
                <a:cubicBezTo>
                  <a:pt x="1763826" y="1060261"/>
                  <a:pt x="1678684" y="1115245"/>
                  <a:pt x="1840675" y="985652"/>
                </a:cubicBezTo>
                <a:cubicBezTo>
                  <a:pt x="1856130" y="973288"/>
                  <a:pt x="1871708" y="961005"/>
                  <a:pt x="1888176" y="950026"/>
                </a:cubicBezTo>
                <a:cubicBezTo>
                  <a:pt x="1900051" y="942109"/>
                  <a:pt x="1912838" y="935412"/>
                  <a:pt x="1923802" y="926275"/>
                </a:cubicBezTo>
                <a:cubicBezTo>
                  <a:pt x="1936704" y="915524"/>
                  <a:pt x="1947553" y="902524"/>
                  <a:pt x="1959428" y="890649"/>
                </a:cubicBezTo>
                <a:cubicBezTo>
                  <a:pt x="1955470" y="851065"/>
                  <a:pt x="1949960" y="811605"/>
                  <a:pt x="1947553" y="771896"/>
                </a:cubicBezTo>
                <a:cubicBezTo>
                  <a:pt x="1942040" y="680933"/>
                  <a:pt x="1995476" y="567531"/>
                  <a:pt x="1935678" y="498764"/>
                </a:cubicBezTo>
                <a:cubicBezTo>
                  <a:pt x="1886326" y="442010"/>
                  <a:pt x="1799111" y="496784"/>
                  <a:pt x="1745672" y="47501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181B4-9EBE-ED47-8519-977F98116D63}"/>
              </a:ext>
            </a:extLst>
          </p:cNvPr>
          <p:cNvCxnSpPr>
            <a:endCxn id="5" idx="39"/>
          </p:cNvCxnSpPr>
          <p:nvPr/>
        </p:nvCxnSpPr>
        <p:spPr>
          <a:xfrm>
            <a:off x="2956956" y="2719449"/>
            <a:ext cx="1425039" cy="676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683F54-20A2-384E-A265-54E66B0F8262}"/>
              </a:ext>
            </a:extLst>
          </p:cNvPr>
          <p:cNvCxnSpPr/>
          <p:nvPr/>
        </p:nvCxnSpPr>
        <p:spPr>
          <a:xfrm flipH="1">
            <a:off x="3004457" y="2660073"/>
            <a:ext cx="1330037" cy="7481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5D693A-F414-5844-96BC-B8F56A8C491B}"/>
              </a:ext>
            </a:extLst>
          </p:cNvPr>
          <p:cNvSpPr/>
          <p:nvPr/>
        </p:nvSpPr>
        <p:spPr>
          <a:xfrm>
            <a:off x="5723906" y="5355771"/>
            <a:ext cx="3942608" cy="617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FF0000"/>
                </a:solidFill>
              </a:rPr>
              <a:t>PROOF!!! </a:t>
            </a:r>
            <a:r>
              <a:rPr lang="ro-RO" sz="2400" b="1" dirty="0" err="1">
                <a:solidFill>
                  <a:srgbClr val="FF0000"/>
                </a:solidFill>
              </a:rPr>
              <a:t>Homework</a:t>
            </a:r>
            <a:endParaRPr lang="ro-R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123B-AC58-9B43-9D56-364222AB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70"/>
            <a:ext cx="10515600" cy="544069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 startAt="2"/>
            </a:pPr>
            <a:r>
              <a:rPr lang="ro-RO" dirty="0"/>
              <a:t>G</a:t>
            </a:r>
            <a:r>
              <a:rPr lang="ro-RO" baseline="-25000" dirty="0"/>
              <a:t>4</a:t>
            </a:r>
            <a:r>
              <a:rPr lang="ro-RO" dirty="0"/>
              <a:t> = (N</a:t>
            </a:r>
            <a:r>
              <a:rPr lang="ro-RO" baseline="-25000" dirty="0"/>
              <a:t>4</a:t>
            </a:r>
            <a:r>
              <a:rPr lang="ro-RO" dirty="0"/>
              <a:t>, 𝚺,P</a:t>
            </a:r>
            <a:r>
              <a:rPr lang="ro-RO" baseline="-25000" dirty="0"/>
              <a:t>4</a:t>
            </a:r>
            <a:r>
              <a:rPr lang="ro-RO" dirty="0"/>
              <a:t>,S</a:t>
            </a:r>
            <a:r>
              <a:rPr lang="ro-RO" baseline="-25000" dirty="0"/>
              <a:t>4</a:t>
            </a:r>
            <a:r>
              <a:rPr lang="ro-RO" dirty="0"/>
              <a:t>)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N</a:t>
            </a:r>
            <a:r>
              <a:rPr lang="ro-RO" baseline="-25000" dirty="0"/>
              <a:t>4 </a:t>
            </a:r>
            <a:r>
              <a:rPr lang="ro-RO" dirty="0"/>
              <a:t>= N</a:t>
            </a:r>
            <a:r>
              <a:rPr lang="ro-RO" baseline="-25000" dirty="0"/>
              <a:t>1</a:t>
            </a:r>
            <a:r>
              <a:rPr lang="ro-RO" dirty="0"/>
              <a:t>U N</a:t>
            </a:r>
            <a:r>
              <a:rPr lang="ro-RO" baseline="-25000" dirty="0"/>
              <a:t>2</a:t>
            </a:r>
            <a:r>
              <a:rPr lang="ro-RO" dirty="0"/>
              <a:t>; S</a:t>
            </a:r>
            <a:r>
              <a:rPr lang="ro-RO" baseline="-25000" dirty="0"/>
              <a:t>4</a:t>
            </a:r>
            <a:r>
              <a:rPr lang="ro-RO" dirty="0"/>
              <a:t>= S</a:t>
            </a:r>
            <a:r>
              <a:rPr lang="ro-RO" baseline="-25000" dirty="0"/>
              <a:t>1;</a:t>
            </a:r>
            <a:r>
              <a:rPr lang="ro-RO" dirty="0"/>
              <a:t>∑</a:t>
            </a:r>
            <a:r>
              <a:rPr lang="ro-RO" baseline="-25000" dirty="0"/>
              <a:t>4</a:t>
            </a:r>
            <a:r>
              <a:rPr lang="ro-RO" dirty="0"/>
              <a:t>=∑</a:t>
            </a:r>
            <a:r>
              <a:rPr lang="ro-RO" baseline="-25000" dirty="0"/>
              <a:t>1</a:t>
            </a:r>
            <a:r>
              <a:rPr lang="ro-RO" dirty="0"/>
              <a:t>U∑</a:t>
            </a:r>
            <a:r>
              <a:rPr lang="ro-RO" baseline="-25000" dirty="0"/>
              <a:t>2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P</a:t>
            </a:r>
            <a:r>
              <a:rPr lang="ro-RO" baseline="-25000" dirty="0"/>
              <a:t>4 </a:t>
            </a:r>
            <a:r>
              <a:rPr lang="ro-RO" dirty="0"/>
              <a:t>= 	{A→ </a:t>
            </a:r>
            <a:r>
              <a:rPr lang="ro-RO" dirty="0" err="1"/>
              <a:t>aB</a:t>
            </a:r>
            <a:r>
              <a:rPr lang="ro-RO" dirty="0"/>
              <a:t>| </a:t>
            </a:r>
            <a:r>
              <a:rPr lang="ro-RO" dirty="0" err="1"/>
              <a:t>if</a:t>
            </a:r>
            <a:r>
              <a:rPr lang="ro-RO" dirty="0"/>
              <a:t> A→ </a:t>
            </a:r>
            <a:r>
              <a:rPr lang="ro-RO" dirty="0" err="1"/>
              <a:t>aB</a:t>
            </a:r>
            <a:r>
              <a:rPr lang="ro-RO" dirty="0"/>
              <a:t> ∊ P</a:t>
            </a:r>
            <a:r>
              <a:rPr lang="ro-RO" baseline="-25000" dirty="0"/>
              <a:t>1</a:t>
            </a:r>
            <a:r>
              <a:rPr lang="ro-RO" dirty="0"/>
              <a:t>} U</a:t>
            </a:r>
          </a:p>
          <a:p>
            <a:pPr marL="0" indent="0">
              <a:buNone/>
            </a:pPr>
            <a:r>
              <a:rPr lang="ro-RO" dirty="0"/>
              <a:t>	{A→ aS</a:t>
            </a:r>
            <a:r>
              <a:rPr lang="ro-RO" baseline="-25000" dirty="0"/>
              <a:t>2</a:t>
            </a:r>
            <a:r>
              <a:rPr lang="ro-RO" dirty="0"/>
              <a:t>| </a:t>
            </a:r>
            <a:r>
              <a:rPr lang="ro-RO" dirty="0" err="1"/>
              <a:t>if</a:t>
            </a:r>
            <a:r>
              <a:rPr lang="ro-RO" dirty="0"/>
              <a:t> A→ a ∊ P</a:t>
            </a:r>
            <a:r>
              <a:rPr lang="ro-RO" baseline="-25000" dirty="0"/>
              <a:t>1</a:t>
            </a:r>
            <a:r>
              <a:rPr lang="ro-RO" dirty="0"/>
              <a:t>} U P</a:t>
            </a:r>
            <a:r>
              <a:rPr lang="ro-RO" baseline="-25000" dirty="0"/>
              <a:t>2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G</a:t>
            </a:r>
            <a:r>
              <a:rPr lang="ro-RO" baseline="-25000" dirty="0"/>
              <a:t>4</a:t>
            </a:r>
            <a:r>
              <a:rPr lang="ro-RO" dirty="0"/>
              <a:t> – </a:t>
            </a:r>
            <a:r>
              <a:rPr lang="ro-RO" dirty="0" err="1"/>
              <a:t>right</a:t>
            </a:r>
            <a:r>
              <a:rPr lang="ro-RO" dirty="0"/>
              <a:t> linear </a:t>
            </a:r>
            <a:r>
              <a:rPr lang="ro-RO" dirty="0" err="1"/>
              <a:t>language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err="1"/>
              <a:t>and</a:t>
            </a:r>
            <a:endParaRPr lang="ro-RO" dirty="0"/>
          </a:p>
          <a:p>
            <a:pPr marL="0" indent="0">
              <a:buNone/>
            </a:pPr>
            <a:r>
              <a:rPr lang="ro-RO" b="1" dirty="0"/>
              <a:t>L(G</a:t>
            </a:r>
            <a:r>
              <a:rPr lang="ro-RO" b="1" baseline="-25000" dirty="0"/>
              <a:t>4</a:t>
            </a:r>
            <a:r>
              <a:rPr lang="ro-RO" b="1" dirty="0"/>
              <a:t>) = L(G</a:t>
            </a:r>
            <a:r>
              <a:rPr lang="ro-RO" b="1" baseline="-25000" dirty="0"/>
              <a:t>1</a:t>
            </a:r>
            <a:r>
              <a:rPr lang="ro-RO" b="1" dirty="0"/>
              <a:t>) L(G</a:t>
            </a:r>
            <a:r>
              <a:rPr lang="ro-RO" b="1" baseline="-25000" dirty="0"/>
              <a:t>2</a:t>
            </a:r>
            <a:r>
              <a:rPr lang="ro-RO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8EA8C-3206-3C47-9672-87CB4C71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D693A-F414-5844-96BC-B8F56A8C491B}"/>
              </a:ext>
            </a:extLst>
          </p:cNvPr>
          <p:cNvSpPr/>
          <p:nvPr/>
        </p:nvSpPr>
        <p:spPr>
          <a:xfrm>
            <a:off x="5723906" y="5355771"/>
            <a:ext cx="3942608" cy="617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FF0000"/>
                </a:solidFill>
              </a:rPr>
              <a:t>PROOF!!! </a:t>
            </a:r>
            <a:r>
              <a:rPr lang="ro-RO" sz="2400" b="1" dirty="0" err="1">
                <a:solidFill>
                  <a:srgbClr val="FF0000"/>
                </a:solidFill>
              </a:rPr>
              <a:t>Homework</a:t>
            </a:r>
            <a:endParaRPr lang="ro-R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123B-AC58-9B43-9D56-364222AB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70"/>
            <a:ext cx="10515600" cy="544069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 startAt="3"/>
            </a:pPr>
            <a:r>
              <a:rPr lang="ro-RO" dirty="0"/>
              <a:t>G</a:t>
            </a:r>
            <a:r>
              <a:rPr lang="ro-RO" baseline="-25000" dirty="0"/>
              <a:t>5</a:t>
            </a:r>
            <a:r>
              <a:rPr lang="ro-RO" dirty="0"/>
              <a:t> = (N</a:t>
            </a:r>
            <a:r>
              <a:rPr lang="ro-RO" baseline="-25000" dirty="0"/>
              <a:t>5</a:t>
            </a:r>
            <a:r>
              <a:rPr lang="ro-RO" dirty="0"/>
              <a:t>, 𝚺</a:t>
            </a:r>
            <a:r>
              <a:rPr lang="ro-RO" baseline="-25000" dirty="0"/>
              <a:t>1</a:t>
            </a:r>
            <a:r>
              <a:rPr lang="ro-RO" dirty="0"/>
              <a:t>,P</a:t>
            </a:r>
            <a:r>
              <a:rPr lang="ro-RO" baseline="-25000" dirty="0"/>
              <a:t>5</a:t>
            </a:r>
            <a:r>
              <a:rPr lang="ro-RO" dirty="0"/>
              <a:t>,S</a:t>
            </a:r>
            <a:r>
              <a:rPr lang="ro-RO" baseline="-25000" dirty="0"/>
              <a:t>5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					//IDEA: concatenate L</a:t>
            </a:r>
            <a:r>
              <a:rPr lang="ro-RO" baseline="-25000" dirty="0"/>
              <a:t>1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itself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N</a:t>
            </a:r>
            <a:r>
              <a:rPr lang="ro-RO" baseline="-25000" dirty="0"/>
              <a:t>4 </a:t>
            </a:r>
            <a:r>
              <a:rPr lang="ro-RO" dirty="0"/>
              <a:t>= N</a:t>
            </a:r>
            <a:r>
              <a:rPr lang="ro-RO" baseline="-25000" dirty="0"/>
              <a:t>1</a:t>
            </a:r>
            <a:r>
              <a:rPr lang="ro-RO" dirty="0"/>
              <a:t>U {S</a:t>
            </a:r>
            <a:r>
              <a:rPr lang="ro-RO" baseline="-25000" dirty="0"/>
              <a:t>5</a:t>
            </a:r>
            <a:r>
              <a:rPr lang="ro-RO" dirty="0"/>
              <a:t>}; 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P</a:t>
            </a:r>
            <a:r>
              <a:rPr lang="ro-RO" baseline="-25000" dirty="0"/>
              <a:t>5 </a:t>
            </a:r>
            <a:r>
              <a:rPr lang="ro-RO" dirty="0"/>
              <a:t>= 	P</a:t>
            </a:r>
            <a:r>
              <a:rPr lang="ro-RO" baseline="-25000" dirty="0"/>
              <a:t>1</a:t>
            </a:r>
            <a:r>
              <a:rPr lang="ro-RO" dirty="0"/>
              <a:t> U {S</a:t>
            </a:r>
            <a:r>
              <a:rPr lang="ro-RO" baseline="-25000" dirty="0"/>
              <a:t>5</a:t>
            </a:r>
            <a:r>
              <a:rPr lang="ro-RO" dirty="0"/>
              <a:t> → 𝝴} U</a:t>
            </a:r>
          </a:p>
          <a:p>
            <a:pPr marL="0" indent="0">
              <a:buNone/>
            </a:pPr>
            <a:r>
              <a:rPr lang="ro-RO" dirty="0"/>
              <a:t>	{S</a:t>
            </a:r>
            <a:r>
              <a:rPr lang="ro-RO" baseline="-25000" dirty="0"/>
              <a:t>5</a:t>
            </a:r>
            <a:r>
              <a:rPr lang="ro-RO" dirty="0"/>
              <a:t>→ 𝛂</a:t>
            </a:r>
            <a:r>
              <a:rPr lang="ro-RO" baseline="-25000" dirty="0"/>
              <a:t>1</a:t>
            </a:r>
            <a:r>
              <a:rPr lang="ro-RO" dirty="0"/>
              <a:t>| S</a:t>
            </a:r>
            <a:r>
              <a:rPr lang="ro-RO" baseline="-25000" dirty="0"/>
              <a:t>1</a:t>
            </a:r>
            <a:r>
              <a:rPr lang="ro-RO" dirty="0"/>
              <a:t>→ 𝛂 </a:t>
            </a:r>
            <a:r>
              <a:rPr lang="ro-RO" baseline="-25000" dirty="0"/>
              <a:t>1</a:t>
            </a:r>
            <a:r>
              <a:rPr lang="ro-RO" dirty="0"/>
              <a:t>∊ P</a:t>
            </a:r>
            <a:r>
              <a:rPr lang="ro-RO" baseline="-25000" dirty="0"/>
              <a:t>1</a:t>
            </a:r>
            <a:r>
              <a:rPr lang="ro-RO" dirty="0"/>
              <a:t>} U</a:t>
            </a:r>
          </a:p>
          <a:p>
            <a:pPr marL="0" indent="0">
              <a:buNone/>
            </a:pPr>
            <a:r>
              <a:rPr lang="ro-RO" dirty="0"/>
              <a:t>	{A→ aS</a:t>
            </a:r>
            <a:r>
              <a:rPr lang="ro-RO" baseline="-25000" dirty="0"/>
              <a:t>1</a:t>
            </a:r>
            <a:r>
              <a:rPr lang="ro-RO" dirty="0"/>
              <a:t>| </a:t>
            </a:r>
            <a:r>
              <a:rPr lang="ro-RO" dirty="0" err="1"/>
              <a:t>if</a:t>
            </a:r>
            <a:r>
              <a:rPr lang="ro-RO" dirty="0"/>
              <a:t> A→ a ∊ P</a:t>
            </a:r>
            <a:r>
              <a:rPr lang="ro-RO" baseline="-25000" dirty="0"/>
              <a:t>1</a:t>
            </a:r>
            <a:r>
              <a:rPr lang="ro-RO" dirty="0"/>
              <a:t>} 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G</a:t>
            </a:r>
            <a:r>
              <a:rPr lang="ro-RO" baseline="-25000" dirty="0"/>
              <a:t>5</a:t>
            </a:r>
            <a:r>
              <a:rPr lang="ro-RO" dirty="0"/>
              <a:t> – </a:t>
            </a:r>
            <a:r>
              <a:rPr lang="ro-RO" dirty="0" err="1"/>
              <a:t>right</a:t>
            </a:r>
            <a:r>
              <a:rPr lang="ro-RO" dirty="0"/>
              <a:t> linear </a:t>
            </a:r>
            <a:r>
              <a:rPr lang="ro-RO" dirty="0" err="1"/>
              <a:t>language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err="1"/>
              <a:t>and</a:t>
            </a:r>
            <a:endParaRPr lang="ro-RO" dirty="0"/>
          </a:p>
          <a:p>
            <a:pPr marL="0" indent="0">
              <a:buNone/>
            </a:pPr>
            <a:r>
              <a:rPr lang="ro-RO" b="1" dirty="0"/>
              <a:t>L(G</a:t>
            </a:r>
            <a:r>
              <a:rPr lang="ro-RO" b="1" baseline="-25000" dirty="0"/>
              <a:t>5</a:t>
            </a:r>
            <a:r>
              <a:rPr lang="ro-RO" b="1" dirty="0"/>
              <a:t>) = L(G</a:t>
            </a:r>
            <a:r>
              <a:rPr lang="ro-RO" b="1" baseline="-25000" dirty="0"/>
              <a:t>1</a:t>
            </a:r>
            <a:r>
              <a:rPr lang="ro-RO" b="1" dirty="0"/>
              <a:t>)*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8EA8C-3206-3C47-9672-87CB4C71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D693A-F414-5844-96BC-B8F56A8C491B}"/>
              </a:ext>
            </a:extLst>
          </p:cNvPr>
          <p:cNvSpPr/>
          <p:nvPr/>
        </p:nvSpPr>
        <p:spPr>
          <a:xfrm>
            <a:off x="5723906" y="5355771"/>
            <a:ext cx="3942608" cy="617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FF0000"/>
                </a:solidFill>
              </a:rPr>
              <a:t>PROOF!!! </a:t>
            </a:r>
            <a:r>
              <a:rPr lang="ro-RO" sz="2400" b="1" dirty="0" err="1">
                <a:solidFill>
                  <a:srgbClr val="FF0000"/>
                </a:solidFill>
              </a:rPr>
              <a:t>Homework</a:t>
            </a:r>
            <a:endParaRPr lang="ro-R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3357-4574-1346-A3B3-755CB07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 err="1">
                <a:solidFill>
                  <a:srgbClr val="0432FF"/>
                </a:solidFill>
              </a:rPr>
              <a:t>Theorem</a:t>
            </a:r>
            <a:r>
              <a:rPr lang="ro-RO" dirty="0"/>
              <a:t>: </a:t>
            </a:r>
            <a:r>
              <a:rPr lang="ro-RO" i="1" dirty="0"/>
              <a:t>A </a:t>
            </a:r>
            <a:r>
              <a:rPr lang="ro-RO" i="1" dirty="0" err="1"/>
              <a:t>language</a:t>
            </a:r>
            <a:r>
              <a:rPr lang="ro-RO" i="1" dirty="0"/>
              <a:t> </a:t>
            </a:r>
            <a:r>
              <a:rPr lang="ro-RO" i="1" dirty="0" err="1"/>
              <a:t>is</a:t>
            </a:r>
            <a:r>
              <a:rPr lang="ro-RO" i="1" dirty="0"/>
              <a:t> a regular set </a:t>
            </a:r>
            <a:r>
              <a:rPr lang="ro-RO" i="1" dirty="0" err="1"/>
              <a:t>if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only</a:t>
            </a:r>
            <a:r>
              <a:rPr lang="ro-RO" i="1" dirty="0"/>
              <a:t> </a:t>
            </a:r>
            <a:r>
              <a:rPr lang="ro-RO" i="1" dirty="0" err="1"/>
              <a:t>if</a:t>
            </a:r>
            <a:r>
              <a:rPr lang="ro-RO" i="1" dirty="0"/>
              <a:t> </a:t>
            </a:r>
            <a:r>
              <a:rPr lang="ro-RO" i="1" dirty="0" err="1"/>
              <a:t>is</a:t>
            </a:r>
            <a:r>
              <a:rPr lang="ro-RO" i="1" dirty="0"/>
              <a:t> a </a:t>
            </a:r>
            <a:r>
              <a:rPr lang="ro-RO" i="1" dirty="0" err="1"/>
              <a:t>right</a:t>
            </a:r>
            <a:r>
              <a:rPr lang="ro-RO" i="1" dirty="0"/>
              <a:t> linear </a:t>
            </a:r>
            <a:r>
              <a:rPr lang="ro-RO" i="1" dirty="0" err="1"/>
              <a:t>language</a:t>
            </a:r>
            <a:endParaRPr lang="ro-RO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6D5B-468B-1842-8A5A-CF4FFF6C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 err="1"/>
              <a:t>Proof</a:t>
            </a:r>
            <a:r>
              <a:rPr lang="ro-RO" dirty="0"/>
              <a:t>:</a:t>
            </a:r>
          </a:p>
          <a:p>
            <a:pPr marL="0" indent="0">
              <a:buNone/>
            </a:pPr>
            <a:r>
              <a:rPr lang="ro-RO" dirty="0"/>
              <a:t>=&gt; </a:t>
            </a:r>
            <a:r>
              <a:rPr lang="ro-RO" dirty="0" err="1"/>
              <a:t>Apply</a:t>
            </a:r>
            <a:r>
              <a:rPr lang="ro-RO" dirty="0"/>
              <a:t> </a:t>
            </a:r>
            <a:r>
              <a:rPr lang="ro-RO" dirty="0" err="1"/>
              <a:t>lemma</a:t>
            </a:r>
            <a:r>
              <a:rPr lang="ro-RO" dirty="0"/>
              <a:t> 1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lemma</a:t>
            </a:r>
            <a:r>
              <a:rPr lang="ro-RO" dirty="0"/>
              <a:t> 2</a:t>
            </a:r>
          </a:p>
          <a:p>
            <a:pPr marL="0" indent="0">
              <a:buNone/>
            </a:pPr>
            <a:r>
              <a:rPr lang="ro-RO" dirty="0"/>
              <a:t>&lt;= construct a </a:t>
            </a:r>
            <a:r>
              <a:rPr lang="ro-RO" dirty="0" err="1"/>
              <a:t>system</a:t>
            </a:r>
            <a:r>
              <a:rPr lang="ro-RO" dirty="0"/>
              <a:t> of regular </a:t>
            </a:r>
            <a:r>
              <a:rPr lang="ro-RO" dirty="0" err="1"/>
              <a:t>exp</a:t>
            </a:r>
            <a:r>
              <a:rPr lang="ro-RO" dirty="0"/>
              <a:t> </a:t>
            </a:r>
            <a:r>
              <a:rPr lang="ro-RO" dirty="0" err="1"/>
              <a:t>equations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:</a:t>
            </a:r>
          </a:p>
          <a:p>
            <a:pPr>
              <a:buFontTx/>
              <a:buChar char="-"/>
            </a:pPr>
            <a:r>
              <a:rPr lang="ro-RO" dirty="0" err="1"/>
              <a:t>Indeterminants</a:t>
            </a:r>
            <a:r>
              <a:rPr lang="ro-RO" dirty="0"/>
              <a:t> – </a:t>
            </a:r>
            <a:r>
              <a:rPr lang="ro-RO" dirty="0" err="1"/>
              <a:t>nonterminals</a:t>
            </a:r>
            <a:endParaRPr lang="ro-RO" dirty="0"/>
          </a:p>
          <a:p>
            <a:pPr>
              <a:buFontTx/>
              <a:buChar char="-"/>
            </a:pPr>
            <a:r>
              <a:rPr lang="ro-RO" dirty="0" err="1"/>
              <a:t>Coefficients</a:t>
            </a:r>
            <a:r>
              <a:rPr lang="ro-RO" dirty="0"/>
              <a:t> – </a:t>
            </a:r>
            <a:r>
              <a:rPr lang="ro-RO" dirty="0" err="1"/>
              <a:t>terminals</a:t>
            </a:r>
            <a:endParaRPr lang="ro-RO" dirty="0"/>
          </a:p>
          <a:p>
            <a:pPr>
              <a:buFontTx/>
              <a:buChar char="-"/>
            </a:pPr>
            <a:r>
              <a:rPr lang="ro-RO" dirty="0" err="1"/>
              <a:t>Equation</a:t>
            </a:r>
            <a:r>
              <a:rPr lang="ro-RO" dirty="0"/>
              <a:t> for A: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possible</a:t>
            </a:r>
            <a:r>
              <a:rPr lang="ro-RO" dirty="0"/>
              <a:t> </a:t>
            </a:r>
            <a:r>
              <a:rPr lang="ro-RO" dirty="0" err="1"/>
              <a:t>rewritings</a:t>
            </a:r>
            <a:r>
              <a:rPr lang="ro-RO" dirty="0"/>
              <a:t> of A</a:t>
            </a:r>
          </a:p>
          <a:p>
            <a:pPr marL="0" indent="0">
              <a:buNone/>
            </a:pPr>
            <a:r>
              <a:rPr lang="ro-RO" dirty="0" err="1"/>
              <a:t>Example</a:t>
            </a:r>
            <a:r>
              <a:rPr lang="ro-RO" dirty="0"/>
              <a:t>: G=({S,A,B},{0,1}, P, S)</a:t>
            </a:r>
          </a:p>
          <a:p>
            <a:pPr marL="0" indent="0">
              <a:buNone/>
            </a:pPr>
            <a:r>
              <a:rPr lang="ro-RO" dirty="0"/>
              <a:t>P:  S → 0A | 1B | 𝝴				</a:t>
            </a:r>
          </a:p>
          <a:p>
            <a:pPr marL="0" indent="0">
              <a:buNone/>
            </a:pPr>
            <a:r>
              <a:rPr lang="ro-RO" dirty="0"/>
              <a:t>     A → 0B | 1A</a:t>
            </a:r>
          </a:p>
          <a:p>
            <a:pPr marL="0" indent="0">
              <a:buNone/>
            </a:pPr>
            <a:r>
              <a:rPr lang="ro-RO" dirty="0"/>
              <a:t>     B → 0S | 1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09CCA-E8A1-C745-8E9D-A99539B2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AA472A-4E98-6148-ACBA-2CFC17047CC7}"/>
                  </a:ext>
                </a:extLst>
              </p:cNvPr>
              <p:cNvSpPr/>
              <p:nvPr/>
            </p:nvSpPr>
            <p:spPr>
              <a:xfrm>
                <a:off x="5097040" y="4519180"/>
                <a:ext cx="2500132" cy="1548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ro-RO" sz="2400" dirty="0" smtClean="0"/>
                                <m:t>𝝴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AA472A-4E98-6148-ACBA-2CFC17047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40" y="4519180"/>
                <a:ext cx="2500132" cy="1548437"/>
              </a:xfrm>
              <a:prstGeom prst="rect">
                <a:avLst/>
              </a:prstGeom>
              <a:blipFill>
                <a:blip r:embed="rId2"/>
                <a:stretch>
                  <a:fillRect l="-84848" t="-155285" r="-3535" b="-24552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CC1CE0-611E-F147-930E-0AEFE3279022}"/>
              </a:ext>
            </a:extLst>
          </p:cNvPr>
          <p:cNvSpPr/>
          <p:nvPr/>
        </p:nvSpPr>
        <p:spPr>
          <a:xfrm>
            <a:off x="8261131" y="4666593"/>
            <a:ext cx="3342290" cy="12536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/>
              <a:t>Regular </a:t>
            </a:r>
            <a:r>
              <a:rPr lang="ro-RO" sz="2400" b="1" dirty="0" err="1"/>
              <a:t>exp</a:t>
            </a:r>
            <a:r>
              <a:rPr lang="ro-RO" sz="2400" b="1" dirty="0"/>
              <a:t> = </a:t>
            </a:r>
            <a:r>
              <a:rPr lang="ro-RO" sz="2400" b="1" dirty="0" err="1"/>
              <a:t>solution</a:t>
            </a:r>
            <a:r>
              <a:rPr lang="ro-RO" sz="2400" b="1" dirty="0"/>
              <a:t> </a:t>
            </a:r>
            <a:r>
              <a:rPr lang="ro-RO" sz="2400" b="1" dirty="0" err="1"/>
              <a:t>corresponding</a:t>
            </a:r>
            <a:r>
              <a:rPr lang="ro-RO" sz="2400" b="1" dirty="0"/>
              <a:t> </a:t>
            </a:r>
            <a:r>
              <a:rPr lang="ro-RO" sz="2400" b="1" dirty="0" err="1"/>
              <a:t>to</a:t>
            </a:r>
            <a:r>
              <a:rPr lang="ro-RO" sz="2400" b="1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19625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BFE4-79A5-7743-BDC7-1CE7F75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Why</a:t>
            </a:r>
            <a:r>
              <a:rPr lang="ro-R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B313-40F5-5646-B169-9842088F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 err="1"/>
              <a:t>Search</a:t>
            </a:r>
            <a:r>
              <a:rPr lang="ro-RO" dirty="0"/>
              <a:t> </a:t>
            </a:r>
            <a:r>
              <a:rPr lang="ro-RO" dirty="0" err="1"/>
              <a:t>engine</a:t>
            </a:r>
            <a:r>
              <a:rPr lang="ro-RO" dirty="0"/>
              <a:t> – succes of Google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Unix </a:t>
            </a:r>
            <a:r>
              <a:rPr lang="ro-RO" dirty="0" err="1"/>
              <a:t>commands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Programming</a:t>
            </a:r>
            <a:r>
              <a:rPr lang="ro-RO" dirty="0"/>
              <a:t> </a:t>
            </a:r>
            <a:r>
              <a:rPr lang="ro-RO" dirty="0" err="1"/>
              <a:t>languages</a:t>
            </a:r>
            <a:r>
              <a:rPr lang="ro-RO" dirty="0"/>
              <a:t> –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feature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6479B-0F42-A54A-9FE8-D03288A1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43343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A24-DD8A-F647-B056-ABF429AD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ro-RO" sz="3700" b="1" i="1" dirty="0" err="1"/>
              <a:t>Theorem</a:t>
            </a:r>
            <a:r>
              <a:rPr lang="ro-RO" sz="3700" dirty="0"/>
              <a:t>: </a:t>
            </a:r>
            <a:r>
              <a:rPr lang="ro-RO" sz="3700" i="1" dirty="0"/>
              <a:t>A </a:t>
            </a:r>
            <a:r>
              <a:rPr lang="ro-RO" sz="3700" i="1" dirty="0" err="1"/>
              <a:t>language</a:t>
            </a:r>
            <a:r>
              <a:rPr lang="ro-RO" sz="3700" i="1" dirty="0"/>
              <a:t> </a:t>
            </a:r>
            <a:r>
              <a:rPr lang="ro-RO" sz="3700" i="1" dirty="0" err="1"/>
              <a:t>is</a:t>
            </a:r>
            <a:r>
              <a:rPr lang="ro-RO" sz="3700" i="1" dirty="0"/>
              <a:t> a regular set </a:t>
            </a:r>
            <a:r>
              <a:rPr lang="ro-RO" sz="3700" i="1" dirty="0" err="1"/>
              <a:t>if</a:t>
            </a:r>
            <a:r>
              <a:rPr lang="ro-RO" sz="3700" i="1" dirty="0"/>
              <a:t> </a:t>
            </a:r>
            <a:r>
              <a:rPr lang="ro-RO" sz="3700" i="1" dirty="0" err="1"/>
              <a:t>and</a:t>
            </a:r>
            <a:r>
              <a:rPr lang="ro-RO" sz="3700" i="1" dirty="0"/>
              <a:t> </a:t>
            </a:r>
            <a:r>
              <a:rPr lang="ro-RO" sz="3700" i="1" dirty="0" err="1"/>
              <a:t>only</a:t>
            </a:r>
            <a:r>
              <a:rPr lang="ro-RO" sz="3700" i="1" dirty="0"/>
              <a:t> </a:t>
            </a:r>
            <a:r>
              <a:rPr lang="ro-RO" sz="3700" i="1" dirty="0" err="1"/>
              <a:t>if</a:t>
            </a:r>
            <a:r>
              <a:rPr lang="ro-RO" sz="3700" i="1" dirty="0"/>
              <a:t> </a:t>
            </a:r>
            <a:r>
              <a:rPr lang="ro-RO" sz="3700" i="1" dirty="0" err="1"/>
              <a:t>is</a:t>
            </a:r>
            <a:r>
              <a:rPr lang="ro-RO" sz="3700" i="1" dirty="0"/>
              <a:t> </a:t>
            </a:r>
            <a:r>
              <a:rPr lang="ro-RO" sz="3700" i="1" dirty="0" err="1"/>
              <a:t>accepted</a:t>
            </a:r>
            <a:r>
              <a:rPr lang="ro-RO" sz="3700" i="1" dirty="0"/>
              <a:t> </a:t>
            </a:r>
            <a:r>
              <a:rPr lang="ro-RO" sz="3700" i="1" dirty="0" err="1"/>
              <a:t>by</a:t>
            </a:r>
            <a:r>
              <a:rPr lang="ro-RO" sz="3700" i="1" dirty="0"/>
              <a:t> a FA</a:t>
            </a:r>
            <a:endParaRPr lang="ro-RO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E23A-D3F7-8F49-964B-2E4F9345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700" dirty="0" err="1"/>
              <a:t>Proof</a:t>
            </a:r>
            <a:r>
              <a:rPr lang="ro-RO" sz="1700" dirty="0"/>
              <a:t>:</a:t>
            </a:r>
          </a:p>
          <a:p>
            <a:pPr marL="0" indent="0">
              <a:buNone/>
            </a:pPr>
            <a:r>
              <a:rPr lang="ro-RO" sz="1700" dirty="0"/>
              <a:t>=&gt; </a:t>
            </a:r>
            <a:r>
              <a:rPr lang="ro-RO" sz="1700" dirty="0" err="1"/>
              <a:t>Apply</a:t>
            </a:r>
            <a:r>
              <a:rPr lang="ro-RO" sz="1700" dirty="0"/>
              <a:t> </a:t>
            </a:r>
            <a:r>
              <a:rPr lang="ro-RO" sz="1700" dirty="0" err="1"/>
              <a:t>lemma</a:t>
            </a:r>
            <a:r>
              <a:rPr lang="ro-RO" sz="1700" dirty="0"/>
              <a:t> 1 </a:t>
            </a:r>
            <a:r>
              <a:rPr lang="ro-RO" sz="1700" dirty="0" err="1"/>
              <a:t>and</a:t>
            </a:r>
            <a:r>
              <a:rPr lang="ro-RO" sz="1700" dirty="0"/>
              <a:t> </a:t>
            </a:r>
            <a:r>
              <a:rPr lang="ro-RO" sz="1700" dirty="0" err="1"/>
              <a:t>lemma</a:t>
            </a:r>
            <a:r>
              <a:rPr lang="ro-RO" sz="1700" dirty="0"/>
              <a:t> 2 (</a:t>
            </a:r>
            <a:r>
              <a:rPr lang="ro-RO" sz="1700" dirty="0" err="1"/>
              <a:t>to</a:t>
            </a:r>
            <a:r>
              <a:rPr lang="ro-RO" sz="1700" dirty="0"/>
              <a:t> </a:t>
            </a:r>
            <a:r>
              <a:rPr lang="ro-RO" sz="1700" dirty="0" err="1"/>
              <a:t>follow</a:t>
            </a:r>
            <a:r>
              <a:rPr lang="ro-RO" sz="1700" dirty="0"/>
              <a:t>, similar </a:t>
            </a:r>
            <a:r>
              <a:rPr lang="ro-RO" sz="1700" dirty="0" err="1"/>
              <a:t>to</a:t>
            </a:r>
            <a:r>
              <a:rPr lang="ro-RO" sz="1700" dirty="0"/>
              <a:t> RG)</a:t>
            </a:r>
          </a:p>
          <a:p>
            <a:pPr marL="0" indent="0">
              <a:buNone/>
            </a:pPr>
            <a:r>
              <a:rPr lang="ro-RO" sz="1700" dirty="0"/>
              <a:t>&lt;= construct a </a:t>
            </a:r>
            <a:r>
              <a:rPr lang="ro-RO" sz="1700" dirty="0" err="1"/>
              <a:t>system</a:t>
            </a:r>
            <a:r>
              <a:rPr lang="ro-RO" sz="1700" dirty="0"/>
              <a:t> of regular </a:t>
            </a:r>
            <a:r>
              <a:rPr lang="ro-RO" sz="1700" dirty="0" err="1"/>
              <a:t>exp</a:t>
            </a:r>
            <a:r>
              <a:rPr lang="ro-RO" sz="1700" dirty="0"/>
              <a:t> </a:t>
            </a:r>
            <a:r>
              <a:rPr lang="ro-RO" sz="1700" dirty="0" err="1"/>
              <a:t>equations</a:t>
            </a:r>
            <a:r>
              <a:rPr lang="ro-RO" sz="1700" dirty="0"/>
              <a:t> </a:t>
            </a:r>
            <a:r>
              <a:rPr lang="ro-RO" sz="1700" dirty="0" err="1"/>
              <a:t>where</a:t>
            </a:r>
            <a:r>
              <a:rPr lang="ro-RO" sz="1700" dirty="0"/>
              <a:t>:</a:t>
            </a:r>
          </a:p>
          <a:p>
            <a:pPr>
              <a:buFontTx/>
              <a:buChar char="-"/>
            </a:pPr>
            <a:r>
              <a:rPr lang="ro-RO" sz="1700" dirty="0" err="1"/>
              <a:t>Indeterminants</a:t>
            </a:r>
            <a:r>
              <a:rPr lang="ro-RO" sz="1700" dirty="0"/>
              <a:t> – </a:t>
            </a:r>
            <a:r>
              <a:rPr lang="ro-RO" sz="1700" dirty="0" err="1"/>
              <a:t>states</a:t>
            </a:r>
            <a:endParaRPr lang="ro-RO" sz="1700" dirty="0"/>
          </a:p>
          <a:p>
            <a:pPr>
              <a:buFontTx/>
              <a:buChar char="-"/>
            </a:pPr>
            <a:r>
              <a:rPr lang="ro-RO" sz="1700" dirty="0" err="1"/>
              <a:t>Coefficients</a:t>
            </a:r>
            <a:r>
              <a:rPr lang="ro-RO" sz="1700" dirty="0"/>
              <a:t> – </a:t>
            </a:r>
            <a:r>
              <a:rPr lang="ro-RO" sz="1700" dirty="0" err="1"/>
              <a:t>terminals</a:t>
            </a:r>
            <a:endParaRPr lang="ro-RO" sz="1700" dirty="0"/>
          </a:p>
          <a:p>
            <a:pPr>
              <a:buFontTx/>
              <a:buChar char="-"/>
            </a:pPr>
            <a:r>
              <a:rPr lang="ro-RO" sz="1700" dirty="0" err="1"/>
              <a:t>Equation</a:t>
            </a:r>
            <a:r>
              <a:rPr lang="ro-RO" sz="1700" dirty="0"/>
              <a:t> for A: </a:t>
            </a:r>
            <a:r>
              <a:rPr lang="ro-RO" sz="1700" dirty="0" err="1"/>
              <a:t>all</a:t>
            </a:r>
            <a:r>
              <a:rPr lang="ro-RO" sz="1700" dirty="0"/>
              <a:t> </a:t>
            </a:r>
            <a:r>
              <a:rPr lang="ro-RO" sz="1700" dirty="0" err="1"/>
              <a:t>the</a:t>
            </a:r>
            <a:r>
              <a:rPr lang="ro-RO" sz="1700" dirty="0"/>
              <a:t> </a:t>
            </a:r>
            <a:r>
              <a:rPr lang="ro-RO" sz="1700" dirty="0" err="1"/>
              <a:t>possibilities</a:t>
            </a:r>
            <a:r>
              <a:rPr lang="ro-RO" sz="1700" dirty="0"/>
              <a:t> </a:t>
            </a:r>
            <a:r>
              <a:rPr lang="ro-RO" sz="1700" dirty="0" err="1"/>
              <a:t>that</a:t>
            </a:r>
            <a:r>
              <a:rPr lang="ro-RO" sz="1700" dirty="0"/>
              <a:t> put </a:t>
            </a:r>
            <a:r>
              <a:rPr lang="ro-RO" sz="1700" dirty="0" err="1"/>
              <a:t>the</a:t>
            </a:r>
            <a:r>
              <a:rPr lang="ro-RO" sz="1700" dirty="0"/>
              <a:t> FA in state A </a:t>
            </a:r>
          </a:p>
          <a:p>
            <a:pPr>
              <a:buFontTx/>
              <a:buChar char="-"/>
            </a:pPr>
            <a:r>
              <a:rPr lang="ro-RO" sz="1700" dirty="0" err="1"/>
              <a:t>Equation</a:t>
            </a:r>
            <a:r>
              <a:rPr lang="ro-RO" sz="1700" dirty="0"/>
              <a:t> of </a:t>
            </a:r>
            <a:r>
              <a:rPr lang="ro-RO" sz="1700" dirty="0" err="1"/>
              <a:t>the</a:t>
            </a:r>
            <a:r>
              <a:rPr lang="ro-RO" sz="1700" dirty="0"/>
              <a:t> </a:t>
            </a:r>
            <a:r>
              <a:rPr lang="ro-RO" sz="1700" dirty="0" err="1"/>
              <a:t>form</a:t>
            </a:r>
            <a:r>
              <a:rPr lang="ro-RO" sz="1700" dirty="0"/>
              <a:t>: X=</a:t>
            </a:r>
            <a:r>
              <a:rPr lang="ro-RO" sz="1700" dirty="0" err="1"/>
              <a:t>Xa+b</a:t>
            </a:r>
            <a:r>
              <a:rPr lang="ro-RO" sz="1700" dirty="0"/>
              <a:t> =&gt; </a:t>
            </a:r>
            <a:r>
              <a:rPr lang="ro-RO" sz="1700" dirty="0" err="1"/>
              <a:t>solution</a:t>
            </a:r>
            <a:r>
              <a:rPr lang="ro-RO" sz="1700" dirty="0"/>
              <a:t> X=ba*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4F0C7-BDC5-9F4B-8AB2-8E3420AF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ro-RO"/>
              <a:t>S.Motogna - Formal Languages &amp; Compiler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63C8E-D23F-4F41-A701-B9B9DA3B5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7" r="17540" b="2"/>
          <a:stretch/>
        </p:blipFill>
        <p:spPr>
          <a:xfrm>
            <a:off x="7287235" y="544672"/>
            <a:ext cx="3948324" cy="260843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4706FA-1097-764E-88F4-D86221C82AAD}"/>
                  </a:ext>
                </a:extLst>
              </p:cNvPr>
              <p:cNvSpPr/>
              <p:nvPr/>
            </p:nvSpPr>
            <p:spPr>
              <a:xfrm>
                <a:off x="7287235" y="2316480"/>
                <a:ext cx="4315794" cy="1253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nor/>
                                </m:rPr>
                                <a:rPr lang="ro-RO" dirty="0" smtClean="0"/>
                                <m:t>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4706FA-1097-764E-88F4-D86221C82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235" y="2316480"/>
                <a:ext cx="4315794" cy="1253613"/>
              </a:xfrm>
              <a:prstGeom prst="rect">
                <a:avLst/>
              </a:prstGeom>
              <a:blipFill>
                <a:blip r:embed="rId3"/>
                <a:stretch>
                  <a:fillRect l="-36657" t="-136000" b="-22700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204E722-5F5C-0D44-BB50-B2281B106732}"/>
              </a:ext>
            </a:extLst>
          </p:cNvPr>
          <p:cNvSpPr/>
          <p:nvPr/>
        </p:nvSpPr>
        <p:spPr>
          <a:xfrm>
            <a:off x="7590252" y="3972910"/>
            <a:ext cx="3342290" cy="12536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/>
              <a:t>Regular </a:t>
            </a:r>
            <a:r>
              <a:rPr lang="ro-RO" sz="2400" b="1" dirty="0" err="1"/>
              <a:t>exp</a:t>
            </a:r>
            <a:r>
              <a:rPr lang="ro-RO" sz="2400" b="1" dirty="0"/>
              <a:t> = </a:t>
            </a:r>
            <a:r>
              <a:rPr lang="ro-RO" sz="2400" b="1" dirty="0" err="1"/>
              <a:t>union</a:t>
            </a:r>
            <a:r>
              <a:rPr lang="ro-RO" sz="2400" b="1" dirty="0"/>
              <a:t> of </a:t>
            </a:r>
            <a:r>
              <a:rPr lang="ro-RO" sz="2400" b="1" dirty="0" err="1"/>
              <a:t>solutions</a:t>
            </a:r>
            <a:r>
              <a:rPr lang="ro-RO" sz="2400" b="1" dirty="0"/>
              <a:t> </a:t>
            </a:r>
            <a:r>
              <a:rPr lang="ro-RO" sz="2400" b="1" dirty="0" err="1"/>
              <a:t>corresponding</a:t>
            </a:r>
            <a:r>
              <a:rPr lang="ro-RO" sz="2400" b="1" dirty="0"/>
              <a:t> </a:t>
            </a:r>
            <a:r>
              <a:rPr lang="ro-RO" sz="2400" b="1" dirty="0" err="1"/>
              <a:t>to</a:t>
            </a:r>
            <a:r>
              <a:rPr lang="ro-RO" sz="2400" b="1" dirty="0"/>
              <a:t> final </a:t>
            </a:r>
            <a:r>
              <a:rPr lang="ro-RO" sz="2400" b="1" dirty="0" err="1"/>
              <a:t>states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39275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5E1C-6624-CD47-B538-E2FDC7EF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>
                <a:solidFill>
                  <a:srgbClr val="0432FF"/>
                </a:solidFill>
              </a:rPr>
              <a:t>Lemma</a:t>
            </a:r>
            <a:r>
              <a:rPr lang="ro-RO" b="1" dirty="0">
                <a:solidFill>
                  <a:srgbClr val="0432FF"/>
                </a:solidFill>
              </a:rPr>
              <a:t> 1’</a:t>
            </a:r>
            <a:r>
              <a:rPr lang="ro-RO" dirty="0"/>
              <a:t>:𝞥,{𝞮}, {a},∀a∊𝚺 are </a:t>
            </a:r>
            <a:r>
              <a:rPr lang="ro-RO" dirty="0" err="1"/>
              <a:t>accepted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1A66E2-1C0A-1649-BBA4-77EBA9F9C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076">
                  <a:extLst>
                    <a:ext uri="{9D8B030D-6E8A-4147-A177-3AD203B41FA5}">
                      <a16:colId xmlns:a16="http://schemas.microsoft.com/office/drawing/2014/main" val="3370222195"/>
                    </a:ext>
                  </a:extLst>
                </a:gridCol>
                <a:gridCol w="5993524">
                  <a:extLst>
                    <a:ext uri="{9D8B030D-6E8A-4147-A177-3AD203B41FA5}">
                      <a16:colId xmlns:a16="http://schemas.microsoft.com/office/drawing/2014/main" val="2182843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800" dirty="0" err="1"/>
                        <a:t>Reg</a:t>
                      </a:r>
                      <a:r>
                        <a:rPr lang="ro-RO" sz="2800" dirty="0"/>
                        <a:t> </a:t>
                      </a:r>
                      <a:r>
                        <a:rPr lang="ro-RO" sz="2800" dirty="0" err="1"/>
                        <a:t>exp</a:t>
                      </a:r>
                      <a:endParaRPr lang="ro-R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dirty="0"/>
                        <a:t>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2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800" dirty="0"/>
                        <a:t>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800" dirty="0"/>
                        <a:t>M = (Q, 𝚺, 𝛿, q</a:t>
                      </a:r>
                      <a:r>
                        <a:rPr lang="ro-RO" sz="2800" baseline="-25000" dirty="0"/>
                        <a:t>0, </a:t>
                      </a:r>
                      <a:r>
                        <a:rPr lang="ro-RO" sz="2800" dirty="0"/>
                        <a:t>𝞥)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4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800" dirty="0"/>
                        <a:t>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800" dirty="0"/>
                        <a:t>M = (Q, 𝚺, 𝞥, q</a:t>
                      </a:r>
                      <a:r>
                        <a:rPr lang="ro-RO" sz="2800" baseline="-25000" dirty="0"/>
                        <a:t>0,</a:t>
                      </a:r>
                      <a:r>
                        <a:rPr lang="ro-RO" sz="2800" dirty="0"/>
                        <a:t> {q</a:t>
                      </a:r>
                      <a:r>
                        <a:rPr lang="ro-RO" sz="2800" baseline="-25000" dirty="0"/>
                        <a:t>0</a:t>
                      </a:r>
                      <a:r>
                        <a:rPr lang="ro-RO" sz="2800" dirty="0"/>
                        <a:t>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5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800" dirty="0" err="1"/>
                        <a:t>a,∀a</a:t>
                      </a:r>
                      <a:r>
                        <a:rPr lang="ro-RO" sz="2800" dirty="0"/>
                        <a:t>∊𝚺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800" dirty="0"/>
                        <a:t>M = ({q</a:t>
                      </a:r>
                      <a:r>
                        <a:rPr lang="ro-RO" sz="2800" baseline="-25000" dirty="0"/>
                        <a:t>0</a:t>
                      </a:r>
                      <a:r>
                        <a:rPr lang="ro-RO" sz="2800" dirty="0"/>
                        <a:t>,q</a:t>
                      </a:r>
                      <a:r>
                        <a:rPr lang="ro-RO" sz="2800" baseline="-25000" dirty="0"/>
                        <a:t>1</a:t>
                      </a:r>
                      <a:r>
                        <a:rPr lang="ro-RO" sz="2800" dirty="0"/>
                        <a:t>}, 𝚺, {𝛿(q</a:t>
                      </a:r>
                      <a:r>
                        <a:rPr lang="ro-RO" sz="2800" baseline="-25000" dirty="0"/>
                        <a:t>0</a:t>
                      </a:r>
                      <a:r>
                        <a:rPr lang="ro-RO" sz="2800" dirty="0"/>
                        <a:t>,a) = q</a:t>
                      </a:r>
                      <a:r>
                        <a:rPr lang="ro-RO" sz="2800" baseline="-25000" dirty="0"/>
                        <a:t>1</a:t>
                      </a:r>
                      <a:r>
                        <a:rPr lang="ro-RO" sz="2800" dirty="0"/>
                        <a:t>}, q</a:t>
                      </a:r>
                      <a:r>
                        <a:rPr lang="ro-RO" sz="2800" baseline="-25000" dirty="0"/>
                        <a:t>0, </a:t>
                      </a:r>
                      <a:r>
                        <a:rPr lang="ro-RO" sz="2800" dirty="0"/>
                        <a:t>{q</a:t>
                      </a:r>
                      <a:r>
                        <a:rPr lang="ro-RO" sz="2800" baseline="-25000" dirty="0"/>
                        <a:t>1</a:t>
                      </a:r>
                      <a:r>
                        <a:rPr lang="ro-RO" sz="2800" dirty="0"/>
                        <a:t>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886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78B6B-F1B5-594C-84D5-44F4469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278154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7B23-6A23-054E-8A6A-DB5276DA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261"/>
          </a:xfrm>
        </p:spPr>
        <p:txBody>
          <a:bodyPr>
            <a:normAutofit fontScale="90000"/>
          </a:bodyPr>
          <a:lstStyle/>
          <a:p>
            <a:r>
              <a:rPr lang="ro-RO" b="1" dirty="0" err="1">
                <a:solidFill>
                  <a:srgbClr val="0432FF"/>
                </a:solidFill>
              </a:rPr>
              <a:t>Lemma</a:t>
            </a:r>
            <a:r>
              <a:rPr lang="ro-RO" b="1" dirty="0">
                <a:solidFill>
                  <a:srgbClr val="0432FF"/>
                </a:solidFill>
              </a:rPr>
              <a:t> 2’</a:t>
            </a:r>
            <a:r>
              <a:rPr lang="ro-RO" dirty="0"/>
              <a:t>:If L</a:t>
            </a:r>
            <a:r>
              <a:rPr lang="ro-RO" baseline="-25000" dirty="0"/>
              <a:t>1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L</a:t>
            </a:r>
            <a:r>
              <a:rPr lang="ro-RO" baseline="-25000" dirty="0"/>
              <a:t>2</a:t>
            </a:r>
            <a:r>
              <a:rPr lang="ro-RO" dirty="0"/>
              <a:t> are </a:t>
            </a:r>
            <a:r>
              <a:rPr lang="ro-RO" dirty="0" err="1"/>
              <a:t>accepted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a FA </a:t>
            </a:r>
            <a:r>
              <a:rPr lang="ro-RO" dirty="0" err="1"/>
              <a:t>then</a:t>
            </a:r>
            <a:r>
              <a:rPr lang="ro-RO" dirty="0"/>
              <a:t>:</a:t>
            </a:r>
            <a:br>
              <a:rPr lang="ro-RO" dirty="0"/>
            </a:br>
            <a:r>
              <a:rPr lang="ro-RO" dirty="0"/>
              <a:t>		L</a:t>
            </a:r>
            <a:r>
              <a:rPr lang="ro-RO" baseline="-25000" dirty="0"/>
              <a:t>1</a:t>
            </a:r>
            <a:r>
              <a:rPr lang="ro-RO" dirty="0"/>
              <a:t> ∪ L</a:t>
            </a:r>
            <a:r>
              <a:rPr lang="ro-RO" baseline="-25000" dirty="0"/>
              <a:t>2</a:t>
            </a:r>
            <a:r>
              <a:rPr lang="ro-RO" dirty="0"/>
              <a:t>, L</a:t>
            </a:r>
            <a:r>
              <a:rPr lang="ro-RO" baseline="-25000" dirty="0"/>
              <a:t>1</a:t>
            </a:r>
            <a:r>
              <a:rPr lang="ro-RO" dirty="0"/>
              <a:t>L</a:t>
            </a:r>
            <a:r>
              <a:rPr lang="ro-RO" baseline="-25000" dirty="0"/>
              <a:t>2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L</a:t>
            </a:r>
            <a:r>
              <a:rPr lang="ro-RO" baseline="-25000" dirty="0"/>
              <a:t>1</a:t>
            </a:r>
            <a:r>
              <a:rPr lang="ro-RO" dirty="0"/>
              <a:t>* are </a:t>
            </a:r>
            <a:r>
              <a:rPr lang="ro-RO" dirty="0" err="1"/>
              <a:t>accepted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5128-D346-2141-AE0C-1B4B8AB9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/>
          <a:lstStyle/>
          <a:p>
            <a:pPr marL="0" indent="0">
              <a:buNone/>
            </a:pPr>
            <a:r>
              <a:rPr lang="ro-RO" dirty="0" err="1"/>
              <a:t>Proof</a:t>
            </a:r>
            <a:r>
              <a:rPr lang="ro-RO" dirty="0"/>
              <a:t>:</a:t>
            </a:r>
          </a:p>
          <a:p>
            <a:pPr marL="0" indent="0">
              <a:buNone/>
            </a:pPr>
            <a:r>
              <a:rPr lang="ro-RO" dirty="0"/>
              <a:t>M</a:t>
            </a:r>
            <a:r>
              <a:rPr lang="ro-RO" baseline="-25000" dirty="0"/>
              <a:t>1</a:t>
            </a:r>
            <a:r>
              <a:rPr lang="ro-RO" dirty="0"/>
              <a:t> = (Q</a:t>
            </a:r>
            <a:r>
              <a:rPr lang="ro-RO" baseline="-25000" dirty="0"/>
              <a:t>1</a:t>
            </a:r>
            <a:r>
              <a:rPr lang="ro-RO" dirty="0"/>
              <a:t>, 𝚺</a:t>
            </a:r>
            <a:r>
              <a:rPr lang="ro-RO" baseline="-25000" dirty="0"/>
              <a:t>1</a:t>
            </a:r>
            <a:r>
              <a:rPr lang="ro-RO" dirty="0"/>
              <a:t>, 𝛿</a:t>
            </a:r>
            <a:r>
              <a:rPr lang="ro-RO" baseline="-25000" dirty="0"/>
              <a:t>1</a:t>
            </a:r>
            <a:r>
              <a:rPr lang="ro-RO" dirty="0"/>
              <a:t>, q</a:t>
            </a:r>
            <a:r>
              <a:rPr lang="ro-RO" baseline="-25000" dirty="0"/>
              <a:t>01</a:t>
            </a:r>
            <a:r>
              <a:rPr lang="ro-RO" dirty="0"/>
              <a:t>, F</a:t>
            </a:r>
            <a:r>
              <a:rPr lang="ro-RO" baseline="-25000" dirty="0"/>
              <a:t>1</a:t>
            </a:r>
            <a:r>
              <a:rPr lang="ro-RO" dirty="0"/>
              <a:t>)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L</a:t>
            </a:r>
            <a:r>
              <a:rPr lang="ro-RO" baseline="-25000" dirty="0"/>
              <a:t>1</a:t>
            </a:r>
            <a:r>
              <a:rPr lang="ro-RO" dirty="0"/>
              <a:t>= L(M</a:t>
            </a:r>
            <a:r>
              <a:rPr lang="ro-RO" baseline="-25000" dirty="0"/>
              <a:t>1</a:t>
            </a:r>
            <a:r>
              <a:rPr lang="ro-RO" dirty="0"/>
              <a:t>)  </a:t>
            </a:r>
          </a:p>
          <a:p>
            <a:pPr marL="0" indent="0">
              <a:buNone/>
            </a:pPr>
            <a:r>
              <a:rPr lang="ro-RO" dirty="0"/>
              <a:t>M</a:t>
            </a:r>
            <a:r>
              <a:rPr lang="ro-RO" baseline="-25000" dirty="0"/>
              <a:t>2</a:t>
            </a:r>
            <a:r>
              <a:rPr lang="ro-RO" dirty="0"/>
              <a:t> = (Q</a:t>
            </a:r>
            <a:r>
              <a:rPr lang="ro-RO" baseline="-25000" dirty="0"/>
              <a:t>2</a:t>
            </a:r>
            <a:r>
              <a:rPr lang="ro-RO" dirty="0"/>
              <a:t>, 𝚺</a:t>
            </a:r>
            <a:r>
              <a:rPr lang="ro-RO" baseline="-25000" dirty="0"/>
              <a:t>2</a:t>
            </a:r>
            <a:r>
              <a:rPr lang="ro-RO" dirty="0"/>
              <a:t>, 𝛿</a:t>
            </a:r>
            <a:r>
              <a:rPr lang="ro-RO" baseline="-25000" dirty="0"/>
              <a:t>2</a:t>
            </a:r>
            <a:r>
              <a:rPr lang="ro-RO" dirty="0"/>
              <a:t>, q</a:t>
            </a:r>
            <a:r>
              <a:rPr lang="ro-RO" baseline="-25000" dirty="0"/>
              <a:t>02</a:t>
            </a:r>
            <a:r>
              <a:rPr lang="ro-RO" dirty="0"/>
              <a:t>, F</a:t>
            </a:r>
            <a:r>
              <a:rPr lang="ro-RO" baseline="-25000" dirty="0"/>
              <a:t>2</a:t>
            </a:r>
            <a:r>
              <a:rPr lang="ro-RO" dirty="0"/>
              <a:t>)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L</a:t>
            </a:r>
            <a:r>
              <a:rPr lang="ro-RO" baseline="-25000" dirty="0"/>
              <a:t>2</a:t>
            </a:r>
            <a:r>
              <a:rPr lang="ro-RO" dirty="0"/>
              <a:t> = L(M</a:t>
            </a:r>
            <a:r>
              <a:rPr lang="ro-RO" baseline="-25000" dirty="0"/>
              <a:t>2</a:t>
            </a:r>
            <a:r>
              <a:rPr lang="ro-RO" dirty="0"/>
              <a:t>)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M</a:t>
            </a:r>
            <a:r>
              <a:rPr lang="ro-RO" baseline="-25000" dirty="0"/>
              <a:t>3</a:t>
            </a:r>
            <a:r>
              <a:rPr lang="ro-RO" dirty="0"/>
              <a:t> = (Q</a:t>
            </a:r>
            <a:r>
              <a:rPr lang="ro-RO" baseline="-25000" dirty="0"/>
              <a:t>3</a:t>
            </a:r>
            <a:r>
              <a:rPr lang="ro-RO" dirty="0"/>
              <a:t>, 𝚺</a:t>
            </a:r>
            <a:r>
              <a:rPr lang="ro-RO" baseline="-25000" dirty="0"/>
              <a:t>1U</a:t>
            </a:r>
            <a:r>
              <a:rPr lang="ro-RO" dirty="0"/>
              <a:t>, 𝛿</a:t>
            </a:r>
            <a:r>
              <a:rPr lang="ro-RO" baseline="-25000" dirty="0"/>
              <a:t>3</a:t>
            </a:r>
            <a:r>
              <a:rPr lang="ro-RO" dirty="0"/>
              <a:t>, q</a:t>
            </a:r>
            <a:r>
              <a:rPr lang="ro-RO" baseline="-25000" dirty="0"/>
              <a:t>03</a:t>
            </a:r>
            <a:r>
              <a:rPr lang="ro-RO" dirty="0"/>
              <a:t>, F</a:t>
            </a:r>
            <a:r>
              <a:rPr lang="ro-RO" baseline="-25000" dirty="0"/>
              <a:t>3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Q</a:t>
            </a:r>
            <a:r>
              <a:rPr lang="ro-RO" baseline="-25000" dirty="0"/>
              <a:t>3</a:t>
            </a:r>
            <a:r>
              <a:rPr lang="ro-RO" dirty="0"/>
              <a:t> = Q</a:t>
            </a:r>
            <a:r>
              <a:rPr lang="ro-RO" baseline="-25000" dirty="0"/>
              <a:t>1</a:t>
            </a:r>
            <a:r>
              <a:rPr lang="ro-RO" dirty="0"/>
              <a:t> U Q</a:t>
            </a:r>
            <a:r>
              <a:rPr lang="ro-RO" baseline="-25000" dirty="0"/>
              <a:t>2</a:t>
            </a:r>
            <a:r>
              <a:rPr lang="ro-RO" dirty="0"/>
              <a:t> U {q</a:t>
            </a:r>
            <a:r>
              <a:rPr lang="ro-RO" baseline="-25000" dirty="0"/>
              <a:t>03</a:t>
            </a:r>
            <a:r>
              <a:rPr lang="ro-RO" dirty="0"/>
              <a:t>}; ∑</a:t>
            </a:r>
            <a:r>
              <a:rPr lang="ro-RO" baseline="-25000" dirty="0"/>
              <a:t>3</a:t>
            </a:r>
            <a:r>
              <a:rPr lang="ro-RO" dirty="0"/>
              <a:t> = ∑</a:t>
            </a:r>
            <a:r>
              <a:rPr lang="ro-RO" baseline="-25000" dirty="0"/>
              <a:t>1</a:t>
            </a:r>
            <a:r>
              <a:rPr lang="ro-RO" dirty="0"/>
              <a:t> U ∑</a:t>
            </a:r>
            <a:r>
              <a:rPr lang="ro-RO" baseline="-25000" dirty="0"/>
              <a:t>2</a:t>
            </a:r>
          </a:p>
          <a:p>
            <a:pPr marL="0" indent="0">
              <a:buNone/>
            </a:pPr>
            <a:r>
              <a:rPr lang="ro-RO" dirty="0"/>
              <a:t>F</a:t>
            </a:r>
            <a:r>
              <a:rPr lang="ro-RO" baseline="-25000" dirty="0"/>
              <a:t>3</a:t>
            </a:r>
            <a:r>
              <a:rPr lang="ro-RO" dirty="0"/>
              <a:t> = F</a:t>
            </a:r>
            <a:r>
              <a:rPr lang="ro-RO" baseline="-25000" dirty="0"/>
              <a:t>1</a:t>
            </a:r>
            <a:r>
              <a:rPr lang="ro-RO" dirty="0"/>
              <a:t> U F</a:t>
            </a:r>
            <a:r>
              <a:rPr lang="ro-RO" baseline="-25000" dirty="0"/>
              <a:t>2</a:t>
            </a:r>
            <a:r>
              <a:rPr lang="ro-RO" dirty="0"/>
              <a:t> U {q</a:t>
            </a:r>
            <a:r>
              <a:rPr lang="ro-RO" baseline="-25000" dirty="0"/>
              <a:t>03</a:t>
            </a:r>
            <a:r>
              <a:rPr lang="ro-RO" dirty="0"/>
              <a:t> | </a:t>
            </a:r>
            <a:r>
              <a:rPr lang="ro-RO" dirty="0" err="1"/>
              <a:t>if</a:t>
            </a:r>
            <a:r>
              <a:rPr lang="ro-RO" dirty="0"/>
              <a:t> q</a:t>
            </a:r>
            <a:r>
              <a:rPr lang="ro-RO" baseline="-25000" dirty="0"/>
              <a:t>01</a:t>
            </a:r>
            <a:r>
              <a:rPr lang="ro-RO" dirty="0"/>
              <a:t> ∊ F</a:t>
            </a:r>
            <a:r>
              <a:rPr lang="ro-RO" baseline="-25000" dirty="0"/>
              <a:t>1</a:t>
            </a:r>
            <a:r>
              <a:rPr lang="ro-RO" dirty="0"/>
              <a:t> or q</a:t>
            </a:r>
            <a:r>
              <a:rPr lang="ro-RO" baseline="-25000" dirty="0"/>
              <a:t>02</a:t>
            </a:r>
            <a:r>
              <a:rPr lang="ro-RO" dirty="0"/>
              <a:t> ∊ F</a:t>
            </a:r>
            <a:r>
              <a:rPr lang="ro-RO" baseline="-25000" dirty="0"/>
              <a:t>2</a:t>
            </a:r>
            <a:r>
              <a:rPr lang="ro-RO" dirty="0"/>
              <a:t>}</a:t>
            </a:r>
          </a:p>
          <a:p>
            <a:pPr marL="0" indent="0">
              <a:buNone/>
            </a:pPr>
            <a:r>
              <a:rPr lang="ro-RO" dirty="0"/>
              <a:t>𝛿</a:t>
            </a:r>
            <a:r>
              <a:rPr lang="ro-RO" baseline="-25000" dirty="0"/>
              <a:t>3 </a:t>
            </a:r>
            <a:r>
              <a:rPr lang="ro-RO" dirty="0"/>
              <a:t>= 𝛿</a:t>
            </a:r>
            <a:r>
              <a:rPr lang="ro-RO" baseline="-25000" dirty="0"/>
              <a:t>1 </a:t>
            </a:r>
            <a:r>
              <a:rPr lang="ro-RO" dirty="0"/>
              <a:t>U 𝛿</a:t>
            </a:r>
            <a:r>
              <a:rPr lang="ro-RO" baseline="-25000" dirty="0"/>
              <a:t>2 </a:t>
            </a:r>
            <a:r>
              <a:rPr lang="ro-RO" dirty="0"/>
              <a:t>U {𝛿</a:t>
            </a:r>
            <a:r>
              <a:rPr lang="ro-RO" baseline="-25000" dirty="0"/>
              <a:t>3</a:t>
            </a:r>
            <a:r>
              <a:rPr lang="ro-RO" dirty="0"/>
              <a:t>(q</a:t>
            </a:r>
            <a:r>
              <a:rPr lang="ro-RO" baseline="-25000" dirty="0"/>
              <a:t>03</a:t>
            </a:r>
            <a:r>
              <a:rPr lang="ro-RO" dirty="0"/>
              <a:t>,a) = p | ∃𝛿</a:t>
            </a:r>
            <a:r>
              <a:rPr lang="ro-RO" baseline="-25000" dirty="0"/>
              <a:t>1</a:t>
            </a:r>
            <a:r>
              <a:rPr lang="ro-RO" dirty="0"/>
              <a:t>(q</a:t>
            </a:r>
            <a:r>
              <a:rPr lang="ro-RO" baseline="-25000" dirty="0"/>
              <a:t>01</a:t>
            </a:r>
            <a:r>
              <a:rPr lang="ro-RO" dirty="0"/>
              <a:t>,a) = p} U</a:t>
            </a:r>
          </a:p>
          <a:p>
            <a:pPr marL="0" indent="0">
              <a:buNone/>
            </a:pPr>
            <a:r>
              <a:rPr lang="ro-RO" dirty="0"/>
              <a:t>		  {𝛿</a:t>
            </a:r>
            <a:r>
              <a:rPr lang="ro-RO" baseline="-25000" dirty="0"/>
              <a:t>3</a:t>
            </a:r>
            <a:r>
              <a:rPr lang="ro-RO" dirty="0"/>
              <a:t>(q</a:t>
            </a:r>
            <a:r>
              <a:rPr lang="ro-RO" baseline="-25000" dirty="0"/>
              <a:t>03</a:t>
            </a:r>
            <a:r>
              <a:rPr lang="ro-RO" dirty="0"/>
              <a:t>,a) = p | ∃𝛿</a:t>
            </a:r>
            <a:r>
              <a:rPr lang="ro-RO" baseline="-25000" dirty="0"/>
              <a:t>2</a:t>
            </a:r>
            <a:r>
              <a:rPr lang="ro-RO" dirty="0"/>
              <a:t>(q</a:t>
            </a:r>
            <a:r>
              <a:rPr lang="ro-RO" baseline="-25000" dirty="0"/>
              <a:t>02</a:t>
            </a:r>
            <a:r>
              <a:rPr lang="ro-RO" dirty="0"/>
              <a:t>,a) = p}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1B13B-03D5-974B-ADEC-D5F51AE5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527AA-1A6A-7547-9844-9997D9E74EFE}"/>
              </a:ext>
            </a:extLst>
          </p:cNvPr>
          <p:cNvSpPr/>
          <p:nvPr/>
        </p:nvSpPr>
        <p:spPr>
          <a:xfrm>
            <a:off x="8029903" y="3794234"/>
            <a:ext cx="3323897" cy="83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/>
              <a:t>L(M</a:t>
            </a:r>
            <a:r>
              <a:rPr lang="ro-RO" sz="2400" b="1" baseline="-25000" dirty="0"/>
              <a:t>3</a:t>
            </a:r>
            <a:r>
              <a:rPr lang="ro-RO" sz="2400" b="1" dirty="0"/>
              <a:t>) = L(M</a:t>
            </a:r>
            <a:r>
              <a:rPr lang="ro-RO" sz="2400" b="1" baseline="-25000" dirty="0"/>
              <a:t>1</a:t>
            </a:r>
            <a:r>
              <a:rPr lang="ro-RO" sz="2400" b="1" dirty="0"/>
              <a:t>) U L(M</a:t>
            </a:r>
            <a:r>
              <a:rPr lang="ro-RO" sz="2400" b="1" baseline="-25000" dirty="0"/>
              <a:t>2</a:t>
            </a:r>
            <a:r>
              <a:rPr lang="ro-RO" sz="2400" b="1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A4FC3-7F2A-CA49-90D3-19F244299156}"/>
              </a:ext>
            </a:extLst>
          </p:cNvPr>
          <p:cNvSpPr/>
          <p:nvPr/>
        </p:nvSpPr>
        <p:spPr>
          <a:xfrm>
            <a:off x="7720547" y="5340381"/>
            <a:ext cx="3942608" cy="617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FF0000"/>
                </a:solidFill>
              </a:rPr>
              <a:t>PROOF!!! </a:t>
            </a:r>
            <a:r>
              <a:rPr lang="ro-RO" sz="2400" b="1" dirty="0" err="1">
                <a:solidFill>
                  <a:srgbClr val="FF0000"/>
                </a:solidFill>
              </a:rPr>
              <a:t>Homework</a:t>
            </a:r>
            <a:endParaRPr lang="ro-R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91EE-55EE-4942-B85F-E02DEA76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357156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M</a:t>
            </a:r>
            <a:r>
              <a:rPr lang="ro-RO" baseline="-25000" dirty="0"/>
              <a:t>4</a:t>
            </a:r>
            <a:r>
              <a:rPr lang="ro-RO" dirty="0"/>
              <a:t> = (Q</a:t>
            </a:r>
            <a:r>
              <a:rPr lang="ro-RO" baseline="-25000" dirty="0"/>
              <a:t>4</a:t>
            </a:r>
            <a:r>
              <a:rPr lang="ro-RO" dirty="0"/>
              <a:t>, 𝚺</a:t>
            </a:r>
            <a:r>
              <a:rPr lang="ro-RO" baseline="-25000" dirty="0"/>
              <a:t>4</a:t>
            </a:r>
            <a:r>
              <a:rPr lang="ro-RO" dirty="0"/>
              <a:t>, 𝛿</a:t>
            </a:r>
            <a:r>
              <a:rPr lang="ro-RO" baseline="-25000" dirty="0"/>
              <a:t>4</a:t>
            </a:r>
            <a:r>
              <a:rPr lang="ro-RO" dirty="0"/>
              <a:t>, q</a:t>
            </a:r>
            <a:r>
              <a:rPr lang="ro-RO" baseline="-25000" dirty="0"/>
              <a:t>04</a:t>
            </a:r>
            <a:r>
              <a:rPr lang="ro-RO" dirty="0"/>
              <a:t>, F</a:t>
            </a:r>
            <a:r>
              <a:rPr lang="ro-RO" baseline="-25000" dirty="0"/>
              <a:t>4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Q</a:t>
            </a:r>
            <a:r>
              <a:rPr lang="ro-RO" baseline="-25000" dirty="0"/>
              <a:t>4</a:t>
            </a:r>
            <a:r>
              <a:rPr lang="ro-RO" dirty="0"/>
              <a:t> = Q</a:t>
            </a:r>
            <a:r>
              <a:rPr lang="ro-RO" baseline="-25000" dirty="0"/>
              <a:t>1</a:t>
            </a:r>
            <a:r>
              <a:rPr lang="ro-RO" dirty="0"/>
              <a:t> U Q</a:t>
            </a:r>
            <a:r>
              <a:rPr lang="ro-RO" baseline="-25000" dirty="0"/>
              <a:t>2</a:t>
            </a:r>
            <a:r>
              <a:rPr lang="ro-RO" dirty="0"/>
              <a:t>;	 q</a:t>
            </a:r>
            <a:r>
              <a:rPr lang="ro-RO" baseline="-25000" dirty="0"/>
              <a:t>04</a:t>
            </a:r>
            <a:r>
              <a:rPr lang="ro-RO" dirty="0"/>
              <a:t> = q</a:t>
            </a:r>
            <a:r>
              <a:rPr lang="ro-RO" baseline="-25000" dirty="0"/>
              <a:t>01</a:t>
            </a:r>
            <a:r>
              <a:rPr lang="ro-RO" dirty="0"/>
              <a:t>; </a:t>
            </a:r>
          </a:p>
          <a:p>
            <a:pPr marL="0" indent="0">
              <a:buNone/>
            </a:pPr>
            <a:r>
              <a:rPr lang="ro-RO" baseline="-25000" dirty="0"/>
              <a:t>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F</a:t>
            </a:r>
            <a:r>
              <a:rPr lang="ro-RO" baseline="-25000" dirty="0"/>
              <a:t>3</a:t>
            </a:r>
            <a:r>
              <a:rPr lang="ro-RO" dirty="0"/>
              <a:t> = F</a:t>
            </a:r>
            <a:r>
              <a:rPr lang="ro-RO" baseline="-25000" dirty="0"/>
              <a:t>2</a:t>
            </a:r>
            <a:r>
              <a:rPr lang="ro-RO" dirty="0"/>
              <a:t> U {q</a:t>
            </a:r>
            <a:r>
              <a:rPr lang="ro-RO" baseline="-25000" dirty="0"/>
              <a:t> </a:t>
            </a:r>
            <a:r>
              <a:rPr lang="ro-RO" dirty="0"/>
              <a:t>∊ F</a:t>
            </a:r>
            <a:r>
              <a:rPr lang="ro-RO" baseline="-25000" dirty="0"/>
              <a:t>1 </a:t>
            </a:r>
            <a:r>
              <a:rPr lang="ro-RO" dirty="0"/>
              <a:t>| </a:t>
            </a:r>
            <a:r>
              <a:rPr lang="ro-RO" dirty="0" err="1"/>
              <a:t>if</a:t>
            </a:r>
            <a:r>
              <a:rPr lang="ro-RO" dirty="0"/>
              <a:t> q</a:t>
            </a:r>
            <a:r>
              <a:rPr lang="ro-RO" baseline="-25000" dirty="0"/>
              <a:t>02</a:t>
            </a:r>
            <a:r>
              <a:rPr lang="ro-RO" dirty="0"/>
              <a:t> ∊ F</a:t>
            </a:r>
            <a:r>
              <a:rPr lang="ro-RO" baseline="-25000" dirty="0"/>
              <a:t>2</a:t>
            </a:r>
            <a:r>
              <a:rPr lang="ro-RO" dirty="0"/>
              <a:t>}</a:t>
            </a:r>
          </a:p>
          <a:p>
            <a:pPr marL="0" indent="0">
              <a:buNone/>
            </a:pPr>
            <a:r>
              <a:rPr lang="ro-RO" dirty="0"/>
              <a:t>𝛿</a:t>
            </a:r>
            <a:r>
              <a:rPr lang="ro-RO" baseline="-25000" dirty="0"/>
              <a:t>3</a:t>
            </a:r>
            <a:r>
              <a:rPr lang="ro-RO" dirty="0"/>
              <a:t>(</a:t>
            </a:r>
            <a:r>
              <a:rPr lang="ro-RO" dirty="0" err="1"/>
              <a:t>q,a</a:t>
            </a:r>
            <a:r>
              <a:rPr lang="ro-RO" dirty="0"/>
              <a:t>)    =  	𝛿</a:t>
            </a:r>
            <a:r>
              <a:rPr lang="ro-RO" baseline="-25000" dirty="0"/>
              <a:t>1</a:t>
            </a:r>
            <a:r>
              <a:rPr lang="ro-RO" dirty="0"/>
              <a:t>(</a:t>
            </a:r>
            <a:r>
              <a:rPr lang="ro-RO" dirty="0" err="1"/>
              <a:t>q,a</a:t>
            </a:r>
            <a:r>
              <a:rPr lang="ro-RO" dirty="0"/>
              <a:t>), </a:t>
            </a:r>
            <a:r>
              <a:rPr lang="ro-RO" dirty="0" err="1"/>
              <a:t>if</a:t>
            </a:r>
            <a:r>
              <a:rPr lang="ro-RO" dirty="0"/>
              <a:t> q ∊ Q</a:t>
            </a:r>
            <a:r>
              <a:rPr lang="ro-RO" baseline="-25000" dirty="0"/>
              <a:t>1</a:t>
            </a:r>
            <a:r>
              <a:rPr lang="ro-RO" dirty="0"/>
              <a:t>-F</a:t>
            </a:r>
            <a:r>
              <a:rPr lang="ro-RO" baseline="-25000" dirty="0"/>
              <a:t>1</a:t>
            </a:r>
          </a:p>
          <a:p>
            <a:pPr marL="0" indent="0">
              <a:buNone/>
            </a:pPr>
            <a:r>
              <a:rPr lang="ro-RO" dirty="0"/>
              <a:t>		𝛿</a:t>
            </a:r>
            <a:r>
              <a:rPr lang="ro-RO" baseline="-25000" dirty="0"/>
              <a:t>1</a:t>
            </a:r>
            <a:r>
              <a:rPr lang="ro-RO" dirty="0"/>
              <a:t>(</a:t>
            </a:r>
            <a:r>
              <a:rPr lang="ro-RO" dirty="0" err="1"/>
              <a:t>q,a</a:t>
            </a:r>
            <a:r>
              <a:rPr lang="ro-RO" dirty="0"/>
              <a:t>) U 𝛿</a:t>
            </a:r>
            <a:r>
              <a:rPr lang="ro-RO" baseline="-25000" dirty="0"/>
              <a:t>2</a:t>
            </a:r>
            <a:r>
              <a:rPr lang="ro-RO" dirty="0"/>
              <a:t>(q</a:t>
            </a:r>
            <a:r>
              <a:rPr lang="ro-RO" baseline="-25000" dirty="0"/>
              <a:t>02</a:t>
            </a:r>
            <a:r>
              <a:rPr lang="ro-RO" dirty="0"/>
              <a:t>,a) </a:t>
            </a:r>
            <a:r>
              <a:rPr lang="ro-RO" dirty="0" err="1"/>
              <a:t>if</a:t>
            </a:r>
            <a:r>
              <a:rPr lang="ro-RO" dirty="0"/>
              <a:t> q ∊ F</a:t>
            </a:r>
            <a:r>
              <a:rPr lang="ro-RO" baseline="-25000" dirty="0"/>
              <a:t>1</a:t>
            </a:r>
          </a:p>
          <a:p>
            <a:pPr marL="0" indent="0">
              <a:buNone/>
            </a:pPr>
            <a:r>
              <a:rPr lang="ro-RO" dirty="0"/>
              <a:t>		𝛿</a:t>
            </a:r>
            <a:r>
              <a:rPr lang="ro-RO" baseline="-25000" dirty="0"/>
              <a:t>2</a:t>
            </a:r>
            <a:r>
              <a:rPr lang="ro-RO" dirty="0"/>
              <a:t>(</a:t>
            </a:r>
            <a:r>
              <a:rPr lang="ro-RO" dirty="0" err="1"/>
              <a:t>q,a</a:t>
            </a:r>
            <a:r>
              <a:rPr lang="ro-RO" dirty="0"/>
              <a:t>), </a:t>
            </a:r>
            <a:r>
              <a:rPr lang="ro-RO" dirty="0" err="1"/>
              <a:t>if</a:t>
            </a:r>
            <a:r>
              <a:rPr lang="ro-RO" dirty="0"/>
              <a:t> q ∊ Q</a:t>
            </a:r>
            <a:r>
              <a:rPr lang="ro-RO" baseline="-25000" dirty="0"/>
              <a:t>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072-FD27-3F40-AF0E-5BECB666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F56E8-7AA0-394E-9900-7D39F8CA67E6}"/>
              </a:ext>
            </a:extLst>
          </p:cNvPr>
          <p:cNvSpPr/>
          <p:nvPr/>
        </p:nvSpPr>
        <p:spPr>
          <a:xfrm>
            <a:off x="8029903" y="3794234"/>
            <a:ext cx="3323897" cy="83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/>
              <a:t>L(M</a:t>
            </a:r>
            <a:r>
              <a:rPr lang="ro-RO" sz="2400" b="1" baseline="-25000" dirty="0"/>
              <a:t>3</a:t>
            </a:r>
            <a:r>
              <a:rPr lang="ro-RO" sz="2400" b="1" dirty="0"/>
              <a:t>) = L(M</a:t>
            </a:r>
            <a:r>
              <a:rPr lang="ro-RO" sz="2400" b="1" baseline="-25000" dirty="0"/>
              <a:t>1</a:t>
            </a:r>
            <a:r>
              <a:rPr lang="ro-RO" sz="2400" b="1" dirty="0"/>
              <a:t>)L(M</a:t>
            </a:r>
            <a:r>
              <a:rPr lang="ro-RO" sz="2400" b="1" baseline="-25000" dirty="0"/>
              <a:t>2</a:t>
            </a:r>
            <a:r>
              <a:rPr lang="ro-RO" sz="2400" b="1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AC1DF-62F1-5E4E-8221-7684A26D7D12}"/>
              </a:ext>
            </a:extLst>
          </p:cNvPr>
          <p:cNvSpPr/>
          <p:nvPr/>
        </p:nvSpPr>
        <p:spPr>
          <a:xfrm>
            <a:off x="7720547" y="5340381"/>
            <a:ext cx="3942608" cy="617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FF0000"/>
                </a:solidFill>
              </a:rPr>
              <a:t>PROOF!!! </a:t>
            </a:r>
            <a:r>
              <a:rPr lang="ro-RO" sz="2400" b="1" dirty="0" err="1">
                <a:solidFill>
                  <a:srgbClr val="FF0000"/>
                </a:solidFill>
              </a:rPr>
              <a:t>Homework</a:t>
            </a:r>
            <a:endParaRPr lang="ro-R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1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91EE-55EE-4942-B85F-E02DEA76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357156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M</a:t>
            </a:r>
            <a:r>
              <a:rPr lang="ro-RO" baseline="-25000" dirty="0"/>
              <a:t>5</a:t>
            </a:r>
            <a:r>
              <a:rPr lang="ro-RO" dirty="0"/>
              <a:t> = (Q</a:t>
            </a:r>
            <a:r>
              <a:rPr lang="ro-RO" baseline="-25000" dirty="0"/>
              <a:t>5</a:t>
            </a:r>
            <a:r>
              <a:rPr lang="ro-RO" dirty="0"/>
              <a:t>, 𝚺</a:t>
            </a:r>
            <a:r>
              <a:rPr lang="ro-RO" baseline="-25000" dirty="0"/>
              <a:t>1</a:t>
            </a:r>
            <a:r>
              <a:rPr lang="ro-RO" dirty="0"/>
              <a:t>, 𝛿</a:t>
            </a:r>
            <a:r>
              <a:rPr lang="ro-RO" baseline="-25000" dirty="0"/>
              <a:t>5</a:t>
            </a:r>
            <a:r>
              <a:rPr lang="ro-RO" dirty="0"/>
              <a:t>, q</a:t>
            </a:r>
            <a:r>
              <a:rPr lang="ro-RO" baseline="-25000" dirty="0"/>
              <a:t>05</a:t>
            </a:r>
            <a:r>
              <a:rPr lang="ro-RO" dirty="0"/>
              <a:t>, F</a:t>
            </a:r>
            <a:r>
              <a:rPr lang="ro-RO" baseline="-25000" dirty="0"/>
              <a:t>5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Q</a:t>
            </a:r>
            <a:r>
              <a:rPr lang="ro-RO" baseline="-25000" dirty="0"/>
              <a:t>5</a:t>
            </a:r>
            <a:r>
              <a:rPr lang="ro-RO" dirty="0"/>
              <a:t> = Q</a:t>
            </a:r>
            <a:r>
              <a:rPr lang="ro-RO" baseline="-25000" dirty="0"/>
              <a:t>1</a:t>
            </a:r>
            <a:r>
              <a:rPr lang="ro-RO" dirty="0"/>
              <a:t>;	 q</a:t>
            </a:r>
            <a:r>
              <a:rPr lang="ro-RO" baseline="-25000" dirty="0"/>
              <a:t>05</a:t>
            </a:r>
            <a:r>
              <a:rPr lang="ro-RO" dirty="0"/>
              <a:t> = q</a:t>
            </a:r>
            <a:r>
              <a:rPr lang="ro-RO" baseline="-25000" dirty="0"/>
              <a:t>01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F</a:t>
            </a:r>
            <a:r>
              <a:rPr lang="ro-RO" baseline="-25000" dirty="0"/>
              <a:t>5</a:t>
            </a:r>
            <a:r>
              <a:rPr lang="ro-RO" dirty="0"/>
              <a:t> = F</a:t>
            </a:r>
            <a:r>
              <a:rPr lang="ro-RO" baseline="-25000" dirty="0"/>
              <a:t>1</a:t>
            </a:r>
            <a:r>
              <a:rPr lang="ro-RO" dirty="0"/>
              <a:t> U {q</a:t>
            </a:r>
            <a:r>
              <a:rPr lang="ro-RO" baseline="-25000" dirty="0"/>
              <a:t>01</a:t>
            </a:r>
            <a:r>
              <a:rPr lang="ro-RO" dirty="0"/>
              <a:t>}</a:t>
            </a:r>
          </a:p>
          <a:p>
            <a:pPr marL="0" indent="0">
              <a:buNone/>
            </a:pPr>
            <a:r>
              <a:rPr lang="ro-RO" dirty="0"/>
              <a:t>𝛿</a:t>
            </a:r>
            <a:r>
              <a:rPr lang="ro-RO" baseline="-25000" dirty="0"/>
              <a:t>5</a:t>
            </a:r>
            <a:r>
              <a:rPr lang="ro-RO" dirty="0"/>
              <a:t>(</a:t>
            </a:r>
            <a:r>
              <a:rPr lang="ro-RO" dirty="0" err="1"/>
              <a:t>q,a</a:t>
            </a:r>
            <a:r>
              <a:rPr lang="ro-RO" dirty="0"/>
              <a:t>)    =  	𝛿</a:t>
            </a:r>
            <a:r>
              <a:rPr lang="ro-RO" baseline="-25000" dirty="0"/>
              <a:t>1</a:t>
            </a:r>
            <a:r>
              <a:rPr lang="ro-RO" dirty="0"/>
              <a:t>(</a:t>
            </a:r>
            <a:r>
              <a:rPr lang="ro-RO" dirty="0" err="1"/>
              <a:t>q,a</a:t>
            </a:r>
            <a:r>
              <a:rPr lang="ro-RO" dirty="0"/>
              <a:t>), </a:t>
            </a:r>
            <a:r>
              <a:rPr lang="ro-RO" dirty="0" err="1"/>
              <a:t>if</a:t>
            </a:r>
            <a:r>
              <a:rPr lang="ro-RO" dirty="0"/>
              <a:t> q ∊ Q</a:t>
            </a:r>
            <a:r>
              <a:rPr lang="ro-RO" baseline="-25000" dirty="0"/>
              <a:t>1</a:t>
            </a:r>
            <a:r>
              <a:rPr lang="ro-RO" dirty="0"/>
              <a:t>-F</a:t>
            </a:r>
            <a:r>
              <a:rPr lang="ro-RO" baseline="-25000" dirty="0"/>
              <a:t>1</a:t>
            </a:r>
          </a:p>
          <a:p>
            <a:pPr marL="0" indent="0">
              <a:buNone/>
            </a:pPr>
            <a:r>
              <a:rPr lang="ro-RO" dirty="0"/>
              <a:t>		𝛿</a:t>
            </a:r>
            <a:r>
              <a:rPr lang="ro-RO" baseline="-25000" dirty="0"/>
              <a:t>1</a:t>
            </a:r>
            <a:r>
              <a:rPr lang="ro-RO" dirty="0"/>
              <a:t>(</a:t>
            </a:r>
            <a:r>
              <a:rPr lang="ro-RO" dirty="0" err="1"/>
              <a:t>q,a</a:t>
            </a:r>
            <a:r>
              <a:rPr lang="ro-RO" dirty="0"/>
              <a:t>) U 𝛿</a:t>
            </a:r>
            <a:r>
              <a:rPr lang="ro-RO" baseline="-25000" dirty="0"/>
              <a:t>1</a:t>
            </a:r>
            <a:r>
              <a:rPr lang="ro-RO" dirty="0"/>
              <a:t>(q</a:t>
            </a:r>
            <a:r>
              <a:rPr lang="ro-RO" baseline="-25000" dirty="0"/>
              <a:t>01</a:t>
            </a:r>
            <a:r>
              <a:rPr lang="ro-RO" dirty="0"/>
              <a:t>,a) </a:t>
            </a:r>
            <a:r>
              <a:rPr lang="ro-RO" dirty="0" err="1"/>
              <a:t>if</a:t>
            </a:r>
            <a:r>
              <a:rPr lang="ro-RO" dirty="0"/>
              <a:t> q ∊ F</a:t>
            </a:r>
            <a:r>
              <a:rPr lang="ro-RO" baseline="-25000" dirty="0"/>
              <a:t>1</a:t>
            </a:r>
          </a:p>
          <a:p>
            <a:pPr marL="0" indent="0">
              <a:buNone/>
            </a:pPr>
            <a:r>
              <a:rPr lang="ro-RO" dirty="0"/>
              <a:t>		</a:t>
            </a:r>
            <a:endParaRPr lang="ro-RO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072-FD27-3F40-AF0E-5BECB666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F56E8-7AA0-394E-9900-7D39F8CA67E6}"/>
              </a:ext>
            </a:extLst>
          </p:cNvPr>
          <p:cNvSpPr/>
          <p:nvPr/>
        </p:nvSpPr>
        <p:spPr>
          <a:xfrm>
            <a:off x="8029903" y="3794234"/>
            <a:ext cx="3323897" cy="83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/>
              <a:t>L(M</a:t>
            </a:r>
            <a:r>
              <a:rPr lang="ro-RO" sz="2400" b="1" baseline="-25000" dirty="0"/>
              <a:t>3</a:t>
            </a:r>
            <a:r>
              <a:rPr lang="ro-RO" sz="2400" b="1" dirty="0"/>
              <a:t>) = L(M</a:t>
            </a:r>
            <a:r>
              <a:rPr lang="ro-RO" sz="2400" b="1" baseline="-25000" dirty="0"/>
              <a:t>1</a:t>
            </a:r>
            <a:r>
              <a:rPr lang="ro-RO" sz="2400" b="1" dirty="0"/>
              <a:t>)*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AC1DF-62F1-5E4E-8221-7684A26D7D12}"/>
              </a:ext>
            </a:extLst>
          </p:cNvPr>
          <p:cNvSpPr/>
          <p:nvPr/>
        </p:nvSpPr>
        <p:spPr>
          <a:xfrm>
            <a:off x="7720547" y="5340381"/>
            <a:ext cx="3942608" cy="617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FF0000"/>
                </a:solidFill>
              </a:rPr>
              <a:t>PROOF!!! </a:t>
            </a:r>
            <a:r>
              <a:rPr lang="ro-RO" sz="2400" b="1" dirty="0" err="1">
                <a:solidFill>
                  <a:srgbClr val="FF0000"/>
                </a:solidFill>
              </a:rPr>
              <a:t>Homework</a:t>
            </a:r>
            <a:endParaRPr lang="ro-R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2B59-F700-4941-9254-819D0BC6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Pumping</a:t>
            </a:r>
            <a:r>
              <a:rPr lang="ro-RO" dirty="0"/>
              <a:t> </a:t>
            </a:r>
            <a:r>
              <a:rPr lang="ro-RO"/>
              <a:t>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3C78-498E-FB4B-B067-E72C3B7E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languages</a:t>
            </a:r>
            <a:r>
              <a:rPr lang="ro-RO" dirty="0"/>
              <a:t> are regular</a:t>
            </a:r>
          </a:p>
          <a:p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decide </a:t>
            </a:r>
            <a:r>
              <a:rPr lang="ro-RO" dirty="0" err="1"/>
              <a:t>if</a:t>
            </a:r>
            <a:r>
              <a:rPr lang="ro-RO" dirty="0"/>
              <a:t> a </a:t>
            </a:r>
            <a:r>
              <a:rPr lang="ro-RO" dirty="0" err="1"/>
              <a:t>language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regular or </a:t>
            </a:r>
            <a:r>
              <a:rPr lang="ro-RO" dirty="0" err="1"/>
              <a:t>not</a:t>
            </a:r>
            <a:r>
              <a:rPr lang="ro-RO" dirty="0"/>
              <a:t>?</a:t>
            </a:r>
          </a:p>
          <a:p>
            <a:endParaRPr lang="ro-RO" dirty="0"/>
          </a:p>
          <a:p>
            <a:r>
              <a:rPr lang="ro-RO" dirty="0"/>
              <a:t>Idea: </a:t>
            </a:r>
            <a:r>
              <a:rPr lang="ro-RO" dirty="0" err="1"/>
              <a:t>pump</a:t>
            </a:r>
            <a:r>
              <a:rPr lang="ro-RO" dirty="0"/>
              <a:t> </a:t>
            </a:r>
            <a:r>
              <a:rPr lang="ro-RO" dirty="0" err="1"/>
              <a:t>symbols</a:t>
            </a:r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dirty="0" err="1"/>
              <a:t>Example</a:t>
            </a:r>
            <a:r>
              <a:rPr lang="ro-RO" dirty="0"/>
              <a:t>: L = {0</a:t>
            </a:r>
            <a:r>
              <a:rPr lang="ro-RO" baseline="30000" dirty="0"/>
              <a:t>n</a:t>
            </a:r>
            <a:r>
              <a:rPr lang="ro-RO" dirty="0"/>
              <a:t>1</a:t>
            </a:r>
            <a:r>
              <a:rPr lang="ro-RO" baseline="30000" dirty="0"/>
              <a:t>n</a:t>
            </a:r>
            <a:r>
              <a:rPr lang="ro-RO" dirty="0"/>
              <a:t> | n&gt;= 0}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6A36-29CD-FA4F-B1B0-BF5D8CC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159111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FFCC-9CA9-9C4C-B0C9-E1F60EFE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46" y="747102"/>
            <a:ext cx="10515600" cy="5302006"/>
          </a:xfrm>
        </p:spPr>
        <p:txBody>
          <a:bodyPr/>
          <a:lstStyle/>
          <a:p>
            <a:pPr marL="0" indent="0">
              <a:buNone/>
            </a:pPr>
            <a:r>
              <a:rPr lang="ro-RO" b="1" i="1" dirty="0" err="1">
                <a:solidFill>
                  <a:srgbClr val="0432FF"/>
                </a:solidFill>
              </a:rPr>
              <a:t>Theorem</a:t>
            </a:r>
            <a:r>
              <a:rPr lang="ro-RO" dirty="0"/>
              <a:t>: (</a:t>
            </a:r>
            <a:r>
              <a:rPr lang="ro-RO" dirty="0" err="1"/>
              <a:t>Pumping</a:t>
            </a:r>
            <a:r>
              <a:rPr lang="ro-RO" dirty="0"/>
              <a:t> </a:t>
            </a:r>
            <a:r>
              <a:rPr lang="ro-RO" dirty="0" err="1"/>
              <a:t>lemma</a:t>
            </a:r>
            <a:r>
              <a:rPr lang="ro-RO" dirty="0"/>
              <a:t>, Bar-</a:t>
            </a:r>
            <a:r>
              <a:rPr lang="ro-RO" dirty="0" err="1"/>
              <a:t>Hillel</a:t>
            </a:r>
            <a:r>
              <a:rPr lang="ro-RO" dirty="0"/>
              <a:t>)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err="1"/>
              <a:t>Let</a:t>
            </a:r>
            <a:r>
              <a:rPr lang="ro-RO" dirty="0"/>
              <a:t> L </a:t>
            </a:r>
            <a:r>
              <a:rPr lang="ro-RO" dirty="0" err="1"/>
              <a:t>be</a:t>
            </a:r>
            <a:r>
              <a:rPr lang="ro-RO" dirty="0"/>
              <a:t> a regular </a:t>
            </a:r>
            <a:r>
              <a:rPr lang="ro-RO" dirty="0" err="1"/>
              <a:t>language</a:t>
            </a:r>
            <a:r>
              <a:rPr lang="ro-RO" dirty="0"/>
              <a:t>. ∃p∊ N,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w ∊ L </a:t>
            </a:r>
            <a:r>
              <a:rPr lang="ro-RO" dirty="0" err="1"/>
              <a:t>with</a:t>
            </a:r>
            <a:r>
              <a:rPr lang="ro-RO" dirty="0"/>
              <a:t> |w|&gt;p, </a:t>
            </a:r>
            <a:r>
              <a:rPr lang="ro-RO" dirty="0" err="1"/>
              <a:t>then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	w = </a:t>
            </a:r>
            <a:r>
              <a:rPr lang="ro-RO" dirty="0" err="1"/>
              <a:t>xyz</a:t>
            </a:r>
            <a:r>
              <a:rPr lang="ro-RO" dirty="0"/>
              <a:t>, </a:t>
            </a:r>
            <a:r>
              <a:rPr lang="ro-RO" dirty="0" err="1"/>
              <a:t>where</a:t>
            </a:r>
            <a:r>
              <a:rPr lang="ro-RO" dirty="0"/>
              <a:t> 0&lt;|y|&lt;=p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dirty="0" err="1"/>
              <a:t>and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	</a:t>
            </a:r>
            <a:r>
              <a:rPr lang="ro-RO" dirty="0" err="1"/>
              <a:t>xy</a:t>
            </a:r>
            <a:r>
              <a:rPr lang="ro-RO" baseline="30000" dirty="0" err="1"/>
              <a:t>i</a:t>
            </a:r>
            <a:r>
              <a:rPr lang="ro-RO" dirty="0" err="1"/>
              <a:t>z</a:t>
            </a:r>
            <a:r>
              <a:rPr lang="ro-RO" dirty="0"/>
              <a:t> ∊ L, ∀i ≥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91C4-36AB-0A48-A5BD-D13C8863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146249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0240-FE7A-4C47-9E80-000CCD43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o-RO" b="1" dirty="0" err="1"/>
              <a:t>Proof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2257-F83B-FC4A-A2DC-E1453C2B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L regular =&gt; ∃ M = (Q,𝜮,𝜹, q</a:t>
            </a:r>
            <a:r>
              <a:rPr lang="ro-RO" baseline="-25000" dirty="0"/>
              <a:t>0</a:t>
            </a:r>
            <a:r>
              <a:rPr lang="ro-RO" dirty="0"/>
              <a:t>, F)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L= L(M)</a:t>
            </a:r>
          </a:p>
          <a:p>
            <a:pPr marL="0" indent="0">
              <a:buNone/>
            </a:pPr>
            <a:r>
              <a:rPr lang="ro-RO" dirty="0" err="1"/>
              <a:t>Let</a:t>
            </a:r>
            <a:r>
              <a:rPr lang="ro-RO" dirty="0"/>
              <a:t> |Q| = p</a:t>
            </a:r>
          </a:p>
          <a:p>
            <a:pPr marL="0" indent="0">
              <a:buNone/>
            </a:pPr>
            <a:r>
              <a:rPr lang="ro-RO" dirty="0" err="1"/>
              <a:t>If</a:t>
            </a:r>
            <a:r>
              <a:rPr lang="ro-RO" dirty="0"/>
              <a:t> w ∊ L(M): (q</a:t>
            </a:r>
            <a:r>
              <a:rPr lang="ro-RO" baseline="-25000" dirty="0"/>
              <a:t>0</a:t>
            </a:r>
            <a:r>
              <a:rPr lang="ro-RO" dirty="0"/>
              <a:t>,w) ⊢ 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, 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 err="1"/>
              <a:t>∈F</a:t>
            </a:r>
            <a:r>
              <a:rPr lang="ro-RO" dirty="0"/>
              <a:t>  	</a:t>
            </a:r>
            <a:r>
              <a:rPr lang="ro-RO" dirty="0" err="1"/>
              <a:t>process</a:t>
            </a:r>
            <a:r>
              <a:rPr lang="ro-RO" dirty="0"/>
              <a:t> at </a:t>
            </a:r>
            <a:r>
              <a:rPr lang="ro-RO" dirty="0" err="1"/>
              <a:t>least</a:t>
            </a:r>
            <a:r>
              <a:rPr lang="ro-RO" dirty="0"/>
              <a:t> p+1 </a:t>
            </a:r>
            <a:r>
              <a:rPr lang="ro-RO" dirty="0" err="1"/>
              <a:t>symbols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err="1"/>
              <a:t>and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|w|&gt;p					p </a:t>
            </a:r>
            <a:r>
              <a:rPr lang="ro-RO" dirty="0" err="1"/>
              <a:t>states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>
              <a:buFont typeface="Symbol" pitchFamily="2" charset="2"/>
              <a:buChar char="Þ"/>
            </a:pPr>
            <a:r>
              <a:rPr lang="ro-RO" dirty="0"/>
              <a:t>∃ q</a:t>
            </a:r>
            <a:r>
              <a:rPr lang="ro-RO" baseline="-25000" dirty="0"/>
              <a:t>1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appear</a:t>
            </a:r>
            <a:r>
              <a:rPr lang="ro-RO" dirty="0"/>
              <a:t> in at </a:t>
            </a:r>
            <a:r>
              <a:rPr lang="ro-RO" dirty="0" err="1"/>
              <a:t>least</a:t>
            </a:r>
            <a:r>
              <a:rPr lang="ro-RO" dirty="0"/>
              <a:t> 2 </a:t>
            </a:r>
            <a:r>
              <a:rPr lang="ro-RO" dirty="0" err="1"/>
              <a:t>configurations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(q</a:t>
            </a:r>
            <a:r>
              <a:rPr lang="ro-RO" baseline="-25000" dirty="0"/>
              <a:t>0</a:t>
            </a:r>
            <a:r>
              <a:rPr lang="ro-RO" dirty="0"/>
              <a:t>,xyz) ⊢ (q1,yz) ⊢ (q1,z) ⊢ 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, 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 err="1"/>
              <a:t>∈F</a:t>
            </a:r>
            <a:r>
              <a:rPr lang="ro-RO" dirty="0"/>
              <a:t> =&gt; 0&lt;=|y|&lt;=p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69F7C-616F-8542-8622-C640FE7E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6EFF9-6755-8A40-9FCA-99482A1FFA52}"/>
              </a:ext>
            </a:extLst>
          </p:cNvPr>
          <p:cNvSpPr/>
          <p:nvPr/>
        </p:nvSpPr>
        <p:spPr>
          <a:xfrm>
            <a:off x="3589773" y="1974044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E579053-8771-AF45-884D-B09A3FFE2AFF}"/>
              </a:ext>
            </a:extLst>
          </p:cNvPr>
          <p:cNvSpPr/>
          <p:nvPr/>
        </p:nvSpPr>
        <p:spPr>
          <a:xfrm>
            <a:off x="5984630" y="1974044"/>
            <a:ext cx="222739" cy="130841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3178A-F81A-E044-8534-99E83DE64B6E}"/>
              </a:ext>
            </a:extLst>
          </p:cNvPr>
          <p:cNvSpPr/>
          <p:nvPr/>
        </p:nvSpPr>
        <p:spPr>
          <a:xfrm>
            <a:off x="2030604" y="4517952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1A5FD-A481-214D-956F-4D39D3D9503C}"/>
              </a:ext>
            </a:extLst>
          </p:cNvPr>
          <p:cNvSpPr/>
          <p:nvPr/>
        </p:nvSpPr>
        <p:spPr>
          <a:xfrm>
            <a:off x="4644850" y="4517952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821C3-9B03-EE49-93D2-9428AD9D6D5B}"/>
              </a:ext>
            </a:extLst>
          </p:cNvPr>
          <p:cNvSpPr/>
          <p:nvPr/>
        </p:nvSpPr>
        <p:spPr>
          <a:xfrm>
            <a:off x="3424013" y="4499073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80065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6778-8A64-ED4B-8672-78977188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ro-RO" b="1" dirty="0" err="1"/>
              <a:t>Proof</a:t>
            </a:r>
            <a:r>
              <a:rPr lang="ro-RO" dirty="0"/>
              <a:t> (cont)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F0D3-9304-A54F-9724-552B4AE5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4946039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(q</a:t>
            </a:r>
            <a:r>
              <a:rPr lang="ro-RO" baseline="-25000" dirty="0"/>
              <a:t>0</a:t>
            </a:r>
            <a:r>
              <a:rPr lang="ro-RO" dirty="0"/>
              <a:t>,xy</a:t>
            </a:r>
            <a:r>
              <a:rPr lang="ro-RO" baseline="30000" dirty="0"/>
              <a:t>i</a:t>
            </a:r>
            <a:r>
              <a:rPr lang="ro-RO" dirty="0"/>
              <a:t>z) 	⊢ (q</a:t>
            </a:r>
            <a:r>
              <a:rPr lang="ro-RO" baseline="-25000" dirty="0"/>
              <a:t>1</a:t>
            </a:r>
            <a:r>
              <a:rPr lang="ro-RO" dirty="0"/>
              <a:t>,y</a:t>
            </a:r>
            <a:r>
              <a:rPr lang="ro-RO" baseline="30000" dirty="0"/>
              <a:t>i</a:t>
            </a:r>
            <a:r>
              <a:rPr lang="ro-RO" dirty="0"/>
              <a:t>z) </a:t>
            </a:r>
          </a:p>
          <a:p>
            <a:pPr marL="0" indent="0">
              <a:buNone/>
            </a:pPr>
            <a:r>
              <a:rPr lang="ro-RO" dirty="0"/>
              <a:t>		⊢ (q</a:t>
            </a:r>
            <a:r>
              <a:rPr lang="ro-RO" baseline="-25000" dirty="0"/>
              <a:t>1</a:t>
            </a:r>
            <a:r>
              <a:rPr lang="ro-RO" dirty="0"/>
              <a:t>,y</a:t>
            </a:r>
            <a:r>
              <a:rPr lang="ro-RO" baseline="30000" dirty="0"/>
              <a:t>i-1</a:t>
            </a:r>
            <a:r>
              <a:rPr lang="ro-RO" dirty="0"/>
              <a:t>z)</a:t>
            </a:r>
          </a:p>
          <a:p>
            <a:pPr marL="0" indent="0">
              <a:buNone/>
            </a:pPr>
            <a:r>
              <a:rPr lang="ro-RO" dirty="0"/>
              <a:t>		⊢ ...</a:t>
            </a:r>
          </a:p>
          <a:p>
            <a:pPr marL="0" indent="0">
              <a:buNone/>
            </a:pPr>
            <a:r>
              <a:rPr lang="ro-RO" dirty="0"/>
              <a:t>		⊢ (q</a:t>
            </a:r>
            <a:r>
              <a:rPr lang="ro-RO" baseline="-25000" dirty="0"/>
              <a:t>1</a:t>
            </a:r>
            <a:r>
              <a:rPr lang="ro-RO" dirty="0"/>
              <a:t>,yz)</a:t>
            </a:r>
          </a:p>
          <a:p>
            <a:pPr marL="0" indent="0">
              <a:buNone/>
            </a:pPr>
            <a:r>
              <a:rPr lang="ro-RO" dirty="0"/>
              <a:t>		⊢ (q</a:t>
            </a:r>
            <a:r>
              <a:rPr lang="ro-RO" baseline="-25000" dirty="0"/>
              <a:t>1</a:t>
            </a:r>
            <a:r>
              <a:rPr lang="ro-RO" dirty="0"/>
              <a:t>, z) </a:t>
            </a:r>
          </a:p>
          <a:p>
            <a:pPr marL="0" indent="0">
              <a:buNone/>
            </a:pPr>
            <a:r>
              <a:rPr lang="ro-RO" dirty="0"/>
              <a:t>		⊢(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, 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 err="1"/>
              <a:t>∈F</a:t>
            </a:r>
            <a:endParaRPr lang="ro-RO" dirty="0"/>
          </a:p>
          <a:p>
            <a:pPr marL="0" indent="0">
              <a:buNone/>
            </a:pPr>
            <a:r>
              <a:rPr lang="ro-RO" dirty="0" err="1"/>
              <a:t>So</a:t>
            </a:r>
            <a:r>
              <a:rPr lang="ro-RO" dirty="0"/>
              <a:t>, </a:t>
            </a:r>
            <a:r>
              <a:rPr lang="ro-RO" dirty="0" err="1"/>
              <a:t>if</a:t>
            </a:r>
            <a:r>
              <a:rPr lang="ro-RO" dirty="0"/>
              <a:t> w=</a:t>
            </a:r>
            <a:r>
              <a:rPr lang="ro-RO" dirty="0" err="1"/>
              <a:t>xyz</a:t>
            </a:r>
            <a:r>
              <a:rPr lang="ro-RO" dirty="0"/>
              <a:t> ∈ L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dirty="0" err="1"/>
              <a:t>xy</a:t>
            </a:r>
            <a:r>
              <a:rPr lang="ro-RO" baseline="30000" dirty="0" err="1"/>
              <a:t>i</a:t>
            </a:r>
            <a:r>
              <a:rPr lang="ro-RO" dirty="0" err="1"/>
              <a:t>z</a:t>
            </a:r>
            <a:r>
              <a:rPr lang="ro-RO" dirty="0"/>
              <a:t> ∈ L, for </a:t>
            </a:r>
            <a:r>
              <a:rPr lang="ro-RO" dirty="0" err="1"/>
              <a:t>all</a:t>
            </a:r>
            <a:r>
              <a:rPr lang="ro-RO" dirty="0"/>
              <a:t> i&gt;0</a:t>
            </a:r>
          </a:p>
          <a:p>
            <a:pPr marL="0" indent="0">
              <a:buNone/>
            </a:pPr>
            <a:r>
              <a:rPr lang="ro-RO" dirty="0" err="1"/>
              <a:t>If</a:t>
            </a:r>
            <a:r>
              <a:rPr lang="ro-RO" dirty="0"/>
              <a:t> i=0: (q</a:t>
            </a:r>
            <a:r>
              <a:rPr lang="ro-RO" baseline="-25000" dirty="0"/>
              <a:t>0</a:t>
            </a:r>
            <a:r>
              <a:rPr lang="ro-RO" dirty="0"/>
              <a:t>,xz) ⊢ (q</a:t>
            </a:r>
            <a:r>
              <a:rPr lang="ro-RO" baseline="-25000" dirty="0"/>
              <a:t>1</a:t>
            </a:r>
            <a:r>
              <a:rPr lang="ro-RO" dirty="0"/>
              <a:t>, z) ⊢(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, 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 err="1"/>
              <a:t>∈F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4CA11-B413-F44E-BC45-A3A5A364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784D4-79A7-0D4F-A893-4EC6549E1364}"/>
              </a:ext>
            </a:extLst>
          </p:cNvPr>
          <p:cNvSpPr/>
          <p:nvPr/>
        </p:nvSpPr>
        <p:spPr>
          <a:xfrm>
            <a:off x="2757435" y="1230924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BED5F-A7AD-264E-8486-66248A3F54AA}"/>
              </a:ext>
            </a:extLst>
          </p:cNvPr>
          <p:cNvSpPr/>
          <p:nvPr/>
        </p:nvSpPr>
        <p:spPr>
          <a:xfrm>
            <a:off x="2757435" y="1739582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D09F3-45CC-FD45-8C53-41D89175A87E}"/>
              </a:ext>
            </a:extLst>
          </p:cNvPr>
          <p:cNvSpPr/>
          <p:nvPr/>
        </p:nvSpPr>
        <p:spPr>
          <a:xfrm>
            <a:off x="2757434" y="2303048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5D6FA-10DC-374E-A87F-C4A2AC556FA2}"/>
              </a:ext>
            </a:extLst>
          </p:cNvPr>
          <p:cNvSpPr/>
          <p:nvPr/>
        </p:nvSpPr>
        <p:spPr>
          <a:xfrm>
            <a:off x="2757434" y="2811706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EB5DD-7F90-744E-AEDB-33BC4BCC12E5}"/>
              </a:ext>
            </a:extLst>
          </p:cNvPr>
          <p:cNvSpPr/>
          <p:nvPr/>
        </p:nvSpPr>
        <p:spPr>
          <a:xfrm>
            <a:off x="2757434" y="3291581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5C7F4-9D36-3E46-A6D9-81F7E517875B}"/>
              </a:ext>
            </a:extLst>
          </p:cNvPr>
          <p:cNvSpPr/>
          <p:nvPr/>
        </p:nvSpPr>
        <p:spPr>
          <a:xfrm>
            <a:off x="2757434" y="3826264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528120-0C46-284E-862A-D05D43BF4B68}"/>
              </a:ext>
            </a:extLst>
          </p:cNvPr>
          <p:cNvSpPr/>
          <p:nvPr/>
        </p:nvSpPr>
        <p:spPr>
          <a:xfrm>
            <a:off x="2757433" y="4822690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35A086-C6AB-9A4B-9B1D-CA7EA823E554}"/>
              </a:ext>
            </a:extLst>
          </p:cNvPr>
          <p:cNvSpPr/>
          <p:nvPr/>
        </p:nvSpPr>
        <p:spPr>
          <a:xfrm>
            <a:off x="4038600" y="4822690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48964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306A-FA34-4544-91E6-5011E22E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0" cy="687510"/>
          </a:xfrm>
        </p:spPr>
        <p:txBody>
          <a:bodyPr>
            <a:normAutofit fontScale="90000"/>
          </a:bodyPr>
          <a:lstStyle/>
          <a:p>
            <a:r>
              <a:rPr lang="ro-RO" b="1" i="1" dirty="0" err="1">
                <a:solidFill>
                  <a:srgbClr val="7030A0"/>
                </a:solidFill>
              </a:rPr>
              <a:t>Example</a:t>
            </a:r>
            <a:r>
              <a:rPr lang="ro-RO" dirty="0"/>
              <a:t>: L = {0</a:t>
            </a:r>
            <a:r>
              <a:rPr lang="ro-RO" baseline="30000" dirty="0"/>
              <a:t>n</a:t>
            </a:r>
            <a:r>
              <a:rPr lang="ro-RO" dirty="0"/>
              <a:t>1</a:t>
            </a:r>
            <a:r>
              <a:rPr lang="ro-RO" baseline="30000" dirty="0"/>
              <a:t>n</a:t>
            </a:r>
            <a:r>
              <a:rPr lang="ro-RO" dirty="0"/>
              <a:t> | n&gt;= 0}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078B-D484-BD4F-8B1F-B1043B89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028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err="1"/>
              <a:t>Suppose</a:t>
            </a:r>
            <a:r>
              <a:rPr lang="ro-RO" dirty="0"/>
              <a:t> L </a:t>
            </a:r>
            <a:r>
              <a:rPr lang="ro-RO" dirty="0" err="1"/>
              <a:t>is</a:t>
            </a:r>
            <a:r>
              <a:rPr lang="ro-RO" dirty="0"/>
              <a:t> regular =&gt; w= </a:t>
            </a:r>
            <a:r>
              <a:rPr lang="ro-RO" dirty="0" err="1"/>
              <a:t>xyz</a:t>
            </a:r>
            <a:r>
              <a:rPr lang="ro-RO" dirty="0"/>
              <a:t> = 0</a:t>
            </a:r>
            <a:r>
              <a:rPr lang="ro-RO" baseline="30000" dirty="0"/>
              <a:t>n</a:t>
            </a:r>
            <a:r>
              <a:rPr lang="ro-RO" dirty="0"/>
              <a:t>1</a:t>
            </a:r>
            <a:r>
              <a:rPr lang="ro-RO" baseline="30000" dirty="0"/>
              <a:t>n</a:t>
            </a:r>
          </a:p>
          <a:p>
            <a:pPr marL="0" indent="0">
              <a:buNone/>
            </a:pPr>
            <a:r>
              <a:rPr lang="ro-RO" dirty="0"/>
              <a:t>Consider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possible</a:t>
            </a:r>
            <a:r>
              <a:rPr lang="ro-RO" dirty="0"/>
              <a:t> </a:t>
            </a:r>
            <a:r>
              <a:rPr lang="ro-RO" dirty="0" err="1"/>
              <a:t>decomposition</a:t>
            </a:r>
            <a:r>
              <a:rPr lang="ro-RO" dirty="0"/>
              <a:t> =&gt; </a:t>
            </a:r>
          </a:p>
          <a:p>
            <a:pPr marL="0" indent="0">
              <a:buNone/>
            </a:pPr>
            <a:r>
              <a:rPr lang="ro-RO" dirty="0"/>
              <a:t>Case 1. y = 0</a:t>
            </a:r>
            <a:r>
              <a:rPr lang="ro-RO" baseline="30000" dirty="0"/>
              <a:t>k</a:t>
            </a:r>
          </a:p>
          <a:p>
            <a:pPr marL="0" indent="0">
              <a:buNone/>
            </a:pPr>
            <a:r>
              <a:rPr lang="ro-RO" baseline="30000" dirty="0"/>
              <a:t>		</a:t>
            </a:r>
            <a:r>
              <a:rPr lang="ro-RO" dirty="0" err="1"/>
              <a:t>xyz</a:t>
            </a:r>
            <a:r>
              <a:rPr lang="ro-RO" dirty="0"/>
              <a:t> = 0</a:t>
            </a:r>
            <a:r>
              <a:rPr lang="ro-RO" baseline="30000" dirty="0"/>
              <a:t>n-k</a:t>
            </a:r>
            <a:r>
              <a:rPr lang="ro-RO" dirty="0"/>
              <a:t>0</a:t>
            </a:r>
            <a:r>
              <a:rPr lang="ro-RO" baseline="30000" dirty="0"/>
              <a:t>k</a:t>
            </a:r>
            <a:r>
              <a:rPr lang="ro-RO" dirty="0"/>
              <a:t>1</a:t>
            </a:r>
            <a:r>
              <a:rPr lang="ro-RO" baseline="30000" dirty="0"/>
              <a:t>n</a:t>
            </a:r>
            <a:r>
              <a:rPr lang="ro-RO" dirty="0"/>
              <a:t>; </a:t>
            </a:r>
            <a:r>
              <a:rPr lang="ro-RO" dirty="0" err="1"/>
              <a:t>xy</a:t>
            </a:r>
            <a:r>
              <a:rPr lang="ro-RO" baseline="30000" dirty="0" err="1"/>
              <a:t>i</a:t>
            </a:r>
            <a:r>
              <a:rPr lang="ro-RO" dirty="0" err="1"/>
              <a:t>z</a:t>
            </a:r>
            <a:r>
              <a:rPr lang="ro-RO" dirty="0"/>
              <a:t> = 0</a:t>
            </a:r>
            <a:r>
              <a:rPr lang="ro-RO" baseline="30000" dirty="0"/>
              <a:t>n-k</a:t>
            </a:r>
            <a:r>
              <a:rPr lang="ro-RO" dirty="0"/>
              <a:t>0</a:t>
            </a:r>
            <a:r>
              <a:rPr lang="ro-RO" baseline="30000" dirty="0"/>
              <a:t>ik</a:t>
            </a:r>
            <a:r>
              <a:rPr lang="ro-RO" dirty="0"/>
              <a:t>1</a:t>
            </a:r>
            <a:r>
              <a:rPr lang="ro-RO" baseline="30000" dirty="0"/>
              <a:t>n</a:t>
            </a:r>
            <a:r>
              <a:rPr lang="ro-RO" dirty="0"/>
              <a:t>  ∉ L </a:t>
            </a:r>
          </a:p>
          <a:p>
            <a:pPr marL="0" indent="0">
              <a:buNone/>
            </a:pPr>
            <a:r>
              <a:rPr lang="ro-RO" dirty="0"/>
              <a:t>Case 2. y = 1</a:t>
            </a:r>
            <a:r>
              <a:rPr lang="ro-RO" baseline="30000" dirty="0"/>
              <a:t>k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	 </a:t>
            </a:r>
            <a:r>
              <a:rPr lang="ro-RO" dirty="0" err="1"/>
              <a:t>xyz</a:t>
            </a:r>
            <a:r>
              <a:rPr lang="ro-RO" dirty="0"/>
              <a:t> = 0</a:t>
            </a:r>
            <a:r>
              <a:rPr lang="ro-RO" baseline="30000" dirty="0"/>
              <a:t>n</a:t>
            </a:r>
            <a:r>
              <a:rPr lang="ro-RO" dirty="0"/>
              <a:t>1</a:t>
            </a:r>
            <a:r>
              <a:rPr lang="ro-RO" baseline="30000" dirty="0"/>
              <a:t>k</a:t>
            </a:r>
            <a:r>
              <a:rPr lang="ro-RO" dirty="0"/>
              <a:t>1</a:t>
            </a:r>
            <a:r>
              <a:rPr lang="ro-RO" baseline="30000" dirty="0"/>
              <a:t>n-k</a:t>
            </a:r>
            <a:r>
              <a:rPr lang="ro-RO" dirty="0"/>
              <a:t>; </a:t>
            </a:r>
            <a:r>
              <a:rPr lang="ro-RO" dirty="0" err="1"/>
              <a:t>xy</a:t>
            </a:r>
            <a:r>
              <a:rPr lang="ro-RO" baseline="30000" dirty="0" err="1"/>
              <a:t>i</a:t>
            </a:r>
            <a:r>
              <a:rPr lang="ro-RO" dirty="0" err="1"/>
              <a:t>z</a:t>
            </a:r>
            <a:r>
              <a:rPr lang="ro-RO" dirty="0"/>
              <a:t> = 0</a:t>
            </a:r>
            <a:r>
              <a:rPr lang="ro-RO" baseline="30000" dirty="0"/>
              <a:t>n</a:t>
            </a:r>
            <a:r>
              <a:rPr lang="ro-RO" dirty="0"/>
              <a:t>1</a:t>
            </a:r>
            <a:r>
              <a:rPr lang="ro-RO" baseline="30000" dirty="0"/>
              <a:t>ik</a:t>
            </a:r>
            <a:r>
              <a:rPr lang="ro-RO" dirty="0"/>
              <a:t>1</a:t>
            </a:r>
            <a:r>
              <a:rPr lang="ro-RO" baseline="30000" dirty="0"/>
              <a:t>n-k</a:t>
            </a:r>
            <a:r>
              <a:rPr lang="ro-RO" dirty="0"/>
              <a:t>  ∉ L</a:t>
            </a:r>
          </a:p>
          <a:p>
            <a:pPr marL="0" indent="0">
              <a:buNone/>
            </a:pPr>
            <a:r>
              <a:rPr lang="ro-RO" dirty="0"/>
              <a:t>Case 3. y = 0</a:t>
            </a:r>
            <a:r>
              <a:rPr lang="ro-RO" baseline="30000" dirty="0"/>
              <a:t>k</a:t>
            </a:r>
            <a:r>
              <a:rPr lang="ro-RO" dirty="0"/>
              <a:t> 1</a:t>
            </a:r>
            <a:r>
              <a:rPr lang="ro-RO" baseline="30000" dirty="0"/>
              <a:t>l		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	 </a:t>
            </a:r>
            <a:r>
              <a:rPr lang="ro-RO" dirty="0" err="1"/>
              <a:t>xyz</a:t>
            </a:r>
            <a:r>
              <a:rPr lang="ro-RO" dirty="0"/>
              <a:t> = 0</a:t>
            </a:r>
            <a:r>
              <a:rPr lang="ro-RO" baseline="30000" dirty="0"/>
              <a:t>n-k</a:t>
            </a:r>
            <a:r>
              <a:rPr lang="ro-RO" dirty="0"/>
              <a:t>0</a:t>
            </a:r>
            <a:r>
              <a:rPr lang="ro-RO" baseline="30000" dirty="0"/>
              <a:t>k</a:t>
            </a:r>
            <a:r>
              <a:rPr lang="ro-RO" dirty="0"/>
              <a:t>1</a:t>
            </a:r>
            <a:r>
              <a:rPr lang="ro-RO" baseline="30000" dirty="0"/>
              <a:t>l</a:t>
            </a:r>
            <a:r>
              <a:rPr lang="ro-RO" dirty="0"/>
              <a:t>1</a:t>
            </a:r>
            <a:r>
              <a:rPr lang="ro-RO" baseline="30000" dirty="0"/>
              <a:t>n-l</a:t>
            </a:r>
            <a:r>
              <a:rPr lang="ro-RO" dirty="0"/>
              <a:t>; </a:t>
            </a:r>
            <a:r>
              <a:rPr lang="ro-RO" dirty="0" err="1"/>
              <a:t>xy</a:t>
            </a:r>
            <a:r>
              <a:rPr lang="ro-RO" baseline="30000" dirty="0" err="1"/>
              <a:t>i</a:t>
            </a:r>
            <a:r>
              <a:rPr lang="ro-RO" dirty="0" err="1"/>
              <a:t>z</a:t>
            </a:r>
            <a:r>
              <a:rPr lang="ro-RO" dirty="0"/>
              <a:t> = 0</a:t>
            </a:r>
            <a:r>
              <a:rPr lang="ro-RO" baseline="30000" dirty="0"/>
              <a:t>n-k</a:t>
            </a:r>
            <a:r>
              <a:rPr lang="ro-RO" dirty="0"/>
              <a:t>(0</a:t>
            </a:r>
            <a:r>
              <a:rPr lang="ro-RO" baseline="30000" dirty="0"/>
              <a:t>k</a:t>
            </a:r>
            <a:r>
              <a:rPr lang="ro-RO" dirty="0"/>
              <a:t>1</a:t>
            </a:r>
            <a:r>
              <a:rPr lang="ro-RO" baseline="30000" dirty="0"/>
              <a:t>l</a:t>
            </a:r>
            <a:r>
              <a:rPr lang="ro-RO" dirty="0"/>
              <a:t>)</a:t>
            </a:r>
            <a:r>
              <a:rPr lang="ro-RO" baseline="30000" dirty="0"/>
              <a:t>i</a:t>
            </a:r>
            <a:r>
              <a:rPr lang="ro-RO" dirty="0"/>
              <a:t>1</a:t>
            </a:r>
            <a:r>
              <a:rPr lang="ro-RO" baseline="30000" dirty="0"/>
              <a:t>n-l</a:t>
            </a:r>
            <a:r>
              <a:rPr lang="ro-RO" dirty="0"/>
              <a:t>  ∉ L</a:t>
            </a:r>
          </a:p>
          <a:p>
            <a:pPr marL="0" indent="0">
              <a:buNone/>
            </a:pPr>
            <a:r>
              <a:rPr lang="ro-RO" dirty="0"/>
              <a:t>Case 4. y = 0</a:t>
            </a:r>
            <a:r>
              <a:rPr lang="ro-RO" baseline="30000" dirty="0"/>
              <a:t>k</a:t>
            </a:r>
            <a:r>
              <a:rPr lang="ro-RO" dirty="0"/>
              <a:t> 1</a:t>
            </a:r>
            <a:r>
              <a:rPr lang="ro-RO" baseline="30000" dirty="0"/>
              <a:t>K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	</a:t>
            </a:r>
            <a:r>
              <a:rPr lang="ro-RO" dirty="0" err="1"/>
              <a:t>xyz</a:t>
            </a:r>
            <a:r>
              <a:rPr lang="ro-RO" dirty="0"/>
              <a:t> = 0</a:t>
            </a:r>
            <a:r>
              <a:rPr lang="ro-RO" baseline="30000" dirty="0"/>
              <a:t>n-k</a:t>
            </a:r>
            <a:r>
              <a:rPr lang="ro-RO" dirty="0"/>
              <a:t>0</a:t>
            </a:r>
            <a:r>
              <a:rPr lang="ro-RO" baseline="30000" dirty="0"/>
              <a:t>k</a:t>
            </a:r>
            <a:r>
              <a:rPr lang="ro-RO" dirty="0"/>
              <a:t>1</a:t>
            </a:r>
            <a:r>
              <a:rPr lang="ro-RO" baseline="30000" dirty="0"/>
              <a:t>k</a:t>
            </a:r>
            <a:r>
              <a:rPr lang="ro-RO" dirty="0"/>
              <a:t>1</a:t>
            </a:r>
            <a:r>
              <a:rPr lang="ro-RO" baseline="30000" dirty="0"/>
              <a:t>n-k</a:t>
            </a:r>
            <a:r>
              <a:rPr lang="ro-RO" dirty="0"/>
              <a:t>; </a:t>
            </a:r>
            <a:r>
              <a:rPr lang="ro-RO" dirty="0" err="1"/>
              <a:t>xy</a:t>
            </a:r>
            <a:r>
              <a:rPr lang="ro-RO" baseline="30000" dirty="0" err="1"/>
              <a:t>i</a:t>
            </a:r>
            <a:r>
              <a:rPr lang="ro-RO" dirty="0" err="1"/>
              <a:t>z</a:t>
            </a:r>
            <a:r>
              <a:rPr lang="ro-RO" dirty="0"/>
              <a:t> = 0</a:t>
            </a:r>
            <a:r>
              <a:rPr lang="ro-RO" baseline="30000" dirty="0"/>
              <a:t>n-k</a:t>
            </a:r>
            <a:r>
              <a:rPr lang="ro-RO" dirty="0"/>
              <a:t>0</a:t>
            </a:r>
            <a:r>
              <a:rPr lang="ro-RO" baseline="30000" dirty="0"/>
              <a:t>k</a:t>
            </a:r>
            <a:r>
              <a:rPr lang="ro-RO" dirty="0"/>
              <a:t>1</a:t>
            </a:r>
            <a:r>
              <a:rPr lang="ro-RO" baseline="30000" dirty="0"/>
              <a:t>k</a:t>
            </a:r>
            <a:r>
              <a:rPr lang="ro-RO" dirty="0"/>
              <a:t>0</a:t>
            </a:r>
            <a:r>
              <a:rPr lang="ro-RO" baseline="30000" dirty="0"/>
              <a:t>k</a:t>
            </a:r>
            <a:r>
              <a:rPr lang="ro-RO" dirty="0"/>
              <a:t>1</a:t>
            </a:r>
            <a:r>
              <a:rPr lang="ro-RO" baseline="30000" dirty="0"/>
              <a:t>k</a:t>
            </a:r>
            <a:r>
              <a:rPr lang="ro-RO" dirty="0"/>
              <a:t>...1</a:t>
            </a:r>
            <a:r>
              <a:rPr lang="ro-RO" baseline="30000" dirty="0"/>
              <a:t>n-l</a:t>
            </a:r>
            <a:r>
              <a:rPr lang="ro-RO" dirty="0"/>
              <a:t>  ∉ L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5557-298F-2E47-B9BB-96462108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917FB-8A82-C341-8E03-8574419E716B}"/>
              </a:ext>
            </a:extLst>
          </p:cNvPr>
          <p:cNvSpPr/>
          <p:nvPr/>
        </p:nvSpPr>
        <p:spPr>
          <a:xfrm>
            <a:off x="8862646" y="3446585"/>
            <a:ext cx="2825262" cy="65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/>
              <a:t>=&gt; L </a:t>
            </a:r>
            <a:r>
              <a:rPr lang="ro-RO" sz="2400" b="1" dirty="0" err="1"/>
              <a:t>is</a:t>
            </a:r>
            <a:r>
              <a:rPr lang="ro-RO" sz="2400" b="1" dirty="0"/>
              <a:t> </a:t>
            </a:r>
            <a:r>
              <a:rPr lang="ro-RO" sz="2400" b="1" dirty="0" err="1"/>
              <a:t>not</a:t>
            </a:r>
            <a:r>
              <a:rPr lang="ro-RO" sz="2400" b="1" dirty="0"/>
              <a:t> regular</a:t>
            </a:r>
          </a:p>
        </p:txBody>
      </p:sp>
    </p:spTree>
    <p:extLst>
      <p:ext uri="{BB962C8B-B14F-4D97-AF65-F5344CB8AC3E}">
        <p14:creationId xmlns:p14="http://schemas.microsoft.com/office/powerpoint/2010/main" val="34355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13A1-7B69-5F4B-9313-3270EA73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Remember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1D198-DDB5-9540-A256-26DC9576B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275221" cy="4351338"/>
          </a:xfrm>
        </p:spPr>
        <p:txBody>
          <a:bodyPr/>
          <a:lstStyle/>
          <a:p>
            <a:r>
              <a:rPr lang="ro-RO" dirty="0" err="1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lang="ro-RO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G=(N,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,P,S)</a:t>
            </a:r>
          </a:p>
          <a:p>
            <a:pPr marL="0" indent="0">
              <a:buNone/>
            </a:pPr>
            <a:b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L(G)={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w∈Σ</a:t>
            </a:r>
            <a:r>
              <a:rPr lang="en-US" baseline="30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| S ⇒ w} </a:t>
            </a:r>
          </a:p>
          <a:p>
            <a:pPr marL="0" indent="0">
              <a:buNone/>
            </a:pPr>
            <a:endParaRPr lang="ro-RO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854D3-58F5-954A-8A8F-74048658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2495" y="1825625"/>
            <a:ext cx="6136105" cy="4351338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automaton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(Q,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,δ,q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,F)</a:t>
            </a:r>
          </a:p>
          <a:p>
            <a:pPr marL="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L(M)={ w ∈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(q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,w)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∈F } 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732E7-CF07-3F41-9E17-3FF96A3E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0015B-9581-A645-9870-7CB4D3417716}"/>
              </a:ext>
            </a:extLst>
          </p:cNvPr>
          <p:cNvSpPr/>
          <p:nvPr/>
        </p:nvSpPr>
        <p:spPr>
          <a:xfrm>
            <a:off x="3253840" y="4248990"/>
            <a:ext cx="391885" cy="26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6094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A764-007C-064A-9ED7-9C614BC6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1D455-6217-8C46-90E5-AFFD6B3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756AE8-272D-AC4B-902B-E161EA37E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059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7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F394-3FC6-0F46-B2BC-7C471F53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662"/>
          </a:xfrm>
        </p:spPr>
        <p:txBody>
          <a:bodyPr/>
          <a:lstStyle/>
          <a:p>
            <a:r>
              <a:rPr lang="ro-RO" dirty="0" err="1"/>
              <a:t>Reminder</a:t>
            </a:r>
            <a:r>
              <a:rPr lang="ro-RO" dirty="0"/>
              <a:t>: Regular </a:t>
            </a:r>
            <a:r>
              <a:rPr lang="ro-RO" dirty="0" err="1"/>
              <a:t>grammars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3163-0321-6E46-80A8-771EB34E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4918179"/>
          </a:xfrm>
        </p:spPr>
        <p:txBody>
          <a:bodyPr/>
          <a:lstStyle/>
          <a:p>
            <a:r>
              <a:rPr lang="ro-RO" dirty="0"/>
              <a:t>G = (N, 𝚺, P, S) </a:t>
            </a:r>
            <a:r>
              <a:rPr lang="ro-RO" dirty="0" err="1">
                <a:solidFill>
                  <a:srgbClr val="FF0000"/>
                </a:solidFill>
              </a:rPr>
              <a:t>right</a:t>
            </a:r>
            <a:r>
              <a:rPr lang="ro-RO" dirty="0">
                <a:solidFill>
                  <a:srgbClr val="FF0000"/>
                </a:solidFill>
              </a:rPr>
              <a:t> linear </a:t>
            </a:r>
            <a:r>
              <a:rPr lang="ro-RO" dirty="0" err="1">
                <a:solidFill>
                  <a:srgbClr val="FF0000"/>
                </a:solidFill>
              </a:rPr>
              <a:t>grammar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 err="1"/>
              <a:t>if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	∀</a:t>
            </a:r>
            <a:r>
              <a:rPr lang="ro-RO" dirty="0" err="1"/>
              <a:t>p∊P</a:t>
            </a:r>
            <a:r>
              <a:rPr lang="ro-RO" dirty="0"/>
              <a:t>: </a:t>
            </a:r>
            <a:r>
              <a:rPr lang="ro-RO" dirty="0" err="1"/>
              <a:t>A→aB</a:t>
            </a:r>
            <a:r>
              <a:rPr lang="ro-RO" dirty="0"/>
              <a:t> or A →b, </a:t>
            </a:r>
            <a:r>
              <a:rPr lang="ro-RO" dirty="0" err="1"/>
              <a:t>where</a:t>
            </a:r>
            <a:r>
              <a:rPr lang="ro-RO" dirty="0"/>
              <a:t> A,B ∊N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a,b</a:t>
            </a:r>
            <a:r>
              <a:rPr lang="ro-RO" dirty="0"/>
              <a:t> ∊ 𝚺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G = (N, 𝚺, P, S) </a:t>
            </a:r>
            <a:r>
              <a:rPr lang="ro-RO" dirty="0">
                <a:solidFill>
                  <a:srgbClr val="FF0000"/>
                </a:solidFill>
              </a:rPr>
              <a:t>regular </a:t>
            </a:r>
            <a:r>
              <a:rPr lang="ro-RO" dirty="0" err="1">
                <a:solidFill>
                  <a:srgbClr val="FF0000"/>
                </a:solidFill>
              </a:rPr>
              <a:t>grammar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 err="1"/>
              <a:t>if</a:t>
            </a:r>
            <a:endParaRPr lang="ro-RO" dirty="0"/>
          </a:p>
          <a:p>
            <a:pPr lvl="1"/>
            <a:r>
              <a:rPr lang="ro-RO" dirty="0"/>
              <a:t>G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right</a:t>
            </a:r>
            <a:r>
              <a:rPr lang="ro-RO" dirty="0"/>
              <a:t> linear </a:t>
            </a:r>
            <a:r>
              <a:rPr lang="ro-RO" dirty="0" err="1"/>
              <a:t>grammar</a:t>
            </a:r>
            <a:endParaRPr lang="ro-RO" dirty="0"/>
          </a:p>
          <a:p>
            <a:pPr marL="457200" lvl="1" indent="0">
              <a:buNone/>
            </a:pPr>
            <a:r>
              <a:rPr lang="ro-RO" dirty="0" err="1"/>
              <a:t>and</a:t>
            </a:r>
            <a:endParaRPr lang="ro-RO" dirty="0"/>
          </a:p>
          <a:p>
            <a:pPr lvl="1"/>
            <a:r>
              <a:rPr lang="ro-RO" dirty="0"/>
              <a:t>A→𝜀 ∉ P,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exception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S →𝜀 ∊ P, in </a:t>
            </a:r>
            <a:r>
              <a:rPr lang="ro-RO" dirty="0" err="1"/>
              <a:t>which</a:t>
            </a:r>
            <a:r>
              <a:rPr lang="ro-RO" dirty="0"/>
              <a:t> case S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appear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rhs</a:t>
            </a:r>
            <a:r>
              <a:rPr lang="ro-RO" dirty="0"/>
              <a:t> (</a:t>
            </a:r>
            <a:r>
              <a:rPr lang="ro-RO" dirty="0" err="1"/>
              <a:t>right</a:t>
            </a:r>
            <a:r>
              <a:rPr lang="ro-RO" dirty="0"/>
              <a:t> hand </a:t>
            </a:r>
            <a:r>
              <a:rPr lang="ro-RO" dirty="0" err="1"/>
              <a:t>side</a:t>
            </a:r>
            <a:r>
              <a:rPr lang="ro-RO" dirty="0"/>
              <a:t>) of </a:t>
            </a:r>
            <a:r>
              <a:rPr lang="ro-RO" dirty="0" err="1"/>
              <a:t>any</a:t>
            </a:r>
            <a:r>
              <a:rPr lang="ro-RO" dirty="0"/>
              <a:t>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production</a:t>
            </a:r>
            <a:endParaRPr lang="ro-RO" dirty="0"/>
          </a:p>
          <a:p>
            <a:pPr lvl="1"/>
            <a:endParaRPr lang="ro-RO" dirty="0"/>
          </a:p>
          <a:p>
            <a:r>
              <a:rPr lang="ro-RO" dirty="0"/>
              <a:t>L(G) = {w ∊ 𝚺* | S =&gt; w}  - </a:t>
            </a:r>
            <a:r>
              <a:rPr lang="ro-RO" dirty="0" err="1"/>
              <a:t>right</a:t>
            </a:r>
            <a:r>
              <a:rPr lang="ro-RO" dirty="0"/>
              <a:t> linear </a:t>
            </a:r>
            <a:r>
              <a:rPr lang="ro-RO" dirty="0" err="1"/>
              <a:t>language</a:t>
            </a:r>
            <a:endParaRPr lang="ro-RO" dirty="0"/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C32BF-EB94-524B-892D-D71CBD2C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37B5E-B550-4448-84B6-EB99BA6A438E}"/>
              </a:ext>
            </a:extLst>
          </p:cNvPr>
          <p:cNvSpPr/>
          <p:nvPr/>
        </p:nvSpPr>
        <p:spPr>
          <a:xfrm>
            <a:off x="3575463" y="5130140"/>
            <a:ext cx="463137" cy="32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3969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1FB6-1C2E-314D-AAB3-134F0A0B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49"/>
            <a:ext cx="10515600" cy="1095540"/>
          </a:xfrm>
        </p:spPr>
        <p:txBody>
          <a:bodyPr>
            <a:normAutofit/>
          </a:bodyPr>
          <a:lstStyle/>
          <a:p>
            <a:r>
              <a:rPr lang="ro-RO" sz="3200" b="1" i="1" dirty="0" err="1">
                <a:solidFill>
                  <a:srgbClr val="0432FF"/>
                </a:solidFill>
              </a:rPr>
              <a:t>Theorem</a:t>
            </a:r>
            <a:r>
              <a:rPr lang="ro-RO" sz="3200" b="1" i="1" dirty="0">
                <a:solidFill>
                  <a:srgbClr val="0432FF"/>
                </a:solidFill>
              </a:rPr>
              <a:t> 1</a:t>
            </a:r>
            <a:r>
              <a:rPr lang="ro-RO" sz="3200" dirty="0"/>
              <a:t>: For </a:t>
            </a:r>
            <a:r>
              <a:rPr lang="ro-RO" sz="3200" dirty="0" err="1"/>
              <a:t>any</a:t>
            </a:r>
            <a:r>
              <a:rPr lang="ro-RO" sz="3200" dirty="0"/>
              <a:t> regular </a:t>
            </a:r>
            <a:r>
              <a:rPr lang="ro-RO" sz="3200" dirty="0" err="1"/>
              <a:t>grammar</a:t>
            </a:r>
            <a:r>
              <a:rPr lang="ro-RO" sz="3200" dirty="0"/>
              <a:t> G=(N, 𝚺, P, S) </a:t>
            </a:r>
            <a:r>
              <a:rPr lang="ro-RO" sz="3200" dirty="0" err="1"/>
              <a:t>there</a:t>
            </a:r>
            <a:r>
              <a:rPr lang="ro-RO" sz="3200" dirty="0"/>
              <a:t> </a:t>
            </a:r>
            <a:r>
              <a:rPr lang="ro-RO" sz="3200" dirty="0" err="1"/>
              <a:t>exists</a:t>
            </a:r>
            <a:r>
              <a:rPr lang="ro-RO" sz="3200" dirty="0"/>
              <a:t> a FA M=(Q, 𝚺, 𝛿, q</a:t>
            </a:r>
            <a:r>
              <a:rPr lang="ro-RO" sz="3200" baseline="-25000" dirty="0"/>
              <a:t>0</a:t>
            </a:r>
            <a:r>
              <a:rPr lang="ro-RO" sz="3200" dirty="0"/>
              <a:t>,F) </a:t>
            </a:r>
            <a:r>
              <a:rPr lang="ro-RO" sz="3200" dirty="0" err="1"/>
              <a:t>such</a:t>
            </a:r>
            <a:r>
              <a:rPr lang="ro-RO" sz="3200" dirty="0"/>
              <a:t> </a:t>
            </a:r>
            <a:r>
              <a:rPr lang="ro-RO" sz="3200" dirty="0" err="1"/>
              <a:t>that</a:t>
            </a:r>
            <a:r>
              <a:rPr lang="ro-RO" sz="3200" dirty="0"/>
              <a:t> L(G) = L(M)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9552-E9AD-734B-A755-EB34A2D9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9"/>
            <a:ext cx="10515600" cy="47756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o-RO" dirty="0" err="1"/>
              <a:t>Proof</a:t>
            </a:r>
            <a:r>
              <a:rPr lang="ro-RO" dirty="0"/>
              <a:t>: </a:t>
            </a:r>
            <a:r>
              <a:rPr lang="ro-RO" dirty="0">
                <a:solidFill>
                  <a:srgbClr val="0070C0"/>
                </a:solidFill>
              </a:rPr>
              <a:t>construct M </a:t>
            </a:r>
            <a:r>
              <a:rPr lang="ro-RO" dirty="0" err="1">
                <a:solidFill>
                  <a:srgbClr val="0070C0"/>
                </a:solidFill>
              </a:rPr>
              <a:t>based</a:t>
            </a:r>
            <a:r>
              <a:rPr lang="ro-RO" dirty="0">
                <a:solidFill>
                  <a:srgbClr val="0070C0"/>
                </a:solidFill>
              </a:rPr>
              <a:t> on G</a:t>
            </a:r>
          </a:p>
          <a:p>
            <a:pPr marL="0" indent="0">
              <a:buNone/>
            </a:pPr>
            <a:r>
              <a:rPr lang="ro-RO" dirty="0"/>
              <a:t>Q = N U {K}, K ∉ N					𝛿: </a:t>
            </a:r>
            <a:r>
              <a:rPr lang="ro-RO" dirty="0" err="1"/>
              <a:t>if</a:t>
            </a:r>
            <a:r>
              <a:rPr lang="ro-RO" dirty="0"/>
              <a:t> A →</a:t>
            </a:r>
            <a:r>
              <a:rPr lang="ro-RO" dirty="0" err="1"/>
              <a:t>aB</a:t>
            </a:r>
            <a:r>
              <a:rPr lang="ro-RO" dirty="0"/>
              <a:t> ∊ P </a:t>
            </a:r>
            <a:r>
              <a:rPr lang="ro-RO" dirty="0" err="1"/>
              <a:t>then</a:t>
            </a:r>
            <a:r>
              <a:rPr lang="ro-RO" dirty="0"/>
              <a:t> 𝛿(</a:t>
            </a:r>
            <a:r>
              <a:rPr lang="ro-RO" dirty="0" err="1"/>
              <a:t>A,a</a:t>
            </a:r>
            <a:r>
              <a:rPr lang="ro-RO" dirty="0"/>
              <a:t>) = B</a:t>
            </a:r>
          </a:p>
          <a:p>
            <a:pPr marL="0" indent="0">
              <a:buNone/>
            </a:pPr>
            <a:r>
              <a:rPr lang="ro-RO" dirty="0"/>
              <a:t>q</a:t>
            </a:r>
            <a:r>
              <a:rPr lang="ro-RO" baseline="-25000" dirty="0"/>
              <a:t>0</a:t>
            </a:r>
            <a:r>
              <a:rPr lang="ro-RO" dirty="0"/>
              <a:t> = S						     	     </a:t>
            </a:r>
            <a:r>
              <a:rPr lang="ro-RO" dirty="0" err="1"/>
              <a:t>if</a:t>
            </a:r>
            <a:r>
              <a:rPr lang="ro-RO" dirty="0"/>
              <a:t> A →a ∊ P </a:t>
            </a:r>
            <a:r>
              <a:rPr lang="ro-RO" dirty="0" err="1"/>
              <a:t>then</a:t>
            </a:r>
            <a:r>
              <a:rPr lang="ro-RO" dirty="0"/>
              <a:t> 𝛿(</a:t>
            </a:r>
            <a:r>
              <a:rPr lang="ro-RO" dirty="0" err="1"/>
              <a:t>A,a</a:t>
            </a:r>
            <a:r>
              <a:rPr lang="ro-RO" dirty="0"/>
              <a:t>) = K</a:t>
            </a:r>
          </a:p>
          <a:p>
            <a:pPr marL="0" indent="0">
              <a:buNone/>
            </a:pPr>
            <a:r>
              <a:rPr lang="ro-RO" dirty="0"/>
              <a:t>F = {K} U {S| </a:t>
            </a:r>
            <a:r>
              <a:rPr lang="ro-RO" dirty="0" err="1"/>
              <a:t>if</a:t>
            </a:r>
            <a:r>
              <a:rPr lang="ro-RO" dirty="0"/>
              <a:t> S→𝜺 ∊ P}</a:t>
            </a:r>
          </a:p>
          <a:p>
            <a:pPr marL="0" indent="0">
              <a:buNone/>
            </a:pPr>
            <a:r>
              <a:rPr lang="ro-RO" i="1" dirty="0">
                <a:solidFill>
                  <a:srgbClr val="0070C0"/>
                </a:solidFill>
              </a:rPr>
              <a:t>Prove </a:t>
            </a:r>
            <a:r>
              <a:rPr lang="ro-RO" i="1" dirty="0" err="1">
                <a:solidFill>
                  <a:srgbClr val="0070C0"/>
                </a:solidFill>
              </a:rPr>
              <a:t>that</a:t>
            </a:r>
            <a:r>
              <a:rPr lang="ro-RO" i="1" dirty="0">
                <a:solidFill>
                  <a:srgbClr val="0070C0"/>
                </a:solidFill>
              </a:rPr>
              <a:t> L(G) = L(M) 	(</a:t>
            </a:r>
            <a:r>
              <a:rPr lang="ro-RO" i="1" dirty="0" err="1">
                <a:solidFill>
                  <a:srgbClr val="0070C0"/>
                </a:solidFill>
              </a:rPr>
              <a:t>w∈L</a:t>
            </a:r>
            <a:r>
              <a:rPr lang="ro-RO" i="1" dirty="0">
                <a:solidFill>
                  <a:srgbClr val="0070C0"/>
                </a:solidFill>
              </a:rPr>
              <a:t>(G) ⇔ </a:t>
            </a:r>
            <a:r>
              <a:rPr lang="ro-RO" i="1" dirty="0" err="1">
                <a:solidFill>
                  <a:srgbClr val="0070C0"/>
                </a:solidFill>
              </a:rPr>
              <a:t>w∈L</a:t>
            </a:r>
            <a:r>
              <a:rPr lang="ro-RO" i="1" dirty="0">
                <a:solidFill>
                  <a:srgbClr val="0070C0"/>
                </a:solidFill>
              </a:rPr>
              <a:t>(M)):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err="1"/>
              <a:t>S⇒w</a:t>
            </a:r>
            <a:r>
              <a:rPr lang="ro-RO" dirty="0"/>
              <a:t> ⇔ (</a:t>
            </a:r>
            <a:r>
              <a:rPr lang="ro-RO" dirty="0" err="1"/>
              <a:t>S,w</a:t>
            </a:r>
            <a:r>
              <a:rPr lang="ro-RO" dirty="0"/>
              <a:t>) ⊢ (</a:t>
            </a:r>
            <a:r>
              <a:rPr lang="ro-RO" dirty="0" err="1"/>
              <a:t>qf</a:t>
            </a:r>
            <a:r>
              <a:rPr lang="ro-RO" dirty="0"/>
              <a:t> , 𝜺)</a:t>
            </a:r>
          </a:p>
          <a:p>
            <a:pPr marL="0" indent="0">
              <a:buNone/>
            </a:pPr>
            <a:r>
              <a:rPr lang="ro-RO" dirty="0"/>
              <a:t>w= 𝜺: S⇒ 𝜺 ⇔ (S, 𝜺) ⊢ (S, 𝜺) – </a:t>
            </a:r>
            <a:r>
              <a:rPr lang="ro-RO" dirty="0" err="1"/>
              <a:t>true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w=a</a:t>
            </a:r>
            <a:r>
              <a:rPr lang="ro-RO" baseline="-25000" dirty="0"/>
              <a:t>1</a:t>
            </a:r>
            <a:r>
              <a:rPr lang="ro-RO" dirty="0"/>
              <a:t>a</a:t>
            </a:r>
            <a:r>
              <a:rPr lang="ro-RO" baseline="-25000" dirty="0"/>
              <a:t>2</a:t>
            </a:r>
            <a:r>
              <a:rPr lang="ro-RO" dirty="0"/>
              <a:t>. . .a</a:t>
            </a:r>
            <a:r>
              <a:rPr lang="ro-RO" baseline="-25000" dirty="0"/>
              <a:t>n</a:t>
            </a:r>
            <a:r>
              <a:rPr lang="ro-RO" dirty="0"/>
              <a:t>: S ⇒ w ⇔ (</a:t>
            </a:r>
            <a:r>
              <a:rPr lang="ro-RO" dirty="0" err="1"/>
              <a:t>S,w</a:t>
            </a:r>
            <a:r>
              <a:rPr lang="ro-RO" dirty="0"/>
              <a:t>) ⊢ (K, 𝜺) </a:t>
            </a:r>
          </a:p>
          <a:p>
            <a:pPr marL="0" indent="0">
              <a:buNone/>
            </a:pPr>
            <a:r>
              <a:rPr lang="ro-RO" dirty="0"/>
              <a:t>S ⇒ a</a:t>
            </a:r>
            <a:r>
              <a:rPr lang="ro-RO" baseline="-25000" dirty="0"/>
              <a:t>1</a:t>
            </a:r>
            <a:r>
              <a:rPr lang="ro-RO" dirty="0"/>
              <a:t>A</a:t>
            </a:r>
            <a:r>
              <a:rPr lang="ro-RO" baseline="-25000" dirty="0"/>
              <a:t>1</a:t>
            </a:r>
            <a:r>
              <a:rPr lang="ro-RO" dirty="0"/>
              <a:t> ⇒ a</a:t>
            </a:r>
            <a:r>
              <a:rPr lang="ro-RO" baseline="-25000" dirty="0"/>
              <a:t>1</a:t>
            </a:r>
            <a:r>
              <a:rPr lang="ro-RO" dirty="0"/>
              <a:t>a</a:t>
            </a:r>
            <a:r>
              <a:rPr lang="ro-RO" baseline="-25000" dirty="0"/>
              <a:t>2</a:t>
            </a:r>
            <a:r>
              <a:rPr lang="ro-RO" dirty="0"/>
              <a:t>A</a:t>
            </a:r>
            <a:r>
              <a:rPr lang="ro-RO" baseline="-25000" dirty="0"/>
              <a:t>2</a:t>
            </a:r>
            <a:r>
              <a:rPr lang="ro-RO" dirty="0"/>
              <a:t> ⇒ . . . ⇒ a</a:t>
            </a:r>
            <a:r>
              <a:rPr lang="ro-RO" baseline="-25000" dirty="0"/>
              <a:t>1</a:t>
            </a:r>
            <a:r>
              <a:rPr lang="ro-RO" dirty="0"/>
              <a:t>a</a:t>
            </a:r>
            <a:r>
              <a:rPr lang="ro-RO" baseline="-25000" dirty="0"/>
              <a:t>2</a:t>
            </a:r>
            <a:r>
              <a:rPr lang="ro-RO" dirty="0"/>
              <a:t>. . .a</a:t>
            </a:r>
            <a:r>
              <a:rPr lang="ro-RO" baseline="-25000" dirty="0"/>
              <a:t>n−1</a:t>
            </a:r>
            <a:r>
              <a:rPr lang="ro-RO" dirty="0"/>
              <a:t>A</a:t>
            </a:r>
            <a:r>
              <a:rPr lang="ro-RO" baseline="-25000" dirty="0"/>
              <a:t>n−1</a:t>
            </a:r>
            <a:r>
              <a:rPr lang="ro-RO" dirty="0"/>
              <a:t> ⇒ a</a:t>
            </a:r>
            <a:r>
              <a:rPr lang="ro-RO" baseline="-25000" dirty="0"/>
              <a:t>1</a:t>
            </a:r>
            <a:r>
              <a:rPr lang="ro-RO" dirty="0"/>
              <a:t>a</a:t>
            </a:r>
            <a:r>
              <a:rPr lang="ro-RO" baseline="-25000" dirty="0"/>
              <a:t>2</a:t>
            </a:r>
            <a:r>
              <a:rPr lang="ro-RO" dirty="0"/>
              <a:t>. . .a</a:t>
            </a:r>
            <a:r>
              <a:rPr lang="ro-RO" baseline="-25000" dirty="0"/>
              <a:t>n−1</a:t>
            </a:r>
            <a:r>
              <a:rPr lang="ro-RO" dirty="0"/>
              <a:t>a</a:t>
            </a:r>
            <a:r>
              <a:rPr lang="ro-RO" baseline="-25000" dirty="0"/>
              <a:t>n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/>
              <a:t>					S ⇒ a</a:t>
            </a:r>
            <a:r>
              <a:rPr lang="ro-RO" baseline="-25000" dirty="0"/>
              <a:t>1</a:t>
            </a:r>
            <a:r>
              <a:rPr lang="ro-RO" dirty="0"/>
              <a:t>A</a:t>
            </a:r>
            <a:r>
              <a:rPr lang="ro-RO" baseline="-25000" dirty="0"/>
              <a:t>1</a:t>
            </a:r>
            <a:r>
              <a:rPr lang="ro-RO" dirty="0"/>
              <a:t> </a:t>
            </a:r>
            <a:r>
              <a:rPr lang="ro-RO" dirty="0" err="1"/>
              <a:t>exists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S → a</a:t>
            </a:r>
            <a:r>
              <a:rPr lang="ro-RO" baseline="-25000" dirty="0"/>
              <a:t>1</a:t>
            </a:r>
            <a:r>
              <a:rPr lang="ro-RO" dirty="0"/>
              <a:t>A</a:t>
            </a:r>
            <a:r>
              <a:rPr lang="ro-RO" baseline="-25000" dirty="0"/>
              <a:t>1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el-GR" dirty="0"/>
              <a:t>δ(</a:t>
            </a:r>
            <a:r>
              <a:rPr lang="ro-RO" dirty="0"/>
              <a:t>S,a</a:t>
            </a:r>
            <a:r>
              <a:rPr lang="ro-RO" baseline="-25000" dirty="0"/>
              <a:t>1</a:t>
            </a:r>
            <a:r>
              <a:rPr lang="ro-RO" dirty="0"/>
              <a:t>)=A</a:t>
            </a:r>
            <a:r>
              <a:rPr lang="ro-RO" baseline="-25000" dirty="0"/>
              <a:t>1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/>
              <a:t>					A</a:t>
            </a:r>
            <a:r>
              <a:rPr lang="ro-RO" baseline="-25000" dirty="0"/>
              <a:t>1</a:t>
            </a:r>
            <a:r>
              <a:rPr lang="ro-RO" dirty="0"/>
              <a:t> → a</a:t>
            </a:r>
            <a:r>
              <a:rPr lang="ro-RO" baseline="-25000" dirty="0"/>
              <a:t>2</a:t>
            </a:r>
            <a:r>
              <a:rPr lang="ro-RO" dirty="0"/>
              <a:t>A</a:t>
            </a:r>
            <a:r>
              <a:rPr lang="ro-RO" baseline="-25000" dirty="0"/>
              <a:t>2</a:t>
            </a:r>
            <a:r>
              <a:rPr lang="ro-RO" dirty="0"/>
              <a:t> : </a:t>
            </a:r>
            <a:r>
              <a:rPr lang="el-GR" dirty="0"/>
              <a:t>δ(</a:t>
            </a:r>
            <a:r>
              <a:rPr lang="ro-RO" dirty="0"/>
              <a:t>A</a:t>
            </a:r>
            <a:r>
              <a:rPr lang="ro-RO" baseline="-25000" dirty="0"/>
              <a:t>1</a:t>
            </a:r>
            <a:r>
              <a:rPr lang="ro-RO" dirty="0"/>
              <a:t>,a</a:t>
            </a:r>
            <a:r>
              <a:rPr lang="ro-RO" baseline="-25000" dirty="0"/>
              <a:t>2</a:t>
            </a:r>
            <a:r>
              <a:rPr lang="ro-RO" dirty="0"/>
              <a:t>)=A</a:t>
            </a:r>
            <a:r>
              <a:rPr lang="ro-RO" baseline="-25000" dirty="0"/>
              <a:t>2</a:t>
            </a:r>
            <a:r>
              <a:rPr lang="ro-RO" dirty="0"/>
              <a:t> . . . </a:t>
            </a:r>
          </a:p>
          <a:p>
            <a:pPr marL="0" indent="0">
              <a:buNone/>
            </a:pPr>
            <a:r>
              <a:rPr lang="ro-RO" dirty="0"/>
              <a:t>					A</a:t>
            </a:r>
            <a:r>
              <a:rPr lang="ro-RO" baseline="-25000" dirty="0"/>
              <a:t>n−1</a:t>
            </a:r>
            <a:r>
              <a:rPr lang="ro-RO" dirty="0"/>
              <a:t> → a</a:t>
            </a:r>
            <a:r>
              <a:rPr lang="ro-RO" baseline="-25000" dirty="0"/>
              <a:t>n</a:t>
            </a:r>
            <a:r>
              <a:rPr lang="ro-RO" dirty="0"/>
              <a:t> : </a:t>
            </a:r>
            <a:r>
              <a:rPr lang="el-GR" dirty="0"/>
              <a:t>δ(</a:t>
            </a:r>
            <a:r>
              <a:rPr lang="ro-RO" dirty="0"/>
              <a:t>A</a:t>
            </a:r>
            <a:r>
              <a:rPr lang="ro-RO" baseline="-25000" dirty="0"/>
              <a:t>n−1</a:t>
            </a:r>
            <a:r>
              <a:rPr lang="ro-RO" dirty="0"/>
              <a:t>,a</a:t>
            </a:r>
            <a:r>
              <a:rPr lang="ro-RO" baseline="-25000" dirty="0"/>
              <a:t>n</a:t>
            </a:r>
            <a:r>
              <a:rPr lang="ro-RO" dirty="0"/>
              <a:t>)=K</a:t>
            </a:r>
          </a:p>
          <a:p>
            <a:pPr marL="0" indent="0">
              <a:buNone/>
            </a:pPr>
            <a:r>
              <a:rPr lang="ro-RO" dirty="0"/>
              <a:t>(S,a</a:t>
            </a:r>
            <a:r>
              <a:rPr lang="ro-RO" baseline="-25000" dirty="0"/>
              <a:t>1</a:t>
            </a:r>
            <a:r>
              <a:rPr lang="ro-RO" dirty="0"/>
              <a:t>a</a:t>
            </a:r>
            <a:r>
              <a:rPr lang="ro-RO" baseline="-25000" dirty="0"/>
              <a:t>2</a:t>
            </a:r>
            <a:r>
              <a:rPr lang="ro-RO" dirty="0"/>
              <a:t>. . .a</a:t>
            </a:r>
            <a:r>
              <a:rPr lang="ro-RO" baseline="-25000" dirty="0"/>
              <a:t>n</a:t>
            </a:r>
            <a:r>
              <a:rPr lang="ro-RO" dirty="0"/>
              <a:t>) ⊢ (A</a:t>
            </a:r>
            <a:r>
              <a:rPr lang="ro-RO" baseline="-25000" dirty="0"/>
              <a:t>1</a:t>
            </a:r>
            <a:r>
              <a:rPr lang="ro-RO" dirty="0"/>
              <a:t>,a</a:t>
            </a:r>
            <a:r>
              <a:rPr lang="ro-RO" baseline="-25000" dirty="0"/>
              <a:t>2</a:t>
            </a:r>
            <a:r>
              <a:rPr lang="ro-RO" dirty="0"/>
              <a:t>. . .a</a:t>
            </a:r>
            <a:r>
              <a:rPr lang="ro-RO" baseline="-25000" dirty="0"/>
              <a:t>n</a:t>
            </a:r>
            <a:r>
              <a:rPr lang="ro-RO" dirty="0"/>
              <a:t>) ⊢ (A</a:t>
            </a:r>
            <a:r>
              <a:rPr lang="ro-RO" baseline="-25000" dirty="0"/>
              <a:t>2</a:t>
            </a:r>
            <a:r>
              <a:rPr lang="ro-RO" dirty="0"/>
              <a:t>,a</a:t>
            </a:r>
            <a:r>
              <a:rPr lang="ro-RO" baseline="-25000" dirty="0"/>
              <a:t>3</a:t>
            </a:r>
            <a:r>
              <a:rPr lang="ro-RO" dirty="0"/>
              <a:t>. . .a</a:t>
            </a:r>
            <a:r>
              <a:rPr lang="ro-RO" baseline="-25000" dirty="0"/>
              <a:t>n</a:t>
            </a:r>
            <a:r>
              <a:rPr lang="ro-RO" dirty="0"/>
              <a:t>) ⊢ . . . ⊢ (A</a:t>
            </a:r>
            <a:r>
              <a:rPr lang="ro-RO" baseline="-25000" dirty="0"/>
              <a:t>n−1</a:t>
            </a:r>
            <a:r>
              <a:rPr lang="ro-RO" dirty="0"/>
              <a:t>,a</a:t>
            </a:r>
            <a:r>
              <a:rPr lang="ro-RO" baseline="-25000" dirty="0"/>
              <a:t>n</a:t>
            </a:r>
            <a:r>
              <a:rPr lang="ro-RO" dirty="0"/>
              <a:t>) ⊢ (K, 𝜺) , K∈F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ADAFE-14CB-8243-83D7-740DC56E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33430C-5321-E145-8F02-A7F3E90DF5C7}"/>
              </a:ext>
            </a:extLst>
          </p:cNvPr>
          <p:cNvCxnSpPr>
            <a:cxnSpLocks/>
          </p:cNvCxnSpPr>
          <p:nvPr/>
        </p:nvCxnSpPr>
        <p:spPr>
          <a:xfrm>
            <a:off x="5925786" y="1401289"/>
            <a:ext cx="0" cy="1401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ADFAB3-DCE4-F14E-B5EA-FA8FA06F4F69}"/>
              </a:ext>
            </a:extLst>
          </p:cNvPr>
          <p:cNvCxnSpPr/>
          <p:nvPr/>
        </p:nvCxnSpPr>
        <p:spPr>
          <a:xfrm>
            <a:off x="838200" y="2802577"/>
            <a:ext cx="102296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48AF1C-AB1C-0743-8FC3-E73950EDA130}"/>
              </a:ext>
            </a:extLst>
          </p:cNvPr>
          <p:cNvSpPr/>
          <p:nvPr/>
        </p:nvSpPr>
        <p:spPr>
          <a:xfrm>
            <a:off x="1034143" y="3099459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44B55-4FE8-0D47-9F63-1907D50EEF5C}"/>
              </a:ext>
            </a:extLst>
          </p:cNvPr>
          <p:cNvSpPr/>
          <p:nvPr/>
        </p:nvSpPr>
        <p:spPr>
          <a:xfrm>
            <a:off x="2554185" y="3123209"/>
            <a:ext cx="319643" cy="237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A73418-A669-744B-8AFD-0745CEFA9160}"/>
              </a:ext>
            </a:extLst>
          </p:cNvPr>
          <p:cNvSpPr/>
          <p:nvPr/>
        </p:nvSpPr>
        <p:spPr>
          <a:xfrm>
            <a:off x="1675411" y="3551618"/>
            <a:ext cx="295893" cy="237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4E8CB-2E62-2040-B12D-B62F5977E4DD}"/>
              </a:ext>
            </a:extLst>
          </p:cNvPr>
          <p:cNvSpPr/>
          <p:nvPr/>
        </p:nvSpPr>
        <p:spPr>
          <a:xfrm>
            <a:off x="3195453" y="3551617"/>
            <a:ext cx="295893" cy="237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80E1F-CCB6-914B-AE53-2877E3FB21E6}"/>
              </a:ext>
            </a:extLst>
          </p:cNvPr>
          <p:cNvSpPr/>
          <p:nvPr/>
        </p:nvSpPr>
        <p:spPr>
          <a:xfrm>
            <a:off x="2554185" y="3898118"/>
            <a:ext cx="307768" cy="201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0F947-8872-BF49-AE67-F2A20704DAFB}"/>
              </a:ext>
            </a:extLst>
          </p:cNvPr>
          <p:cNvSpPr/>
          <p:nvPr/>
        </p:nvSpPr>
        <p:spPr>
          <a:xfrm>
            <a:off x="4157355" y="3904055"/>
            <a:ext cx="272142" cy="19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41A21-70FC-8A4B-999C-8843124B64EA}"/>
              </a:ext>
            </a:extLst>
          </p:cNvPr>
          <p:cNvSpPr/>
          <p:nvPr/>
        </p:nvSpPr>
        <p:spPr>
          <a:xfrm>
            <a:off x="552450" y="3152269"/>
            <a:ext cx="11087100" cy="323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98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4143-8C78-DC4B-BE7B-1B6BEC8D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163"/>
          </a:xfrm>
        </p:spPr>
        <p:txBody>
          <a:bodyPr>
            <a:normAutofit/>
          </a:bodyPr>
          <a:lstStyle/>
          <a:p>
            <a:r>
              <a:rPr lang="ro-RO" sz="3200" b="1" i="1" dirty="0" err="1">
                <a:solidFill>
                  <a:srgbClr val="0432FF"/>
                </a:solidFill>
              </a:rPr>
              <a:t>Theorem</a:t>
            </a:r>
            <a:r>
              <a:rPr lang="ro-RO" sz="3200" b="1" i="1" dirty="0">
                <a:solidFill>
                  <a:srgbClr val="0432FF"/>
                </a:solidFill>
              </a:rPr>
              <a:t> 2</a:t>
            </a:r>
            <a:r>
              <a:rPr lang="ro-RO" sz="3200" dirty="0"/>
              <a:t>: For </a:t>
            </a:r>
            <a:r>
              <a:rPr lang="ro-RO" sz="3200" dirty="0" err="1"/>
              <a:t>any</a:t>
            </a:r>
            <a:r>
              <a:rPr lang="ro-RO" sz="3200" dirty="0"/>
              <a:t> FA M=(Q, 𝚺, 𝛿, q</a:t>
            </a:r>
            <a:r>
              <a:rPr lang="ro-RO" sz="3200" baseline="-25000" dirty="0"/>
              <a:t>0</a:t>
            </a:r>
            <a:r>
              <a:rPr lang="ro-RO" sz="3200" dirty="0"/>
              <a:t>,F) </a:t>
            </a:r>
            <a:r>
              <a:rPr lang="ro-RO" sz="3200" dirty="0" err="1"/>
              <a:t>there</a:t>
            </a:r>
            <a:r>
              <a:rPr lang="ro-RO" sz="3200" dirty="0"/>
              <a:t> </a:t>
            </a:r>
            <a:r>
              <a:rPr lang="ro-RO" sz="3200" dirty="0" err="1"/>
              <a:t>exists</a:t>
            </a:r>
            <a:r>
              <a:rPr lang="ro-RO" sz="3200" dirty="0"/>
              <a:t> a regular </a:t>
            </a:r>
            <a:r>
              <a:rPr lang="ro-RO" sz="3200" dirty="0" err="1"/>
              <a:t>grammar</a:t>
            </a:r>
            <a:r>
              <a:rPr lang="ro-RO" sz="3200" dirty="0"/>
              <a:t> G=(N, 𝚺, P, S) </a:t>
            </a:r>
            <a:r>
              <a:rPr lang="ro-RO" sz="3200" dirty="0" err="1"/>
              <a:t>such</a:t>
            </a:r>
            <a:r>
              <a:rPr lang="ro-RO" sz="3200" dirty="0"/>
              <a:t> </a:t>
            </a:r>
            <a:r>
              <a:rPr lang="ro-RO" sz="3200" dirty="0" err="1"/>
              <a:t>that</a:t>
            </a:r>
            <a:r>
              <a:rPr lang="ro-RO" sz="3200" dirty="0"/>
              <a:t> L(G) = L(M)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DFC54-28AF-5B44-936C-8387217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E3ECFB-3E2F-474B-97C6-10DD6B78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763"/>
            <a:ext cx="10515600" cy="4775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 err="1"/>
              <a:t>Proof</a:t>
            </a:r>
            <a:r>
              <a:rPr lang="ro-RO" dirty="0"/>
              <a:t>: </a:t>
            </a:r>
            <a:r>
              <a:rPr lang="ro-RO" dirty="0">
                <a:solidFill>
                  <a:srgbClr val="0070C0"/>
                </a:solidFill>
              </a:rPr>
              <a:t>construct G </a:t>
            </a:r>
            <a:r>
              <a:rPr lang="ro-RO" dirty="0" err="1">
                <a:solidFill>
                  <a:srgbClr val="0070C0"/>
                </a:solidFill>
              </a:rPr>
              <a:t>based</a:t>
            </a:r>
            <a:r>
              <a:rPr lang="ro-RO" dirty="0">
                <a:solidFill>
                  <a:srgbClr val="0070C0"/>
                </a:solidFill>
              </a:rPr>
              <a:t> on M		</a:t>
            </a:r>
            <a:r>
              <a:rPr lang="ro-RO" dirty="0"/>
              <a:t>P: </a:t>
            </a:r>
            <a:r>
              <a:rPr lang="ro-RO" dirty="0" err="1"/>
              <a:t>if</a:t>
            </a:r>
            <a:r>
              <a:rPr lang="ro-RO" dirty="0"/>
              <a:t> 𝛿(</a:t>
            </a:r>
            <a:r>
              <a:rPr lang="ro-RO" dirty="0" err="1"/>
              <a:t>q,a</a:t>
            </a:r>
            <a:r>
              <a:rPr lang="ro-RO" dirty="0"/>
              <a:t>) = p </a:t>
            </a:r>
            <a:r>
              <a:rPr lang="ro-RO" dirty="0" err="1"/>
              <a:t>then</a:t>
            </a:r>
            <a:r>
              <a:rPr lang="ro-RO" dirty="0"/>
              <a:t> q →ap ∊ P</a:t>
            </a:r>
            <a:endParaRPr lang="ro-RO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o-RO" dirty="0"/>
              <a:t>N = Q						      </a:t>
            </a:r>
            <a:r>
              <a:rPr lang="ro-RO" dirty="0" err="1"/>
              <a:t>if</a:t>
            </a:r>
            <a:r>
              <a:rPr lang="ro-RO" dirty="0"/>
              <a:t> p ∊ F </a:t>
            </a:r>
            <a:r>
              <a:rPr lang="ro-RO" dirty="0" err="1"/>
              <a:t>then</a:t>
            </a:r>
            <a:r>
              <a:rPr lang="ro-RO" dirty="0"/>
              <a:t> q →a ∊ P</a:t>
            </a:r>
          </a:p>
          <a:p>
            <a:pPr marL="0" indent="0">
              <a:buNone/>
            </a:pPr>
            <a:r>
              <a:rPr lang="ro-RO" dirty="0"/>
              <a:t>S = q</a:t>
            </a:r>
            <a:r>
              <a:rPr lang="ro-RO" baseline="-25000" dirty="0"/>
              <a:t>0</a:t>
            </a:r>
            <a:r>
              <a:rPr lang="ro-RO" dirty="0"/>
              <a:t>					     	      </a:t>
            </a:r>
            <a:r>
              <a:rPr lang="ro-RO" dirty="0" err="1"/>
              <a:t>if</a:t>
            </a:r>
            <a:r>
              <a:rPr lang="ro-RO" dirty="0"/>
              <a:t> q</a:t>
            </a:r>
            <a:r>
              <a:rPr lang="ro-RO" baseline="-25000" dirty="0"/>
              <a:t>0 </a:t>
            </a:r>
            <a:r>
              <a:rPr lang="ro-RO" dirty="0"/>
              <a:t>∊ F </a:t>
            </a:r>
            <a:r>
              <a:rPr lang="ro-RO" dirty="0" err="1"/>
              <a:t>then</a:t>
            </a:r>
            <a:r>
              <a:rPr lang="ro-RO" dirty="0"/>
              <a:t> S → 𝜺</a:t>
            </a:r>
          </a:p>
          <a:p>
            <a:pPr marL="0" indent="0">
              <a:buNone/>
            </a:pPr>
            <a:r>
              <a:rPr lang="ro-RO" i="1" dirty="0">
                <a:solidFill>
                  <a:srgbClr val="0070C0"/>
                </a:solidFill>
              </a:rPr>
              <a:t>Prove </a:t>
            </a:r>
            <a:r>
              <a:rPr lang="ro-RO" i="1" dirty="0" err="1">
                <a:solidFill>
                  <a:srgbClr val="0070C0"/>
                </a:solidFill>
              </a:rPr>
              <a:t>that</a:t>
            </a:r>
            <a:r>
              <a:rPr lang="ro-RO" i="1" dirty="0">
                <a:solidFill>
                  <a:srgbClr val="0070C0"/>
                </a:solidFill>
              </a:rPr>
              <a:t> L(M) = L(G) 	(</a:t>
            </a:r>
            <a:r>
              <a:rPr lang="ro-RO" i="1" dirty="0" err="1">
                <a:solidFill>
                  <a:srgbClr val="0070C0"/>
                </a:solidFill>
              </a:rPr>
              <a:t>w∈L</a:t>
            </a:r>
            <a:r>
              <a:rPr lang="ro-RO" i="1" dirty="0">
                <a:solidFill>
                  <a:srgbClr val="0070C0"/>
                </a:solidFill>
              </a:rPr>
              <a:t>(M) ⇔ </a:t>
            </a:r>
            <a:r>
              <a:rPr lang="ro-RO" i="1" dirty="0" err="1">
                <a:solidFill>
                  <a:srgbClr val="0070C0"/>
                </a:solidFill>
              </a:rPr>
              <a:t>w∈L</a:t>
            </a:r>
            <a:r>
              <a:rPr lang="ro-RO" i="1" dirty="0">
                <a:solidFill>
                  <a:srgbClr val="0070C0"/>
                </a:solidFill>
              </a:rPr>
              <a:t>(G)):</a:t>
            </a:r>
          </a:p>
          <a:p>
            <a:pPr marL="0" indent="0">
              <a:buNone/>
            </a:pPr>
            <a:r>
              <a:rPr lang="ro-RO" dirty="0"/>
              <a:t>P(i): q ⇒ x ⇔ (</a:t>
            </a:r>
            <a:r>
              <a:rPr lang="ro-RO" dirty="0" err="1"/>
              <a:t>q,x</a:t>
            </a:r>
            <a:r>
              <a:rPr lang="ro-RO" dirty="0"/>
              <a:t>) ⊢  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, 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 err="1"/>
              <a:t>∈F</a:t>
            </a:r>
            <a:r>
              <a:rPr lang="ro-RO" dirty="0"/>
              <a:t> 		-prove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induction</a:t>
            </a:r>
            <a:endParaRPr lang="ro-RO" dirty="0"/>
          </a:p>
          <a:p>
            <a:pPr marL="0" indent="0">
              <a:buNone/>
            </a:pPr>
            <a:r>
              <a:rPr lang="ro-RO" dirty="0" err="1"/>
              <a:t>Apply</a:t>
            </a:r>
            <a:r>
              <a:rPr lang="ro-RO" dirty="0"/>
              <a:t> P : q</a:t>
            </a:r>
            <a:r>
              <a:rPr lang="ro-RO" baseline="-25000" dirty="0"/>
              <a:t>0</a:t>
            </a:r>
            <a:r>
              <a:rPr lang="ro-RO" dirty="0"/>
              <a:t> ⇒ w ⇔ (q</a:t>
            </a:r>
            <a:r>
              <a:rPr lang="ro-RO" baseline="-25000" dirty="0"/>
              <a:t>0</a:t>
            </a:r>
            <a:r>
              <a:rPr lang="ro-RO" dirty="0"/>
              <a:t>,w) ⊢ 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, 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 err="1"/>
              <a:t>∈F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 err="1"/>
              <a:t>If</a:t>
            </a:r>
            <a:r>
              <a:rPr lang="ro-RO" dirty="0"/>
              <a:t> i=0: </a:t>
            </a:r>
            <a:r>
              <a:rPr lang="ro-RO" dirty="0" err="1"/>
              <a:t>q⇒x</a:t>
            </a:r>
            <a:r>
              <a:rPr lang="ro-RO" dirty="0"/>
              <a:t> </a:t>
            </a:r>
            <a:r>
              <a:rPr lang="ro-RO" dirty="0">
                <a:sym typeface="Wingdings" pitchFamily="2" charset="2"/>
              </a:rPr>
              <a:t></a:t>
            </a:r>
            <a:r>
              <a:rPr lang="ro-RO" dirty="0"/>
              <a:t> (</a:t>
            </a:r>
            <a:r>
              <a:rPr lang="ro-RO" dirty="0" err="1"/>
              <a:t>q,x</a:t>
            </a:r>
            <a:r>
              <a:rPr lang="ro-RO" dirty="0"/>
              <a:t>) ⊢  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(x= 𝜺,q=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) q⇒ 𝜺 </a:t>
            </a:r>
            <a:r>
              <a:rPr lang="ro-RO" dirty="0">
                <a:sym typeface="Wingdings" pitchFamily="2" charset="2"/>
              </a:rPr>
              <a:t></a:t>
            </a:r>
            <a:r>
              <a:rPr lang="ro-RO" dirty="0"/>
              <a:t> q</a:t>
            </a:r>
            <a:r>
              <a:rPr lang="ro-RO" baseline="-25000" dirty="0"/>
              <a:t>0</a:t>
            </a:r>
            <a:r>
              <a:rPr lang="ro-RO" dirty="0"/>
              <a:t>→ 𝜺 , q</a:t>
            </a:r>
            <a:r>
              <a:rPr lang="ro-RO" baseline="-25000" dirty="0"/>
              <a:t>0</a:t>
            </a:r>
            <a:r>
              <a:rPr lang="ro-RO" dirty="0"/>
              <a:t>∈F </a:t>
            </a:r>
          </a:p>
          <a:p>
            <a:pPr marL="0" indent="0">
              <a:buNone/>
            </a:pPr>
            <a:r>
              <a:rPr lang="ro-RO" dirty="0" err="1"/>
              <a:t>Assume</a:t>
            </a:r>
            <a:r>
              <a:rPr lang="ro-RO" dirty="0"/>
              <a:t> ∀ </a:t>
            </a:r>
            <a:r>
              <a:rPr lang="ro-RO" dirty="0" err="1"/>
              <a:t>k≤i</a:t>
            </a:r>
            <a:r>
              <a:rPr lang="ro-RO" dirty="0"/>
              <a:t> P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true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/>
              <a:t>q ⇒ x ⇔ (</a:t>
            </a:r>
            <a:r>
              <a:rPr lang="ro-RO" dirty="0" err="1"/>
              <a:t>q,x</a:t>
            </a:r>
            <a:r>
              <a:rPr lang="ro-RO" dirty="0"/>
              <a:t>) ⊢ 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</a:t>
            </a:r>
          </a:p>
          <a:p>
            <a:pPr marL="0" indent="0">
              <a:buNone/>
            </a:pPr>
            <a:r>
              <a:rPr lang="ro-RO" dirty="0"/>
              <a:t>For q ∊ N </a:t>
            </a:r>
            <a:r>
              <a:rPr lang="ro-RO" dirty="0" err="1"/>
              <a:t>apply</a:t>
            </a:r>
            <a:r>
              <a:rPr lang="ro-RO" dirty="0"/>
              <a:t> ”⇒” : q ⇒ ap ⇒ ax </a:t>
            </a:r>
          </a:p>
          <a:p>
            <a:pPr marL="0" indent="0">
              <a:buNone/>
            </a:pPr>
            <a:r>
              <a:rPr lang="ro-RO" dirty="0" err="1"/>
              <a:t>If</a:t>
            </a:r>
            <a:r>
              <a:rPr lang="ro-RO" dirty="0"/>
              <a:t> q ⇒ ap </a:t>
            </a:r>
            <a:r>
              <a:rPr lang="ro-RO" dirty="0" err="1"/>
              <a:t>then</a:t>
            </a:r>
            <a:r>
              <a:rPr lang="ro-RO" dirty="0"/>
              <a:t> 𝛿(</a:t>
            </a:r>
            <a:r>
              <a:rPr lang="ro-RO" dirty="0" err="1"/>
              <a:t>q,a</a:t>
            </a:r>
            <a:r>
              <a:rPr lang="ro-RO" dirty="0"/>
              <a:t>)= p ; </a:t>
            </a:r>
            <a:r>
              <a:rPr lang="ro-RO" dirty="0" err="1"/>
              <a:t>if</a:t>
            </a:r>
            <a:r>
              <a:rPr lang="ro-RO" dirty="0"/>
              <a:t> p ⇒ ax </a:t>
            </a:r>
            <a:r>
              <a:rPr lang="ro-RO" dirty="0" err="1"/>
              <a:t>then</a:t>
            </a:r>
            <a:r>
              <a:rPr lang="ro-RO" dirty="0"/>
              <a:t> (</a:t>
            </a:r>
            <a:r>
              <a:rPr lang="ro-RO" dirty="0" err="1"/>
              <a:t>p,x</a:t>
            </a:r>
            <a:r>
              <a:rPr lang="ro-RO" dirty="0"/>
              <a:t>) ⊢  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, </a:t>
            </a:r>
            <a:r>
              <a:rPr lang="ro-RO" dirty="0" err="1"/>
              <a:t>qf∈F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/>
              <a:t>THEN (</a:t>
            </a:r>
            <a:r>
              <a:rPr lang="ro-RO" dirty="0" err="1"/>
              <a:t>q,ax</a:t>
            </a:r>
            <a:r>
              <a:rPr lang="ro-RO" dirty="0"/>
              <a:t>) ⊢ (</a:t>
            </a:r>
            <a:r>
              <a:rPr lang="ro-RO" dirty="0" err="1"/>
              <a:t>q</a:t>
            </a:r>
            <a:r>
              <a:rPr lang="ro-RO" baseline="-25000" dirty="0" err="1"/>
              <a:t>f</a:t>
            </a:r>
            <a:r>
              <a:rPr lang="ro-RO" dirty="0"/>
              <a:t> , 𝜺) , </a:t>
            </a:r>
            <a:r>
              <a:rPr lang="ro-RO" dirty="0" err="1"/>
              <a:t>qf∈F</a:t>
            </a:r>
            <a:endParaRPr lang="ro-RO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6AE3E3-7FF4-6C40-8A88-68002758280F}"/>
              </a:ext>
            </a:extLst>
          </p:cNvPr>
          <p:cNvCxnSpPr/>
          <p:nvPr/>
        </p:nvCxnSpPr>
        <p:spPr>
          <a:xfrm>
            <a:off x="838200" y="2517570"/>
            <a:ext cx="102296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E492D0-43E3-A145-BB69-8668453C9978}"/>
              </a:ext>
            </a:extLst>
          </p:cNvPr>
          <p:cNvCxnSpPr/>
          <p:nvPr/>
        </p:nvCxnSpPr>
        <p:spPr>
          <a:xfrm>
            <a:off x="5807034" y="1781299"/>
            <a:ext cx="0" cy="736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EE00A6-98BB-BF40-A829-2F34D40D4FDE}"/>
              </a:ext>
            </a:extLst>
          </p:cNvPr>
          <p:cNvSpPr/>
          <p:nvPr/>
        </p:nvSpPr>
        <p:spPr>
          <a:xfrm>
            <a:off x="3041567" y="2789912"/>
            <a:ext cx="681347" cy="310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754FE-E9E5-4841-B843-9AB53255277A}"/>
              </a:ext>
            </a:extLst>
          </p:cNvPr>
          <p:cNvSpPr/>
          <p:nvPr/>
        </p:nvSpPr>
        <p:spPr>
          <a:xfrm>
            <a:off x="4133107" y="3208607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B4F04-6623-964A-B92A-EE6D7C748C23}"/>
              </a:ext>
            </a:extLst>
          </p:cNvPr>
          <p:cNvSpPr/>
          <p:nvPr/>
        </p:nvSpPr>
        <p:spPr>
          <a:xfrm>
            <a:off x="2649681" y="4377874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F7424-D798-0C4E-A9C6-BC882B527B84}"/>
              </a:ext>
            </a:extLst>
          </p:cNvPr>
          <p:cNvSpPr/>
          <p:nvPr/>
        </p:nvSpPr>
        <p:spPr>
          <a:xfrm>
            <a:off x="4464626" y="4692785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BCBE61-17E5-7541-938E-30348643C026}"/>
              </a:ext>
            </a:extLst>
          </p:cNvPr>
          <p:cNvSpPr/>
          <p:nvPr/>
        </p:nvSpPr>
        <p:spPr>
          <a:xfrm>
            <a:off x="4444833" y="5133429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95ABA8-C05D-334D-91B9-CE9633894AD1}"/>
              </a:ext>
            </a:extLst>
          </p:cNvPr>
          <p:cNvSpPr/>
          <p:nvPr/>
        </p:nvSpPr>
        <p:spPr>
          <a:xfrm>
            <a:off x="2391888" y="5521182"/>
            <a:ext cx="33151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3512D-EB94-1244-BAC2-738F9AFA1E24}"/>
              </a:ext>
            </a:extLst>
          </p:cNvPr>
          <p:cNvSpPr/>
          <p:nvPr/>
        </p:nvSpPr>
        <p:spPr>
          <a:xfrm>
            <a:off x="1566553" y="2789911"/>
            <a:ext cx="515588" cy="30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i+1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877657-83A6-804F-B2D1-3F04D5336BAD}"/>
              </a:ext>
            </a:extLst>
          </p:cNvPr>
          <p:cNvSpPr/>
          <p:nvPr/>
        </p:nvSpPr>
        <p:spPr>
          <a:xfrm>
            <a:off x="2299853" y="3143742"/>
            <a:ext cx="515588" cy="30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i+1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B2A6C2-A619-FB41-AE98-511FBBBB8F62}"/>
              </a:ext>
            </a:extLst>
          </p:cNvPr>
          <p:cNvSpPr/>
          <p:nvPr/>
        </p:nvSpPr>
        <p:spPr>
          <a:xfrm>
            <a:off x="3207326" y="3585065"/>
            <a:ext cx="515588" cy="30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595075-408A-8542-9C7F-9B7DC189E02E}"/>
              </a:ext>
            </a:extLst>
          </p:cNvPr>
          <p:cNvSpPr/>
          <p:nvPr/>
        </p:nvSpPr>
        <p:spPr>
          <a:xfrm>
            <a:off x="1050965" y="4312350"/>
            <a:ext cx="515588" cy="30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i+1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CB4700-227D-AA42-B167-41D768881470}"/>
              </a:ext>
            </a:extLst>
          </p:cNvPr>
          <p:cNvSpPr/>
          <p:nvPr/>
        </p:nvSpPr>
        <p:spPr>
          <a:xfrm>
            <a:off x="6381997" y="5087062"/>
            <a:ext cx="515588" cy="30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i-1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8B9CD-D237-094F-8700-5873412B85F6}"/>
              </a:ext>
            </a:extLst>
          </p:cNvPr>
          <p:cNvSpPr/>
          <p:nvPr/>
        </p:nvSpPr>
        <p:spPr>
          <a:xfrm>
            <a:off x="552450" y="2891931"/>
            <a:ext cx="11087100" cy="323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245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3E08-C8BB-5741-91CD-7486D2F9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Regular </a:t>
            </a:r>
            <a:r>
              <a:rPr lang="ro-RO" dirty="0" err="1"/>
              <a:t>sets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3FD3-0243-AC41-9556-1787AD22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 err="1">
                <a:solidFill>
                  <a:srgbClr val="0432FF"/>
                </a:solidFill>
              </a:rPr>
              <a:t>Definition</a:t>
            </a:r>
            <a:r>
              <a:rPr lang="ro-RO" dirty="0"/>
              <a:t>: </a:t>
            </a:r>
            <a:r>
              <a:rPr lang="ro-RO" dirty="0" err="1"/>
              <a:t>Let</a:t>
            </a:r>
            <a:r>
              <a:rPr lang="ro-RO" dirty="0"/>
              <a:t> 𝚺 </a:t>
            </a:r>
            <a:r>
              <a:rPr lang="ro-RO" dirty="0" err="1"/>
              <a:t>be</a:t>
            </a:r>
            <a:r>
              <a:rPr lang="ro-RO" dirty="0"/>
              <a:t> a finite </a:t>
            </a:r>
            <a:r>
              <a:rPr lang="ro-RO" dirty="0" err="1"/>
              <a:t>alphabet</a:t>
            </a:r>
            <a:r>
              <a:rPr lang="ro-RO" dirty="0"/>
              <a:t>.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define</a:t>
            </a:r>
            <a:r>
              <a:rPr lang="ro-RO" dirty="0"/>
              <a:t> </a:t>
            </a:r>
            <a:r>
              <a:rPr lang="ro-RO" u="sng" dirty="0"/>
              <a:t>regular </a:t>
            </a:r>
            <a:r>
              <a:rPr lang="ro-RO" u="sng" dirty="0" err="1"/>
              <a:t>sets</a:t>
            </a:r>
            <a:r>
              <a:rPr lang="ro-RO" u="sng" dirty="0"/>
              <a:t> </a:t>
            </a:r>
            <a:r>
              <a:rPr lang="ro-RO" dirty="0"/>
              <a:t>over 𝚺 </a:t>
            </a:r>
            <a:r>
              <a:rPr lang="ro-RO" dirty="0" err="1"/>
              <a:t>recursively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following</a:t>
            </a:r>
            <a:r>
              <a:rPr lang="ro-RO" dirty="0"/>
              <a:t> </a:t>
            </a:r>
            <a:r>
              <a:rPr lang="ro-RO" dirty="0" err="1"/>
              <a:t>way</a:t>
            </a:r>
            <a:r>
              <a:rPr lang="ro-RO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𝞥 </a:t>
            </a:r>
            <a:r>
              <a:rPr lang="ro-RO" dirty="0" err="1"/>
              <a:t>is</a:t>
            </a:r>
            <a:r>
              <a:rPr lang="ro-RO" dirty="0"/>
              <a:t> a regular set over 𝚺 (</a:t>
            </a:r>
            <a:r>
              <a:rPr lang="ro-RO" dirty="0" err="1"/>
              <a:t>empty</a:t>
            </a:r>
            <a:r>
              <a:rPr lang="ro-RO" dirty="0"/>
              <a:t> set)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{𝞮} </a:t>
            </a:r>
            <a:r>
              <a:rPr lang="ro-RO" dirty="0" err="1"/>
              <a:t>is</a:t>
            </a:r>
            <a:r>
              <a:rPr lang="ro-RO" dirty="0"/>
              <a:t> a regular set over 𝚺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{a} </a:t>
            </a:r>
            <a:r>
              <a:rPr lang="ro-RO" dirty="0" err="1"/>
              <a:t>is</a:t>
            </a:r>
            <a:r>
              <a:rPr lang="ro-RO" dirty="0"/>
              <a:t> a regular set over 𝚺, ∀ a∊𝚺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P, Q are regular </a:t>
            </a:r>
            <a:r>
              <a:rPr lang="ro-RO" dirty="0" err="1"/>
              <a:t>sets</a:t>
            </a:r>
            <a:r>
              <a:rPr lang="ro-RO" dirty="0"/>
              <a:t> over 𝚺, </a:t>
            </a:r>
            <a:r>
              <a:rPr lang="ro-RO" dirty="0" err="1"/>
              <a:t>then</a:t>
            </a:r>
            <a:r>
              <a:rPr lang="ro-RO" dirty="0"/>
              <a:t> P∪Q, PQ, P* are regular </a:t>
            </a:r>
            <a:r>
              <a:rPr lang="ro-RO" dirty="0" err="1"/>
              <a:t>sets</a:t>
            </a:r>
            <a:r>
              <a:rPr lang="ro-RO" dirty="0"/>
              <a:t> over 𝚺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Nothing</a:t>
            </a:r>
            <a:r>
              <a:rPr lang="ro-RO" dirty="0"/>
              <a:t> </a:t>
            </a:r>
            <a:r>
              <a:rPr lang="ro-RO" dirty="0" err="1"/>
              <a:t>else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regular set over 𝚺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E4AA-9B03-7441-9552-216ECF9D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81503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3E08-C8BB-5741-91CD-7486D2F9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Regular </a:t>
            </a:r>
            <a:r>
              <a:rPr lang="ro-RO" dirty="0" err="1"/>
              <a:t>expressions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3FD3-0243-AC41-9556-1787AD22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b="1" dirty="0" err="1">
                <a:solidFill>
                  <a:srgbClr val="0432FF"/>
                </a:solidFill>
              </a:rPr>
              <a:t>Definition</a:t>
            </a:r>
            <a:r>
              <a:rPr lang="ro-RO" dirty="0"/>
              <a:t>: </a:t>
            </a:r>
            <a:r>
              <a:rPr lang="ro-RO" dirty="0" err="1"/>
              <a:t>Let</a:t>
            </a:r>
            <a:r>
              <a:rPr lang="ro-RO" dirty="0"/>
              <a:t> 𝚺 </a:t>
            </a:r>
            <a:r>
              <a:rPr lang="ro-RO" dirty="0" err="1"/>
              <a:t>be</a:t>
            </a:r>
            <a:r>
              <a:rPr lang="ro-RO" dirty="0"/>
              <a:t> a finite </a:t>
            </a:r>
            <a:r>
              <a:rPr lang="ro-RO" dirty="0" err="1"/>
              <a:t>alphabet</a:t>
            </a:r>
            <a:r>
              <a:rPr lang="ro-RO" dirty="0"/>
              <a:t>.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define</a:t>
            </a:r>
            <a:r>
              <a:rPr lang="ro-RO" dirty="0"/>
              <a:t> </a:t>
            </a:r>
            <a:r>
              <a:rPr lang="ro-RO" u="sng" dirty="0"/>
              <a:t>regular </a:t>
            </a:r>
            <a:r>
              <a:rPr lang="ro-RO" u="sng" dirty="0" err="1"/>
              <a:t>expressions</a:t>
            </a:r>
            <a:r>
              <a:rPr lang="ro-RO" u="sng" dirty="0"/>
              <a:t> </a:t>
            </a:r>
            <a:r>
              <a:rPr lang="ro-RO" dirty="0"/>
              <a:t>over 𝚺 </a:t>
            </a:r>
            <a:r>
              <a:rPr lang="ro-RO" dirty="0" err="1"/>
              <a:t>recursively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following</a:t>
            </a:r>
            <a:r>
              <a:rPr lang="ro-RO" dirty="0"/>
              <a:t> </a:t>
            </a:r>
            <a:r>
              <a:rPr lang="ro-RO" dirty="0" err="1"/>
              <a:t>way</a:t>
            </a:r>
            <a:r>
              <a:rPr lang="ro-RO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/>
              <a:t>𝞥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regular </a:t>
            </a:r>
            <a:r>
              <a:rPr lang="ro-RO" dirty="0" err="1"/>
              <a:t>expression</a:t>
            </a:r>
            <a:r>
              <a:rPr lang="ro-RO" dirty="0"/>
              <a:t> </a:t>
            </a:r>
            <a:r>
              <a:rPr lang="ro-RO" dirty="0" err="1"/>
              <a:t>denoting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regular set 𝞥 (</a:t>
            </a:r>
            <a:r>
              <a:rPr lang="ro-RO" dirty="0" err="1"/>
              <a:t>empty</a:t>
            </a:r>
            <a:r>
              <a:rPr lang="ro-RO" dirty="0"/>
              <a:t> set)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𝞮 </a:t>
            </a:r>
            <a:r>
              <a:rPr lang="ro-RO" dirty="0" err="1"/>
              <a:t>is</a:t>
            </a:r>
            <a:r>
              <a:rPr lang="ro-RO" dirty="0"/>
              <a:t> a regular </a:t>
            </a:r>
            <a:r>
              <a:rPr lang="ro-RO" dirty="0" err="1"/>
              <a:t>expression</a:t>
            </a:r>
            <a:r>
              <a:rPr lang="ro-RO" dirty="0"/>
              <a:t> </a:t>
            </a:r>
            <a:r>
              <a:rPr lang="ro-RO" dirty="0" err="1"/>
              <a:t>denoting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regular set {𝞮}</a:t>
            </a:r>
          </a:p>
          <a:p>
            <a:pPr marL="514350" indent="-514350">
              <a:buFont typeface="+mj-lt"/>
              <a:buAutoNum type="arabicPeriod"/>
            </a:pPr>
            <a:r>
              <a:rPr lang="ro-RO" b="1" dirty="0"/>
              <a:t>a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regular </a:t>
            </a:r>
            <a:r>
              <a:rPr lang="ro-RO" dirty="0" err="1"/>
              <a:t>expression</a:t>
            </a:r>
            <a:r>
              <a:rPr lang="ro-RO" dirty="0"/>
              <a:t> </a:t>
            </a:r>
            <a:r>
              <a:rPr lang="ro-RO" dirty="0" err="1"/>
              <a:t>denoting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regular set {a}, ∀ a∊𝚺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b="1" dirty="0" err="1"/>
              <a:t>p,q</a:t>
            </a:r>
            <a:r>
              <a:rPr lang="ro-RO" dirty="0"/>
              <a:t> are regular </a:t>
            </a:r>
            <a:r>
              <a:rPr lang="ro-RO" dirty="0" err="1"/>
              <a:t>expression</a:t>
            </a:r>
            <a:r>
              <a:rPr lang="ro-RO" dirty="0"/>
              <a:t> </a:t>
            </a:r>
            <a:r>
              <a:rPr lang="ro-RO" dirty="0" err="1"/>
              <a:t>denoting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regular </a:t>
            </a:r>
            <a:r>
              <a:rPr lang="ro-RO" dirty="0" err="1"/>
              <a:t>sets</a:t>
            </a:r>
            <a:r>
              <a:rPr lang="ro-RO" dirty="0"/>
              <a:t> P, Q </a:t>
            </a:r>
            <a:r>
              <a:rPr lang="ro-RO" dirty="0" err="1"/>
              <a:t>then</a:t>
            </a:r>
            <a:r>
              <a:rPr lang="ro-RO" dirty="0"/>
              <a:t>:</a:t>
            </a:r>
          </a:p>
          <a:p>
            <a:pPr lvl="1"/>
            <a:r>
              <a:rPr lang="ro-RO" b="1" dirty="0" err="1"/>
              <a:t>p+q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regular </a:t>
            </a:r>
            <a:r>
              <a:rPr lang="ro-RO" dirty="0" err="1"/>
              <a:t>expression</a:t>
            </a:r>
            <a:r>
              <a:rPr lang="ro-RO" dirty="0"/>
              <a:t> </a:t>
            </a:r>
            <a:r>
              <a:rPr lang="ro-RO" dirty="0" err="1"/>
              <a:t>denoting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regular set P∪Q,</a:t>
            </a:r>
          </a:p>
          <a:p>
            <a:pPr lvl="1"/>
            <a:r>
              <a:rPr lang="ro-RO" b="1" dirty="0" err="1"/>
              <a:t>pq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regular </a:t>
            </a:r>
            <a:r>
              <a:rPr lang="ro-RO" dirty="0" err="1"/>
              <a:t>expression</a:t>
            </a:r>
            <a:r>
              <a:rPr lang="ro-RO" dirty="0"/>
              <a:t> </a:t>
            </a:r>
            <a:r>
              <a:rPr lang="ro-RO" dirty="0" err="1"/>
              <a:t>denoting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regular set PQ,</a:t>
            </a:r>
          </a:p>
          <a:p>
            <a:pPr lvl="1"/>
            <a:r>
              <a:rPr lang="ro-RO" b="1" dirty="0"/>
              <a:t>p*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regular </a:t>
            </a:r>
            <a:r>
              <a:rPr lang="ro-RO" dirty="0" err="1"/>
              <a:t>expression</a:t>
            </a:r>
            <a:r>
              <a:rPr lang="ro-RO" dirty="0"/>
              <a:t> </a:t>
            </a:r>
            <a:r>
              <a:rPr lang="ro-RO" dirty="0" err="1"/>
              <a:t>denoting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regular set P*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Nothing</a:t>
            </a:r>
            <a:r>
              <a:rPr lang="ro-RO" dirty="0"/>
              <a:t> </a:t>
            </a:r>
            <a:r>
              <a:rPr lang="ro-RO" dirty="0" err="1"/>
              <a:t>else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regular </a:t>
            </a:r>
            <a:r>
              <a:rPr lang="ro-RO" dirty="0" err="1"/>
              <a:t>expression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E4AA-9B03-7441-9552-216ECF9D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Formal Languages &amp;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252460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1788</Words>
  <Application>Microsoft Macintosh PowerPoint</Application>
  <PresentationFormat>Widescreen</PresentationFormat>
  <Paragraphs>332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Course 3 &amp; 4</vt:lpstr>
      <vt:lpstr>Why?</vt:lpstr>
      <vt:lpstr>Remember</vt:lpstr>
      <vt:lpstr>PowerPoint Presentation</vt:lpstr>
      <vt:lpstr>Reminder: Regular grammars</vt:lpstr>
      <vt:lpstr>Theorem 1: For any regular grammar G=(N, 𝚺, P, S) there exists a FA M=(Q, 𝚺, 𝛿, q0,F) such that L(G) = L(M) </vt:lpstr>
      <vt:lpstr>Theorem 2: For any FA M=(Q, 𝚺, 𝛿, q0,F) there exists a regular grammar G=(N, 𝚺, P, S) such that L(G) = L(M) </vt:lpstr>
      <vt:lpstr>Regular sets</vt:lpstr>
      <vt:lpstr>Regular expressions</vt:lpstr>
      <vt:lpstr>Remarks:</vt:lpstr>
      <vt:lpstr>Algebraic properties of regular exp</vt:lpstr>
      <vt:lpstr>Reg exp equations</vt:lpstr>
      <vt:lpstr>PowerPoint Presentation</vt:lpstr>
      <vt:lpstr>Prop:Regular sets are right linear languages</vt:lpstr>
      <vt:lpstr>PowerPoint Presentation</vt:lpstr>
      <vt:lpstr>PowerPoint Presentation</vt:lpstr>
      <vt:lpstr>PowerPoint Presentation</vt:lpstr>
      <vt:lpstr>PowerPoint Presentation</vt:lpstr>
      <vt:lpstr>Theorem: A language is a regular set if and only if is a right linear language</vt:lpstr>
      <vt:lpstr>Theorem: A language is a regular set if and only if is accepted by a FA</vt:lpstr>
      <vt:lpstr>Lemma 1’:𝞥,{𝞮}, {a},∀a∊𝚺 are accepted by FA</vt:lpstr>
      <vt:lpstr>Lemma 2’:If L1 and L2 are accepted by a FA then:   L1 ∪ L2, L1L2 and L1* are accepted by FA</vt:lpstr>
      <vt:lpstr>PowerPoint Presentation</vt:lpstr>
      <vt:lpstr>PowerPoint Presentation</vt:lpstr>
      <vt:lpstr>Pumping Lemma</vt:lpstr>
      <vt:lpstr>PowerPoint Presentation</vt:lpstr>
      <vt:lpstr>Proof</vt:lpstr>
      <vt:lpstr>Proof (cont)</vt:lpstr>
      <vt:lpstr>Example: L = {0n1n | n&gt;= 0}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2018-10-04T04:50:33Z</dcterms:created>
  <dcterms:modified xsi:type="dcterms:W3CDTF">2019-10-21T08:27:15Z</dcterms:modified>
</cp:coreProperties>
</file>