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2957"/>
  </p:normalViewPr>
  <p:slideViewPr>
    <p:cSldViewPr snapToGrid="0" snapToObjects="1">
      <p:cViewPr varScale="1">
        <p:scale>
          <a:sx n="103" d="100"/>
          <a:sy n="10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754BE-AD18-9F45-B2FF-012F91963874}" type="datetimeFigureOut">
              <a:rPr lang="ro-RO" smtClean="0"/>
              <a:t>01.11.2019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16D1-BA84-074F-AD1C-FD9D90AF65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692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630-2DC8-924B-8A19-433A13BB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2F79-DB43-8C40-92BE-2E79D6E5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0AB3-D090-DD46-B392-0BEDB58F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65B-8354-3B49-8076-EADC88A03A32}" type="datetime1">
              <a:rPr lang="ro-RO" smtClean="0"/>
              <a:t>01.11.2019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FF4E-D468-5841-8904-E57C4B0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9F4C-3C72-D346-8B60-936EAE81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788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2F6B-5F91-A248-8EA1-BD74A308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8F1D-7A27-7D4A-872B-C91F631B1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FB8E-0B00-634A-80FF-08BD9074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D2DD-9532-0649-AE33-737F8271FA35}" type="datetime1">
              <a:rPr lang="ro-RO" smtClean="0"/>
              <a:t>01.11.2019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4A89-B99F-214B-A560-DB670812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CA49-08BB-8346-A0BA-75F1A6CD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50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D4F81-AE16-944B-8255-A02507433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61AE2-2129-4849-ACC3-47A75369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DE1FA-391F-9542-B633-5E30C8E0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918-C868-0842-AC73-4C5F43F1C5FF}" type="datetime1">
              <a:rPr lang="ro-RO" smtClean="0"/>
              <a:t>01.11.2019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B7C4-E162-194E-A889-2A5E8E39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0951-70B9-8A49-B4C7-DADDFC6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899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DC5-FA99-7A46-836A-AB19BE55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A8D3-C0FA-ED49-BF96-FEB2A63E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AD6D-E068-0F4B-92F1-5CE8665F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E03E-BE06-924A-9D49-6DD0081D0C88}" type="datetime1">
              <a:rPr lang="ro-RO" smtClean="0"/>
              <a:t>01.11.2019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C65A-3880-EE4D-883F-9B4A29CB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4A21-EE39-4041-82BC-75FA590B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8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9C20-82ED-3040-9612-E26895C8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08A9-9206-7B4A-AAA2-355114DF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936A-5B79-6C4C-A156-3662C2D9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085-4469-6F48-856E-EFC99B057B8A}" type="datetime1">
              <a:rPr lang="ro-RO" smtClean="0"/>
              <a:t>01.11.2019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A341-8E05-C84F-8512-A16016C7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1A45-CDA9-B544-BAEC-F9346AC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38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B06-5A9F-974E-B3B3-AD2D73D8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B599-81ED-6B4B-B9D3-BCE5A55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DD7C6-F9B3-3D43-BC49-0DD7B2CE3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1010-5719-024F-91C2-7FFF0ACF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B40F-04C1-4244-BD6D-F83725A654C0}" type="datetime1">
              <a:rPr lang="ro-RO" smtClean="0"/>
              <a:t>01.11.2019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1B53-5A7D-BA47-AC2C-2DFEAF0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E107-E130-3140-B800-36C58FF2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301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70E7-00F1-0140-9769-B2B0F7DF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FA01-9867-7C45-853D-2DA7CB21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09B9-3785-F341-8806-2C7FDD0A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627C-34F8-F74F-906E-B95B6DE02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BF62E-0090-4943-8FCA-6F5EB6D65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3EEE9-525B-3643-A14C-EC94A26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86F6-0D25-0D40-95B7-2162D0A6CD2E}" type="datetime1">
              <a:rPr lang="ro-RO" smtClean="0"/>
              <a:t>01.11.2019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4275-7467-3A4B-8BD6-965C876E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92401-24BE-6B47-818B-F257B73F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36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86F7-9B56-CF44-AADC-67CF6D08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AFA17-BB3E-FF45-919B-D003445B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05E-98FD-9545-9DEF-38078F7AC475}" type="datetime1">
              <a:rPr lang="ro-RO" smtClean="0"/>
              <a:t>01.11.2019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5526A-4AAA-F64E-AB24-6924701F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B451-07F0-F242-AF40-36BB6559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65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D05AE-20EA-5345-979B-CAC4F59F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B70F-0313-B54B-B391-328280083AFF}" type="datetime1">
              <a:rPr lang="ro-RO" smtClean="0"/>
              <a:t>01.11.2019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8BE8E-18C7-664E-BDE3-865BA43F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BF16-5F4E-4D4C-8EDB-B2672717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318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D365-6D1C-114B-8EFB-9482D9ED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AF0F-902E-0349-9C24-EB3E2D7C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F18A9-0C22-7143-BB89-31FCFDC79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80C6-77AA-C84C-B482-1212DB3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ED1D-389C-704A-9FBD-17B822C3CBF9}" type="datetime1">
              <a:rPr lang="ro-RO" smtClean="0"/>
              <a:t>01.11.2019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8908-903A-7E46-B0B0-6DAAEDAB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30498-B8C7-6649-9BAA-62BDC64D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776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4B44-3B2D-3749-85B6-57CA7ADD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468A6-507C-7A4B-9919-1233408A2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EC40-802B-244D-9E12-C2B04FC7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F063-35A6-904A-9856-65F8DC5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5BB-DE1B-6541-8A3C-0F213811288A}" type="datetime1">
              <a:rPr lang="ro-RO" smtClean="0"/>
              <a:t>01.11.2019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79A6-678F-AD4A-A91B-33CFB17A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4D845-E99A-6946-A231-AD0AD895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77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FD366-FC8B-5643-82EB-6CF8103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C163-3789-2446-8301-013E8776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8609-E084-AA48-85B7-FCB2682F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1E2B-6708-244E-B848-8A6810849ABB}" type="datetime1">
              <a:rPr lang="ro-RO" smtClean="0"/>
              <a:t>01.11.2019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620D-F4E3-5645-9590-4A996BE2E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S. 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4A76-D129-0242-8D00-7710745D7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CC34-73A9-F046-9177-5B59335105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993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9855-2572-1941-91FC-8414D508A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Course</a:t>
            </a:r>
            <a:r>
              <a:rPr lang="ro-RO" dirty="0"/>
              <a:t>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2809C-B1AF-8B47-B471-ED0D4238F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Context </a:t>
            </a:r>
            <a:r>
              <a:rPr lang="ro-RO" dirty="0" err="1"/>
              <a:t>free</a:t>
            </a:r>
            <a:r>
              <a:rPr lang="ro-RO" dirty="0"/>
              <a:t> </a:t>
            </a:r>
            <a:r>
              <a:rPr lang="ro-RO" dirty="0" err="1"/>
              <a:t>grammars</a:t>
            </a:r>
            <a:r>
              <a:rPr lang="ro-RO" dirty="0"/>
              <a:t> (</a:t>
            </a:r>
            <a:r>
              <a:rPr lang="ro-RO" dirty="0" err="1"/>
              <a:t>cfg</a:t>
            </a:r>
            <a:r>
              <a:rPr lang="ro-RO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F71B9-1162-7646-8855-33F7640D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16793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526E-9532-3440-A7FD-0F1A6016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317000"/>
            <a:ext cx="4768516" cy="741780"/>
          </a:xfrm>
        </p:spPr>
        <p:txBody>
          <a:bodyPr/>
          <a:lstStyle/>
          <a:p>
            <a:r>
              <a:rPr lang="ro-RO" dirty="0" err="1"/>
              <a:t>Inaccesible</a:t>
            </a:r>
            <a:r>
              <a:rPr lang="ro-RO" dirty="0"/>
              <a:t> </a:t>
            </a:r>
            <a:r>
              <a:rPr lang="ro-RO" dirty="0" err="1"/>
              <a:t>symbols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F40F-CE98-0243-89CC-4AEFA197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4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Algorithm 2: Elimination of inaccessible symbols</a:t>
            </a:r>
            <a:endParaRPr lang="ro-RO" b="1" i="1" dirty="0"/>
          </a:p>
          <a:p>
            <a:pPr marL="0" indent="0">
              <a:buNone/>
            </a:pPr>
            <a:r>
              <a:rPr lang="en-US" sz="2200" i="1" dirty="0"/>
              <a:t>input: G = (N,</a:t>
            </a:r>
            <a:r>
              <a:rPr lang="en-US" sz="2200" i="1" dirty="0">
                <a:sym typeface="Symbol" pitchFamily="2" charset="2"/>
              </a:rPr>
              <a:t></a:t>
            </a:r>
            <a:r>
              <a:rPr lang="en-US" sz="2200" i="1" dirty="0"/>
              <a:t>,P,S)</a:t>
            </a:r>
            <a:endParaRPr lang="ro-RO" sz="2200" i="1" dirty="0"/>
          </a:p>
          <a:p>
            <a:pPr marL="0" indent="0">
              <a:buNone/>
            </a:pPr>
            <a:r>
              <a:rPr lang="en-US" sz="2200" i="1" dirty="0"/>
              <a:t>output: G’ = (N’,</a:t>
            </a:r>
            <a:r>
              <a:rPr lang="en-US" sz="2200" i="1" dirty="0">
                <a:sym typeface="Symbol" pitchFamily="2" charset="2"/>
              </a:rPr>
              <a:t></a:t>
            </a:r>
            <a:r>
              <a:rPr lang="en-US" sz="2200" i="1" dirty="0"/>
              <a:t>’,P’,S), L(G) = L(G’) and</a:t>
            </a:r>
            <a:endParaRPr lang="ro-RO" sz="2200" i="1" dirty="0"/>
          </a:p>
          <a:p>
            <a:pPr marL="0" indent="0">
              <a:buNone/>
            </a:pPr>
            <a:r>
              <a:rPr lang="en-US" sz="2200" i="1" dirty="0"/>
              <a:t>	</a:t>
            </a:r>
            <a:r>
              <a:rPr lang="en-US" sz="2200" i="1" dirty="0">
                <a:sym typeface="Symbol" pitchFamily="2" charset="2"/>
              </a:rPr>
              <a:t></a:t>
            </a:r>
            <a:r>
              <a:rPr lang="en-US" sz="2200" i="1" dirty="0"/>
              <a:t> X </a:t>
            </a:r>
            <a:r>
              <a:rPr lang="en-US" sz="2200" i="1" dirty="0">
                <a:sym typeface="Symbol" pitchFamily="2" charset="2"/>
              </a:rPr>
              <a:t></a:t>
            </a:r>
            <a:r>
              <a:rPr lang="en-US" sz="2200" i="1" dirty="0"/>
              <a:t> NU</a:t>
            </a:r>
            <a:r>
              <a:rPr lang="en-US" sz="2200" i="1" dirty="0">
                <a:sym typeface="Symbol" pitchFamily="2" charset="2"/>
              </a:rPr>
              <a:t></a:t>
            </a:r>
            <a:r>
              <a:rPr lang="en-US" sz="2200" i="1" dirty="0"/>
              <a:t> </a:t>
            </a:r>
            <a:r>
              <a:rPr lang="en-US" sz="2200" i="1" dirty="0">
                <a:sym typeface="Symbol" pitchFamily="2" charset="2"/>
              </a:rPr>
              <a:t></a:t>
            </a:r>
            <a:r>
              <a:rPr lang="en-US" sz="2200" i="1" dirty="0"/>
              <a:t>, </a:t>
            </a:r>
            <a:r>
              <a:rPr lang="en-US" sz="2200" i="1" dirty="0">
                <a:sym typeface="Symbol" pitchFamily="2" charset="2"/>
              </a:rPr>
              <a:t></a:t>
            </a:r>
            <a:r>
              <a:rPr lang="en-US" sz="2200" i="1" dirty="0"/>
              <a:t> </a:t>
            </a:r>
            <a:r>
              <a:rPr lang="en-US" sz="2200" i="1" dirty="0">
                <a:sym typeface="Symbol" pitchFamily="2" charset="2"/>
              </a:rPr>
              <a:t></a:t>
            </a:r>
            <a:r>
              <a:rPr lang="en-US" sz="2200" i="1" dirty="0"/>
              <a:t> (N’U</a:t>
            </a:r>
            <a:r>
              <a:rPr lang="en-US" sz="2200" i="1" dirty="0">
                <a:sym typeface="Symbol" pitchFamily="2" charset="2"/>
              </a:rPr>
              <a:t></a:t>
            </a:r>
            <a:r>
              <a:rPr lang="en-US" sz="2200" i="1" dirty="0"/>
              <a:t>’)</a:t>
            </a:r>
            <a:r>
              <a:rPr lang="en-US" sz="2200" i="1" baseline="30000" dirty="0"/>
              <a:t>*</a:t>
            </a:r>
            <a:r>
              <a:rPr lang="en-US" sz="2200" i="1" dirty="0"/>
              <a:t> </a:t>
            </a:r>
            <a:r>
              <a:rPr lang="en-US" sz="2200" i="1" dirty="0" err="1"/>
              <a:t>s.t.</a:t>
            </a:r>
            <a:r>
              <a:rPr lang="en-US" sz="2200" i="1" dirty="0"/>
              <a:t> S =&gt;</a:t>
            </a:r>
            <a:r>
              <a:rPr lang="en-US" sz="2200" i="1" baseline="30000" dirty="0"/>
              <a:t>*</a:t>
            </a:r>
            <a:r>
              <a:rPr lang="en-US" sz="2200" i="1" baseline="-25000" dirty="0"/>
              <a:t>G’</a:t>
            </a:r>
            <a:r>
              <a:rPr lang="en-US" sz="2200" i="1" dirty="0"/>
              <a:t> </a:t>
            </a:r>
            <a:r>
              <a:rPr lang="en-US" sz="2200" i="1" dirty="0">
                <a:sym typeface="Symbol" pitchFamily="2" charset="2"/>
              </a:rPr>
              <a:t></a:t>
            </a:r>
            <a:r>
              <a:rPr lang="en-US" sz="2200" i="1" dirty="0"/>
              <a:t>X</a:t>
            </a:r>
            <a:r>
              <a:rPr lang="en-US" sz="2200" i="1" dirty="0">
                <a:sym typeface="Symbol" pitchFamily="2" charset="2"/>
              </a:rPr>
              <a:t></a:t>
            </a:r>
            <a:r>
              <a:rPr lang="en-US" sz="2200" i="1" dirty="0"/>
              <a:t>.</a:t>
            </a:r>
            <a:endParaRPr lang="ro-RO" sz="2200" i="1" dirty="0"/>
          </a:p>
          <a:p>
            <a:pPr marL="0" indent="0">
              <a:buNone/>
            </a:pPr>
            <a:r>
              <a:rPr lang="en-US" dirty="0"/>
              <a:t>step 1: V</a:t>
            </a:r>
            <a:r>
              <a:rPr lang="en-US" baseline="-25000" dirty="0"/>
              <a:t>0</a:t>
            </a:r>
            <a:r>
              <a:rPr lang="en-US" dirty="0"/>
              <a:t> = {S}; </a:t>
            </a:r>
            <a:r>
              <a:rPr lang="en-US" dirty="0" err="1"/>
              <a:t>i</a:t>
            </a:r>
            <a:r>
              <a:rPr lang="en-US" dirty="0"/>
              <a:t>:=1;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step 2: V</a:t>
            </a:r>
            <a:r>
              <a:rPr lang="en-US" baseline="-25000" dirty="0"/>
              <a:t>i</a:t>
            </a:r>
            <a:r>
              <a:rPr lang="en-US" dirty="0"/>
              <a:t> = V</a:t>
            </a:r>
            <a:r>
              <a:rPr lang="en-US" baseline="-25000" dirty="0"/>
              <a:t>i-1</a:t>
            </a:r>
            <a:r>
              <a:rPr lang="en-US" dirty="0"/>
              <a:t> U {X| </a:t>
            </a:r>
            <a:r>
              <a:rPr lang="en-US" dirty="0">
                <a:sym typeface="Symbol" pitchFamily="2" charset="2"/>
              </a:rPr>
              <a:t></a:t>
            </a:r>
            <a:r>
              <a:rPr lang="en-US" dirty="0"/>
              <a:t> A </a:t>
            </a:r>
            <a:r>
              <a:rPr lang="en-US" dirty="0">
                <a:sym typeface="Symbol" pitchFamily="2" charset="2"/>
              </a:rPr>
              <a:t>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</a:t>
            </a:r>
            <a:r>
              <a:rPr lang="en-US" dirty="0"/>
              <a:t>X</a:t>
            </a:r>
            <a:r>
              <a:rPr lang="en-US" dirty="0">
                <a:sym typeface="Symbol" pitchFamily="2" charset="2"/>
              </a:rPr>
              <a:t>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P, A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V</a:t>
            </a:r>
            <a:r>
              <a:rPr lang="en-US" baseline="-25000" dirty="0"/>
              <a:t>i-1</a:t>
            </a:r>
            <a:r>
              <a:rPr lang="en-US" dirty="0"/>
              <a:t>}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step 3: if V</a:t>
            </a:r>
            <a:r>
              <a:rPr lang="en-US" baseline="-25000" dirty="0"/>
              <a:t>i</a:t>
            </a:r>
            <a:r>
              <a:rPr lang="en-US" dirty="0"/>
              <a:t> &lt;&gt; V</a:t>
            </a:r>
            <a:r>
              <a:rPr lang="en-US" baseline="-25000" dirty="0"/>
              <a:t>i-1</a:t>
            </a:r>
            <a:r>
              <a:rPr lang="en-US" dirty="0"/>
              <a:t> 	then </a:t>
            </a:r>
            <a:r>
              <a:rPr lang="en-US" dirty="0" err="1"/>
              <a:t>i</a:t>
            </a:r>
            <a:r>
              <a:rPr lang="en-US" dirty="0"/>
              <a:t>:=i+1; </a:t>
            </a:r>
            <a:r>
              <a:rPr lang="en-US" dirty="0" err="1"/>
              <a:t>goto</a:t>
            </a:r>
            <a:r>
              <a:rPr lang="en-US" dirty="0"/>
              <a:t> step 2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		else 	N’ = N </a:t>
            </a:r>
            <a:r>
              <a:rPr lang="en-US" dirty="0">
                <a:sym typeface="Symbol" pitchFamily="2" charset="2"/>
              </a:rPr>
              <a:t></a:t>
            </a:r>
            <a:r>
              <a:rPr lang="en-US" dirty="0"/>
              <a:t> V</a:t>
            </a:r>
            <a:r>
              <a:rPr lang="en-US" baseline="-25000" dirty="0"/>
              <a:t>i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ym typeface="Symbol" pitchFamily="2" charset="2"/>
              </a:rPr>
              <a:t></a:t>
            </a:r>
            <a:r>
              <a:rPr lang="en-US" dirty="0"/>
              <a:t>’ = </a:t>
            </a:r>
            <a:r>
              <a:rPr lang="en-US" dirty="0">
                <a:sym typeface="Symbol" pitchFamily="2" charset="2"/>
              </a:rPr>
              <a:t>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</a:t>
            </a:r>
            <a:r>
              <a:rPr lang="en-US" dirty="0"/>
              <a:t> V</a:t>
            </a:r>
            <a:r>
              <a:rPr lang="en-US" baseline="-25000" dirty="0"/>
              <a:t>i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			P’ = {A</a:t>
            </a:r>
            <a:r>
              <a:rPr lang="en-US" dirty="0">
                <a:sym typeface="Symbol" pitchFamily="2" charset="2"/>
              </a:rPr>
              <a:t></a:t>
            </a:r>
            <a:r>
              <a:rPr lang="en-US" dirty="0"/>
              <a:t>| A</a:t>
            </a:r>
            <a:r>
              <a:rPr lang="en-US" dirty="0">
                <a:sym typeface="Symbol" pitchFamily="2" charset="2"/>
              </a:rPr>
              <a:t>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P, A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N’, </a:t>
            </a:r>
            <a:r>
              <a:rPr lang="en-US" dirty="0">
                <a:sym typeface="Symbol" pitchFamily="2" charset="2"/>
              </a:rPr>
              <a:t>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(N U</a:t>
            </a:r>
            <a:r>
              <a:rPr lang="en-US" dirty="0">
                <a:sym typeface="Symbol" pitchFamily="2" charset="2"/>
              </a:rPr>
              <a:t></a:t>
            </a:r>
            <a:r>
              <a:rPr lang="en-US" dirty="0"/>
              <a:t>)* }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24B45-26AF-4E46-B805-558B05B1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15F41-8B0F-0B44-B17D-8D25F2B5A968}"/>
              </a:ext>
            </a:extLst>
          </p:cNvPr>
          <p:cNvSpPr/>
          <p:nvPr/>
        </p:nvSpPr>
        <p:spPr>
          <a:xfrm>
            <a:off x="5329989" y="146072"/>
            <a:ext cx="6709611" cy="182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/>
              <a:t>Definition</a:t>
            </a:r>
            <a:endParaRPr lang="ro-RO" sz="2400" b="1" u="sng" dirty="0"/>
          </a:p>
          <a:p>
            <a:r>
              <a:rPr lang="en-US" sz="2400" dirty="0"/>
              <a:t>A symbol X </a:t>
            </a:r>
            <a:r>
              <a:rPr lang="en-US" sz="2400" dirty="0">
                <a:sym typeface="Symbol" pitchFamily="2" charset="2"/>
              </a:rPr>
              <a:t></a:t>
            </a:r>
            <a:r>
              <a:rPr lang="en-US" sz="2400" dirty="0"/>
              <a:t> NU</a:t>
            </a:r>
            <a:r>
              <a:rPr lang="en-US" sz="2400" dirty="0">
                <a:sym typeface="Symbol" pitchFamily="2" charset="2"/>
              </a:rPr>
              <a:t></a:t>
            </a:r>
            <a:r>
              <a:rPr lang="en-US" sz="2400" dirty="0"/>
              <a:t> is </a:t>
            </a:r>
            <a:r>
              <a:rPr lang="en-US" sz="2400" b="1" i="1" dirty="0" err="1"/>
              <a:t>inaccesible</a:t>
            </a:r>
            <a:r>
              <a:rPr lang="en-US" sz="2400" dirty="0"/>
              <a:t> in a </a:t>
            </a:r>
            <a:r>
              <a:rPr lang="en-US" sz="2400" dirty="0" err="1"/>
              <a:t>cfg</a:t>
            </a:r>
            <a:r>
              <a:rPr lang="en-US" sz="2400" dirty="0"/>
              <a:t> if X does not appear in any sentential form: ∀ S =&gt;* </a:t>
            </a:r>
            <a:r>
              <a:rPr lang="en-US" sz="2400" dirty="0">
                <a:sym typeface="Symbol" pitchFamily="2" charset="2"/>
              </a:rPr>
              <a:t>, X ∉ 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02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E5ED-D25B-F746-B3FB-25499848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Example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84AB-5378-9B49-8664-1C25DC2D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G = ({S,A,B,C,D}, {</a:t>
            </a:r>
            <a:r>
              <a:rPr lang="ro-RO" dirty="0" err="1"/>
              <a:t>a,b,c,d</a:t>
            </a:r>
            <a:r>
              <a:rPr lang="ro-RO" dirty="0"/>
              <a:t>}, P,S)</a:t>
            </a:r>
          </a:p>
          <a:p>
            <a:pPr marL="0" indent="0">
              <a:buNone/>
            </a:pPr>
            <a:r>
              <a:rPr lang="ro-RO" dirty="0"/>
              <a:t>P: 	S </a:t>
            </a:r>
            <a:r>
              <a:rPr lang="en-US" dirty="0">
                <a:sym typeface="Symbol" pitchFamily="2" charset="2"/>
              </a:rPr>
              <a:t> </a:t>
            </a:r>
            <a:r>
              <a:rPr lang="en-US" dirty="0" err="1">
                <a:sym typeface="Symbol" pitchFamily="2" charset="2"/>
              </a:rPr>
              <a:t>aA</a:t>
            </a:r>
            <a:r>
              <a:rPr lang="en-US" dirty="0">
                <a:sym typeface="Symbol" pitchFamily="2" charset="2"/>
              </a:rPr>
              <a:t> | </a:t>
            </a:r>
            <a:r>
              <a:rPr lang="en-US" dirty="0" err="1">
                <a:sym typeface="Symbol" pitchFamily="2" charset="2"/>
              </a:rPr>
              <a:t>aC</a:t>
            </a:r>
            <a:endParaRPr lang="en-US" dirty="0">
              <a:sym typeface="Symbol" pitchFamily="2" charset="2"/>
            </a:endParaRPr>
          </a:p>
          <a:p>
            <a:pPr marL="0" indent="0">
              <a:buNone/>
            </a:pPr>
            <a:r>
              <a:rPr lang="ro-RO" dirty="0"/>
              <a:t>	A </a:t>
            </a:r>
            <a:r>
              <a:rPr lang="en-US" dirty="0">
                <a:sym typeface="Symbol" pitchFamily="2" charset="2"/>
              </a:rPr>
              <a:t> AB</a:t>
            </a: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B  b</a:t>
            </a: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C  </a:t>
            </a:r>
            <a:r>
              <a:rPr lang="en-US" dirty="0" err="1">
                <a:sym typeface="Symbol" pitchFamily="2" charset="2"/>
              </a:rPr>
              <a:t>aC</a:t>
            </a:r>
            <a:r>
              <a:rPr lang="en-US" dirty="0">
                <a:sym typeface="Symbol" pitchFamily="2" charset="2"/>
              </a:rPr>
              <a:t> | </a:t>
            </a:r>
            <a:r>
              <a:rPr lang="en-US" dirty="0" err="1">
                <a:sym typeface="Symbol" pitchFamily="2" charset="2"/>
              </a:rPr>
              <a:t>bCb</a:t>
            </a:r>
            <a:endParaRPr lang="en-US" dirty="0">
              <a:sym typeface="Symbol" pitchFamily="2" charset="2"/>
            </a:endParaRP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D  </a:t>
            </a:r>
            <a:r>
              <a:rPr lang="en-US" dirty="0" err="1">
                <a:sym typeface="Symbol" pitchFamily="2" charset="2"/>
              </a:rPr>
              <a:t>bB</a:t>
            </a:r>
            <a:r>
              <a:rPr lang="en-US" dirty="0">
                <a:sym typeface="Symbol" pitchFamily="2" charset="2"/>
              </a:rPr>
              <a:t> | d </a:t>
            </a:r>
            <a:endParaRPr lang="ro-RO" dirty="0"/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998C4-4C31-9C4B-8905-E295A432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9538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A360-0322-BB44-9062-4A60322A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ym typeface="Symbol" pitchFamily="2" charset="2"/>
              </a:rPr>
              <a:t></a:t>
            </a:r>
            <a:r>
              <a:rPr lang="ro-RO" dirty="0">
                <a:effectLst/>
              </a:rPr>
              <a:t> -</a:t>
            </a:r>
            <a:r>
              <a:rPr lang="ro-RO" dirty="0" err="1">
                <a:effectLst/>
              </a:rPr>
              <a:t>productions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D71B-C2B2-D642-A870-C208C4C5B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778" y="1915319"/>
            <a:ext cx="532196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i="1" dirty="0"/>
              <a:t>Algorithm 3: Elimination of </a:t>
            </a:r>
            <a:r>
              <a:rPr lang="en-US" sz="2400" b="1" i="1" dirty="0">
                <a:sym typeface="Symbol" pitchFamily="2" charset="2"/>
              </a:rPr>
              <a:t></a:t>
            </a:r>
            <a:r>
              <a:rPr lang="en-US" sz="2400" b="1" i="1" dirty="0"/>
              <a:t>-productions</a:t>
            </a:r>
            <a:endParaRPr lang="ro-RO" sz="2400" b="1" i="1" dirty="0"/>
          </a:p>
          <a:p>
            <a:pPr marL="0" indent="0">
              <a:buNone/>
            </a:pPr>
            <a:r>
              <a:rPr lang="en-US" i="1" dirty="0"/>
              <a:t>input: </a:t>
            </a:r>
            <a:r>
              <a:rPr lang="en-US" i="1" dirty="0" err="1"/>
              <a:t>cfg</a:t>
            </a:r>
            <a:r>
              <a:rPr lang="en-US" i="1" dirty="0"/>
              <a:t> G = (N,</a:t>
            </a:r>
            <a:r>
              <a:rPr lang="en-US" i="1" dirty="0">
                <a:sym typeface="Symbol" pitchFamily="2" charset="2"/>
              </a:rPr>
              <a:t></a:t>
            </a:r>
            <a:r>
              <a:rPr lang="en-US" i="1" dirty="0"/>
              <a:t>,P,S)</a:t>
            </a:r>
            <a:endParaRPr lang="ro-RO" i="1" dirty="0"/>
          </a:p>
          <a:p>
            <a:pPr marL="0" indent="0">
              <a:buNone/>
            </a:pPr>
            <a:r>
              <a:rPr lang="en-US" i="1" dirty="0"/>
              <a:t>output: </a:t>
            </a:r>
            <a:r>
              <a:rPr lang="en-US" i="1" dirty="0" err="1"/>
              <a:t>cfg</a:t>
            </a:r>
            <a:r>
              <a:rPr lang="en-US" i="1" dirty="0"/>
              <a:t> G’ = (N’,</a:t>
            </a:r>
            <a:r>
              <a:rPr lang="en-US" i="1" dirty="0">
                <a:sym typeface="Symbol" pitchFamily="2" charset="2"/>
              </a:rPr>
              <a:t></a:t>
            </a:r>
            <a:r>
              <a:rPr lang="en-US" i="1" dirty="0"/>
              <a:t>,P’,S’)</a:t>
            </a:r>
            <a:endParaRPr lang="ro-RO" i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pPr marL="0" indent="0">
              <a:buNone/>
            </a:pPr>
            <a:r>
              <a:rPr lang="en-US" sz="2200" dirty="0"/>
              <a:t>step 1: construct </a:t>
            </a:r>
            <a:r>
              <a:rPr lang="en-US" sz="2200" dirty="0">
                <a:sym typeface="Symbol" pitchFamily="2" charset="2"/>
              </a:rPr>
              <a:t></a:t>
            </a:r>
            <a:r>
              <a:rPr lang="en-US" sz="2200" dirty="0"/>
              <a:t>N = {A| A </a:t>
            </a:r>
            <a:r>
              <a:rPr lang="en-US" sz="2200" dirty="0">
                <a:sym typeface="Symbol" pitchFamily="2" charset="2"/>
              </a:rPr>
              <a:t></a:t>
            </a:r>
            <a:r>
              <a:rPr lang="en-US" sz="2200" dirty="0"/>
              <a:t> N, A=&gt;</a:t>
            </a:r>
            <a:r>
              <a:rPr lang="en-US" sz="2200" baseline="30000" dirty="0"/>
              <a:t>+</a:t>
            </a:r>
            <a:r>
              <a:rPr lang="en-US" sz="2200" dirty="0"/>
              <a:t> </a:t>
            </a:r>
            <a:r>
              <a:rPr lang="en-US" sz="2200" dirty="0">
                <a:sym typeface="Symbol" pitchFamily="2" charset="2"/>
              </a:rPr>
              <a:t></a:t>
            </a:r>
            <a:r>
              <a:rPr lang="en-US" sz="2200" dirty="0"/>
              <a:t>}</a:t>
            </a:r>
            <a:endParaRPr lang="ro-RO" sz="2200" dirty="0"/>
          </a:p>
          <a:p>
            <a:pPr marL="0" indent="0">
              <a:buNone/>
            </a:pPr>
            <a:r>
              <a:rPr lang="en-US" sz="2200" dirty="0"/>
              <a:t>	1.a. 	N</a:t>
            </a:r>
            <a:r>
              <a:rPr lang="en-US" sz="2200" baseline="-25000" dirty="0"/>
              <a:t>0</a:t>
            </a:r>
            <a:r>
              <a:rPr lang="en-US" sz="2200" dirty="0"/>
              <a:t> := {A| A</a:t>
            </a:r>
            <a:r>
              <a:rPr lang="en-US" sz="2200" dirty="0">
                <a:sym typeface="Symbol" pitchFamily="2" charset="2"/>
              </a:rPr>
              <a:t></a:t>
            </a:r>
            <a:r>
              <a:rPr lang="en-US" sz="2200" dirty="0"/>
              <a:t> </a:t>
            </a:r>
            <a:r>
              <a:rPr lang="en-US" sz="2200" dirty="0">
                <a:sym typeface="Symbol" pitchFamily="2" charset="2"/>
              </a:rPr>
              <a:t></a:t>
            </a:r>
            <a:r>
              <a:rPr lang="en-US" sz="2200" dirty="0"/>
              <a:t> P};</a:t>
            </a:r>
            <a:endParaRPr lang="ro-RO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i</a:t>
            </a:r>
            <a:r>
              <a:rPr lang="en-US" sz="2200" dirty="0"/>
              <a:t> := 1;</a:t>
            </a:r>
            <a:endParaRPr lang="ro-RO" sz="2200" dirty="0"/>
          </a:p>
          <a:p>
            <a:pPr marL="0" indent="0">
              <a:buNone/>
            </a:pPr>
            <a:r>
              <a:rPr lang="en-US" sz="2200" dirty="0"/>
              <a:t>	1.b. N</a:t>
            </a:r>
            <a:r>
              <a:rPr lang="en-US" sz="2200" baseline="-25000" dirty="0"/>
              <a:t>i</a:t>
            </a:r>
            <a:r>
              <a:rPr lang="en-US" sz="2200" dirty="0"/>
              <a:t> := N</a:t>
            </a:r>
            <a:r>
              <a:rPr lang="en-US" sz="2200" baseline="-25000" dirty="0"/>
              <a:t>i-1</a:t>
            </a:r>
            <a:r>
              <a:rPr lang="en-US" sz="2200" dirty="0"/>
              <a:t> U {A| A</a:t>
            </a:r>
            <a:r>
              <a:rPr lang="en-US" sz="2200" dirty="0">
                <a:sym typeface="Symbol" pitchFamily="2" charset="2"/>
              </a:rPr>
              <a:t></a:t>
            </a:r>
            <a:r>
              <a:rPr lang="en-US" sz="2200" dirty="0"/>
              <a:t> </a:t>
            </a:r>
            <a:r>
              <a:rPr lang="en-US" sz="2200" dirty="0">
                <a:sym typeface="Symbol" pitchFamily="2" charset="2"/>
              </a:rPr>
              <a:t></a:t>
            </a:r>
            <a:r>
              <a:rPr lang="en-US" sz="2200" dirty="0"/>
              <a:t> P, </a:t>
            </a:r>
            <a:r>
              <a:rPr lang="en-US" sz="2200" dirty="0">
                <a:sym typeface="Symbol" pitchFamily="2" charset="2"/>
              </a:rPr>
              <a:t></a:t>
            </a:r>
            <a:r>
              <a:rPr lang="en-US" sz="2200" dirty="0"/>
              <a:t> </a:t>
            </a:r>
            <a:r>
              <a:rPr lang="en-US" sz="2200" dirty="0">
                <a:sym typeface="Symbol" pitchFamily="2" charset="2"/>
              </a:rPr>
              <a:t></a:t>
            </a:r>
            <a:r>
              <a:rPr lang="en-US" sz="2200" dirty="0"/>
              <a:t> N</a:t>
            </a:r>
            <a:r>
              <a:rPr lang="en-US" sz="2200" baseline="30000" dirty="0"/>
              <a:t>*</a:t>
            </a:r>
            <a:r>
              <a:rPr lang="en-US" sz="2200" baseline="-25000" dirty="0"/>
              <a:t>i-1</a:t>
            </a:r>
            <a:r>
              <a:rPr lang="en-US" sz="2200" dirty="0"/>
              <a:t>}</a:t>
            </a:r>
            <a:endParaRPr lang="ro-RO" sz="2200" dirty="0"/>
          </a:p>
          <a:p>
            <a:pPr marL="0" indent="0">
              <a:buNone/>
            </a:pPr>
            <a:r>
              <a:rPr lang="en-US" sz="2200" dirty="0"/>
              <a:t>	1.c. </a:t>
            </a:r>
            <a:r>
              <a:rPr lang="en-US" sz="2100" b="1" dirty="0"/>
              <a:t>if </a:t>
            </a:r>
            <a:r>
              <a:rPr lang="en-US" sz="2100" dirty="0"/>
              <a:t>  N</a:t>
            </a:r>
            <a:r>
              <a:rPr lang="en-US" sz="2100" baseline="-25000" dirty="0"/>
              <a:t>i</a:t>
            </a:r>
            <a:r>
              <a:rPr lang="en-US" sz="2100" dirty="0"/>
              <a:t> &lt;&gt; N</a:t>
            </a:r>
            <a:r>
              <a:rPr lang="en-US" sz="2100" baseline="-25000" dirty="0"/>
              <a:t>i-1</a:t>
            </a:r>
            <a:r>
              <a:rPr lang="en-US" sz="2100" dirty="0"/>
              <a:t> </a:t>
            </a:r>
            <a:r>
              <a:rPr lang="en-US" sz="2100" b="1" dirty="0"/>
              <a:t>then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:=i+1; </a:t>
            </a:r>
            <a:r>
              <a:rPr lang="en-US" sz="2100" b="1" dirty="0" err="1"/>
              <a:t>goto</a:t>
            </a:r>
            <a:r>
              <a:rPr lang="en-US" sz="2100" dirty="0"/>
              <a:t> step 1.b</a:t>
            </a:r>
            <a:endParaRPr lang="ro-RO" sz="2100" dirty="0"/>
          </a:p>
          <a:p>
            <a:pPr marL="0" indent="0">
              <a:buNone/>
            </a:pPr>
            <a:r>
              <a:rPr lang="en-US" sz="2200" dirty="0"/>
              <a:t>		            </a:t>
            </a:r>
            <a:r>
              <a:rPr lang="en-US" sz="2200" b="1" dirty="0"/>
              <a:t>else </a:t>
            </a:r>
            <a:r>
              <a:rPr lang="en-US" sz="2200" dirty="0">
                <a:sym typeface="Symbol" pitchFamily="2" charset="2"/>
              </a:rPr>
              <a:t></a:t>
            </a:r>
            <a:r>
              <a:rPr lang="en-US" sz="2200" dirty="0"/>
              <a:t>N = N</a:t>
            </a:r>
            <a:r>
              <a:rPr lang="en-US" sz="2200" baseline="-25000" dirty="0"/>
              <a:t>i</a:t>
            </a:r>
            <a:endParaRPr lang="ro-RO" sz="2200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A285A-44AD-6E4C-B7D3-62AA3898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8748" y="1777101"/>
            <a:ext cx="638876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step 2: Let P’ = set of productions built: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	2.a. </a:t>
            </a:r>
            <a:r>
              <a:rPr lang="en-US" sz="2400" b="1" dirty="0"/>
              <a:t>if</a:t>
            </a:r>
            <a:r>
              <a:rPr lang="en-US" sz="2400" dirty="0"/>
              <a:t> A</a:t>
            </a:r>
            <a:r>
              <a:rPr lang="en-US" sz="2400" dirty="0">
                <a:sym typeface="Symbol" pitchFamily="2" charset="2"/>
              </a:rPr>
              <a:t></a:t>
            </a:r>
            <a:r>
              <a:rPr lang="en-US" sz="2400" baseline="-25000" dirty="0"/>
              <a:t>0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2" charset="2"/>
              </a:rPr>
              <a:t>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2" charset="2"/>
              </a:rPr>
              <a:t></a:t>
            </a:r>
            <a:r>
              <a:rPr lang="en-US" sz="2400" baseline="-25000" dirty="0"/>
              <a:t>2</a:t>
            </a:r>
            <a:r>
              <a:rPr lang="en-US" sz="2400" dirty="0"/>
              <a:t> . . . </a:t>
            </a:r>
            <a:r>
              <a:rPr lang="en-US" sz="2400" dirty="0" err="1"/>
              <a:t>B</a:t>
            </a:r>
            <a:r>
              <a:rPr lang="en-US" sz="2400" baseline="-25000" dirty="0" err="1"/>
              <a:t>k</a:t>
            </a:r>
            <a:r>
              <a:rPr lang="en-US" sz="2400" dirty="0" err="1">
                <a:sym typeface="Symbol" pitchFamily="2" charset="2"/>
              </a:rPr>
              <a:t></a:t>
            </a:r>
            <a:r>
              <a:rPr lang="en-US" sz="2400" baseline="-25000" dirty="0" err="1"/>
              <a:t>k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</a:t>
            </a:r>
            <a:r>
              <a:rPr lang="en-US" sz="2400" dirty="0"/>
              <a:t> P, k&gt;=0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/>
              <a:t>and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 := 1,k B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</a:t>
            </a:r>
            <a:r>
              <a:rPr lang="en-US" sz="2400" dirty="0"/>
              <a:t>N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		and  </a:t>
            </a:r>
            <a:r>
              <a:rPr lang="en-US" sz="2400" dirty="0">
                <a:sym typeface="Symbol" pitchFamily="2" charset="2"/>
              </a:rPr>
              <a:t></a:t>
            </a:r>
            <a:r>
              <a:rPr lang="en-US" sz="2400" baseline="-25000" dirty="0"/>
              <a:t>j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</a:t>
            </a:r>
            <a:r>
              <a:rPr lang="en-US" sz="2400" dirty="0"/>
              <a:t>N, j:=0,k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       then</a:t>
            </a:r>
            <a:r>
              <a:rPr lang="en-US" sz="2400" dirty="0"/>
              <a:t> add to P’ all prod of the form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		A</a:t>
            </a:r>
            <a:r>
              <a:rPr lang="en-US" sz="2400" dirty="0">
                <a:sym typeface="Symbol" pitchFamily="2" charset="2"/>
              </a:rPr>
              <a:t></a:t>
            </a:r>
            <a:r>
              <a:rPr lang="en-US" sz="2400" baseline="-25000" dirty="0"/>
              <a:t>0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2" charset="2"/>
              </a:rPr>
              <a:t>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2" charset="2"/>
              </a:rPr>
              <a:t></a:t>
            </a:r>
            <a:r>
              <a:rPr lang="en-US" sz="2400" baseline="-25000" dirty="0"/>
              <a:t>2</a:t>
            </a:r>
            <a:r>
              <a:rPr lang="en-US" sz="2400" dirty="0"/>
              <a:t> . . .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>
                <a:sym typeface="Symbol" pitchFamily="2" charset="2"/>
              </a:rPr>
              <a:t></a:t>
            </a:r>
            <a:r>
              <a:rPr lang="en-US" sz="2400" baseline="-25000" dirty="0" err="1"/>
              <a:t>k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		where X</a:t>
            </a:r>
            <a:r>
              <a:rPr lang="en-US" sz="2400" baseline="-25000" dirty="0"/>
              <a:t>i</a:t>
            </a:r>
            <a:r>
              <a:rPr lang="en-US" sz="2400" dirty="0"/>
              <a:t> is B</a:t>
            </a:r>
            <a:r>
              <a:rPr lang="en-US" sz="2400" baseline="-25000" dirty="0"/>
              <a:t>i</a:t>
            </a:r>
            <a:r>
              <a:rPr lang="en-US" sz="2400" dirty="0"/>
              <a:t> or </a:t>
            </a:r>
            <a:r>
              <a:rPr lang="en-US" sz="2400" dirty="0">
                <a:sym typeface="Symbol" pitchFamily="2" charset="2"/>
              </a:rPr>
              <a:t></a:t>
            </a:r>
            <a:r>
              <a:rPr lang="en-US" sz="2400" dirty="0"/>
              <a:t> (not A</a:t>
            </a:r>
            <a:r>
              <a:rPr lang="en-US" sz="2400" dirty="0">
                <a:sym typeface="Symbol" pitchFamily="2" charset="2"/>
              </a:rPr>
              <a:t></a:t>
            </a:r>
            <a:r>
              <a:rPr lang="en-US" sz="2400" dirty="0"/>
              <a:t>)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	2.b </a:t>
            </a:r>
            <a:r>
              <a:rPr lang="en-US" sz="2400" b="1" dirty="0"/>
              <a:t>if</a:t>
            </a:r>
            <a:r>
              <a:rPr lang="en-US" sz="2400" dirty="0"/>
              <a:t>  S </a:t>
            </a:r>
            <a:r>
              <a:rPr lang="en-US" sz="2400" dirty="0">
                <a:sym typeface="Symbol" pitchFamily="2" charset="2"/>
              </a:rPr>
              <a:t></a:t>
            </a:r>
            <a:r>
              <a:rPr lang="en-US" sz="2400" dirty="0"/>
              <a:t>N’ </a:t>
            </a:r>
            <a:r>
              <a:rPr lang="en-US" sz="2400" b="1" dirty="0"/>
              <a:t>then</a:t>
            </a:r>
            <a:r>
              <a:rPr lang="en-US" sz="2400" dirty="0"/>
              <a:t> add S’ to N’ and S’</a:t>
            </a:r>
            <a:r>
              <a:rPr lang="en-US" sz="2400" dirty="0">
                <a:sym typeface="Symbol" pitchFamily="2" charset="2"/>
              </a:rPr>
              <a:t></a:t>
            </a:r>
            <a:r>
              <a:rPr lang="en-US" sz="2400" dirty="0"/>
              <a:t> S|</a:t>
            </a:r>
            <a:r>
              <a:rPr lang="en-US" sz="2400" dirty="0">
                <a:sym typeface="Symbol" pitchFamily="2" charset="2"/>
              </a:rPr>
              <a:t></a:t>
            </a:r>
            <a:r>
              <a:rPr lang="en-US" sz="2400" dirty="0"/>
              <a:t> to P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		       </a:t>
            </a:r>
            <a:r>
              <a:rPr lang="en-US" sz="2400" b="1" dirty="0"/>
              <a:t>else</a:t>
            </a:r>
            <a:r>
              <a:rPr lang="en-US" sz="2400" dirty="0"/>
              <a:t> N’ := N; S’ := S.</a:t>
            </a:r>
            <a:endParaRPr lang="ro-RO" sz="2400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A574-665D-DC41-BB4D-04E88206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6B125-508D-B948-B160-05B9C71ABB30}"/>
              </a:ext>
            </a:extLst>
          </p:cNvPr>
          <p:cNvSpPr/>
          <p:nvPr/>
        </p:nvSpPr>
        <p:spPr>
          <a:xfrm>
            <a:off x="6436895" y="218261"/>
            <a:ext cx="5342021" cy="182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/>
              <a:t>Definition</a:t>
            </a:r>
            <a:endParaRPr lang="ro-RO" sz="2400" b="1" u="sng" dirty="0"/>
          </a:p>
          <a:p>
            <a:r>
              <a:rPr lang="en-US" sz="2000" dirty="0"/>
              <a:t>A </a:t>
            </a:r>
            <a:r>
              <a:rPr lang="en-US" sz="2000" dirty="0" err="1"/>
              <a:t>cfg</a:t>
            </a:r>
            <a:r>
              <a:rPr lang="en-US" sz="2000" dirty="0"/>
              <a:t> G=(N,</a:t>
            </a:r>
            <a:r>
              <a:rPr lang="en-US" sz="2000" dirty="0">
                <a:sym typeface="Symbol" pitchFamily="2" charset="2"/>
              </a:rPr>
              <a:t></a:t>
            </a:r>
            <a:r>
              <a:rPr lang="en-US" sz="2000" dirty="0"/>
              <a:t>,P,S) is without</a:t>
            </a:r>
            <a:r>
              <a:rPr lang="en-US" sz="2000" b="1" i="1" dirty="0"/>
              <a:t> </a:t>
            </a:r>
            <a:r>
              <a:rPr lang="en-US" sz="2000" b="1" i="1" dirty="0">
                <a:sym typeface="Symbol" pitchFamily="2" charset="2"/>
              </a:rPr>
              <a:t></a:t>
            </a:r>
            <a:r>
              <a:rPr lang="en-US" sz="2000" b="1" i="1" dirty="0"/>
              <a:t>-productions</a:t>
            </a:r>
            <a:r>
              <a:rPr lang="en-US" sz="2000" dirty="0"/>
              <a:t> if</a:t>
            </a:r>
            <a:endParaRPr lang="ro-RO" sz="2000" dirty="0"/>
          </a:p>
          <a:p>
            <a:pPr lvl="0"/>
            <a:r>
              <a:rPr lang="en-US" sz="2000" dirty="0"/>
              <a:t>1. P ∌ A -&gt; </a:t>
            </a:r>
            <a:r>
              <a:rPr lang="en-US" sz="2000" dirty="0">
                <a:sym typeface="Symbol" pitchFamily="2" charset="2"/>
              </a:rPr>
              <a:t> (</a:t>
            </a:r>
            <a:r>
              <a:rPr lang="en-US" sz="2000" dirty="0"/>
              <a:t>-productions)</a:t>
            </a:r>
            <a:endParaRPr lang="ro-RO" sz="2000" dirty="0"/>
          </a:p>
          <a:p>
            <a:r>
              <a:rPr lang="ro-RO" sz="2000" dirty="0"/>
              <a:t>OR</a:t>
            </a:r>
          </a:p>
          <a:p>
            <a:r>
              <a:rPr lang="en-US" sz="2000" dirty="0"/>
              <a:t>2. ∃ S</a:t>
            </a:r>
            <a:r>
              <a:rPr lang="en-US" sz="2000" dirty="0">
                <a:sym typeface="Symbol" pitchFamily="2" charset="2"/>
              </a:rPr>
              <a:t>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S ∉ </a:t>
            </a:r>
            <a:r>
              <a:rPr lang="en-US" sz="2000" dirty="0" err="1"/>
              <a:t>rhs</a:t>
            </a:r>
            <a:r>
              <a:rPr lang="en-US" sz="2000" dirty="0"/>
              <a:t>(p),∀p ∊ P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41076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FFBEFA-4189-E547-94E1-FEE02805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A6FF67-8420-E549-A7FF-9DBC26D0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G = ({S,A,B}, {</a:t>
            </a:r>
            <a:r>
              <a:rPr lang="ro-RO" dirty="0" err="1"/>
              <a:t>a,b</a:t>
            </a:r>
            <a:r>
              <a:rPr lang="ro-RO" dirty="0"/>
              <a:t>},P,S)</a:t>
            </a:r>
          </a:p>
          <a:p>
            <a:pPr marL="0" indent="0">
              <a:buNone/>
            </a:pPr>
            <a:r>
              <a:rPr lang="ro-RO" dirty="0"/>
              <a:t>P:	S </a:t>
            </a:r>
            <a:r>
              <a:rPr lang="en-US" dirty="0">
                <a:sym typeface="Symbol" pitchFamily="2" charset="2"/>
              </a:rPr>
              <a:t> </a:t>
            </a:r>
            <a:r>
              <a:rPr lang="en-US" dirty="0" err="1">
                <a:sym typeface="Symbol" pitchFamily="2" charset="2"/>
              </a:rPr>
              <a:t>aA</a:t>
            </a:r>
            <a:r>
              <a:rPr lang="en-US" dirty="0">
                <a:sym typeface="Symbol" pitchFamily="2" charset="2"/>
              </a:rPr>
              <a:t> | </a:t>
            </a:r>
            <a:r>
              <a:rPr lang="en-US" dirty="0" err="1">
                <a:sym typeface="Symbol" pitchFamily="2" charset="2"/>
              </a:rPr>
              <a:t>aAbB</a:t>
            </a:r>
            <a:endParaRPr lang="en-US" dirty="0">
              <a:sym typeface="Symbol" pitchFamily="2" charset="2"/>
            </a:endParaRP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A  </a:t>
            </a:r>
            <a:r>
              <a:rPr lang="en-US" dirty="0" err="1">
                <a:sym typeface="Symbol" pitchFamily="2" charset="2"/>
              </a:rPr>
              <a:t>aA</a:t>
            </a:r>
            <a:r>
              <a:rPr lang="en-US" dirty="0">
                <a:sym typeface="Symbol" pitchFamily="2" charset="2"/>
              </a:rPr>
              <a:t> | B </a:t>
            </a: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B  </a:t>
            </a:r>
            <a:r>
              <a:rPr lang="en-US" dirty="0" err="1">
                <a:sym typeface="Symbol" pitchFamily="2" charset="2"/>
              </a:rPr>
              <a:t>bB</a:t>
            </a:r>
            <a:r>
              <a:rPr lang="en-US" dirty="0">
                <a:sym typeface="Symbol" pitchFamily="2" charset="2"/>
              </a:rPr>
              <a:t> | </a:t>
            </a:r>
            <a:r>
              <a:rPr lang="ro-RO" dirty="0"/>
              <a:t> 𝛆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76B16-C7C9-7B44-B4BF-A0D81FD3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12560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177-EA32-9144-8493-6D8AE14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Single </a:t>
            </a:r>
            <a:r>
              <a:rPr lang="ro-RO" dirty="0" err="1"/>
              <a:t>productions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F5B8-1971-A247-8188-222A8B38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/>
              <a:t>Algorithm  4 : Elimination of single productions</a:t>
            </a:r>
            <a:endParaRPr lang="ro-RO" sz="2000" b="1" u="sng" dirty="0"/>
          </a:p>
          <a:p>
            <a:pPr marL="0" indent="0">
              <a:buNone/>
            </a:pPr>
            <a:r>
              <a:rPr lang="en-US" sz="1800" i="1" dirty="0"/>
              <a:t>Input</a:t>
            </a:r>
            <a:r>
              <a:rPr lang="en-US" sz="1800" dirty="0"/>
              <a:t>: </a:t>
            </a:r>
            <a:r>
              <a:rPr lang="en-US" sz="1800" dirty="0" err="1"/>
              <a:t>cfg</a:t>
            </a:r>
            <a:r>
              <a:rPr lang="en-US" sz="1800" dirty="0"/>
              <a:t> G, without </a:t>
            </a:r>
            <a:r>
              <a:rPr lang="en-US" sz="1800" dirty="0">
                <a:sym typeface="Symbol" pitchFamily="2" charset="2"/>
              </a:rPr>
              <a:t></a:t>
            </a:r>
            <a:r>
              <a:rPr lang="en-US" sz="1800" dirty="0"/>
              <a:t>-productions</a:t>
            </a:r>
            <a:endParaRPr lang="ro-RO" sz="1800" dirty="0"/>
          </a:p>
          <a:p>
            <a:pPr marL="0" indent="0">
              <a:buNone/>
            </a:pPr>
            <a:r>
              <a:rPr lang="en-US" sz="1800" i="1" dirty="0"/>
              <a:t>Output</a:t>
            </a:r>
            <a:r>
              <a:rPr lang="en-US" sz="1800" dirty="0"/>
              <a:t>: G’ </a:t>
            </a:r>
            <a:r>
              <a:rPr lang="en-US" sz="1800" dirty="0" err="1"/>
              <a:t>s.t.</a:t>
            </a:r>
            <a:r>
              <a:rPr lang="en-US" sz="1800" dirty="0"/>
              <a:t> L(G) = L(G’)</a:t>
            </a:r>
            <a:endParaRPr lang="ro-RO" sz="1800" dirty="0"/>
          </a:p>
          <a:p>
            <a:pPr marL="0" lvl="0" indent="0">
              <a:buNone/>
            </a:pPr>
            <a:r>
              <a:rPr lang="en-US" sz="2000" dirty="0"/>
              <a:t>For each A</a:t>
            </a:r>
            <a:r>
              <a:rPr lang="en-US" sz="2000" dirty="0">
                <a:sym typeface="Symbol" pitchFamily="2" charset="2"/>
              </a:rPr>
              <a:t></a:t>
            </a:r>
            <a:r>
              <a:rPr lang="en-US" sz="2000" dirty="0"/>
              <a:t>N build the set N</a:t>
            </a:r>
            <a:r>
              <a:rPr lang="en-US" sz="2000" baseline="-25000" dirty="0"/>
              <a:t>A</a:t>
            </a:r>
            <a:r>
              <a:rPr lang="en-US" sz="2000" dirty="0"/>
              <a:t> ={B| A</a:t>
            </a:r>
            <a:r>
              <a:rPr lang="en-US" sz="2000" dirty="0">
                <a:sym typeface="Symbol" pitchFamily="2" charset="2"/>
              </a:rPr>
              <a:t></a:t>
            </a:r>
            <a:r>
              <a:rPr lang="en-US" sz="2000" baseline="30000" dirty="0"/>
              <a:t>*</a:t>
            </a:r>
            <a:r>
              <a:rPr lang="en-US" sz="2000" dirty="0"/>
              <a:t>B} :</a:t>
            </a:r>
            <a:endParaRPr lang="ro-RO" sz="2000" dirty="0"/>
          </a:p>
          <a:p>
            <a:pPr marL="0" indent="0">
              <a:buNone/>
            </a:pPr>
            <a:r>
              <a:rPr lang="en-US" sz="2000" dirty="0"/>
              <a:t>1.a. N</a:t>
            </a:r>
            <a:r>
              <a:rPr lang="en-US" sz="2000" baseline="-25000" dirty="0"/>
              <a:t>0</a:t>
            </a:r>
            <a:r>
              <a:rPr lang="en-US" sz="2000" dirty="0"/>
              <a:t>:={A}, </a:t>
            </a:r>
            <a:r>
              <a:rPr lang="en-US" sz="2000" dirty="0" err="1"/>
              <a:t>i</a:t>
            </a:r>
            <a:r>
              <a:rPr lang="en-US" sz="2000" dirty="0"/>
              <a:t>:=1</a:t>
            </a:r>
            <a:endParaRPr lang="ro-RO" sz="2000" dirty="0"/>
          </a:p>
          <a:p>
            <a:pPr marL="0" indent="0">
              <a:buNone/>
            </a:pPr>
            <a:r>
              <a:rPr lang="en-US" sz="2000" dirty="0"/>
              <a:t>1.b. N</a:t>
            </a:r>
            <a:r>
              <a:rPr lang="en-US" sz="2000" baseline="-25000" dirty="0"/>
              <a:t>i</a:t>
            </a:r>
            <a:r>
              <a:rPr lang="en-US" sz="2000" dirty="0"/>
              <a:t>:= N</a:t>
            </a:r>
            <a:r>
              <a:rPr lang="en-US" sz="2000" baseline="-25000" dirty="0"/>
              <a:t>i-1 </a:t>
            </a:r>
            <a:r>
              <a:rPr lang="en-US" sz="2000" dirty="0">
                <a:sym typeface="Symbol" pitchFamily="2" charset="2"/>
              </a:rPr>
              <a:t></a:t>
            </a:r>
            <a:r>
              <a:rPr lang="en-US" sz="2000" dirty="0"/>
              <a:t> {C | B</a:t>
            </a:r>
            <a:r>
              <a:rPr lang="en-US" sz="2000" dirty="0">
                <a:sym typeface="Symbol" pitchFamily="2" charset="2"/>
              </a:rPr>
              <a:t></a:t>
            </a:r>
            <a:r>
              <a:rPr lang="en-US" sz="2000" dirty="0"/>
              <a:t>C </a:t>
            </a:r>
            <a:r>
              <a:rPr lang="en-US" sz="2000" dirty="0">
                <a:sym typeface="Symbol" pitchFamily="2" charset="2"/>
              </a:rPr>
              <a:t></a:t>
            </a:r>
            <a:r>
              <a:rPr lang="en-US" sz="2000" dirty="0"/>
              <a:t> P </a:t>
            </a:r>
            <a:r>
              <a:rPr lang="en-US" sz="2000" dirty="0" err="1"/>
              <a:t>si</a:t>
            </a:r>
            <a:r>
              <a:rPr lang="en-US" sz="2000" dirty="0"/>
              <a:t> B </a:t>
            </a:r>
            <a:r>
              <a:rPr lang="en-US" sz="2000" dirty="0">
                <a:sym typeface="Symbol" pitchFamily="2" charset="2"/>
              </a:rPr>
              <a:t></a:t>
            </a:r>
            <a:r>
              <a:rPr lang="en-US" sz="2000" dirty="0"/>
              <a:t> N</a:t>
            </a:r>
            <a:r>
              <a:rPr lang="en-US" sz="2000" baseline="-25000" dirty="0"/>
              <a:t>i-1</a:t>
            </a:r>
            <a:r>
              <a:rPr lang="en-US" sz="2000" dirty="0"/>
              <a:t>}</a:t>
            </a:r>
            <a:endParaRPr lang="ro-RO" sz="2000" dirty="0"/>
          </a:p>
          <a:p>
            <a:pPr marL="0" indent="0">
              <a:buNone/>
            </a:pPr>
            <a:r>
              <a:rPr lang="en-US" sz="2000" dirty="0"/>
              <a:t>1.c. </a:t>
            </a:r>
            <a:r>
              <a:rPr lang="en-US" sz="2000" b="1" dirty="0"/>
              <a:t>if</a:t>
            </a:r>
            <a:r>
              <a:rPr lang="en-US" sz="2000" dirty="0"/>
              <a:t> N</a:t>
            </a:r>
            <a:r>
              <a:rPr lang="en-US" sz="2000" baseline="-25000" dirty="0"/>
              <a:t>i </a:t>
            </a:r>
            <a:r>
              <a:rPr lang="en-US" sz="2000" dirty="0">
                <a:sym typeface="Symbol" pitchFamily="2" charset="2"/>
              </a:rPr>
              <a:t></a:t>
            </a:r>
            <a:r>
              <a:rPr lang="en-US" sz="2000" dirty="0"/>
              <a:t> N</a:t>
            </a:r>
            <a:r>
              <a:rPr lang="en-US" sz="2000" baseline="-25000" dirty="0"/>
              <a:t>i-1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:=i+1 </a:t>
            </a:r>
            <a:r>
              <a:rPr lang="en-US" sz="2000" b="1" dirty="0" err="1"/>
              <a:t>goto</a:t>
            </a:r>
            <a:r>
              <a:rPr lang="en-US" sz="2000" dirty="0"/>
              <a:t> 1.b.</a:t>
            </a:r>
            <a:endParaRPr lang="ro-RO" sz="2000" dirty="0"/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b="1" dirty="0"/>
              <a:t>else</a:t>
            </a:r>
            <a:r>
              <a:rPr lang="en-US" sz="2000" dirty="0"/>
              <a:t> N</a:t>
            </a:r>
            <a:r>
              <a:rPr lang="en-US" sz="2000" baseline="-25000" dirty="0"/>
              <a:t>A</a:t>
            </a:r>
            <a:r>
              <a:rPr lang="en-US" sz="2000" dirty="0"/>
              <a:t>:= N</a:t>
            </a:r>
            <a:r>
              <a:rPr lang="en-US" sz="2000" baseline="-25000" dirty="0"/>
              <a:t>i</a:t>
            </a:r>
            <a:endParaRPr lang="ro-RO" sz="2000" dirty="0"/>
          </a:p>
          <a:p>
            <a:pPr marL="0" lvl="0" indent="0">
              <a:buNone/>
            </a:pPr>
            <a:r>
              <a:rPr lang="en-US" sz="2000" dirty="0"/>
              <a:t>P’:</a:t>
            </a:r>
            <a:r>
              <a:rPr lang="ro-RO" sz="2000" dirty="0"/>
              <a:t> </a:t>
            </a:r>
            <a:r>
              <a:rPr lang="en-US" sz="2000" b="1" dirty="0"/>
              <a:t>for</a:t>
            </a:r>
            <a:r>
              <a:rPr lang="en-US" sz="2000" dirty="0"/>
              <a:t> all A</a:t>
            </a:r>
            <a:r>
              <a:rPr lang="en-US" sz="2000" dirty="0">
                <a:sym typeface="Symbol" pitchFamily="2" charset="2"/>
              </a:rPr>
              <a:t></a:t>
            </a:r>
            <a:r>
              <a:rPr lang="en-US" sz="2000" dirty="0"/>
              <a:t>N </a:t>
            </a:r>
            <a:r>
              <a:rPr lang="en-US" sz="2000" b="1" dirty="0"/>
              <a:t>do</a:t>
            </a:r>
            <a:endParaRPr lang="ro-RO" sz="2000" b="1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all B</a:t>
            </a:r>
            <a:r>
              <a:rPr lang="en-US" sz="2000" dirty="0">
                <a:sym typeface="Symbol" pitchFamily="2" charset="2"/>
              </a:rPr>
              <a:t></a:t>
            </a:r>
            <a:r>
              <a:rPr lang="en-US" sz="2000" dirty="0"/>
              <a:t>N</a:t>
            </a:r>
            <a:r>
              <a:rPr lang="en-US" sz="2000" baseline="-25000" dirty="0"/>
              <a:t>A</a:t>
            </a:r>
            <a:r>
              <a:rPr lang="en-US" sz="2000" dirty="0"/>
              <a:t> </a:t>
            </a:r>
            <a:r>
              <a:rPr lang="en-US" sz="2000" b="1" dirty="0"/>
              <a:t>do</a:t>
            </a:r>
            <a:endParaRPr lang="ro-RO" sz="2000" b="1" dirty="0"/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b="1" dirty="0"/>
              <a:t>if</a:t>
            </a:r>
            <a:r>
              <a:rPr lang="en-US" sz="2000" dirty="0"/>
              <a:t> B</a:t>
            </a:r>
            <a:r>
              <a:rPr lang="en-US" sz="2000" dirty="0">
                <a:sym typeface="Symbol" pitchFamily="2" charset="2"/>
              </a:rPr>
              <a:t></a:t>
            </a:r>
            <a:r>
              <a:rPr lang="en-US" sz="2000" dirty="0"/>
              <a:t> </a:t>
            </a:r>
            <a:r>
              <a:rPr lang="en-US" sz="2000" dirty="0">
                <a:sym typeface="Symbol" pitchFamily="2" charset="2"/>
              </a:rPr>
              <a:t></a:t>
            </a:r>
            <a:r>
              <a:rPr lang="en-US" sz="2000" dirty="0"/>
              <a:t> P </a:t>
            </a:r>
            <a:r>
              <a:rPr lang="en-US" sz="2000" b="1" dirty="0"/>
              <a:t>and not</a:t>
            </a:r>
            <a:r>
              <a:rPr lang="en-US" sz="2000" dirty="0"/>
              <a:t> “single” </a:t>
            </a:r>
            <a:r>
              <a:rPr lang="en-US" sz="2000" b="1" dirty="0"/>
              <a:t>then</a:t>
            </a:r>
            <a:r>
              <a:rPr lang="en-US" sz="2000" dirty="0"/>
              <a:t> A</a:t>
            </a:r>
            <a:r>
              <a:rPr lang="en-US" sz="2000" dirty="0">
                <a:sym typeface="Symbol" pitchFamily="2" charset="2"/>
              </a:rPr>
              <a:t></a:t>
            </a:r>
            <a:r>
              <a:rPr lang="en-US" sz="2000" dirty="0"/>
              <a:t> </a:t>
            </a:r>
            <a:r>
              <a:rPr lang="en-US" sz="2000" dirty="0">
                <a:sym typeface="Symbol" pitchFamily="2" charset="2"/>
              </a:rPr>
              <a:t></a:t>
            </a:r>
            <a:r>
              <a:rPr lang="en-US" sz="2000" dirty="0"/>
              <a:t> P’			G’ =(N,</a:t>
            </a:r>
            <a:r>
              <a:rPr lang="en-US" sz="2000" dirty="0">
                <a:sym typeface="Symbol" pitchFamily="2" charset="2"/>
              </a:rPr>
              <a:t></a:t>
            </a:r>
            <a:r>
              <a:rPr lang="en-US" sz="2000" dirty="0"/>
              <a:t>,P’,S)</a:t>
            </a:r>
            <a:endParaRPr lang="ro-RO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7FCFD-CED4-354D-99BB-654CE2B3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A1334-697D-B342-8943-1252A7B05AC2}"/>
              </a:ext>
            </a:extLst>
          </p:cNvPr>
          <p:cNvSpPr/>
          <p:nvPr/>
        </p:nvSpPr>
        <p:spPr>
          <a:xfrm>
            <a:off x="5329989" y="146072"/>
            <a:ext cx="6709611" cy="1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/>
              <a:t>Definition</a:t>
            </a:r>
            <a:endParaRPr lang="ro-RO" sz="2400" b="1" u="sng" dirty="0"/>
          </a:p>
          <a:p>
            <a:r>
              <a:rPr lang="en-US" sz="2000" dirty="0"/>
              <a:t>O production of the form A</a:t>
            </a:r>
            <a:r>
              <a:rPr lang="en-US" sz="2000" dirty="0">
                <a:sym typeface="Symbol" pitchFamily="2" charset="2"/>
              </a:rPr>
              <a:t></a:t>
            </a:r>
            <a:r>
              <a:rPr lang="en-US" sz="2000" dirty="0"/>
              <a:t>B is called single production or renaming rule.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7728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2EE7-299B-9E46-8693-C26995C8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Example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E2DA-1C80-324D-BBE4-8E01ADA0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G = ({E,T,F},{a,(,),+,*},P,E)</a:t>
            </a:r>
          </a:p>
          <a:p>
            <a:pPr marL="0" indent="0">
              <a:buNone/>
            </a:pPr>
            <a:r>
              <a:rPr lang="ro-RO" dirty="0"/>
              <a:t>P:	E</a:t>
            </a:r>
            <a:r>
              <a:rPr lang="en-US" dirty="0">
                <a:sym typeface="Symbol" pitchFamily="2" charset="2"/>
              </a:rPr>
              <a:t>  E+T | T</a:t>
            </a: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T  T*F | F</a:t>
            </a: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F  (E) | a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493DC-36CF-5A47-9626-A9AF4C67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24718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B884-9A72-5143-8812-90D9F644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Context </a:t>
            </a:r>
            <a:r>
              <a:rPr lang="ro-RO" dirty="0" err="1"/>
              <a:t>free</a:t>
            </a:r>
            <a:r>
              <a:rPr lang="ro-RO" dirty="0"/>
              <a:t> </a:t>
            </a:r>
            <a:r>
              <a:rPr lang="ro-RO" dirty="0" err="1"/>
              <a:t>grammar</a:t>
            </a:r>
            <a:r>
              <a:rPr lang="ro-RO" dirty="0"/>
              <a:t> (</a:t>
            </a:r>
            <a:r>
              <a:rPr lang="ro-RO" dirty="0" err="1"/>
              <a:t>cfg</a:t>
            </a:r>
            <a:r>
              <a:rPr lang="ro-R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6226-1026-114F-ABF3-4036ACAA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Produtions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: A →𝛼, A∊N, 𝛼∊(N∪𝜮)*</a:t>
            </a:r>
          </a:p>
          <a:p>
            <a:endParaRPr lang="ro-RO" dirty="0"/>
          </a:p>
          <a:p>
            <a:r>
              <a:rPr lang="ro-RO" dirty="0"/>
              <a:t>More </a:t>
            </a:r>
            <a:r>
              <a:rPr lang="ro-RO" dirty="0" err="1"/>
              <a:t>powerful</a:t>
            </a:r>
            <a:endParaRPr lang="ro-RO" dirty="0"/>
          </a:p>
          <a:p>
            <a:endParaRPr lang="ro-RO" dirty="0"/>
          </a:p>
          <a:p>
            <a:r>
              <a:rPr lang="ro-RO" dirty="0" err="1"/>
              <a:t>Can</a:t>
            </a:r>
            <a:r>
              <a:rPr lang="ro-RO" dirty="0"/>
              <a:t> model </a:t>
            </a:r>
            <a:r>
              <a:rPr lang="ro-RO" dirty="0" err="1"/>
              <a:t>programming</a:t>
            </a:r>
            <a:r>
              <a:rPr lang="ro-RO" dirty="0"/>
              <a:t> </a:t>
            </a:r>
            <a:r>
              <a:rPr lang="ro-RO" dirty="0" err="1"/>
              <a:t>language</a:t>
            </a:r>
            <a:r>
              <a:rPr lang="ro-RO" dirty="0"/>
              <a:t>: </a:t>
            </a:r>
          </a:p>
          <a:p>
            <a:pPr marL="0" indent="0">
              <a:buNone/>
            </a:pPr>
            <a:r>
              <a:rPr lang="ro-RO" dirty="0"/>
              <a:t>		G = (N, 𝜮,P,S) </a:t>
            </a:r>
            <a:r>
              <a:rPr lang="ro-RO" dirty="0" err="1"/>
              <a:t>s.t.</a:t>
            </a:r>
            <a:r>
              <a:rPr lang="ro-RO" dirty="0"/>
              <a:t> L(G) = </a:t>
            </a:r>
            <a:r>
              <a:rPr lang="ro-RO" dirty="0" err="1"/>
              <a:t>programming</a:t>
            </a:r>
            <a:r>
              <a:rPr lang="ro-RO" dirty="0"/>
              <a:t> </a:t>
            </a:r>
            <a:r>
              <a:rPr lang="ro-RO" dirty="0" err="1"/>
              <a:t>language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A8252-B71A-6446-9AAC-8734BCE2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79507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0FF-1EC7-2649-8CDA-92907130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938"/>
          </a:xfrm>
        </p:spPr>
        <p:txBody>
          <a:bodyPr/>
          <a:lstStyle/>
          <a:p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B42E-19E8-D646-A76D-7E86C5CB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064"/>
            <a:ext cx="10515600" cy="5009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b="1" i="1" dirty="0" err="1">
                <a:solidFill>
                  <a:srgbClr val="0432FF"/>
                </a:solidFill>
              </a:rPr>
              <a:t>Definition</a:t>
            </a:r>
            <a:r>
              <a:rPr lang="ro-RO" dirty="0"/>
              <a:t>: A 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corresponding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cfg</a:t>
            </a:r>
            <a:r>
              <a:rPr lang="ro-RO" dirty="0"/>
              <a:t> G = (N, 𝜮,P,S) </a:t>
            </a:r>
            <a:r>
              <a:rPr lang="ro-RO" dirty="0" err="1"/>
              <a:t>is</a:t>
            </a:r>
            <a:r>
              <a:rPr lang="ro-RO" dirty="0"/>
              <a:t> a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obtained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way</a:t>
            </a:r>
            <a:r>
              <a:rPr lang="ro-RO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 dirty="0" err="1"/>
              <a:t>Root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starting</a:t>
            </a:r>
            <a:r>
              <a:rPr lang="ro-RO" dirty="0"/>
              <a:t> </a:t>
            </a:r>
            <a:r>
              <a:rPr lang="ro-RO" dirty="0" err="1"/>
              <a:t>symbol</a:t>
            </a:r>
            <a:r>
              <a:rPr lang="ro-RO" dirty="0"/>
              <a:t> S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 dirty="0" err="1"/>
              <a:t>Nodes</a:t>
            </a:r>
            <a:r>
              <a:rPr lang="ro-RO" dirty="0"/>
              <a:t> ∊ N∪𝜮: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o-RO" dirty="0" err="1"/>
              <a:t>Internal</a:t>
            </a:r>
            <a:r>
              <a:rPr lang="ro-RO" dirty="0"/>
              <a:t> </a:t>
            </a:r>
            <a:r>
              <a:rPr lang="ro-RO" dirty="0" err="1"/>
              <a:t>nodes</a:t>
            </a:r>
            <a:r>
              <a:rPr lang="ro-RO" dirty="0"/>
              <a:t> ∊N</a:t>
            </a:r>
          </a:p>
          <a:p>
            <a:pPr marL="1371600" lvl="2" indent="-457200">
              <a:buFont typeface="+mj-lt"/>
              <a:buAutoNum type="arabicPeriod"/>
            </a:pPr>
            <a:r>
              <a:rPr lang="ro-RO" dirty="0" err="1"/>
              <a:t>Leaves</a:t>
            </a:r>
            <a:r>
              <a:rPr lang="ro-RO" dirty="0"/>
              <a:t> ∊𝜮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 dirty="0"/>
              <a:t>For a </a:t>
            </a:r>
            <a:r>
              <a:rPr lang="ro-RO" dirty="0" err="1"/>
              <a:t>node</a:t>
            </a:r>
            <a:r>
              <a:rPr lang="ro-RO" dirty="0"/>
              <a:t> A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descendants</a:t>
            </a:r>
            <a:r>
              <a:rPr lang="ro-RO" dirty="0"/>
              <a:t> in </a:t>
            </a:r>
            <a:r>
              <a:rPr lang="ro-RO" dirty="0" err="1"/>
              <a:t>order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left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right</a:t>
            </a:r>
            <a:r>
              <a:rPr lang="ro-RO" dirty="0"/>
              <a:t> are X</a:t>
            </a:r>
            <a:r>
              <a:rPr lang="ro-RO" baseline="-25000" dirty="0"/>
              <a:t>1</a:t>
            </a:r>
            <a:r>
              <a:rPr lang="ro-RO" dirty="0"/>
              <a:t>, X</a:t>
            </a:r>
            <a:r>
              <a:rPr lang="ro-RO" baseline="-25000" dirty="0"/>
              <a:t>2</a:t>
            </a:r>
            <a:r>
              <a:rPr lang="ro-RO" dirty="0"/>
              <a:t>, ..., </a:t>
            </a:r>
            <a:r>
              <a:rPr lang="ro-RO" dirty="0" err="1"/>
              <a:t>X</a:t>
            </a:r>
            <a:r>
              <a:rPr lang="ro-RO" baseline="-25000" dirty="0" err="1"/>
              <a:t>n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A →  X</a:t>
            </a:r>
            <a:r>
              <a:rPr lang="ro-RO" baseline="-25000" dirty="0"/>
              <a:t>1</a:t>
            </a:r>
            <a:r>
              <a:rPr lang="ro-RO" dirty="0"/>
              <a:t>X</a:t>
            </a:r>
            <a:r>
              <a:rPr lang="ro-RO" baseline="-25000" dirty="0"/>
              <a:t>2</a:t>
            </a:r>
            <a:r>
              <a:rPr lang="ro-RO" dirty="0"/>
              <a:t>... </a:t>
            </a:r>
            <a:r>
              <a:rPr lang="ro-RO" dirty="0" err="1"/>
              <a:t>X</a:t>
            </a:r>
            <a:r>
              <a:rPr lang="ro-RO" baseline="-25000" dirty="0" err="1"/>
              <a:t>n</a:t>
            </a:r>
            <a:r>
              <a:rPr lang="ro-RO" dirty="0"/>
              <a:t>∊ P</a:t>
            </a:r>
          </a:p>
          <a:p>
            <a:pPr marL="0" indent="0">
              <a:buNone/>
            </a:pPr>
            <a:r>
              <a:rPr lang="ro-RO" b="1" i="1" dirty="0" err="1">
                <a:solidFill>
                  <a:srgbClr val="FF2600"/>
                </a:solidFill>
              </a:rPr>
              <a:t>Remarks</a:t>
            </a:r>
            <a:r>
              <a:rPr lang="ro-RO" b="1" i="1" dirty="0">
                <a:solidFill>
                  <a:srgbClr val="FF2600"/>
                </a:solidFill>
              </a:rPr>
              <a:t>:</a:t>
            </a:r>
          </a:p>
          <a:p>
            <a:pPr marL="514350" indent="-514350">
              <a:buFont typeface="+mj-lt"/>
              <a:buAutoNum type="alphaLcParenR"/>
            </a:pPr>
            <a:r>
              <a:rPr lang="ro-RO" dirty="0" err="1"/>
              <a:t>Parse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= 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– </a:t>
            </a:r>
            <a:r>
              <a:rPr lang="ro-RO" dirty="0" err="1"/>
              <a:t>result</a:t>
            </a:r>
            <a:r>
              <a:rPr lang="ro-RO" dirty="0"/>
              <a:t> of </a:t>
            </a:r>
            <a:r>
              <a:rPr lang="ro-RO" dirty="0" err="1"/>
              <a:t>parsing</a:t>
            </a:r>
            <a:r>
              <a:rPr lang="ro-RO" dirty="0"/>
              <a:t> (</a:t>
            </a:r>
            <a:r>
              <a:rPr lang="ro-RO" dirty="0" err="1"/>
              <a:t>syntatic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ro-RO" dirty="0" err="1"/>
              <a:t>Derivation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– </a:t>
            </a:r>
            <a:r>
              <a:rPr lang="ro-RO" dirty="0" err="1"/>
              <a:t>condition</a:t>
            </a:r>
            <a:r>
              <a:rPr lang="ro-RO" dirty="0"/>
              <a:t> 2.2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satisfied</a:t>
            </a:r>
            <a:endParaRPr lang="ro-RO" dirty="0"/>
          </a:p>
          <a:p>
            <a:pPr marL="514350" indent="-514350">
              <a:buFont typeface="+mj-lt"/>
              <a:buAutoNum type="alphaLcParenR"/>
            </a:pPr>
            <a:r>
              <a:rPr lang="ro-RO" dirty="0"/>
              <a:t>Abstract 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(AST) ≠ 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(semantic </a:t>
            </a:r>
            <a:r>
              <a:rPr lang="ro-RO" dirty="0" err="1"/>
              <a:t>analysis</a:t>
            </a:r>
            <a:r>
              <a:rPr lang="ro-RO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02DA1-0EEE-2748-92D7-24D4B7A5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21543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E33A-7EA4-3F4B-B4E0-661D2EB4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(cont)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3519-C9F3-2C46-B763-7003832C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i="1" dirty="0" err="1">
                <a:solidFill>
                  <a:srgbClr val="0432FF"/>
                </a:solidFill>
              </a:rPr>
              <a:t>Property</a:t>
            </a:r>
            <a:r>
              <a:rPr lang="ro-RO" b="1" i="1" dirty="0">
                <a:solidFill>
                  <a:srgbClr val="0432FF"/>
                </a:solidFill>
              </a:rPr>
              <a:t>:</a:t>
            </a:r>
            <a:r>
              <a:rPr lang="ro-RO" dirty="0"/>
              <a:t> In a </a:t>
            </a:r>
            <a:r>
              <a:rPr lang="ro-RO" dirty="0" err="1"/>
              <a:t>cfg</a:t>
            </a:r>
            <a:r>
              <a:rPr lang="ro-RO" dirty="0"/>
              <a:t> G = (N, 𝜮,P,S), w ∊ L(G) </a:t>
            </a:r>
            <a:r>
              <a:rPr lang="ro-RO" u="sng" dirty="0" err="1"/>
              <a:t>if</a:t>
            </a:r>
            <a:r>
              <a:rPr lang="ro-RO" u="sng" dirty="0"/>
              <a:t> </a:t>
            </a:r>
            <a:r>
              <a:rPr lang="ro-RO" u="sng" dirty="0" err="1"/>
              <a:t>and</a:t>
            </a:r>
            <a:r>
              <a:rPr lang="ro-RO" u="sng" dirty="0"/>
              <a:t> </a:t>
            </a:r>
            <a:r>
              <a:rPr lang="ro-RO" u="sng" dirty="0" err="1"/>
              <a:t>only</a:t>
            </a:r>
            <a:r>
              <a:rPr lang="ro-RO" u="sng" dirty="0"/>
              <a:t> </a:t>
            </a:r>
            <a:r>
              <a:rPr lang="ro-RO" u="sng" dirty="0" err="1"/>
              <a:t>if</a:t>
            </a:r>
            <a:r>
              <a:rPr lang="ro-RO" dirty="0"/>
              <a:t> </a:t>
            </a:r>
            <a:r>
              <a:rPr lang="ro-RO" dirty="0" err="1"/>
              <a:t>there</a:t>
            </a:r>
            <a:r>
              <a:rPr lang="ro-RO" dirty="0"/>
              <a:t> </a:t>
            </a:r>
            <a:r>
              <a:rPr lang="ro-RO" dirty="0" err="1"/>
              <a:t>exists</a:t>
            </a:r>
            <a:r>
              <a:rPr lang="ro-RO" dirty="0"/>
              <a:t> a 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frontier</a:t>
            </a:r>
            <a:r>
              <a:rPr lang="ro-RO" dirty="0"/>
              <a:t> w.  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err="1"/>
              <a:t>Proof</a:t>
            </a:r>
            <a:r>
              <a:rPr lang="ro-RO" dirty="0"/>
              <a:t>: HW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0043F-626F-6446-BD34-9E030F74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4610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D0EA-207F-1B4D-ADF3-25CED9D0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568"/>
            <a:ext cx="10515600" cy="4817395"/>
          </a:xfrm>
        </p:spPr>
        <p:txBody>
          <a:bodyPr/>
          <a:lstStyle/>
          <a:p>
            <a:pPr marL="0" indent="0">
              <a:buNone/>
            </a:pPr>
            <a:r>
              <a:rPr lang="ro-RO" b="1" i="1" dirty="0" err="1">
                <a:solidFill>
                  <a:srgbClr val="0432FF"/>
                </a:solidFill>
              </a:rPr>
              <a:t>Definition</a:t>
            </a:r>
            <a:r>
              <a:rPr lang="ro-RO" dirty="0"/>
              <a:t>: A </a:t>
            </a:r>
            <a:r>
              <a:rPr lang="ro-RO" dirty="0" err="1"/>
              <a:t>cfg</a:t>
            </a:r>
            <a:r>
              <a:rPr lang="ro-RO" dirty="0"/>
              <a:t> G = (N, 𝜮,P,S)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ambigous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for a w ∊ L(G) </a:t>
            </a:r>
            <a:r>
              <a:rPr lang="ro-RO" dirty="0" err="1"/>
              <a:t>there</a:t>
            </a:r>
            <a:r>
              <a:rPr lang="ro-RO" dirty="0"/>
              <a:t> </a:t>
            </a:r>
            <a:r>
              <a:rPr lang="ro-RO" dirty="0" err="1"/>
              <a:t>exists</a:t>
            </a:r>
            <a:r>
              <a:rPr lang="ro-RO" dirty="0"/>
              <a:t> 2 distinct 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frontier</a:t>
            </a:r>
            <a:r>
              <a:rPr lang="ro-RO" dirty="0"/>
              <a:t> w.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err="1"/>
              <a:t>Example</a:t>
            </a:r>
            <a:r>
              <a:rPr lang="ro-RO" dirty="0"/>
              <a:t>: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3691E-5509-6A4C-A3C0-15006651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217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CBB6-587E-C54D-8298-C1BE12D3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>
            <a:normAutofit/>
          </a:bodyPr>
          <a:lstStyle/>
          <a:p>
            <a:pPr marL="0" indent="0"/>
            <a:r>
              <a:rPr lang="ro-RO" dirty="0" err="1"/>
              <a:t>Parsing</a:t>
            </a:r>
            <a:r>
              <a:rPr lang="ro-RO" dirty="0"/>
              <a:t> (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) </a:t>
            </a:r>
            <a:r>
              <a:rPr lang="ro-RO" dirty="0" err="1"/>
              <a:t>modeled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cfg</a:t>
            </a:r>
            <a:r>
              <a:rPr lang="ro-RO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0345-CC8E-4B4E-BD66-5BAC3FB6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825625"/>
            <a:ext cx="1084847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err="1"/>
              <a:t>cfg</a:t>
            </a:r>
            <a:r>
              <a:rPr lang="ro-RO" dirty="0"/>
              <a:t> G = (N, 𝜮,P,S):</a:t>
            </a:r>
          </a:p>
          <a:p>
            <a:pPr lvl="1"/>
            <a:r>
              <a:rPr lang="ro-RO" dirty="0"/>
              <a:t>N – </a:t>
            </a:r>
            <a:r>
              <a:rPr lang="ro-RO" dirty="0" err="1"/>
              <a:t>nonterminal</a:t>
            </a:r>
            <a:r>
              <a:rPr lang="ro-RO" dirty="0"/>
              <a:t>: </a:t>
            </a:r>
            <a:r>
              <a:rPr lang="ro-RO" dirty="0" err="1"/>
              <a:t>syntactical</a:t>
            </a:r>
            <a:r>
              <a:rPr lang="ro-RO" dirty="0"/>
              <a:t> </a:t>
            </a:r>
            <a:r>
              <a:rPr lang="ro-RO" dirty="0" err="1"/>
              <a:t>constructions</a:t>
            </a:r>
            <a:r>
              <a:rPr lang="ro-RO" dirty="0"/>
              <a:t>: </a:t>
            </a:r>
            <a:r>
              <a:rPr lang="ro-RO" dirty="0" err="1"/>
              <a:t>declaration</a:t>
            </a:r>
            <a:r>
              <a:rPr lang="ro-RO" dirty="0"/>
              <a:t>, </a:t>
            </a:r>
            <a:r>
              <a:rPr lang="ro-RO" dirty="0" err="1"/>
              <a:t>statement</a:t>
            </a:r>
            <a:r>
              <a:rPr lang="ro-RO" dirty="0"/>
              <a:t>, </a:t>
            </a:r>
            <a:r>
              <a:rPr lang="ro-RO" dirty="0" err="1"/>
              <a:t>expression</a:t>
            </a:r>
            <a:r>
              <a:rPr lang="ro-RO" dirty="0"/>
              <a:t>, </a:t>
            </a:r>
            <a:r>
              <a:rPr lang="ro-RO" dirty="0" err="1"/>
              <a:t>a.s.o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𝜮 – </a:t>
            </a:r>
            <a:r>
              <a:rPr lang="ro-RO" dirty="0" err="1"/>
              <a:t>terminals</a:t>
            </a:r>
            <a:r>
              <a:rPr lang="ro-RO" dirty="0"/>
              <a:t>; </a:t>
            </a:r>
            <a:r>
              <a:rPr lang="ro-RO" dirty="0" err="1"/>
              <a:t>elements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language</a:t>
            </a:r>
            <a:r>
              <a:rPr lang="ro-RO" dirty="0"/>
              <a:t>: </a:t>
            </a:r>
            <a:r>
              <a:rPr lang="ro-RO" dirty="0" err="1"/>
              <a:t>identifiers</a:t>
            </a:r>
            <a:r>
              <a:rPr lang="ro-RO" dirty="0"/>
              <a:t>, </a:t>
            </a:r>
            <a:r>
              <a:rPr lang="ro-RO" dirty="0" err="1"/>
              <a:t>constants</a:t>
            </a:r>
            <a:r>
              <a:rPr lang="ro-RO" dirty="0"/>
              <a:t>, </a:t>
            </a:r>
            <a:r>
              <a:rPr lang="ro-RO" dirty="0" err="1"/>
              <a:t>reserved</a:t>
            </a:r>
            <a:r>
              <a:rPr lang="ro-RO" dirty="0"/>
              <a:t> </a:t>
            </a:r>
            <a:r>
              <a:rPr lang="ro-RO" dirty="0" err="1"/>
              <a:t>words</a:t>
            </a:r>
            <a:r>
              <a:rPr lang="ro-RO" dirty="0"/>
              <a:t>, </a:t>
            </a:r>
            <a:r>
              <a:rPr lang="ro-RO" dirty="0" err="1"/>
              <a:t>operators</a:t>
            </a:r>
            <a:r>
              <a:rPr lang="ro-RO" dirty="0"/>
              <a:t>, </a:t>
            </a:r>
            <a:r>
              <a:rPr lang="ro-RO" dirty="0" err="1"/>
              <a:t>separators</a:t>
            </a:r>
            <a:endParaRPr lang="ro-RO" dirty="0"/>
          </a:p>
          <a:p>
            <a:pPr lvl="1"/>
            <a:r>
              <a:rPr lang="ro-RO" dirty="0"/>
              <a:t>P – </a:t>
            </a:r>
            <a:r>
              <a:rPr lang="ro-RO" dirty="0" err="1"/>
              <a:t>syntactical</a:t>
            </a:r>
            <a:r>
              <a:rPr lang="ro-RO" dirty="0"/>
              <a:t> </a:t>
            </a:r>
            <a:r>
              <a:rPr lang="ro-RO" dirty="0" err="1"/>
              <a:t>rules</a:t>
            </a:r>
            <a:r>
              <a:rPr lang="ro-RO" dirty="0"/>
              <a:t> – </a:t>
            </a:r>
            <a:r>
              <a:rPr lang="ro-RO" dirty="0" err="1"/>
              <a:t>expressed</a:t>
            </a:r>
            <a:r>
              <a:rPr lang="ro-RO" dirty="0"/>
              <a:t> in BNF – simple </a:t>
            </a:r>
            <a:r>
              <a:rPr lang="ro-RO" dirty="0" err="1"/>
              <a:t>transformation</a:t>
            </a:r>
            <a:endParaRPr lang="ro-RO" dirty="0"/>
          </a:p>
          <a:p>
            <a:pPr lvl="1"/>
            <a:r>
              <a:rPr lang="ro-RO" dirty="0"/>
              <a:t>S – </a:t>
            </a:r>
            <a:r>
              <a:rPr lang="ro-RO" dirty="0" err="1"/>
              <a:t>syntactical</a:t>
            </a:r>
            <a:r>
              <a:rPr lang="ro-RO" dirty="0"/>
              <a:t> construct </a:t>
            </a:r>
            <a:r>
              <a:rPr lang="ro-RO" dirty="0" err="1"/>
              <a:t>corresponding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program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THEN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Program </a:t>
            </a:r>
            <a:r>
              <a:rPr lang="ro-RO" dirty="0" err="1"/>
              <a:t>syntactical</a:t>
            </a:r>
            <a:r>
              <a:rPr lang="ro-RO" dirty="0"/>
              <a:t> </a:t>
            </a:r>
            <a:r>
              <a:rPr lang="ro-RO" dirty="0" err="1"/>
              <a:t>correct</a:t>
            </a:r>
            <a:r>
              <a:rPr lang="ro-RO" dirty="0"/>
              <a:t> &lt;=&gt; w ∊ L(G)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74D60-9F89-684B-8309-2E0CA46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07450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CAFBB3-E4BF-CA41-9D8C-FE3EDAEB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Equivalent</a:t>
            </a:r>
            <a:r>
              <a:rPr lang="ro-RO" dirty="0"/>
              <a:t> </a:t>
            </a:r>
            <a:r>
              <a:rPr lang="ro-RO" dirty="0" err="1"/>
              <a:t>transformation</a:t>
            </a:r>
            <a:r>
              <a:rPr lang="ro-RO" dirty="0"/>
              <a:t> of </a:t>
            </a:r>
            <a:r>
              <a:rPr lang="ro-RO" dirty="0" err="1"/>
              <a:t>cfg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85BF25-6387-8244-84D8-A2FFEEF82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4D348-8B87-4C40-917D-D604FC0D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55571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2B8A25-6D41-9745-A8A2-829CCFFB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ro-RO" dirty="0" err="1"/>
              <a:t>Unproductive</a:t>
            </a:r>
            <a:r>
              <a:rPr lang="ro-RO" dirty="0"/>
              <a:t> </a:t>
            </a:r>
            <a:r>
              <a:rPr lang="ro-RO" dirty="0" err="1"/>
              <a:t>symbols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8B026-070A-6E42-8414-7F4A57B6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937083"/>
            <a:ext cx="10920663" cy="4239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Algorithm 1: Elimination of unproductive symbols</a:t>
            </a:r>
            <a:endParaRPr lang="ro-RO" b="1" i="1" dirty="0"/>
          </a:p>
          <a:p>
            <a:pPr marL="0" indent="0">
              <a:buNone/>
            </a:pPr>
            <a:r>
              <a:rPr lang="en-US" sz="2200" i="1" dirty="0"/>
              <a:t>input: G = (N,</a:t>
            </a:r>
            <a:r>
              <a:rPr lang="en-US" sz="2200" i="1" dirty="0">
                <a:sym typeface="Symbol" pitchFamily="2" charset="2"/>
              </a:rPr>
              <a:t></a:t>
            </a:r>
            <a:r>
              <a:rPr lang="en-US" sz="2200" i="1" dirty="0"/>
              <a:t>,P,S)</a:t>
            </a:r>
            <a:endParaRPr lang="ro-RO" sz="2200" i="1" dirty="0"/>
          </a:p>
          <a:p>
            <a:pPr marL="0" indent="0">
              <a:buNone/>
            </a:pPr>
            <a:r>
              <a:rPr lang="en-US" sz="2200" i="1" dirty="0"/>
              <a:t>output: G’ = (N’,</a:t>
            </a:r>
            <a:r>
              <a:rPr lang="en-US" sz="2200" i="1" dirty="0">
                <a:sym typeface="Symbol" pitchFamily="2" charset="2"/>
              </a:rPr>
              <a:t></a:t>
            </a:r>
            <a:r>
              <a:rPr lang="en-US" sz="2200" i="1" dirty="0"/>
              <a:t>,P’,S), L(G) = L(G’)</a:t>
            </a:r>
            <a:endParaRPr lang="ro-RO" sz="2200" i="1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0432FF"/>
                </a:solidFill>
              </a:rPr>
              <a:t>// idea: build N</a:t>
            </a:r>
            <a:r>
              <a:rPr lang="en-US" baseline="-25000" dirty="0">
                <a:solidFill>
                  <a:srgbClr val="0432FF"/>
                </a:solidFill>
              </a:rPr>
              <a:t>0</a:t>
            </a:r>
            <a:r>
              <a:rPr lang="en-US" dirty="0">
                <a:solidFill>
                  <a:srgbClr val="0432FF"/>
                </a:solidFill>
              </a:rPr>
              <a:t>,N</a:t>
            </a:r>
            <a:r>
              <a:rPr lang="en-US" baseline="-25000" dirty="0">
                <a:solidFill>
                  <a:srgbClr val="0432FF"/>
                </a:solidFill>
              </a:rPr>
              <a:t>1</a:t>
            </a:r>
            <a:r>
              <a:rPr lang="en-US" dirty="0">
                <a:solidFill>
                  <a:srgbClr val="0432FF"/>
                </a:solidFill>
              </a:rPr>
              <a:t>,... recursively (until saturation)</a:t>
            </a:r>
            <a:endParaRPr lang="ro-RO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/>
              <a:t>step 1: N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>
                <a:sym typeface="Symbol" pitchFamily="2" charset="2"/>
              </a:rPr>
              <a:t>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:=1;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step 2: N</a:t>
            </a:r>
            <a:r>
              <a:rPr lang="en-US" baseline="-25000" dirty="0"/>
              <a:t>i</a:t>
            </a:r>
            <a:r>
              <a:rPr lang="en-US" dirty="0"/>
              <a:t> = N</a:t>
            </a:r>
            <a:r>
              <a:rPr lang="en-US" baseline="-25000" dirty="0"/>
              <a:t>i-1</a:t>
            </a:r>
            <a:r>
              <a:rPr lang="en-US" dirty="0"/>
              <a:t> U {A| A</a:t>
            </a:r>
            <a:r>
              <a:rPr lang="en-US" dirty="0">
                <a:sym typeface="Symbol" pitchFamily="2" charset="2"/>
              </a:rPr>
              <a:t>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P, </a:t>
            </a:r>
            <a:r>
              <a:rPr lang="en-US" dirty="0">
                <a:sym typeface="Symbol" pitchFamily="2" charset="2"/>
              </a:rPr>
              <a:t>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(N</a:t>
            </a:r>
            <a:r>
              <a:rPr lang="en-US" baseline="-25000" dirty="0"/>
              <a:t>i-1</a:t>
            </a:r>
            <a:r>
              <a:rPr lang="en-US" dirty="0"/>
              <a:t> U </a:t>
            </a:r>
            <a:r>
              <a:rPr lang="en-US" dirty="0">
                <a:sym typeface="Symbol" pitchFamily="2" charset="2"/>
              </a:rPr>
              <a:t></a:t>
            </a:r>
            <a:r>
              <a:rPr lang="en-US" dirty="0"/>
              <a:t>)*}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step 3: if N</a:t>
            </a:r>
            <a:r>
              <a:rPr lang="en-US" baseline="-25000" dirty="0"/>
              <a:t>i</a:t>
            </a:r>
            <a:r>
              <a:rPr lang="en-US" dirty="0"/>
              <a:t> &lt;&gt; N</a:t>
            </a:r>
            <a:r>
              <a:rPr lang="en-US" baseline="-25000" dirty="0"/>
              <a:t>i-1</a:t>
            </a:r>
            <a:r>
              <a:rPr lang="en-US" dirty="0"/>
              <a:t> 	then </a:t>
            </a:r>
            <a:r>
              <a:rPr lang="en-US" dirty="0" err="1"/>
              <a:t>i</a:t>
            </a:r>
            <a:r>
              <a:rPr lang="en-US" dirty="0"/>
              <a:t>:=i+1; </a:t>
            </a:r>
            <a:r>
              <a:rPr lang="en-US" dirty="0" err="1"/>
              <a:t>goto</a:t>
            </a:r>
            <a:r>
              <a:rPr lang="en-US" dirty="0"/>
              <a:t> step 2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		else N’ = N</a:t>
            </a:r>
            <a:r>
              <a:rPr lang="en-US" baseline="-25000" dirty="0"/>
              <a:t>i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step 4: if S </a:t>
            </a:r>
            <a:r>
              <a:rPr lang="en-US" dirty="0">
                <a:sym typeface="Symbol" pitchFamily="2" charset="2"/>
              </a:rPr>
              <a:t></a:t>
            </a:r>
            <a:r>
              <a:rPr lang="en-US" dirty="0"/>
              <a:t> N’ 	then L(G) = </a:t>
            </a:r>
            <a:r>
              <a:rPr lang="en-US" dirty="0">
                <a:sym typeface="Symbol" pitchFamily="2" charset="2"/>
              </a:rPr>
              <a:t>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		else P’ = {A</a:t>
            </a:r>
            <a:r>
              <a:rPr lang="en-US" dirty="0">
                <a:sym typeface="Symbol" pitchFamily="2" charset="2"/>
              </a:rPr>
              <a:t></a:t>
            </a:r>
            <a:r>
              <a:rPr lang="en-US" dirty="0"/>
              <a:t>| A</a:t>
            </a:r>
            <a:r>
              <a:rPr lang="en-US" dirty="0">
                <a:sym typeface="Symbol" pitchFamily="2" charset="2"/>
              </a:rPr>
              <a:t>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P and A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N’}</a:t>
            </a:r>
            <a:endParaRPr lang="ro-RO" dirty="0"/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D6775-FE7E-CF42-A663-A8142615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4F9BE-72E8-E24F-9351-4E57BE8BB1F5}"/>
              </a:ext>
            </a:extLst>
          </p:cNvPr>
          <p:cNvSpPr/>
          <p:nvPr/>
        </p:nvSpPr>
        <p:spPr>
          <a:xfrm>
            <a:off x="5690936" y="146072"/>
            <a:ext cx="6348663" cy="182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/>
              <a:t>Definition</a:t>
            </a:r>
            <a:endParaRPr lang="ro-RO" sz="2400" b="1" u="sng" dirty="0"/>
          </a:p>
          <a:p>
            <a:r>
              <a:rPr lang="en-US" sz="2400" dirty="0"/>
              <a:t>A nonterminal A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b="1" i="1" dirty="0"/>
              <a:t>unproductive</a:t>
            </a:r>
            <a:r>
              <a:rPr lang="en-US" sz="2400" dirty="0"/>
              <a:t> in a </a:t>
            </a:r>
            <a:r>
              <a:rPr lang="en-US" sz="2400" dirty="0" err="1"/>
              <a:t>cfg</a:t>
            </a:r>
            <a:r>
              <a:rPr lang="en-US" sz="2400" dirty="0"/>
              <a:t> if does not generate any word: {w| A =&gt;* w, w </a:t>
            </a:r>
            <a:r>
              <a:rPr lang="en-US" sz="2400" dirty="0">
                <a:sym typeface="Symbol" pitchFamily="2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</a:t>
            </a:r>
            <a:r>
              <a:rPr lang="en-US" sz="2400" dirty="0"/>
              <a:t>*} = </a:t>
            </a:r>
            <a:r>
              <a:rPr lang="en-US" sz="2400" dirty="0">
                <a:sym typeface="Symbol" pitchFamily="2" charset="2"/>
              </a:rPr>
              <a:t></a:t>
            </a:r>
            <a:r>
              <a:rPr lang="en-US" sz="2400" dirty="0"/>
              <a:t>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9210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BCEF-6738-BD45-A3D6-496D2E8C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Example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A163-8099-2741-9369-F1B62C05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G = ({S,A,B,C,D}, {</a:t>
            </a:r>
            <a:r>
              <a:rPr lang="ro-RO" dirty="0" err="1"/>
              <a:t>a,b,c</a:t>
            </a:r>
            <a:r>
              <a:rPr lang="ro-RO" dirty="0"/>
              <a:t>}, P,S)</a:t>
            </a:r>
          </a:p>
          <a:p>
            <a:pPr marL="0" indent="0">
              <a:buNone/>
            </a:pPr>
            <a:r>
              <a:rPr lang="ro-RO" dirty="0"/>
              <a:t>P: 	S </a:t>
            </a:r>
            <a:r>
              <a:rPr lang="en-US" dirty="0">
                <a:sym typeface="Symbol" pitchFamily="2" charset="2"/>
              </a:rPr>
              <a:t> </a:t>
            </a:r>
            <a:r>
              <a:rPr lang="en-US" dirty="0" err="1">
                <a:sym typeface="Symbol" pitchFamily="2" charset="2"/>
              </a:rPr>
              <a:t>aA</a:t>
            </a:r>
            <a:r>
              <a:rPr lang="en-US" dirty="0">
                <a:sym typeface="Symbol" pitchFamily="2" charset="2"/>
              </a:rPr>
              <a:t> | </a:t>
            </a:r>
            <a:r>
              <a:rPr lang="en-US" dirty="0" err="1">
                <a:sym typeface="Symbol" pitchFamily="2" charset="2"/>
              </a:rPr>
              <a:t>aC</a:t>
            </a:r>
            <a:endParaRPr lang="en-US" dirty="0">
              <a:sym typeface="Symbol" pitchFamily="2" charset="2"/>
            </a:endParaRPr>
          </a:p>
          <a:p>
            <a:pPr marL="0" indent="0">
              <a:buNone/>
            </a:pPr>
            <a:r>
              <a:rPr lang="ro-RO" dirty="0"/>
              <a:t>	A </a:t>
            </a:r>
            <a:r>
              <a:rPr lang="en-US" dirty="0">
                <a:sym typeface="Symbol" pitchFamily="2" charset="2"/>
              </a:rPr>
              <a:t> AB</a:t>
            </a: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B  b</a:t>
            </a: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C  </a:t>
            </a:r>
            <a:r>
              <a:rPr lang="en-US" dirty="0" err="1">
                <a:sym typeface="Symbol" pitchFamily="2" charset="2"/>
              </a:rPr>
              <a:t>aC</a:t>
            </a:r>
            <a:r>
              <a:rPr lang="en-US" dirty="0">
                <a:sym typeface="Symbol" pitchFamily="2" charset="2"/>
              </a:rPr>
              <a:t> | CD</a:t>
            </a:r>
          </a:p>
          <a:p>
            <a:pPr marL="0" indent="0">
              <a:buNone/>
            </a:pPr>
            <a:r>
              <a:rPr lang="en-US" dirty="0">
                <a:sym typeface="Symbol" pitchFamily="2" charset="2"/>
              </a:rPr>
              <a:t>	D  b 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53A44-00B4-2F48-844E-58150A1A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87448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913</Words>
  <Application>Microsoft Macintosh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Course 5</vt:lpstr>
      <vt:lpstr>Context free grammar (cfg)</vt:lpstr>
      <vt:lpstr>Syntax tree</vt:lpstr>
      <vt:lpstr>Syntax tree (cont)</vt:lpstr>
      <vt:lpstr>PowerPoint Presentation</vt:lpstr>
      <vt:lpstr>Parsing (syntax analysis) modeled with cfg:</vt:lpstr>
      <vt:lpstr>Equivalent transformation of cfg</vt:lpstr>
      <vt:lpstr>Unproductive symbols</vt:lpstr>
      <vt:lpstr>Example</vt:lpstr>
      <vt:lpstr>Inaccesible symbols</vt:lpstr>
      <vt:lpstr>Example</vt:lpstr>
      <vt:lpstr> -productions</vt:lpstr>
      <vt:lpstr>Example </vt:lpstr>
      <vt:lpstr>Single productions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5</dc:title>
  <dc:creator>Microsoft Office User</dc:creator>
  <cp:lastModifiedBy>Microsoft Office User</cp:lastModifiedBy>
  <cp:revision>22</cp:revision>
  <dcterms:created xsi:type="dcterms:W3CDTF">2018-11-01T06:08:37Z</dcterms:created>
  <dcterms:modified xsi:type="dcterms:W3CDTF">2019-11-01T15:00:13Z</dcterms:modified>
</cp:coreProperties>
</file>