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EFF"/>
    <a:srgbClr val="FF2600"/>
    <a:srgbClr val="521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12"/>
  </p:normalViewPr>
  <p:slideViewPr>
    <p:cSldViewPr snapToGrid="0" snapToObjects="1">
      <p:cViewPr varScale="1">
        <p:scale>
          <a:sx n="105" d="100"/>
          <a:sy n="105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A2CFA-4072-2043-A159-71C26AC66BA2}" type="datetimeFigureOut">
              <a:rPr lang="ro-RO" smtClean="0"/>
              <a:t>11.11.2019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8C022-E404-5245-83A9-5FA6860229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5245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BAB5-C011-0044-BB1B-D260DA68D6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3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E322-7BC7-1A43-A707-D45C11DC3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07831-7C4D-094D-94ED-10B92DCC0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A17DD-567E-D040-90BD-7FE6A5B1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ABF4-C146-4D42-B035-087DC1B94E88}" type="datetime1">
              <a:rPr lang="ro-RO" smtClean="0"/>
              <a:t>11.11.2019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2D6BE-2A58-9443-BD74-8EC0BE27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CD117-E489-0945-9A21-A61358CB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CA7F-DDFD-294B-A14C-0363CF6EE61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929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2EB3-DF92-904A-AAD1-8F6145DD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686BC-7BE8-BB42-A02A-9D17FA82A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5BC75-D421-EC43-8857-1A216AC7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8249-D0B6-AE43-A1FD-B490D4626F35}" type="datetime1">
              <a:rPr lang="ro-RO" smtClean="0"/>
              <a:t>11.11.2019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35AC-E94F-224B-BCF2-0883AAF6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3BDEB-8313-204C-8A3F-5EA33E95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CA7F-DDFD-294B-A14C-0363CF6EE61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417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F3BB1-A77C-2940-8CE0-4C71CD96B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37640-6359-174E-8328-960F4D37C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A9912-FCFC-9C48-8266-9177733D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7421-C1D4-5E47-8F30-B849DCBDA3E5}" type="datetime1">
              <a:rPr lang="ro-RO" smtClean="0"/>
              <a:t>11.11.2019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B4EC-8960-6141-B038-CDF6EB66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FB264-4D8E-DA40-8E36-F27CED74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CA7F-DDFD-294B-A14C-0363CF6EE61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47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0A4B-C4F9-D045-92E8-1E60F057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D627-2380-6B42-BA0F-3E16047B2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A99B8-6F95-5D4C-B5CF-39C30C98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F3BD-71D7-1B43-8DFD-B43013C814C9}" type="datetime1">
              <a:rPr lang="ro-RO" smtClean="0"/>
              <a:t>11.11.2019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E4D9E-6E8E-694A-A79D-680DBCC7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363EC-04C6-C146-841B-4E23B963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CA7F-DDFD-294B-A14C-0363CF6EE61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818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4884-5F3C-2B44-BD01-20462AB7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C475D-73CF-9D4B-9291-27AEB2683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5FBE-55BE-134E-A02E-CCBF0567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4545-5E88-CD4C-BDE4-8BA0CF79F4B2}" type="datetime1">
              <a:rPr lang="ro-RO" smtClean="0"/>
              <a:t>11.11.2019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AF246-7C94-1746-91E7-91D38AE1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7EFEB-B8EB-2B4A-A098-F8A5DB0B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CA7F-DDFD-294B-A14C-0363CF6EE61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118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4F57-B33E-3D47-B100-CA5E27A3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84B5-40B3-8143-B5E8-B9E104C1B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5FFF2-C4DA-C242-8136-B8F778EED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8679C-6637-8740-970B-D0D33180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BF1A-4288-B34D-9FCF-0868EB880807}" type="datetime1">
              <a:rPr lang="ro-RO" smtClean="0"/>
              <a:t>11.11.2019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1C5B7-8439-A14B-96FC-C2FA467A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BFC41-3658-704E-9EA3-9C5552FD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CA7F-DDFD-294B-A14C-0363CF6EE61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865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59B1-FB15-EB4A-B1A8-21DF06EC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FDE33-6E7B-494B-90BA-8A7281DAB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21C20-9DB3-DF45-BB12-9DAB777AD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DD3AD-E216-704B-8604-B5CCBB707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16616-8B63-1945-94D9-DBEFF9BBD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49390-5F64-FD4C-85A2-678D1322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6FA9-38DB-304A-A36F-0296ED9E4865}" type="datetime1">
              <a:rPr lang="ro-RO" smtClean="0"/>
              <a:t>11.11.2019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8F781-4BDB-FA4E-8181-BB4942E3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21861-3AAA-EE4E-8220-F6E53882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CA7F-DDFD-294B-A14C-0363CF6EE61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9720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FCFA-2ACA-5241-83DE-400D3FB6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4B013-9B08-4F4B-A93E-4DA36751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DD7D-B293-2E4E-968D-F7FF28457AB0}" type="datetime1">
              <a:rPr lang="ro-RO" smtClean="0"/>
              <a:t>11.11.2019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226BA-A758-1945-8183-793077E7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AC1AE-B1E7-854B-87F8-C53F04BB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CA7F-DDFD-294B-A14C-0363CF6EE61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829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2616F-A764-C846-B3CE-4CF0CBA6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6BEE-E2FD-EE42-92DF-2E120ECFD9BF}" type="datetime1">
              <a:rPr lang="ro-RO" smtClean="0"/>
              <a:t>11.11.2019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EDEDA-0267-5843-91B4-2DFD25A6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8B6B4-1E3D-7E4D-9F31-C4384B89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CA7F-DDFD-294B-A14C-0363CF6EE61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5799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BFBF-134C-BA43-AA81-50056D6A1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6896-7E4B-BA40-8BD9-1FF6331A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B33DC-0F6B-794E-95DD-8D6A58C48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A4AFC-8E94-1047-8ED6-D163DD8C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C5BD-69D7-0042-9517-D0704A401E2D}" type="datetime1">
              <a:rPr lang="ro-RO" smtClean="0"/>
              <a:t>11.11.2019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F0112-3A67-C440-8534-0CE2914B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2390B-B55D-3345-9287-D5048C5A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CA7F-DDFD-294B-A14C-0363CF6EE61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2349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E485-0701-6143-B7C5-AF65ECE3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7B929-C93C-CC4E-AE06-654766242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59772-C635-AD47-B9D0-27EA52D16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75A24-236D-1E4E-B6FD-FDA3DAAA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D005-9F68-2B43-B328-B0413ECA6528}" type="datetime1">
              <a:rPr lang="ro-RO" smtClean="0"/>
              <a:t>11.11.2019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E20E6-F6A9-8D4B-A6F1-6A08D541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C478A-3227-7340-AAEC-404032AF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CA7F-DDFD-294B-A14C-0363CF6EE61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2666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340AC-26C9-3145-A968-382CDDD5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6514C-7910-3949-9CA8-7ECC66B82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74F9D-EDB5-AA44-88DE-8AD28BE15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A98F-823D-4D49-86B7-A6A6A5C5CE35}" type="datetime1">
              <a:rPr lang="ro-RO" smtClean="0"/>
              <a:t>11.11.2019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6EB78-13D9-474B-88E2-E48544BA4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/>
              <a:t>S.Motogna - FL&amp;CD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BFF32-B6CF-0342-95C0-B1DD2746C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CA7F-DDFD-294B-A14C-0363CF6EE61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853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DescRecursiveParser.pdf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561D-2A90-7B4B-99A7-A9DD1EEC2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err="1"/>
              <a:t>Course</a:t>
            </a:r>
            <a:r>
              <a:rPr lang="ro-RO" dirty="0"/>
              <a:t>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FDBDF-5B81-0443-96CE-2A81F4144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4E857-58D2-A34A-B076-49D9DC65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271931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0FB3-913B-5548-976A-B9C44E25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o-RO" b="1" dirty="0"/>
              <a:t>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A1058-156A-7E48-9483-4E86630A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WHEN: head of working stack is a terminal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(</a:t>
            </a:r>
            <a:r>
              <a:rPr lang="ro-RO" dirty="0" err="1"/>
              <a:t>b,i</a:t>
            </a:r>
            <a:r>
              <a:rPr lang="ro-RO" dirty="0"/>
              <a:t>,</a:t>
            </a:r>
            <a:r>
              <a:rPr lang="en-US" b="1" dirty="0"/>
              <a:t> </a:t>
            </a:r>
            <a:r>
              <a:rPr lang="en-US" dirty="0"/>
              <a:t>𝜶a, 𝜷) ⊢ (b,</a:t>
            </a:r>
            <a:r>
              <a:rPr lang="en-US" dirty="0">
                <a:solidFill>
                  <a:srgbClr val="FF0000"/>
                </a:solidFill>
              </a:rPr>
              <a:t>i-1</a:t>
            </a:r>
            <a:r>
              <a:rPr lang="en-US" dirty="0"/>
              <a:t>, 𝜶,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𝜷)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A77B1-0CAF-074A-93F0-E277E260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357136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0FB3-913B-5548-976A-B9C44E25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o-RO" b="1" dirty="0" err="1"/>
              <a:t>Another</a:t>
            </a:r>
            <a:r>
              <a:rPr lang="ro-RO" b="1" dirty="0"/>
              <a:t> </a:t>
            </a:r>
            <a:r>
              <a:rPr lang="ro-RO" b="1" dirty="0" err="1"/>
              <a:t>try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A1058-156A-7E48-9483-4E86630A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WHEN: head of working stack is a nonterminal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(</a:t>
            </a:r>
            <a:r>
              <a:rPr lang="ro-RO" dirty="0" err="1"/>
              <a:t>b,i</a:t>
            </a:r>
            <a:r>
              <a:rPr lang="ro-RO" dirty="0"/>
              <a:t>,</a:t>
            </a:r>
            <a:r>
              <a:rPr lang="en-US" b="1" dirty="0"/>
              <a:t> </a:t>
            </a:r>
            <a:r>
              <a:rPr lang="en-US" dirty="0"/>
              <a:t>𝜶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, 𝜸</a:t>
            </a:r>
            <a:r>
              <a:rPr lang="en-US" baseline="-25000" dirty="0"/>
              <a:t>j </a:t>
            </a:r>
            <a:r>
              <a:rPr lang="en-US" dirty="0"/>
              <a:t>𝜷) ⊢	(</a:t>
            </a:r>
            <a:r>
              <a:rPr lang="en-US" dirty="0" err="1">
                <a:solidFill>
                  <a:srgbClr val="FF0000"/>
                </a:solidFill>
              </a:rPr>
              <a:t>q</a:t>
            </a:r>
            <a:r>
              <a:rPr lang="en-US" dirty="0" err="1"/>
              <a:t>,i</a:t>
            </a:r>
            <a:r>
              <a:rPr lang="en-US" dirty="0"/>
              <a:t>, 𝜶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j+1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𝜸</a:t>
            </a:r>
            <a:r>
              <a:rPr lang="en-US" baseline="-25000" dirty="0">
                <a:solidFill>
                  <a:srgbClr val="FF0000"/>
                </a:solidFill>
              </a:rPr>
              <a:t>j+1</a:t>
            </a:r>
            <a:r>
              <a:rPr lang="en-US" dirty="0"/>
              <a:t>𝜷) , if ∃ A → 𝜸</a:t>
            </a:r>
            <a:r>
              <a:rPr lang="en-US" baseline="-25000" dirty="0"/>
              <a:t>j+1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ro-RO" dirty="0"/>
              <a:t>(</a:t>
            </a:r>
            <a:r>
              <a:rPr lang="ro-RO" dirty="0" err="1"/>
              <a:t>b,i</a:t>
            </a:r>
            <a:r>
              <a:rPr lang="ro-RO" dirty="0"/>
              <a:t>,</a:t>
            </a:r>
            <a:r>
              <a:rPr lang="en-US" b="1" dirty="0"/>
              <a:t> </a:t>
            </a:r>
            <a:r>
              <a:rPr lang="en-US" dirty="0"/>
              <a:t>𝜶,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/>
              <a:t> </a:t>
            </a:r>
            <a:r>
              <a:rPr lang="en-US" dirty="0"/>
              <a:t>𝜷), otherwise with the exception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ro-RO" dirty="0"/>
              <a:t>(</a:t>
            </a:r>
            <a:r>
              <a:rPr lang="ro-RO" dirty="0" err="1">
                <a:solidFill>
                  <a:srgbClr val="FF0000"/>
                </a:solidFill>
              </a:rPr>
              <a:t>e</a:t>
            </a:r>
            <a:r>
              <a:rPr lang="ro-RO" dirty="0" err="1"/>
              <a:t>,i</a:t>
            </a:r>
            <a:r>
              <a:rPr lang="ro-RO" dirty="0"/>
              <a:t>,</a:t>
            </a:r>
            <a:r>
              <a:rPr lang="en-US" b="1" dirty="0"/>
              <a:t> </a:t>
            </a:r>
            <a:r>
              <a:rPr lang="en-US" dirty="0"/>
              <a:t>𝜶,</a:t>
            </a:r>
            <a:r>
              <a:rPr lang="en-US" baseline="-25000" dirty="0"/>
              <a:t> </a:t>
            </a:r>
            <a:r>
              <a:rPr lang="en-US" dirty="0"/>
              <a:t>𝜷), if </a:t>
            </a:r>
            <a:r>
              <a:rPr lang="en-US" dirty="0" err="1"/>
              <a:t>i</a:t>
            </a:r>
            <a:r>
              <a:rPr lang="en-US" dirty="0"/>
              <a:t>=1, A =S,</a:t>
            </a:r>
            <a:r>
              <a:rPr lang="en-US" b="1" dirty="0"/>
              <a:t> ERROR</a:t>
            </a: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A77B1-0CAF-074A-93F0-E277E260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20153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0FB3-913B-5548-976A-B9C44E25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o-RO" b="1" dirty="0" err="1"/>
              <a:t>Success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A1058-156A-7E48-9483-4E86630A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(q,n+1,</a:t>
            </a:r>
            <a:r>
              <a:rPr lang="en-US" b="1" dirty="0"/>
              <a:t> </a:t>
            </a:r>
            <a:r>
              <a:rPr lang="en-US" dirty="0"/>
              <a:t>𝜶, 𝜀) </a:t>
            </a:r>
            <a:r>
              <a:rPr lang="en-US"/>
              <a:t>⊢ (</a:t>
            </a:r>
            <a:r>
              <a:rPr lang="en-US">
                <a:solidFill>
                  <a:srgbClr val="FF0000"/>
                </a:solidFill>
              </a:rPr>
              <a:t>f</a:t>
            </a:r>
            <a:r>
              <a:rPr lang="en-US"/>
              <a:t>,</a:t>
            </a:r>
            <a:r>
              <a:rPr lang="en-US" dirty="0"/>
              <a:t>n+1, 𝜶, 𝜀)</a:t>
            </a: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A77B1-0CAF-074A-93F0-E277E260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281447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5E4F-CD7B-C34F-AD2D-E2F7F6BD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>
                <a:hlinkClick r:id="rId2"/>
              </a:rPr>
              <a:t>Algorithm</a:t>
            </a: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F985C-EEEF-5A41-AC0E-FD0DD45FC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45E85-8E72-C244-9DE6-A2797E23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4293050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23A0-C383-9447-AD56-BD1CE9EE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w ∊ L(G) -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085FE-B131-EC43-8D82-F3BC6ED9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Process</a:t>
            </a:r>
            <a:r>
              <a:rPr lang="ro-RO" dirty="0"/>
              <a:t> </a:t>
            </a:r>
            <a:r>
              <a:rPr lang="en-US" dirty="0"/>
              <a:t>𝜶:</a:t>
            </a:r>
          </a:p>
          <a:p>
            <a:pPr lvl="1"/>
            <a:r>
              <a:rPr lang="en-US" dirty="0"/>
              <a:t>From left to right (reverse if stored as stack)</a:t>
            </a:r>
          </a:p>
          <a:p>
            <a:pPr lvl="1"/>
            <a:r>
              <a:rPr lang="en-US" dirty="0"/>
              <a:t>Skip terminal symbols</a:t>
            </a:r>
          </a:p>
          <a:p>
            <a:pPr lvl="1"/>
            <a:r>
              <a:rPr lang="en-US" dirty="0" err="1"/>
              <a:t>Nonterminals</a:t>
            </a:r>
            <a:r>
              <a:rPr lang="en-US" dirty="0"/>
              <a:t> – index of prod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𝜶 = S</a:t>
            </a:r>
            <a:r>
              <a:rPr lang="en-US" baseline="-25000" dirty="0"/>
              <a:t>1</a:t>
            </a:r>
            <a:r>
              <a:rPr lang="en-US" dirty="0"/>
              <a:t> a S</a:t>
            </a:r>
            <a:r>
              <a:rPr lang="en-US" baseline="-25000" dirty="0"/>
              <a:t>2</a:t>
            </a:r>
            <a:r>
              <a:rPr lang="en-US" dirty="0"/>
              <a:t> a S</a:t>
            </a:r>
            <a:r>
              <a:rPr lang="en-US" baseline="-25000" dirty="0"/>
              <a:t>3</a:t>
            </a:r>
            <a:r>
              <a:rPr lang="en-US" dirty="0"/>
              <a:t> c b S</a:t>
            </a:r>
            <a:r>
              <a:rPr lang="en-US" baseline="-25000" dirty="0"/>
              <a:t>3</a:t>
            </a:r>
            <a:r>
              <a:rPr lang="en-US" dirty="0"/>
              <a:t> 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EE8E7-C8BB-DD4E-A055-42A30F33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214237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LL(1) Parser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203321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01" y="690291"/>
            <a:ext cx="4877729" cy="42864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62330" y="4714726"/>
            <a:ext cx="3066585" cy="52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Linear algorithm</a:t>
            </a:r>
          </a:p>
        </p:txBody>
      </p:sp>
    </p:spTree>
    <p:extLst>
      <p:ext uri="{BB962C8B-B14F-4D97-AF65-F5344CB8AC3E}">
        <p14:creationId xmlns:p14="http://schemas.microsoft.com/office/powerpoint/2010/main" val="1777165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FIRST</a:t>
            </a:r>
            <a:r>
              <a:rPr lang="en-US" baseline="-25000" dirty="0" err="1"/>
              <a:t>k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≈ first k terminal symbols that can be generated from 𝛼</a:t>
            </a:r>
          </a:p>
          <a:p>
            <a:r>
              <a:rPr lang="en-US" b="1" dirty="0">
                <a:solidFill>
                  <a:srgbClr val="011893"/>
                </a:solidFill>
              </a:rPr>
              <a:t>Definition</a:t>
            </a:r>
            <a:r>
              <a:rPr lang="en-US" dirty="0"/>
              <a:t>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25" y="3090933"/>
            <a:ext cx="10294807" cy="109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0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FIRST</a:t>
            </a:r>
            <a:r>
              <a:rPr lang="en-US" baseline="-25000" dirty="0"/>
              <a:t>1</a:t>
            </a:r>
            <a:r>
              <a:rPr lang="en-US" dirty="0"/>
              <a:t> denoted FIRST</a:t>
            </a:r>
          </a:p>
          <a:p>
            <a:pPr>
              <a:buFont typeface="Wingdings" charset="2"/>
              <a:buChar char="Ø"/>
            </a:pPr>
            <a:r>
              <a:rPr lang="en-US" dirty="0"/>
              <a:t>Remarks: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82" y="2792438"/>
            <a:ext cx="10569349" cy="26340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25394" y="1184223"/>
            <a:ext cx="2428406" cy="99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Concatenation of length 1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328223" y="2179483"/>
            <a:ext cx="434715" cy="819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395124B-B118-F94B-8B24-884381036B84}"/>
              </a:ext>
            </a:extLst>
          </p:cNvPr>
          <p:cNvSpPr/>
          <p:nvPr/>
        </p:nvSpPr>
        <p:spPr>
          <a:xfrm>
            <a:off x="1905000" y="2908300"/>
            <a:ext cx="787400" cy="44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CE5C2-1964-9E4D-AF8A-FAF602DAF8F6}"/>
              </a:ext>
            </a:extLst>
          </p:cNvPr>
          <p:cNvSpPr/>
          <p:nvPr/>
        </p:nvSpPr>
        <p:spPr>
          <a:xfrm>
            <a:off x="3646775" y="2853739"/>
            <a:ext cx="6360825" cy="553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2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alphabet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𝛴,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4A2073-615F-7747-AACA-57F4E14AA001}"/>
              </a:ext>
            </a:extLst>
          </p:cNvPr>
          <p:cNvSpPr/>
          <p:nvPr/>
        </p:nvSpPr>
        <p:spPr>
          <a:xfrm>
            <a:off x="10139597" y="3281233"/>
            <a:ext cx="787400" cy="44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37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53" y="180867"/>
            <a:ext cx="9188970" cy="63580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269987-B9E1-7847-BB5D-5BAF0A4233B6}"/>
              </a:ext>
            </a:extLst>
          </p:cNvPr>
          <p:cNvSpPr/>
          <p:nvPr/>
        </p:nvSpPr>
        <p:spPr>
          <a:xfrm>
            <a:off x="1565773" y="3301480"/>
            <a:ext cx="292608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4B7226-2EE4-744C-BFC2-F5190F63EC89}"/>
              </a:ext>
            </a:extLst>
          </p:cNvPr>
          <p:cNvCxnSpPr/>
          <p:nvPr/>
        </p:nvCxnSpPr>
        <p:spPr>
          <a:xfrm>
            <a:off x="2791968" y="3359889"/>
            <a:ext cx="243840" cy="24894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8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E675-AFB4-FD4B-9EC4-B6BA5308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Parsing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62681-8C1D-F942-AD89-9C09DA89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Cfg</a:t>
            </a:r>
            <a:r>
              <a:rPr lang="ro-RO" dirty="0"/>
              <a:t> G = (N, 𝚺, P,S) </a:t>
            </a:r>
            <a:r>
              <a:rPr lang="ro-RO" dirty="0" err="1"/>
              <a:t>check</a:t>
            </a:r>
            <a:r>
              <a:rPr lang="ro-RO" dirty="0"/>
              <a:t> </a:t>
            </a:r>
            <a:r>
              <a:rPr lang="ro-RO" dirty="0" err="1"/>
              <a:t>if</a:t>
            </a:r>
            <a:r>
              <a:rPr lang="ro-RO" dirty="0"/>
              <a:t> w ∊ L(G)</a:t>
            </a:r>
          </a:p>
          <a:p>
            <a:r>
              <a:rPr lang="ro-RO" dirty="0"/>
              <a:t>Construct </a:t>
            </a:r>
            <a:r>
              <a:rPr lang="ro-RO" dirty="0" err="1"/>
              <a:t>parse</a:t>
            </a:r>
            <a:r>
              <a:rPr lang="ro-RO" dirty="0"/>
              <a:t> </a:t>
            </a:r>
            <a:r>
              <a:rPr lang="ro-RO" dirty="0" err="1"/>
              <a:t>tree</a:t>
            </a:r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dirty="0" err="1"/>
              <a:t>How</a:t>
            </a:r>
            <a:r>
              <a:rPr lang="ro-RO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ro-RO" dirty="0"/>
              <a:t>Top-</a:t>
            </a:r>
            <a:r>
              <a:rPr lang="ro-RO" dirty="0" err="1"/>
              <a:t>down</a:t>
            </a:r>
            <a:r>
              <a:rPr lang="ro-RO" dirty="0"/>
              <a:t>  vs. </a:t>
            </a:r>
            <a:r>
              <a:rPr lang="ro-RO" dirty="0" err="1"/>
              <a:t>Bottom-up</a:t>
            </a:r>
            <a:endParaRPr lang="ro-RO" dirty="0"/>
          </a:p>
          <a:p>
            <a:pPr marL="914400" lvl="1" indent="-457200">
              <a:buFont typeface="+mj-lt"/>
              <a:buAutoNum type="arabicPeriod"/>
            </a:pPr>
            <a:r>
              <a:rPr lang="ro-RO" dirty="0"/>
              <a:t>Recursive vs. linear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318E5-6836-EE4E-937F-FAD0B12B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B9DF7-8AF9-BA40-8269-47295F84D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071" y="1273110"/>
            <a:ext cx="4877729" cy="42864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D4B9BB-650C-CC4D-BD31-D8088B036483}"/>
              </a:ext>
            </a:extLst>
          </p:cNvPr>
          <p:cNvCxnSpPr/>
          <p:nvPr/>
        </p:nvCxnSpPr>
        <p:spPr>
          <a:xfrm>
            <a:off x="6629400" y="1514475"/>
            <a:ext cx="0" cy="3786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6E6FAE-EA91-E147-A0B7-EC0086743BDA}"/>
              </a:ext>
            </a:extLst>
          </p:cNvPr>
          <p:cNvCxnSpPr/>
          <p:nvPr/>
        </p:nvCxnSpPr>
        <p:spPr>
          <a:xfrm flipV="1">
            <a:off x="11542816" y="1514475"/>
            <a:ext cx="0" cy="3786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1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0283" y="2557582"/>
            <a:ext cx="6023516" cy="1820824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err="1"/>
              <a:t>FOLLOW</a:t>
            </a:r>
            <a:r>
              <a:rPr lang="en-US" baseline="-25000" dirty="0" err="1"/>
              <a:t>k</a:t>
            </a:r>
            <a:r>
              <a:rPr lang="en-US" dirty="0"/>
              <a:t>(A)≈ next k symbols generated after/ following A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78" y="1825625"/>
            <a:ext cx="4110975" cy="36126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45418" y="1252499"/>
            <a:ext cx="4698167" cy="787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A → 𝛆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192" y="4747737"/>
            <a:ext cx="6839607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0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87" y="169554"/>
            <a:ext cx="9904055" cy="6066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3FC61C-EFCA-864D-B977-E50197B9FA72}"/>
              </a:ext>
            </a:extLst>
          </p:cNvPr>
          <p:cNvSpPr/>
          <p:nvPr/>
        </p:nvSpPr>
        <p:spPr>
          <a:xfrm>
            <a:off x="1855298" y="3519972"/>
            <a:ext cx="3519135" cy="361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ro-RO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705F4-0B78-8940-8D34-5F53FCB4417B}"/>
              </a:ext>
            </a:extLst>
          </p:cNvPr>
          <p:cNvSpPr/>
          <p:nvPr/>
        </p:nvSpPr>
        <p:spPr>
          <a:xfrm>
            <a:off x="7148946" y="2135862"/>
            <a:ext cx="3990109" cy="174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Correction</a:t>
            </a:r>
            <a:r>
              <a:rPr lang="ro-RO" dirty="0"/>
              <a:t>:</a:t>
            </a:r>
          </a:p>
          <a:p>
            <a:r>
              <a:rPr lang="ro-RO" dirty="0"/>
              <a:t>In </a:t>
            </a:r>
            <a:r>
              <a:rPr lang="ro-RO" dirty="0" err="1"/>
              <a:t>order</a:t>
            </a:r>
            <a:r>
              <a:rPr lang="ro-RO" dirty="0"/>
              <a:t> for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algorithm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function</a:t>
            </a:r>
            <a:r>
              <a:rPr lang="ro-RO" dirty="0"/>
              <a:t> </a:t>
            </a:r>
            <a:r>
              <a:rPr lang="ro-RO" dirty="0" err="1"/>
              <a:t>correctly</a:t>
            </a:r>
            <a:r>
              <a:rPr lang="ro-RO" dirty="0"/>
              <a:t>, consider:</a:t>
            </a:r>
          </a:p>
          <a:p>
            <a:pPr algn="ctr"/>
            <a:r>
              <a:rPr lang="ro-RO" b="1" dirty="0"/>
              <a:t>For ∀a ∊ FIRST(y) do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497149-2D1E-0844-A583-494FE3806A0A}"/>
              </a:ext>
            </a:extLst>
          </p:cNvPr>
          <p:cNvCxnSpPr/>
          <p:nvPr/>
        </p:nvCxnSpPr>
        <p:spPr>
          <a:xfrm flipH="1">
            <a:off x="5514109" y="3008698"/>
            <a:ext cx="1634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29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76E4-F70C-B349-9A32-35ABB2BD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0DFD7A-C5CA-EA44-B209-53CF2AA41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585462"/>
              </p:ext>
            </p:extLst>
          </p:nvPr>
        </p:nvGraphicFramePr>
        <p:xfrm>
          <a:off x="838200" y="1825624"/>
          <a:ext cx="10515600" cy="3503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6209627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131033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64764386"/>
                    </a:ext>
                  </a:extLst>
                </a:gridCol>
              </a:tblGrid>
              <a:tr h="1167871">
                <a:tc>
                  <a:txBody>
                    <a:bodyPr/>
                    <a:lstStyle/>
                    <a:p>
                      <a:endParaRPr lang="ro-R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800" dirty="0"/>
                        <a:t>Descendent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800" dirty="0"/>
                        <a:t>Ascendent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390351"/>
                  </a:ext>
                </a:extLst>
              </a:tr>
              <a:tr h="1167871">
                <a:tc>
                  <a:txBody>
                    <a:bodyPr/>
                    <a:lstStyle/>
                    <a:p>
                      <a:r>
                        <a:rPr lang="ro-RO" sz="2800" dirty="0"/>
                        <a:t>Recursive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Descendent recursive </a:t>
                      </a:r>
                      <a:r>
                        <a:rPr lang="ro-RO" sz="2400" dirty="0" err="1"/>
                        <a:t>parser</a:t>
                      </a:r>
                      <a:endParaRPr lang="ro-R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Ascendent recursive </a:t>
                      </a:r>
                      <a:r>
                        <a:rPr lang="ro-RO" sz="2400" dirty="0" err="1"/>
                        <a:t>parser</a:t>
                      </a:r>
                      <a:endParaRPr lang="ro-R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193052"/>
                  </a:ext>
                </a:extLst>
              </a:tr>
              <a:tr h="1167871">
                <a:tc>
                  <a:txBody>
                    <a:bodyPr/>
                    <a:lstStyle/>
                    <a:p>
                      <a:r>
                        <a:rPr lang="ro-RO" sz="28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LL(k): LL(1)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LR(k): LR(0), SLR, LR(1), LALR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08040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17824-B9AE-574B-B99D-ABE43B49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8D1661B-DAFC-5C48-B371-8E054D64EBB4}"/>
              </a:ext>
            </a:extLst>
          </p:cNvPr>
          <p:cNvSpPr/>
          <p:nvPr/>
        </p:nvSpPr>
        <p:spPr>
          <a:xfrm>
            <a:off x="4127222" y="2700338"/>
            <a:ext cx="3821163" cy="1485900"/>
          </a:xfrm>
          <a:custGeom>
            <a:avLst/>
            <a:gdLst>
              <a:gd name="connsiteX0" fmla="*/ 1530628 w 3821163"/>
              <a:gd name="connsiteY0" fmla="*/ 285750 h 1485900"/>
              <a:gd name="connsiteX1" fmla="*/ 1630641 w 3821163"/>
              <a:gd name="connsiteY1" fmla="*/ 300037 h 1485900"/>
              <a:gd name="connsiteX2" fmla="*/ 3645178 w 3821163"/>
              <a:gd name="connsiteY2" fmla="*/ 328612 h 1485900"/>
              <a:gd name="connsiteX3" fmla="*/ 3688041 w 3821163"/>
              <a:gd name="connsiteY3" fmla="*/ 357187 h 1485900"/>
              <a:gd name="connsiteX4" fmla="*/ 3745191 w 3821163"/>
              <a:gd name="connsiteY4" fmla="*/ 385762 h 1485900"/>
              <a:gd name="connsiteX5" fmla="*/ 3788053 w 3821163"/>
              <a:gd name="connsiteY5" fmla="*/ 428625 h 1485900"/>
              <a:gd name="connsiteX6" fmla="*/ 3788053 w 3821163"/>
              <a:gd name="connsiteY6" fmla="*/ 757237 h 1485900"/>
              <a:gd name="connsiteX7" fmla="*/ 3745191 w 3821163"/>
              <a:gd name="connsiteY7" fmla="*/ 800100 h 1485900"/>
              <a:gd name="connsiteX8" fmla="*/ 3716616 w 3821163"/>
              <a:gd name="connsiteY8" fmla="*/ 842962 h 1485900"/>
              <a:gd name="connsiteX9" fmla="*/ 3673753 w 3821163"/>
              <a:gd name="connsiteY9" fmla="*/ 885825 h 1485900"/>
              <a:gd name="connsiteX10" fmla="*/ 3559453 w 3821163"/>
              <a:gd name="connsiteY10" fmla="*/ 1042987 h 1485900"/>
              <a:gd name="connsiteX11" fmla="*/ 3416578 w 3821163"/>
              <a:gd name="connsiteY11" fmla="*/ 1171575 h 1485900"/>
              <a:gd name="connsiteX12" fmla="*/ 3388003 w 3821163"/>
              <a:gd name="connsiteY12" fmla="*/ 1214437 h 1485900"/>
              <a:gd name="connsiteX13" fmla="*/ 3316566 w 3821163"/>
              <a:gd name="connsiteY13" fmla="*/ 1243012 h 1485900"/>
              <a:gd name="connsiteX14" fmla="*/ 3259416 w 3821163"/>
              <a:gd name="connsiteY14" fmla="*/ 1257300 h 1485900"/>
              <a:gd name="connsiteX15" fmla="*/ 3216553 w 3821163"/>
              <a:gd name="connsiteY15" fmla="*/ 1271587 h 1485900"/>
              <a:gd name="connsiteX16" fmla="*/ 3116541 w 3821163"/>
              <a:gd name="connsiteY16" fmla="*/ 1285875 h 1485900"/>
              <a:gd name="connsiteX17" fmla="*/ 2902228 w 3821163"/>
              <a:gd name="connsiteY17" fmla="*/ 1343025 h 1485900"/>
              <a:gd name="connsiteX18" fmla="*/ 2773641 w 3821163"/>
              <a:gd name="connsiteY18" fmla="*/ 1357312 h 1485900"/>
              <a:gd name="connsiteX19" fmla="*/ 2645053 w 3821163"/>
              <a:gd name="connsiteY19" fmla="*/ 1385887 h 1485900"/>
              <a:gd name="connsiteX20" fmla="*/ 2516466 w 3821163"/>
              <a:gd name="connsiteY20" fmla="*/ 1400175 h 1485900"/>
              <a:gd name="connsiteX21" fmla="*/ 2430741 w 3821163"/>
              <a:gd name="connsiteY21" fmla="*/ 1414462 h 1485900"/>
              <a:gd name="connsiteX22" fmla="*/ 2159278 w 3821163"/>
              <a:gd name="connsiteY22" fmla="*/ 1443037 h 1485900"/>
              <a:gd name="connsiteX23" fmla="*/ 2044978 w 3821163"/>
              <a:gd name="connsiteY23" fmla="*/ 1457325 h 1485900"/>
              <a:gd name="connsiteX24" fmla="*/ 1973541 w 3821163"/>
              <a:gd name="connsiteY24" fmla="*/ 1471612 h 1485900"/>
              <a:gd name="connsiteX25" fmla="*/ 1816378 w 3821163"/>
              <a:gd name="connsiteY25" fmla="*/ 1485900 h 1485900"/>
              <a:gd name="connsiteX26" fmla="*/ 1087716 w 3821163"/>
              <a:gd name="connsiteY26" fmla="*/ 1471612 h 1485900"/>
              <a:gd name="connsiteX27" fmla="*/ 887691 w 3821163"/>
              <a:gd name="connsiteY27" fmla="*/ 1428750 h 1485900"/>
              <a:gd name="connsiteX28" fmla="*/ 759103 w 3821163"/>
              <a:gd name="connsiteY28" fmla="*/ 1414462 h 1485900"/>
              <a:gd name="connsiteX29" fmla="*/ 701953 w 3821163"/>
              <a:gd name="connsiteY29" fmla="*/ 1400175 h 1485900"/>
              <a:gd name="connsiteX30" fmla="*/ 587653 w 3821163"/>
              <a:gd name="connsiteY30" fmla="*/ 1357312 h 1485900"/>
              <a:gd name="connsiteX31" fmla="*/ 501928 w 3821163"/>
              <a:gd name="connsiteY31" fmla="*/ 1328737 h 1485900"/>
              <a:gd name="connsiteX32" fmla="*/ 373341 w 3821163"/>
              <a:gd name="connsiteY32" fmla="*/ 1285875 h 1485900"/>
              <a:gd name="connsiteX33" fmla="*/ 330478 w 3821163"/>
              <a:gd name="connsiteY33" fmla="*/ 1271587 h 1485900"/>
              <a:gd name="connsiteX34" fmla="*/ 187603 w 3821163"/>
              <a:gd name="connsiteY34" fmla="*/ 1214437 h 1485900"/>
              <a:gd name="connsiteX35" fmla="*/ 144741 w 3821163"/>
              <a:gd name="connsiteY35" fmla="*/ 1200150 h 1485900"/>
              <a:gd name="connsiteX36" fmla="*/ 30441 w 3821163"/>
              <a:gd name="connsiteY36" fmla="*/ 1128712 h 1485900"/>
              <a:gd name="connsiteX37" fmla="*/ 1866 w 3821163"/>
              <a:gd name="connsiteY37" fmla="*/ 1071562 h 1485900"/>
              <a:gd name="connsiteX38" fmla="*/ 16153 w 3821163"/>
              <a:gd name="connsiteY38" fmla="*/ 628650 h 1485900"/>
              <a:gd name="connsiteX39" fmla="*/ 59016 w 3821163"/>
              <a:gd name="connsiteY39" fmla="*/ 557212 h 1485900"/>
              <a:gd name="connsiteX40" fmla="*/ 144741 w 3821163"/>
              <a:gd name="connsiteY40" fmla="*/ 428625 h 1485900"/>
              <a:gd name="connsiteX41" fmla="*/ 201891 w 3821163"/>
              <a:gd name="connsiteY41" fmla="*/ 328612 h 1485900"/>
              <a:gd name="connsiteX42" fmla="*/ 230466 w 3821163"/>
              <a:gd name="connsiteY42" fmla="*/ 285750 h 1485900"/>
              <a:gd name="connsiteX43" fmla="*/ 301903 w 3821163"/>
              <a:gd name="connsiteY43" fmla="*/ 257175 h 1485900"/>
              <a:gd name="connsiteX44" fmla="*/ 344766 w 3821163"/>
              <a:gd name="connsiteY44" fmla="*/ 228600 h 1485900"/>
              <a:gd name="connsiteX45" fmla="*/ 459066 w 3821163"/>
              <a:gd name="connsiteY45" fmla="*/ 157162 h 1485900"/>
              <a:gd name="connsiteX46" fmla="*/ 601941 w 3821163"/>
              <a:gd name="connsiteY46" fmla="*/ 85725 h 1485900"/>
              <a:gd name="connsiteX47" fmla="*/ 787678 w 3821163"/>
              <a:gd name="connsiteY47" fmla="*/ 28575 h 1485900"/>
              <a:gd name="connsiteX48" fmla="*/ 873403 w 3821163"/>
              <a:gd name="connsiteY48" fmla="*/ 14287 h 1485900"/>
              <a:gd name="connsiteX49" fmla="*/ 930553 w 3821163"/>
              <a:gd name="connsiteY49" fmla="*/ 0 h 1485900"/>
              <a:gd name="connsiteX50" fmla="*/ 1373466 w 3821163"/>
              <a:gd name="connsiteY50" fmla="*/ 14287 h 1485900"/>
              <a:gd name="connsiteX51" fmla="*/ 1516341 w 3821163"/>
              <a:gd name="connsiteY51" fmla="*/ 57150 h 1485900"/>
              <a:gd name="connsiteX52" fmla="*/ 1659216 w 3821163"/>
              <a:gd name="connsiteY52" fmla="*/ 85725 h 1485900"/>
              <a:gd name="connsiteX53" fmla="*/ 1773516 w 3821163"/>
              <a:gd name="connsiteY53" fmla="*/ 100012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821163" h="1485900">
                <a:moveTo>
                  <a:pt x="1530628" y="285750"/>
                </a:moveTo>
                <a:cubicBezTo>
                  <a:pt x="1563966" y="290512"/>
                  <a:pt x="1596968" y="299566"/>
                  <a:pt x="1630641" y="300037"/>
                </a:cubicBezTo>
                <a:cubicBezTo>
                  <a:pt x="3668178" y="328534"/>
                  <a:pt x="2935971" y="186775"/>
                  <a:pt x="3645178" y="328612"/>
                </a:cubicBezTo>
                <a:cubicBezTo>
                  <a:pt x="3659466" y="338137"/>
                  <a:pt x="3673132" y="348668"/>
                  <a:pt x="3688041" y="357187"/>
                </a:cubicBezTo>
                <a:cubicBezTo>
                  <a:pt x="3706533" y="367754"/>
                  <a:pt x="3727860" y="373382"/>
                  <a:pt x="3745191" y="385762"/>
                </a:cubicBezTo>
                <a:cubicBezTo>
                  <a:pt x="3761633" y="397506"/>
                  <a:pt x="3773766" y="414337"/>
                  <a:pt x="3788053" y="428625"/>
                </a:cubicBezTo>
                <a:cubicBezTo>
                  <a:pt x="3824666" y="575076"/>
                  <a:pt x="3839145" y="573304"/>
                  <a:pt x="3788053" y="757237"/>
                </a:cubicBezTo>
                <a:cubicBezTo>
                  <a:pt x="3782645" y="776705"/>
                  <a:pt x="3758126" y="784578"/>
                  <a:pt x="3745191" y="800100"/>
                </a:cubicBezTo>
                <a:cubicBezTo>
                  <a:pt x="3734198" y="813291"/>
                  <a:pt x="3727609" y="829771"/>
                  <a:pt x="3716616" y="842962"/>
                </a:cubicBezTo>
                <a:cubicBezTo>
                  <a:pt x="3703681" y="858484"/>
                  <a:pt x="3686688" y="870303"/>
                  <a:pt x="3673753" y="885825"/>
                </a:cubicBezTo>
                <a:cubicBezTo>
                  <a:pt x="3631106" y="937001"/>
                  <a:pt x="3621238" y="1001796"/>
                  <a:pt x="3559453" y="1042987"/>
                </a:cubicBezTo>
                <a:cubicBezTo>
                  <a:pt x="3501872" y="1081375"/>
                  <a:pt x="3461440" y="1104282"/>
                  <a:pt x="3416578" y="1171575"/>
                </a:cubicBezTo>
                <a:cubicBezTo>
                  <a:pt x="3407053" y="1185862"/>
                  <a:pt x="3401976" y="1204456"/>
                  <a:pt x="3388003" y="1214437"/>
                </a:cubicBezTo>
                <a:cubicBezTo>
                  <a:pt x="3367133" y="1229344"/>
                  <a:pt x="3340897" y="1234902"/>
                  <a:pt x="3316566" y="1243012"/>
                </a:cubicBezTo>
                <a:cubicBezTo>
                  <a:pt x="3297937" y="1249222"/>
                  <a:pt x="3278297" y="1251906"/>
                  <a:pt x="3259416" y="1257300"/>
                </a:cubicBezTo>
                <a:cubicBezTo>
                  <a:pt x="3244935" y="1261437"/>
                  <a:pt x="3231321" y="1268633"/>
                  <a:pt x="3216553" y="1271587"/>
                </a:cubicBezTo>
                <a:cubicBezTo>
                  <a:pt x="3183531" y="1278191"/>
                  <a:pt x="3149469" y="1278819"/>
                  <a:pt x="3116541" y="1285875"/>
                </a:cubicBezTo>
                <a:cubicBezTo>
                  <a:pt x="2972501" y="1316741"/>
                  <a:pt x="3057261" y="1315666"/>
                  <a:pt x="2902228" y="1343025"/>
                </a:cubicBezTo>
                <a:cubicBezTo>
                  <a:pt x="2859758" y="1350520"/>
                  <a:pt x="2816503" y="1352550"/>
                  <a:pt x="2773641" y="1357312"/>
                </a:cubicBezTo>
                <a:cubicBezTo>
                  <a:pt x="2730778" y="1366837"/>
                  <a:pt x="2688364" y="1378668"/>
                  <a:pt x="2645053" y="1385887"/>
                </a:cubicBezTo>
                <a:cubicBezTo>
                  <a:pt x="2602514" y="1392977"/>
                  <a:pt x="2559214" y="1394475"/>
                  <a:pt x="2516466" y="1400175"/>
                </a:cubicBezTo>
                <a:cubicBezTo>
                  <a:pt x="2487751" y="1404004"/>
                  <a:pt x="2459504" y="1411011"/>
                  <a:pt x="2430741" y="1414462"/>
                </a:cubicBezTo>
                <a:cubicBezTo>
                  <a:pt x="2340402" y="1425303"/>
                  <a:pt x="2249709" y="1432989"/>
                  <a:pt x="2159278" y="1443037"/>
                </a:cubicBezTo>
                <a:cubicBezTo>
                  <a:pt x="2121116" y="1447277"/>
                  <a:pt x="2082928" y="1451487"/>
                  <a:pt x="2044978" y="1457325"/>
                </a:cubicBezTo>
                <a:cubicBezTo>
                  <a:pt x="2020976" y="1461018"/>
                  <a:pt x="1997637" y="1468600"/>
                  <a:pt x="1973541" y="1471612"/>
                </a:cubicBezTo>
                <a:cubicBezTo>
                  <a:pt x="1921343" y="1478137"/>
                  <a:pt x="1868766" y="1481137"/>
                  <a:pt x="1816378" y="1485900"/>
                </a:cubicBezTo>
                <a:cubicBezTo>
                  <a:pt x="1573491" y="1481137"/>
                  <a:pt x="1330357" y="1483545"/>
                  <a:pt x="1087716" y="1471612"/>
                </a:cubicBezTo>
                <a:cubicBezTo>
                  <a:pt x="922306" y="1463477"/>
                  <a:pt x="993285" y="1444995"/>
                  <a:pt x="887691" y="1428750"/>
                </a:cubicBezTo>
                <a:cubicBezTo>
                  <a:pt x="845066" y="1422192"/>
                  <a:pt x="801966" y="1419225"/>
                  <a:pt x="759103" y="1414462"/>
                </a:cubicBezTo>
                <a:cubicBezTo>
                  <a:pt x="740053" y="1409700"/>
                  <a:pt x="720834" y="1405570"/>
                  <a:pt x="701953" y="1400175"/>
                </a:cubicBezTo>
                <a:cubicBezTo>
                  <a:pt x="652428" y="1386025"/>
                  <a:pt x="642986" y="1377433"/>
                  <a:pt x="587653" y="1357312"/>
                </a:cubicBezTo>
                <a:cubicBezTo>
                  <a:pt x="559346" y="1347018"/>
                  <a:pt x="530503" y="1338262"/>
                  <a:pt x="501928" y="1328737"/>
                </a:cubicBezTo>
                <a:lnTo>
                  <a:pt x="373341" y="1285875"/>
                </a:lnTo>
                <a:cubicBezTo>
                  <a:pt x="359053" y="1281112"/>
                  <a:pt x="344461" y="1277180"/>
                  <a:pt x="330478" y="1271587"/>
                </a:cubicBezTo>
                <a:cubicBezTo>
                  <a:pt x="282853" y="1252537"/>
                  <a:pt x="236265" y="1230657"/>
                  <a:pt x="187603" y="1214437"/>
                </a:cubicBezTo>
                <a:cubicBezTo>
                  <a:pt x="173316" y="1209675"/>
                  <a:pt x="158211" y="1206885"/>
                  <a:pt x="144741" y="1200150"/>
                </a:cubicBezTo>
                <a:cubicBezTo>
                  <a:pt x="110275" y="1182917"/>
                  <a:pt x="64443" y="1151380"/>
                  <a:pt x="30441" y="1128712"/>
                </a:cubicBezTo>
                <a:cubicBezTo>
                  <a:pt x="20916" y="1109662"/>
                  <a:pt x="2474" y="1092852"/>
                  <a:pt x="1866" y="1071562"/>
                </a:cubicBezTo>
                <a:cubicBezTo>
                  <a:pt x="-2353" y="923908"/>
                  <a:pt x="-159" y="775461"/>
                  <a:pt x="16153" y="628650"/>
                </a:cubicBezTo>
                <a:cubicBezTo>
                  <a:pt x="19220" y="601050"/>
                  <a:pt x="45530" y="581487"/>
                  <a:pt x="59016" y="557212"/>
                </a:cubicBezTo>
                <a:cubicBezTo>
                  <a:pt x="128109" y="432845"/>
                  <a:pt x="35800" y="573880"/>
                  <a:pt x="144741" y="428625"/>
                </a:cubicBezTo>
                <a:cubicBezTo>
                  <a:pt x="186511" y="372931"/>
                  <a:pt x="163924" y="395054"/>
                  <a:pt x="201891" y="328612"/>
                </a:cubicBezTo>
                <a:cubicBezTo>
                  <a:pt x="210410" y="313703"/>
                  <a:pt x="216493" y="295731"/>
                  <a:pt x="230466" y="285750"/>
                </a:cubicBezTo>
                <a:cubicBezTo>
                  <a:pt x="251336" y="270843"/>
                  <a:pt x="278964" y="268645"/>
                  <a:pt x="301903" y="257175"/>
                </a:cubicBezTo>
                <a:cubicBezTo>
                  <a:pt x="317262" y="249496"/>
                  <a:pt x="330478" y="238125"/>
                  <a:pt x="344766" y="228600"/>
                </a:cubicBezTo>
                <a:cubicBezTo>
                  <a:pt x="399741" y="146136"/>
                  <a:pt x="340049" y="216670"/>
                  <a:pt x="459066" y="157162"/>
                </a:cubicBezTo>
                <a:cubicBezTo>
                  <a:pt x="506691" y="133350"/>
                  <a:pt x="551427" y="102563"/>
                  <a:pt x="601941" y="85725"/>
                </a:cubicBezTo>
                <a:cubicBezTo>
                  <a:pt x="660534" y="66194"/>
                  <a:pt x="727797" y="42394"/>
                  <a:pt x="787678" y="28575"/>
                </a:cubicBezTo>
                <a:cubicBezTo>
                  <a:pt x="815905" y="22061"/>
                  <a:pt x="844996" y="19968"/>
                  <a:pt x="873403" y="14287"/>
                </a:cubicBezTo>
                <a:cubicBezTo>
                  <a:pt x="892658" y="10436"/>
                  <a:pt x="911503" y="4762"/>
                  <a:pt x="930553" y="0"/>
                </a:cubicBezTo>
                <a:cubicBezTo>
                  <a:pt x="1078191" y="4762"/>
                  <a:pt x="1225992" y="5860"/>
                  <a:pt x="1373466" y="14287"/>
                </a:cubicBezTo>
                <a:cubicBezTo>
                  <a:pt x="1402858" y="15967"/>
                  <a:pt x="1499389" y="52912"/>
                  <a:pt x="1516341" y="57150"/>
                </a:cubicBezTo>
                <a:cubicBezTo>
                  <a:pt x="1649086" y="90335"/>
                  <a:pt x="1484059" y="50694"/>
                  <a:pt x="1659216" y="85725"/>
                </a:cubicBezTo>
                <a:cubicBezTo>
                  <a:pt x="1753752" y="104632"/>
                  <a:pt x="1678390" y="100012"/>
                  <a:pt x="1773516" y="100012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E0B7184-6847-B041-8B70-BB309C9813F3}"/>
              </a:ext>
            </a:extLst>
          </p:cNvPr>
          <p:cNvSpPr/>
          <p:nvPr/>
        </p:nvSpPr>
        <p:spPr>
          <a:xfrm>
            <a:off x="4185418" y="4014788"/>
            <a:ext cx="3821163" cy="1485900"/>
          </a:xfrm>
          <a:custGeom>
            <a:avLst/>
            <a:gdLst>
              <a:gd name="connsiteX0" fmla="*/ 1530628 w 3821163"/>
              <a:gd name="connsiteY0" fmla="*/ 285750 h 1485900"/>
              <a:gd name="connsiteX1" fmla="*/ 1630641 w 3821163"/>
              <a:gd name="connsiteY1" fmla="*/ 300037 h 1485900"/>
              <a:gd name="connsiteX2" fmla="*/ 3645178 w 3821163"/>
              <a:gd name="connsiteY2" fmla="*/ 328612 h 1485900"/>
              <a:gd name="connsiteX3" fmla="*/ 3688041 w 3821163"/>
              <a:gd name="connsiteY3" fmla="*/ 357187 h 1485900"/>
              <a:gd name="connsiteX4" fmla="*/ 3745191 w 3821163"/>
              <a:gd name="connsiteY4" fmla="*/ 385762 h 1485900"/>
              <a:gd name="connsiteX5" fmla="*/ 3788053 w 3821163"/>
              <a:gd name="connsiteY5" fmla="*/ 428625 h 1485900"/>
              <a:gd name="connsiteX6" fmla="*/ 3788053 w 3821163"/>
              <a:gd name="connsiteY6" fmla="*/ 757237 h 1485900"/>
              <a:gd name="connsiteX7" fmla="*/ 3745191 w 3821163"/>
              <a:gd name="connsiteY7" fmla="*/ 800100 h 1485900"/>
              <a:gd name="connsiteX8" fmla="*/ 3716616 w 3821163"/>
              <a:gd name="connsiteY8" fmla="*/ 842962 h 1485900"/>
              <a:gd name="connsiteX9" fmla="*/ 3673753 w 3821163"/>
              <a:gd name="connsiteY9" fmla="*/ 885825 h 1485900"/>
              <a:gd name="connsiteX10" fmla="*/ 3559453 w 3821163"/>
              <a:gd name="connsiteY10" fmla="*/ 1042987 h 1485900"/>
              <a:gd name="connsiteX11" fmla="*/ 3416578 w 3821163"/>
              <a:gd name="connsiteY11" fmla="*/ 1171575 h 1485900"/>
              <a:gd name="connsiteX12" fmla="*/ 3388003 w 3821163"/>
              <a:gd name="connsiteY12" fmla="*/ 1214437 h 1485900"/>
              <a:gd name="connsiteX13" fmla="*/ 3316566 w 3821163"/>
              <a:gd name="connsiteY13" fmla="*/ 1243012 h 1485900"/>
              <a:gd name="connsiteX14" fmla="*/ 3259416 w 3821163"/>
              <a:gd name="connsiteY14" fmla="*/ 1257300 h 1485900"/>
              <a:gd name="connsiteX15" fmla="*/ 3216553 w 3821163"/>
              <a:gd name="connsiteY15" fmla="*/ 1271587 h 1485900"/>
              <a:gd name="connsiteX16" fmla="*/ 3116541 w 3821163"/>
              <a:gd name="connsiteY16" fmla="*/ 1285875 h 1485900"/>
              <a:gd name="connsiteX17" fmla="*/ 2902228 w 3821163"/>
              <a:gd name="connsiteY17" fmla="*/ 1343025 h 1485900"/>
              <a:gd name="connsiteX18" fmla="*/ 2773641 w 3821163"/>
              <a:gd name="connsiteY18" fmla="*/ 1357312 h 1485900"/>
              <a:gd name="connsiteX19" fmla="*/ 2645053 w 3821163"/>
              <a:gd name="connsiteY19" fmla="*/ 1385887 h 1485900"/>
              <a:gd name="connsiteX20" fmla="*/ 2516466 w 3821163"/>
              <a:gd name="connsiteY20" fmla="*/ 1400175 h 1485900"/>
              <a:gd name="connsiteX21" fmla="*/ 2430741 w 3821163"/>
              <a:gd name="connsiteY21" fmla="*/ 1414462 h 1485900"/>
              <a:gd name="connsiteX22" fmla="*/ 2159278 w 3821163"/>
              <a:gd name="connsiteY22" fmla="*/ 1443037 h 1485900"/>
              <a:gd name="connsiteX23" fmla="*/ 2044978 w 3821163"/>
              <a:gd name="connsiteY23" fmla="*/ 1457325 h 1485900"/>
              <a:gd name="connsiteX24" fmla="*/ 1973541 w 3821163"/>
              <a:gd name="connsiteY24" fmla="*/ 1471612 h 1485900"/>
              <a:gd name="connsiteX25" fmla="*/ 1816378 w 3821163"/>
              <a:gd name="connsiteY25" fmla="*/ 1485900 h 1485900"/>
              <a:gd name="connsiteX26" fmla="*/ 1087716 w 3821163"/>
              <a:gd name="connsiteY26" fmla="*/ 1471612 h 1485900"/>
              <a:gd name="connsiteX27" fmla="*/ 887691 w 3821163"/>
              <a:gd name="connsiteY27" fmla="*/ 1428750 h 1485900"/>
              <a:gd name="connsiteX28" fmla="*/ 759103 w 3821163"/>
              <a:gd name="connsiteY28" fmla="*/ 1414462 h 1485900"/>
              <a:gd name="connsiteX29" fmla="*/ 701953 w 3821163"/>
              <a:gd name="connsiteY29" fmla="*/ 1400175 h 1485900"/>
              <a:gd name="connsiteX30" fmla="*/ 587653 w 3821163"/>
              <a:gd name="connsiteY30" fmla="*/ 1357312 h 1485900"/>
              <a:gd name="connsiteX31" fmla="*/ 501928 w 3821163"/>
              <a:gd name="connsiteY31" fmla="*/ 1328737 h 1485900"/>
              <a:gd name="connsiteX32" fmla="*/ 373341 w 3821163"/>
              <a:gd name="connsiteY32" fmla="*/ 1285875 h 1485900"/>
              <a:gd name="connsiteX33" fmla="*/ 330478 w 3821163"/>
              <a:gd name="connsiteY33" fmla="*/ 1271587 h 1485900"/>
              <a:gd name="connsiteX34" fmla="*/ 187603 w 3821163"/>
              <a:gd name="connsiteY34" fmla="*/ 1214437 h 1485900"/>
              <a:gd name="connsiteX35" fmla="*/ 144741 w 3821163"/>
              <a:gd name="connsiteY35" fmla="*/ 1200150 h 1485900"/>
              <a:gd name="connsiteX36" fmla="*/ 30441 w 3821163"/>
              <a:gd name="connsiteY36" fmla="*/ 1128712 h 1485900"/>
              <a:gd name="connsiteX37" fmla="*/ 1866 w 3821163"/>
              <a:gd name="connsiteY37" fmla="*/ 1071562 h 1485900"/>
              <a:gd name="connsiteX38" fmla="*/ 16153 w 3821163"/>
              <a:gd name="connsiteY38" fmla="*/ 628650 h 1485900"/>
              <a:gd name="connsiteX39" fmla="*/ 59016 w 3821163"/>
              <a:gd name="connsiteY39" fmla="*/ 557212 h 1485900"/>
              <a:gd name="connsiteX40" fmla="*/ 144741 w 3821163"/>
              <a:gd name="connsiteY40" fmla="*/ 428625 h 1485900"/>
              <a:gd name="connsiteX41" fmla="*/ 201891 w 3821163"/>
              <a:gd name="connsiteY41" fmla="*/ 328612 h 1485900"/>
              <a:gd name="connsiteX42" fmla="*/ 230466 w 3821163"/>
              <a:gd name="connsiteY42" fmla="*/ 285750 h 1485900"/>
              <a:gd name="connsiteX43" fmla="*/ 301903 w 3821163"/>
              <a:gd name="connsiteY43" fmla="*/ 257175 h 1485900"/>
              <a:gd name="connsiteX44" fmla="*/ 344766 w 3821163"/>
              <a:gd name="connsiteY44" fmla="*/ 228600 h 1485900"/>
              <a:gd name="connsiteX45" fmla="*/ 459066 w 3821163"/>
              <a:gd name="connsiteY45" fmla="*/ 157162 h 1485900"/>
              <a:gd name="connsiteX46" fmla="*/ 601941 w 3821163"/>
              <a:gd name="connsiteY46" fmla="*/ 85725 h 1485900"/>
              <a:gd name="connsiteX47" fmla="*/ 787678 w 3821163"/>
              <a:gd name="connsiteY47" fmla="*/ 28575 h 1485900"/>
              <a:gd name="connsiteX48" fmla="*/ 873403 w 3821163"/>
              <a:gd name="connsiteY48" fmla="*/ 14287 h 1485900"/>
              <a:gd name="connsiteX49" fmla="*/ 930553 w 3821163"/>
              <a:gd name="connsiteY49" fmla="*/ 0 h 1485900"/>
              <a:gd name="connsiteX50" fmla="*/ 1373466 w 3821163"/>
              <a:gd name="connsiteY50" fmla="*/ 14287 h 1485900"/>
              <a:gd name="connsiteX51" fmla="*/ 1516341 w 3821163"/>
              <a:gd name="connsiteY51" fmla="*/ 57150 h 1485900"/>
              <a:gd name="connsiteX52" fmla="*/ 1659216 w 3821163"/>
              <a:gd name="connsiteY52" fmla="*/ 85725 h 1485900"/>
              <a:gd name="connsiteX53" fmla="*/ 1773516 w 3821163"/>
              <a:gd name="connsiteY53" fmla="*/ 100012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821163" h="1485900">
                <a:moveTo>
                  <a:pt x="1530628" y="285750"/>
                </a:moveTo>
                <a:cubicBezTo>
                  <a:pt x="1563966" y="290512"/>
                  <a:pt x="1596968" y="299566"/>
                  <a:pt x="1630641" y="300037"/>
                </a:cubicBezTo>
                <a:cubicBezTo>
                  <a:pt x="3668178" y="328534"/>
                  <a:pt x="2935971" y="186775"/>
                  <a:pt x="3645178" y="328612"/>
                </a:cubicBezTo>
                <a:cubicBezTo>
                  <a:pt x="3659466" y="338137"/>
                  <a:pt x="3673132" y="348668"/>
                  <a:pt x="3688041" y="357187"/>
                </a:cubicBezTo>
                <a:cubicBezTo>
                  <a:pt x="3706533" y="367754"/>
                  <a:pt x="3727860" y="373382"/>
                  <a:pt x="3745191" y="385762"/>
                </a:cubicBezTo>
                <a:cubicBezTo>
                  <a:pt x="3761633" y="397506"/>
                  <a:pt x="3773766" y="414337"/>
                  <a:pt x="3788053" y="428625"/>
                </a:cubicBezTo>
                <a:cubicBezTo>
                  <a:pt x="3824666" y="575076"/>
                  <a:pt x="3839145" y="573304"/>
                  <a:pt x="3788053" y="757237"/>
                </a:cubicBezTo>
                <a:cubicBezTo>
                  <a:pt x="3782645" y="776705"/>
                  <a:pt x="3758126" y="784578"/>
                  <a:pt x="3745191" y="800100"/>
                </a:cubicBezTo>
                <a:cubicBezTo>
                  <a:pt x="3734198" y="813291"/>
                  <a:pt x="3727609" y="829771"/>
                  <a:pt x="3716616" y="842962"/>
                </a:cubicBezTo>
                <a:cubicBezTo>
                  <a:pt x="3703681" y="858484"/>
                  <a:pt x="3686688" y="870303"/>
                  <a:pt x="3673753" y="885825"/>
                </a:cubicBezTo>
                <a:cubicBezTo>
                  <a:pt x="3631106" y="937001"/>
                  <a:pt x="3621238" y="1001796"/>
                  <a:pt x="3559453" y="1042987"/>
                </a:cubicBezTo>
                <a:cubicBezTo>
                  <a:pt x="3501872" y="1081375"/>
                  <a:pt x="3461440" y="1104282"/>
                  <a:pt x="3416578" y="1171575"/>
                </a:cubicBezTo>
                <a:cubicBezTo>
                  <a:pt x="3407053" y="1185862"/>
                  <a:pt x="3401976" y="1204456"/>
                  <a:pt x="3388003" y="1214437"/>
                </a:cubicBezTo>
                <a:cubicBezTo>
                  <a:pt x="3367133" y="1229344"/>
                  <a:pt x="3340897" y="1234902"/>
                  <a:pt x="3316566" y="1243012"/>
                </a:cubicBezTo>
                <a:cubicBezTo>
                  <a:pt x="3297937" y="1249222"/>
                  <a:pt x="3278297" y="1251906"/>
                  <a:pt x="3259416" y="1257300"/>
                </a:cubicBezTo>
                <a:cubicBezTo>
                  <a:pt x="3244935" y="1261437"/>
                  <a:pt x="3231321" y="1268633"/>
                  <a:pt x="3216553" y="1271587"/>
                </a:cubicBezTo>
                <a:cubicBezTo>
                  <a:pt x="3183531" y="1278191"/>
                  <a:pt x="3149469" y="1278819"/>
                  <a:pt x="3116541" y="1285875"/>
                </a:cubicBezTo>
                <a:cubicBezTo>
                  <a:pt x="2972501" y="1316741"/>
                  <a:pt x="3057261" y="1315666"/>
                  <a:pt x="2902228" y="1343025"/>
                </a:cubicBezTo>
                <a:cubicBezTo>
                  <a:pt x="2859758" y="1350520"/>
                  <a:pt x="2816503" y="1352550"/>
                  <a:pt x="2773641" y="1357312"/>
                </a:cubicBezTo>
                <a:cubicBezTo>
                  <a:pt x="2730778" y="1366837"/>
                  <a:pt x="2688364" y="1378668"/>
                  <a:pt x="2645053" y="1385887"/>
                </a:cubicBezTo>
                <a:cubicBezTo>
                  <a:pt x="2602514" y="1392977"/>
                  <a:pt x="2559214" y="1394475"/>
                  <a:pt x="2516466" y="1400175"/>
                </a:cubicBezTo>
                <a:cubicBezTo>
                  <a:pt x="2487751" y="1404004"/>
                  <a:pt x="2459504" y="1411011"/>
                  <a:pt x="2430741" y="1414462"/>
                </a:cubicBezTo>
                <a:cubicBezTo>
                  <a:pt x="2340402" y="1425303"/>
                  <a:pt x="2249709" y="1432989"/>
                  <a:pt x="2159278" y="1443037"/>
                </a:cubicBezTo>
                <a:cubicBezTo>
                  <a:pt x="2121116" y="1447277"/>
                  <a:pt x="2082928" y="1451487"/>
                  <a:pt x="2044978" y="1457325"/>
                </a:cubicBezTo>
                <a:cubicBezTo>
                  <a:pt x="2020976" y="1461018"/>
                  <a:pt x="1997637" y="1468600"/>
                  <a:pt x="1973541" y="1471612"/>
                </a:cubicBezTo>
                <a:cubicBezTo>
                  <a:pt x="1921343" y="1478137"/>
                  <a:pt x="1868766" y="1481137"/>
                  <a:pt x="1816378" y="1485900"/>
                </a:cubicBezTo>
                <a:cubicBezTo>
                  <a:pt x="1573491" y="1481137"/>
                  <a:pt x="1330357" y="1483545"/>
                  <a:pt x="1087716" y="1471612"/>
                </a:cubicBezTo>
                <a:cubicBezTo>
                  <a:pt x="922306" y="1463477"/>
                  <a:pt x="993285" y="1444995"/>
                  <a:pt x="887691" y="1428750"/>
                </a:cubicBezTo>
                <a:cubicBezTo>
                  <a:pt x="845066" y="1422192"/>
                  <a:pt x="801966" y="1419225"/>
                  <a:pt x="759103" y="1414462"/>
                </a:cubicBezTo>
                <a:cubicBezTo>
                  <a:pt x="740053" y="1409700"/>
                  <a:pt x="720834" y="1405570"/>
                  <a:pt x="701953" y="1400175"/>
                </a:cubicBezTo>
                <a:cubicBezTo>
                  <a:pt x="652428" y="1386025"/>
                  <a:pt x="642986" y="1377433"/>
                  <a:pt x="587653" y="1357312"/>
                </a:cubicBezTo>
                <a:cubicBezTo>
                  <a:pt x="559346" y="1347018"/>
                  <a:pt x="530503" y="1338262"/>
                  <a:pt x="501928" y="1328737"/>
                </a:cubicBezTo>
                <a:lnTo>
                  <a:pt x="373341" y="1285875"/>
                </a:lnTo>
                <a:cubicBezTo>
                  <a:pt x="359053" y="1281112"/>
                  <a:pt x="344461" y="1277180"/>
                  <a:pt x="330478" y="1271587"/>
                </a:cubicBezTo>
                <a:cubicBezTo>
                  <a:pt x="282853" y="1252537"/>
                  <a:pt x="236265" y="1230657"/>
                  <a:pt x="187603" y="1214437"/>
                </a:cubicBezTo>
                <a:cubicBezTo>
                  <a:pt x="173316" y="1209675"/>
                  <a:pt x="158211" y="1206885"/>
                  <a:pt x="144741" y="1200150"/>
                </a:cubicBezTo>
                <a:cubicBezTo>
                  <a:pt x="110275" y="1182917"/>
                  <a:pt x="64443" y="1151380"/>
                  <a:pt x="30441" y="1128712"/>
                </a:cubicBezTo>
                <a:cubicBezTo>
                  <a:pt x="20916" y="1109662"/>
                  <a:pt x="2474" y="1092852"/>
                  <a:pt x="1866" y="1071562"/>
                </a:cubicBezTo>
                <a:cubicBezTo>
                  <a:pt x="-2353" y="923908"/>
                  <a:pt x="-159" y="775461"/>
                  <a:pt x="16153" y="628650"/>
                </a:cubicBezTo>
                <a:cubicBezTo>
                  <a:pt x="19220" y="601050"/>
                  <a:pt x="45530" y="581487"/>
                  <a:pt x="59016" y="557212"/>
                </a:cubicBezTo>
                <a:cubicBezTo>
                  <a:pt x="128109" y="432845"/>
                  <a:pt x="35800" y="573880"/>
                  <a:pt x="144741" y="428625"/>
                </a:cubicBezTo>
                <a:cubicBezTo>
                  <a:pt x="186511" y="372931"/>
                  <a:pt x="163924" y="395054"/>
                  <a:pt x="201891" y="328612"/>
                </a:cubicBezTo>
                <a:cubicBezTo>
                  <a:pt x="210410" y="313703"/>
                  <a:pt x="216493" y="295731"/>
                  <a:pt x="230466" y="285750"/>
                </a:cubicBezTo>
                <a:cubicBezTo>
                  <a:pt x="251336" y="270843"/>
                  <a:pt x="278964" y="268645"/>
                  <a:pt x="301903" y="257175"/>
                </a:cubicBezTo>
                <a:cubicBezTo>
                  <a:pt x="317262" y="249496"/>
                  <a:pt x="330478" y="238125"/>
                  <a:pt x="344766" y="228600"/>
                </a:cubicBezTo>
                <a:cubicBezTo>
                  <a:pt x="399741" y="146136"/>
                  <a:pt x="340049" y="216670"/>
                  <a:pt x="459066" y="157162"/>
                </a:cubicBezTo>
                <a:cubicBezTo>
                  <a:pt x="506691" y="133350"/>
                  <a:pt x="551427" y="102563"/>
                  <a:pt x="601941" y="85725"/>
                </a:cubicBezTo>
                <a:cubicBezTo>
                  <a:pt x="660534" y="66194"/>
                  <a:pt x="727797" y="42394"/>
                  <a:pt x="787678" y="28575"/>
                </a:cubicBezTo>
                <a:cubicBezTo>
                  <a:pt x="815905" y="22061"/>
                  <a:pt x="844996" y="19968"/>
                  <a:pt x="873403" y="14287"/>
                </a:cubicBezTo>
                <a:cubicBezTo>
                  <a:pt x="892658" y="10436"/>
                  <a:pt x="911503" y="4762"/>
                  <a:pt x="930553" y="0"/>
                </a:cubicBezTo>
                <a:cubicBezTo>
                  <a:pt x="1078191" y="4762"/>
                  <a:pt x="1225992" y="5860"/>
                  <a:pt x="1373466" y="14287"/>
                </a:cubicBezTo>
                <a:cubicBezTo>
                  <a:pt x="1402858" y="15967"/>
                  <a:pt x="1499389" y="52912"/>
                  <a:pt x="1516341" y="57150"/>
                </a:cubicBezTo>
                <a:cubicBezTo>
                  <a:pt x="1649086" y="90335"/>
                  <a:pt x="1484059" y="50694"/>
                  <a:pt x="1659216" y="85725"/>
                </a:cubicBezTo>
                <a:cubicBezTo>
                  <a:pt x="1753752" y="104632"/>
                  <a:pt x="1678390" y="100012"/>
                  <a:pt x="1773516" y="100012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BE34ED2-1A1A-3C49-9745-6E5D3750CE34}"/>
              </a:ext>
            </a:extLst>
          </p:cNvPr>
          <p:cNvSpPr/>
          <p:nvPr/>
        </p:nvSpPr>
        <p:spPr>
          <a:xfrm>
            <a:off x="7590833" y="3979067"/>
            <a:ext cx="3821163" cy="1485900"/>
          </a:xfrm>
          <a:custGeom>
            <a:avLst/>
            <a:gdLst>
              <a:gd name="connsiteX0" fmla="*/ 1530628 w 3821163"/>
              <a:gd name="connsiteY0" fmla="*/ 285750 h 1485900"/>
              <a:gd name="connsiteX1" fmla="*/ 1630641 w 3821163"/>
              <a:gd name="connsiteY1" fmla="*/ 300037 h 1485900"/>
              <a:gd name="connsiteX2" fmla="*/ 3645178 w 3821163"/>
              <a:gd name="connsiteY2" fmla="*/ 328612 h 1485900"/>
              <a:gd name="connsiteX3" fmla="*/ 3688041 w 3821163"/>
              <a:gd name="connsiteY3" fmla="*/ 357187 h 1485900"/>
              <a:gd name="connsiteX4" fmla="*/ 3745191 w 3821163"/>
              <a:gd name="connsiteY4" fmla="*/ 385762 h 1485900"/>
              <a:gd name="connsiteX5" fmla="*/ 3788053 w 3821163"/>
              <a:gd name="connsiteY5" fmla="*/ 428625 h 1485900"/>
              <a:gd name="connsiteX6" fmla="*/ 3788053 w 3821163"/>
              <a:gd name="connsiteY6" fmla="*/ 757237 h 1485900"/>
              <a:gd name="connsiteX7" fmla="*/ 3745191 w 3821163"/>
              <a:gd name="connsiteY7" fmla="*/ 800100 h 1485900"/>
              <a:gd name="connsiteX8" fmla="*/ 3716616 w 3821163"/>
              <a:gd name="connsiteY8" fmla="*/ 842962 h 1485900"/>
              <a:gd name="connsiteX9" fmla="*/ 3673753 w 3821163"/>
              <a:gd name="connsiteY9" fmla="*/ 885825 h 1485900"/>
              <a:gd name="connsiteX10" fmla="*/ 3559453 w 3821163"/>
              <a:gd name="connsiteY10" fmla="*/ 1042987 h 1485900"/>
              <a:gd name="connsiteX11" fmla="*/ 3416578 w 3821163"/>
              <a:gd name="connsiteY11" fmla="*/ 1171575 h 1485900"/>
              <a:gd name="connsiteX12" fmla="*/ 3388003 w 3821163"/>
              <a:gd name="connsiteY12" fmla="*/ 1214437 h 1485900"/>
              <a:gd name="connsiteX13" fmla="*/ 3316566 w 3821163"/>
              <a:gd name="connsiteY13" fmla="*/ 1243012 h 1485900"/>
              <a:gd name="connsiteX14" fmla="*/ 3259416 w 3821163"/>
              <a:gd name="connsiteY14" fmla="*/ 1257300 h 1485900"/>
              <a:gd name="connsiteX15" fmla="*/ 3216553 w 3821163"/>
              <a:gd name="connsiteY15" fmla="*/ 1271587 h 1485900"/>
              <a:gd name="connsiteX16" fmla="*/ 3116541 w 3821163"/>
              <a:gd name="connsiteY16" fmla="*/ 1285875 h 1485900"/>
              <a:gd name="connsiteX17" fmla="*/ 2902228 w 3821163"/>
              <a:gd name="connsiteY17" fmla="*/ 1343025 h 1485900"/>
              <a:gd name="connsiteX18" fmla="*/ 2773641 w 3821163"/>
              <a:gd name="connsiteY18" fmla="*/ 1357312 h 1485900"/>
              <a:gd name="connsiteX19" fmla="*/ 2645053 w 3821163"/>
              <a:gd name="connsiteY19" fmla="*/ 1385887 h 1485900"/>
              <a:gd name="connsiteX20" fmla="*/ 2516466 w 3821163"/>
              <a:gd name="connsiteY20" fmla="*/ 1400175 h 1485900"/>
              <a:gd name="connsiteX21" fmla="*/ 2430741 w 3821163"/>
              <a:gd name="connsiteY21" fmla="*/ 1414462 h 1485900"/>
              <a:gd name="connsiteX22" fmla="*/ 2159278 w 3821163"/>
              <a:gd name="connsiteY22" fmla="*/ 1443037 h 1485900"/>
              <a:gd name="connsiteX23" fmla="*/ 2044978 w 3821163"/>
              <a:gd name="connsiteY23" fmla="*/ 1457325 h 1485900"/>
              <a:gd name="connsiteX24" fmla="*/ 1973541 w 3821163"/>
              <a:gd name="connsiteY24" fmla="*/ 1471612 h 1485900"/>
              <a:gd name="connsiteX25" fmla="*/ 1816378 w 3821163"/>
              <a:gd name="connsiteY25" fmla="*/ 1485900 h 1485900"/>
              <a:gd name="connsiteX26" fmla="*/ 1087716 w 3821163"/>
              <a:gd name="connsiteY26" fmla="*/ 1471612 h 1485900"/>
              <a:gd name="connsiteX27" fmla="*/ 887691 w 3821163"/>
              <a:gd name="connsiteY27" fmla="*/ 1428750 h 1485900"/>
              <a:gd name="connsiteX28" fmla="*/ 759103 w 3821163"/>
              <a:gd name="connsiteY28" fmla="*/ 1414462 h 1485900"/>
              <a:gd name="connsiteX29" fmla="*/ 701953 w 3821163"/>
              <a:gd name="connsiteY29" fmla="*/ 1400175 h 1485900"/>
              <a:gd name="connsiteX30" fmla="*/ 587653 w 3821163"/>
              <a:gd name="connsiteY30" fmla="*/ 1357312 h 1485900"/>
              <a:gd name="connsiteX31" fmla="*/ 501928 w 3821163"/>
              <a:gd name="connsiteY31" fmla="*/ 1328737 h 1485900"/>
              <a:gd name="connsiteX32" fmla="*/ 373341 w 3821163"/>
              <a:gd name="connsiteY32" fmla="*/ 1285875 h 1485900"/>
              <a:gd name="connsiteX33" fmla="*/ 330478 w 3821163"/>
              <a:gd name="connsiteY33" fmla="*/ 1271587 h 1485900"/>
              <a:gd name="connsiteX34" fmla="*/ 187603 w 3821163"/>
              <a:gd name="connsiteY34" fmla="*/ 1214437 h 1485900"/>
              <a:gd name="connsiteX35" fmla="*/ 144741 w 3821163"/>
              <a:gd name="connsiteY35" fmla="*/ 1200150 h 1485900"/>
              <a:gd name="connsiteX36" fmla="*/ 30441 w 3821163"/>
              <a:gd name="connsiteY36" fmla="*/ 1128712 h 1485900"/>
              <a:gd name="connsiteX37" fmla="*/ 1866 w 3821163"/>
              <a:gd name="connsiteY37" fmla="*/ 1071562 h 1485900"/>
              <a:gd name="connsiteX38" fmla="*/ 16153 w 3821163"/>
              <a:gd name="connsiteY38" fmla="*/ 628650 h 1485900"/>
              <a:gd name="connsiteX39" fmla="*/ 59016 w 3821163"/>
              <a:gd name="connsiteY39" fmla="*/ 557212 h 1485900"/>
              <a:gd name="connsiteX40" fmla="*/ 144741 w 3821163"/>
              <a:gd name="connsiteY40" fmla="*/ 428625 h 1485900"/>
              <a:gd name="connsiteX41" fmla="*/ 201891 w 3821163"/>
              <a:gd name="connsiteY41" fmla="*/ 328612 h 1485900"/>
              <a:gd name="connsiteX42" fmla="*/ 230466 w 3821163"/>
              <a:gd name="connsiteY42" fmla="*/ 285750 h 1485900"/>
              <a:gd name="connsiteX43" fmla="*/ 301903 w 3821163"/>
              <a:gd name="connsiteY43" fmla="*/ 257175 h 1485900"/>
              <a:gd name="connsiteX44" fmla="*/ 344766 w 3821163"/>
              <a:gd name="connsiteY44" fmla="*/ 228600 h 1485900"/>
              <a:gd name="connsiteX45" fmla="*/ 459066 w 3821163"/>
              <a:gd name="connsiteY45" fmla="*/ 157162 h 1485900"/>
              <a:gd name="connsiteX46" fmla="*/ 601941 w 3821163"/>
              <a:gd name="connsiteY46" fmla="*/ 85725 h 1485900"/>
              <a:gd name="connsiteX47" fmla="*/ 787678 w 3821163"/>
              <a:gd name="connsiteY47" fmla="*/ 28575 h 1485900"/>
              <a:gd name="connsiteX48" fmla="*/ 873403 w 3821163"/>
              <a:gd name="connsiteY48" fmla="*/ 14287 h 1485900"/>
              <a:gd name="connsiteX49" fmla="*/ 930553 w 3821163"/>
              <a:gd name="connsiteY49" fmla="*/ 0 h 1485900"/>
              <a:gd name="connsiteX50" fmla="*/ 1373466 w 3821163"/>
              <a:gd name="connsiteY50" fmla="*/ 14287 h 1485900"/>
              <a:gd name="connsiteX51" fmla="*/ 1516341 w 3821163"/>
              <a:gd name="connsiteY51" fmla="*/ 57150 h 1485900"/>
              <a:gd name="connsiteX52" fmla="*/ 1659216 w 3821163"/>
              <a:gd name="connsiteY52" fmla="*/ 85725 h 1485900"/>
              <a:gd name="connsiteX53" fmla="*/ 1773516 w 3821163"/>
              <a:gd name="connsiteY53" fmla="*/ 100012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821163" h="1485900">
                <a:moveTo>
                  <a:pt x="1530628" y="285750"/>
                </a:moveTo>
                <a:cubicBezTo>
                  <a:pt x="1563966" y="290512"/>
                  <a:pt x="1596968" y="299566"/>
                  <a:pt x="1630641" y="300037"/>
                </a:cubicBezTo>
                <a:cubicBezTo>
                  <a:pt x="3668178" y="328534"/>
                  <a:pt x="2935971" y="186775"/>
                  <a:pt x="3645178" y="328612"/>
                </a:cubicBezTo>
                <a:cubicBezTo>
                  <a:pt x="3659466" y="338137"/>
                  <a:pt x="3673132" y="348668"/>
                  <a:pt x="3688041" y="357187"/>
                </a:cubicBezTo>
                <a:cubicBezTo>
                  <a:pt x="3706533" y="367754"/>
                  <a:pt x="3727860" y="373382"/>
                  <a:pt x="3745191" y="385762"/>
                </a:cubicBezTo>
                <a:cubicBezTo>
                  <a:pt x="3761633" y="397506"/>
                  <a:pt x="3773766" y="414337"/>
                  <a:pt x="3788053" y="428625"/>
                </a:cubicBezTo>
                <a:cubicBezTo>
                  <a:pt x="3824666" y="575076"/>
                  <a:pt x="3839145" y="573304"/>
                  <a:pt x="3788053" y="757237"/>
                </a:cubicBezTo>
                <a:cubicBezTo>
                  <a:pt x="3782645" y="776705"/>
                  <a:pt x="3758126" y="784578"/>
                  <a:pt x="3745191" y="800100"/>
                </a:cubicBezTo>
                <a:cubicBezTo>
                  <a:pt x="3734198" y="813291"/>
                  <a:pt x="3727609" y="829771"/>
                  <a:pt x="3716616" y="842962"/>
                </a:cubicBezTo>
                <a:cubicBezTo>
                  <a:pt x="3703681" y="858484"/>
                  <a:pt x="3686688" y="870303"/>
                  <a:pt x="3673753" y="885825"/>
                </a:cubicBezTo>
                <a:cubicBezTo>
                  <a:pt x="3631106" y="937001"/>
                  <a:pt x="3621238" y="1001796"/>
                  <a:pt x="3559453" y="1042987"/>
                </a:cubicBezTo>
                <a:cubicBezTo>
                  <a:pt x="3501872" y="1081375"/>
                  <a:pt x="3461440" y="1104282"/>
                  <a:pt x="3416578" y="1171575"/>
                </a:cubicBezTo>
                <a:cubicBezTo>
                  <a:pt x="3407053" y="1185862"/>
                  <a:pt x="3401976" y="1204456"/>
                  <a:pt x="3388003" y="1214437"/>
                </a:cubicBezTo>
                <a:cubicBezTo>
                  <a:pt x="3367133" y="1229344"/>
                  <a:pt x="3340897" y="1234902"/>
                  <a:pt x="3316566" y="1243012"/>
                </a:cubicBezTo>
                <a:cubicBezTo>
                  <a:pt x="3297937" y="1249222"/>
                  <a:pt x="3278297" y="1251906"/>
                  <a:pt x="3259416" y="1257300"/>
                </a:cubicBezTo>
                <a:cubicBezTo>
                  <a:pt x="3244935" y="1261437"/>
                  <a:pt x="3231321" y="1268633"/>
                  <a:pt x="3216553" y="1271587"/>
                </a:cubicBezTo>
                <a:cubicBezTo>
                  <a:pt x="3183531" y="1278191"/>
                  <a:pt x="3149469" y="1278819"/>
                  <a:pt x="3116541" y="1285875"/>
                </a:cubicBezTo>
                <a:cubicBezTo>
                  <a:pt x="2972501" y="1316741"/>
                  <a:pt x="3057261" y="1315666"/>
                  <a:pt x="2902228" y="1343025"/>
                </a:cubicBezTo>
                <a:cubicBezTo>
                  <a:pt x="2859758" y="1350520"/>
                  <a:pt x="2816503" y="1352550"/>
                  <a:pt x="2773641" y="1357312"/>
                </a:cubicBezTo>
                <a:cubicBezTo>
                  <a:pt x="2730778" y="1366837"/>
                  <a:pt x="2688364" y="1378668"/>
                  <a:pt x="2645053" y="1385887"/>
                </a:cubicBezTo>
                <a:cubicBezTo>
                  <a:pt x="2602514" y="1392977"/>
                  <a:pt x="2559214" y="1394475"/>
                  <a:pt x="2516466" y="1400175"/>
                </a:cubicBezTo>
                <a:cubicBezTo>
                  <a:pt x="2487751" y="1404004"/>
                  <a:pt x="2459504" y="1411011"/>
                  <a:pt x="2430741" y="1414462"/>
                </a:cubicBezTo>
                <a:cubicBezTo>
                  <a:pt x="2340402" y="1425303"/>
                  <a:pt x="2249709" y="1432989"/>
                  <a:pt x="2159278" y="1443037"/>
                </a:cubicBezTo>
                <a:cubicBezTo>
                  <a:pt x="2121116" y="1447277"/>
                  <a:pt x="2082928" y="1451487"/>
                  <a:pt x="2044978" y="1457325"/>
                </a:cubicBezTo>
                <a:cubicBezTo>
                  <a:pt x="2020976" y="1461018"/>
                  <a:pt x="1997637" y="1468600"/>
                  <a:pt x="1973541" y="1471612"/>
                </a:cubicBezTo>
                <a:cubicBezTo>
                  <a:pt x="1921343" y="1478137"/>
                  <a:pt x="1868766" y="1481137"/>
                  <a:pt x="1816378" y="1485900"/>
                </a:cubicBezTo>
                <a:cubicBezTo>
                  <a:pt x="1573491" y="1481137"/>
                  <a:pt x="1330357" y="1483545"/>
                  <a:pt x="1087716" y="1471612"/>
                </a:cubicBezTo>
                <a:cubicBezTo>
                  <a:pt x="922306" y="1463477"/>
                  <a:pt x="993285" y="1444995"/>
                  <a:pt x="887691" y="1428750"/>
                </a:cubicBezTo>
                <a:cubicBezTo>
                  <a:pt x="845066" y="1422192"/>
                  <a:pt x="801966" y="1419225"/>
                  <a:pt x="759103" y="1414462"/>
                </a:cubicBezTo>
                <a:cubicBezTo>
                  <a:pt x="740053" y="1409700"/>
                  <a:pt x="720834" y="1405570"/>
                  <a:pt x="701953" y="1400175"/>
                </a:cubicBezTo>
                <a:cubicBezTo>
                  <a:pt x="652428" y="1386025"/>
                  <a:pt x="642986" y="1377433"/>
                  <a:pt x="587653" y="1357312"/>
                </a:cubicBezTo>
                <a:cubicBezTo>
                  <a:pt x="559346" y="1347018"/>
                  <a:pt x="530503" y="1338262"/>
                  <a:pt x="501928" y="1328737"/>
                </a:cubicBezTo>
                <a:lnTo>
                  <a:pt x="373341" y="1285875"/>
                </a:lnTo>
                <a:cubicBezTo>
                  <a:pt x="359053" y="1281112"/>
                  <a:pt x="344461" y="1277180"/>
                  <a:pt x="330478" y="1271587"/>
                </a:cubicBezTo>
                <a:cubicBezTo>
                  <a:pt x="282853" y="1252537"/>
                  <a:pt x="236265" y="1230657"/>
                  <a:pt x="187603" y="1214437"/>
                </a:cubicBezTo>
                <a:cubicBezTo>
                  <a:pt x="173316" y="1209675"/>
                  <a:pt x="158211" y="1206885"/>
                  <a:pt x="144741" y="1200150"/>
                </a:cubicBezTo>
                <a:cubicBezTo>
                  <a:pt x="110275" y="1182917"/>
                  <a:pt x="64443" y="1151380"/>
                  <a:pt x="30441" y="1128712"/>
                </a:cubicBezTo>
                <a:cubicBezTo>
                  <a:pt x="20916" y="1109662"/>
                  <a:pt x="2474" y="1092852"/>
                  <a:pt x="1866" y="1071562"/>
                </a:cubicBezTo>
                <a:cubicBezTo>
                  <a:pt x="-2353" y="923908"/>
                  <a:pt x="-159" y="775461"/>
                  <a:pt x="16153" y="628650"/>
                </a:cubicBezTo>
                <a:cubicBezTo>
                  <a:pt x="19220" y="601050"/>
                  <a:pt x="45530" y="581487"/>
                  <a:pt x="59016" y="557212"/>
                </a:cubicBezTo>
                <a:cubicBezTo>
                  <a:pt x="128109" y="432845"/>
                  <a:pt x="35800" y="573880"/>
                  <a:pt x="144741" y="428625"/>
                </a:cubicBezTo>
                <a:cubicBezTo>
                  <a:pt x="186511" y="372931"/>
                  <a:pt x="163924" y="395054"/>
                  <a:pt x="201891" y="328612"/>
                </a:cubicBezTo>
                <a:cubicBezTo>
                  <a:pt x="210410" y="313703"/>
                  <a:pt x="216493" y="295731"/>
                  <a:pt x="230466" y="285750"/>
                </a:cubicBezTo>
                <a:cubicBezTo>
                  <a:pt x="251336" y="270843"/>
                  <a:pt x="278964" y="268645"/>
                  <a:pt x="301903" y="257175"/>
                </a:cubicBezTo>
                <a:cubicBezTo>
                  <a:pt x="317262" y="249496"/>
                  <a:pt x="330478" y="238125"/>
                  <a:pt x="344766" y="228600"/>
                </a:cubicBezTo>
                <a:cubicBezTo>
                  <a:pt x="399741" y="146136"/>
                  <a:pt x="340049" y="216670"/>
                  <a:pt x="459066" y="157162"/>
                </a:cubicBezTo>
                <a:cubicBezTo>
                  <a:pt x="506691" y="133350"/>
                  <a:pt x="551427" y="102563"/>
                  <a:pt x="601941" y="85725"/>
                </a:cubicBezTo>
                <a:cubicBezTo>
                  <a:pt x="660534" y="66194"/>
                  <a:pt x="727797" y="42394"/>
                  <a:pt x="787678" y="28575"/>
                </a:cubicBezTo>
                <a:cubicBezTo>
                  <a:pt x="815905" y="22061"/>
                  <a:pt x="844996" y="19968"/>
                  <a:pt x="873403" y="14287"/>
                </a:cubicBezTo>
                <a:cubicBezTo>
                  <a:pt x="892658" y="10436"/>
                  <a:pt x="911503" y="4762"/>
                  <a:pt x="930553" y="0"/>
                </a:cubicBezTo>
                <a:cubicBezTo>
                  <a:pt x="1078191" y="4762"/>
                  <a:pt x="1225992" y="5860"/>
                  <a:pt x="1373466" y="14287"/>
                </a:cubicBezTo>
                <a:cubicBezTo>
                  <a:pt x="1402858" y="15967"/>
                  <a:pt x="1499389" y="52912"/>
                  <a:pt x="1516341" y="57150"/>
                </a:cubicBezTo>
                <a:cubicBezTo>
                  <a:pt x="1649086" y="90335"/>
                  <a:pt x="1484059" y="50694"/>
                  <a:pt x="1659216" y="85725"/>
                </a:cubicBezTo>
                <a:cubicBezTo>
                  <a:pt x="1753752" y="104632"/>
                  <a:pt x="1678390" y="100012"/>
                  <a:pt x="1773516" y="100012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AA3E91-A934-A04B-8F1D-4DA0395AB640}"/>
              </a:ext>
            </a:extLst>
          </p:cNvPr>
          <p:cNvSpPr/>
          <p:nvPr/>
        </p:nvSpPr>
        <p:spPr>
          <a:xfrm>
            <a:off x="4976810" y="4186238"/>
            <a:ext cx="1143000" cy="466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6C870F-8A3B-F541-9B5B-6B719ACE3A82}"/>
              </a:ext>
            </a:extLst>
          </p:cNvPr>
          <p:cNvSpPr/>
          <p:nvPr/>
        </p:nvSpPr>
        <p:spPr>
          <a:xfrm>
            <a:off x="7829547" y="4610897"/>
            <a:ext cx="1143000" cy="466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967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321C-EDB7-C74D-A787-0537A9D0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Result</a:t>
            </a:r>
            <a:r>
              <a:rPr lang="ro-RO" dirty="0"/>
              <a:t> – </a:t>
            </a:r>
            <a:r>
              <a:rPr lang="ro-RO" dirty="0" err="1"/>
              <a:t>parse</a:t>
            </a:r>
            <a:r>
              <a:rPr lang="ro-RO" dirty="0"/>
              <a:t> </a:t>
            </a:r>
            <a:r>
              <a:rPr lang="ro-RO" dirty="0" err="1"/>
              <a:t>tree</a:t>
            </a:r>
            <a:r>
              <a:rPr lang="ro-RO" dirty="0"/>
              <a:t> -</a:t>
            </a:r>
            <a:r>
              <a:rPr lang="ro-RO" dirty="0" err="1"/>
              <a:t>representation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15F5-4608-E240-A2E7-2E0ABC23C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Arbitrary</a:t>
            </a:r>
            <a:r>
              <a:rPr lang="ro-RO" dirty="0"/>
              <a:t> </a:t>
            </a:r>
            <a:r>
              <a:rPr lang="ro-RO" dirty="0" err="1"/>
              <a:t>tree</a:t>
            </a:r>
            <a:r>
              <a:rPr lang="ro-RO" dirty="0"/>
              <a:t> – </a:t>
            </a:r>
            <a:r>
              <a:rPr lang="ro-RO" dirty="0" err="1"/>
              <a:t>child</a:t>
            </a:r>
            <a:r>
              <a:rPr lang="ro-RO" dirty="0"/>
              <a:t> </a:t>
            </a:r>
            <a:r>
              <a:rPr lang="ro-RO" dirty="0" err="1"/>
              <a:t>sybling</a:t>
            </a:r>
            <a:r>
              <a:rPr lang="ro-RO" dirty="0"/>
              <a:t> </a:t>
            </a:r>
            <a:r>
              <a:rPr lang="ro-RO" dirty="0" err="1"/>
              <a:t>representation</a:t>
            </a:r>
            <a:endParaRPr lang="ro-RO" dirty="0"/>
          </a:p>
          <a:p>
            <a:endParaRPr lang="ro-RO" dirty="0"/>
          </a:p>
          <a:p>
            <a:r>
              <a:rPr lang="ro-RO" dirty="0" err="1"/>
              <a:t>Sequence</a:t>
            </a:r>
            <a:r>
              <a:rPr lang="ro-RO" dirty="0"/>
              <a:t> of </a:t>
            </a:r>
            <a:r>
              <a:rPr lang="ro-RO" dirty="0" err="1"/>
              <a:t>derivations</a:t>
            </a:r>
            <a:r>
              <a:rPr lang="ro-RO" dirty="0"/>
              <a:t> S =&gt; </a:t>
            </a:r>
            <a:r>
              <a:rPr lang="en-US" dirty="0"/>
              <a:t>𝜶</a:t>
            </a:r>
            <a:r>
              <a:rPr lang="en-US" baseline="-25000" dirty="0"/>
              <a:t>1</a:t>
            </a:r>
            <a:r>
              <a:rPr lang="en-US" dirty="0"/>
              <a:t> =&gt; 𝜶</a:t>
            </a:r>
            <a:r>
              <a:rPr lang="en-US" baseline="-25000" dirty="0"/>
              <a:t>2</a:t>
            </a:r>
            <a:r>
              <a:rPr lang="en-US" dirty="0"/>
              <a:t> =&gt;… =&gt; 𝜶</a:t>
            </a:r>
            <a:r>
              <a:rPr lang="en-US" baseline="-25000" dirty="0"/>
              <a:t>n</a:t>
            </a:r>
            <a:r>
              <a:rPr lang="en-US" dirty="0"/>
              <a:t> = w</a:t>
            </a:r>
          </a:p>
          <a:p>
            <a:endParaRPr lang="en-US" dirty="0"/>
          </a:p>
          <a:p>
            <a:r>
              <a:rPr lang="en-US" dirty="0"/>
              <a:t>String of production – index associated to prod – which prod is used at each derivation step</a:t>
            </a:r>
            <a:endParaRPr lang="ro-RO" dirty="0"/>
          </a:p>
          <a:p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E59FB-58F3-9642-833E-6F0A5AD0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371807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28AD-80BF-AB4F-8A4F-351EC3AE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Descendent recursive </a:t>
            </a:r>
            <a:r>
              <a:rPr lang="ro-RO" dirty="0" err="1"/>
              <a:t>parser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5A4BA-7731-8C4A-9D7F-ACBD06402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Example</a:t>
            </a: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F07B9-2222-CF40-A148-55423110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22523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27A9-0B5D-E049-82AE-B34397A5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r>
              <a:rPr lang="ro-RO" dirty="0"/>
              <a:t>Formal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DE13F-BF06-774F-B473-6F351116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6"/>
            <a:ext cx="10515600" cy="4948237"/>
          </a:xfrm>
        </p:spPr>
        <p:txBody>
          <a:bodyPr>
            <a:normAutofit lnSpcReduction="10000"/>
          </a:bodyPr>
          <a:lstStyle/>
          <a:p>
            <a:r>
              <a:rPr lang="ro-RO" dirty="0" err="1"/>
              <a:t>Configuration</a:t>
            </a:r>
            <a:endParaRPr lang="ro-RO" dirty="0"/>
          </a:p>
          <a:p>
            <a:pPr marL="0" indent="0">
              <a:buNone/>
            </a:pPr>
            <a:r>
              <a:rPr lang="ro-RO" b="1" dirty="0"/>
              <a:t>				</a:t>
            </a:r>
            <a:r>
              <a:rPr lang="en-US" sz="3600" b="1" dirty="0"/>
              <a:t>(s, </a:t>
            </a:r>
            <a:r>
              <a:rPr lang="en-US" sz="3600" b="1" dirty="0" err="1"/>
              <a:t>i</a:t>
            </a:r>
            <a:r>
              <a:rPr lang="en-US" sz="3600" b="1" dirty="0"/>
              <a:t>, 𝛼, 𝛽)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where:</a:t>
            </a:r>
          </a:p>
          <a:p>
            <a:pPr lvl="1"/>
            <a:r>
              <a:rPr lang="en-US" dirty="0"/>
              <a:t>s = state of the parsing, can be:</a:t>
            </a:r>
          </a:p>
          <a:p>
            <a:pPr lvl="3"/>
            <a:r>
              <a:rPr lang="en-US" dirty="0"/>
              <a:t>q = normal state</a:t>
            </a:r>
          </a:p>
          <a:p>
            <a:pPr lvl="3"/>
            <a:r>
              <a:rPr lang="en-US" dirty="0"/>
              <a:t>b = back state</a:t>
            </a:r>
          </a:p>
          <a:p>
            <a:pPr lvl="3"/>
            <a:r>
              <a:rPr lang="en-US" dirty="0"/>
              <a:t>f =  final state - corresponding to success: </a:t>
            </a:r>
            <a:r>
              <a:rPr lang="ro-RO" dirty="0"/>
              <a:t>w ∊ L(G)</a:t>
            </a:r>
          </a:p>
          <a:p>
            <a:pPr lvl="3"/>
            <a:r>
              <a:rPr lang="en-US" dirty="0"/>
              <a:t>e = error state – corresponding to </a:t>
            </a:r>
            <a:r>
              <a:rPr lang="en-US" dirty="0" err="1"/>
              <a:t>insuccess</a:t>
            </a:r>
            <a:r>
              <a:rPr lang="en-US" dirty="0"/>
              <a:t>: </a:t>
            </a:r>
            <a:r>
              <a:rPr lang="ro-RO" dirty="0"/>
              <a:t>w ∉ L(G)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– position of current symbol in input sequence</a:t>
            </a:r>
          </a:p>
          <a:p>
            <a:pPr marL="457200" lvl="1" indent="0">
              <a:buNone/>
            </a:pPr>
            <a:r>
              <a:rPr lang="en-US" dirty="0"/>
              <a:t>			 w = a1a2…an,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∊ {1,...,n+1}</a:t>
            </a:r>
          </a:p>
          <a:p>
            <a:pPr lvl="1"/>
            <a:r>
              <a:rPr lang="en-US" b="1" dirty="0"/>
              <a:t>𝛼 = </a:t>
            </a:r>
            <a:r>
              <a:rPr lang="en-US" dirty="0"/>
              <a:t>working stack, stores the way the parse is built</a:t>
            </a:r>
          </a:p>
          <a:p>
            <a:pPr lvl="1"/>
            <a:r>
              <a:rPr lang="en-US" b="1" dirty="0"/>
              <a:t>𝛽 = </a:t>
            </a:r>
            <a:r>
              <a:rPr lang="en-US" dirty="0"/>
              <a:t>input stack, part of the tree to be built</a:t>
            </a:r>
          </a:p>
          <a:p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7BA46-6476-9441-B5D2-61B64AC2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C427C5-F516-CA42-AA2D-3FC96826BBD3}"/>
              </a:ext>
            </a:extLst>
          </p:cNvPr>
          <p:cNvSpPr/>
          <p:nvPr/>
        </p:nvSpPr>
        <p:spPr>
          <a:xfrm>
            <a:off x="8025161" y="269721"/>
            <a:ext cx="3456878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Initial configuration:</a:t>
            </a:r>
          </a:p>
          <a:p>
            <a:pPr algn="ctr"/>
            <a:r>
              <a:rPr lang="en-US" sz="2800" dirty="0"/>
              <a:t>(q,1,𝜀, 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A00D96-FFB3-2C4E-97EB-BE6BE9FA5681}"/>
              </a:ext>
            </a:extLst>
          </p:cNvPr>
          <p:cNvSpPr/>
          <p:nvPr/>
        </p:nvSpPr>
        <p:spPr>
          <a:xfrm>
            <a:off x="8153400" y="4594080"/>
            <a:ext cx="3456878" cy="1918010"/>
          </a:xfrm>
          <a:prstGeom prst="rect">
            <a:avLst/>
          </a:prstGeom>
          <a:solidFill>
            <a:srgbClr val="521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Final configuration:</a:t>
            </a:r>
          </a:p>
          <a:p>
            <a:pPr algn="ctr"/>
            <a:r>
              <a:rPr lang="en-US" sz="2800" dirty="0"/>
              <a:t>(f,n+1,</a:t>
            </a:r>
            <a:r>
              <a:rPr lang="en-US" sz="2800" b="1" dirty="0"/>
              <a:t> 𝛼</a:t>
            </a:r>
            <a:r>
              <a:rPr lang="en-US" sz="2800" dirty="0"/>
              <a:t>,𝜀)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F6605E-0DCC-6047-BA47-718C17537604}"/>
              </a:ext>
            </a:extLst>
          </p:cNvPr>
          <p:cNvSpPr/>
          <p:nvPr/>
        </p:nvSpPr>
        <p:spPr>
          <a:xfrm>
            <a:off x="6230047" y="2757392"/>
            <a:ext cx="3104453" cy="1164663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Define moves between configurations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B2540D-119B-5B4E-B87D-DBDE28A8FEDE}"/>
              </a:ext>
            </a:extLst>
          </p:cNvPr>
          <p:cNvCxnSpPr/>
          <p:nvPr/>
        </p:nvCxnSpPr>
        <p:spPr>
          <a:xfrm>
            <a:off x="9929813" y="2367118"/>
            <a:ext cx="0" cy="2047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4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0FB3-913B-5548-976A-B9C44E25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o-RO" b="1" dirty="0" err="1"/>
              <a:t>Expand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A1058-156A-7E48-9483-4E86630A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WHEN: head of input stack is a nonterminal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(</a:t>
            </a:r>
            <a:r>
              <a:rPr lang="ro-RO" dirty="0" err="1"/>
              <a:t>q,i</a:t>
            </a:r>
            <a:r>
              <a:rPr lang="ro-RO" dirty="0"/>
              <a:t>,</a:t>
            </a:r>
            <a:r>
              <a:rPr lang="en-US" b="1" dirty="0"/>
              <a:t> </a:t>
            </a:r>
            <a:r>
              <a:rPr lang="en-US" dirty="0"/>
              <a:t>𝜶, A𝜷) ⊢ (</a:t>
            </a:r>
            <a:r>
              <a:rPr lang="en-US" dirty="0" err="1"/>
              <a:t>q,i</a:t>
            </a:r>
            <a:r>
              <a:rPr lang="en-US" dirty="0"/>
              <a:t>, 𝜶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𝜸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𝜷)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where:</a:t>
            </a:r>
          </a:p>
          <a:p>
            <a:pPr marL="0" indent="0">
              <a:buNone/>
            </a:pPr>
            <a:r>
              <a:rPr lang="en-US" dirty="0"/>
              <a:t>A → 𝜸</a:t>
            </a:r>
            <a:r>
              <a:rPr lang="en-US" baseline="-25000" dirty="0"/>
              <a:t>1 </a:t>
            </a:r>
            <a:r>
              <a:rPr lang="en-US" dirty="0"/>
              <a:t>| 𝜸</a:t>
            </a:r>
            <a:r>
              <a:rPr lang="en-US" baseline="-25000" dirty="0"/>
              <a:t>2 </a:t>
            </a:r>
            <a:r>
              <a:rPr lang="en-US" dirty="0"/>
              <a:t>| … represents the productions corresponding to A</a:t>
            </a:r>
          </a:p>
          <a:p>
            <a:pPr marL="0" indent="0">
              <a:buNone/>
            </a:pPr>
            <a:r>
              <a:rPr lang="en-US" dirty="0"/>
              <a:t>1 = first prod of A</a:t>
            </a: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A77B1-0CAF-074A-93F0-E277E260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377585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0FB3-913B-5548-976A-B9C44E25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o-RO" b="1" dirty="0" err="1"/>
              <a:t>Advance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A1058-156A-7E48-9483-4E86630A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WHEN: head of input stack is a terminal = current symbol from input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(</a:t>
            </a:r>
            <a:r>
              <a:rPr lang="ro-RO" dirty="0" err="1"/>
              <a:t>q,i</a:t>
            </a:r>
            <a:r>
              <a:rPr lang="ro-RO" dirty="0"/>
              <a:t>,</a:t>
            </a:r>
            <a:r>
              <a:rPr lang="en-US" b="1" dirty="0"/>
              <a:t> </a:t>
            </a:r>
            <a:r>
              <a:rPr lang="en-US" dirty="0"/>
              <a:t>𝜶,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𝜷) ⊢ (q,</a:t>
            </a:r>
            <a:r>
              <a:rPr lang="en-US" dirty="0">
                <a:solidFill>
                  <a:srgbClr val="FF0000"/>
                </a:solidFill>
              </a:rPr>
              <a:t>i+1</a:t>
            </a:r>
            <a:r>
              <a:rPr lang="en-US" dirty="0"/>
              <a:t>, 𝜶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baseline="-25000" dirty="0" err="1">
                <a:solidFill>
                  <a:srgbClr val="FF0000"/>
                </a:solidFill>
              </a:rPr>
              <a:t>i</a:t>
            </a:r>
            <a:r>
              <a:rPr lang="en-US" dirty="0"/>
              <a:t>, 𝜷)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A77B1-0CAF-074A-93F0-E277E260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338966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0FB3-913B-5548-976A-B9C44E25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o-RO" b="1" dirty="0" err="1"/>
              <a:t>Momentary</a:t>
            </a:r>
            <a:r>
              <a:rPr lang="ro-RO" b="1" dirty="0"/>
              <a:t> </a:t>
            </a:r>
            <a:r>
              <a:rPr lang="ro-RO" b="1" dirty="0" err="1"/>
              <a:t>insuccess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A1058-156A-7E48-9483-4E86630A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WHEN: head of input stack is a terminal ≠ current symbol from input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(</a:t>
            </a:r>
            <a:r>
              <a:rPr lang="ro-RO" dirty="0" err="1"/>
              <a:t>q,i</a:t>
            </a:r>
            <a:r>
              <a:rPr lang="ro-RO" dirty="0"/>
              <a:t>,</a:t>
            </a:r>
            <a:r>
              <a:rPr lang="en-US" b="1" dirty="0"/>
              <a:t> </a:t>
            </a:r>
            <a:r>
              <a:rPr lang="en-US" dirty="0"/>
              <a:t>𝜶,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𝜷) ⊢ (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 err="1"/>
              <a:t>,i</a:t>
            </a:r>
            <a:r>
              <a:rPr lang="en-US" dirty="0"/>
              <a:t>, 𝜶, 𝜷)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A77B1-0CAF-074A-93F0-E277E260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79270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637</Words>
  <Application>Microsoft Macintosh PowerPoint</Application>
  <PresentationFormat>Widescreen</PresentationFormat>
  <Paragraphs>124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Course 6</vt:lpstr>
      <vt:lpstr>Parsing</vt:lpstr>
      <vt:lpstr>PowerPoint Presentation</vt:lpstr>
      <vt:lpstr>Result – parse tree -representation</vt:lpstr>
      <vt:lpstr>Descendent recursive parser</vt:lpstr>
      <vt:lpstr>Formal model</vt:lpstr>
      <vt:lpstr>Expand</vt:lpstr>
      <vt:lpstr>Advance</vt:lpstr>
      <vt:lpstr>Momentary insuccess</vt:lpstr>
      <vt:lpstr>Back</vt:lpstr>
      <vt:lpstr>Another try</vt:lpstr>
      <vt:lpstr>Success</vt:lpstr>
      <vt:lpstr>Algorithm</vt:lpstr>
      <vt:lpstr>w ∊ L(G) - HOW</vt:lpstr>
      <vt:lpstr>LL(1) Parser</vt:lpstr>
      <vt:lpstr>PowerPoint Presentation</vt:lpstr>
      <vt:lpstr>FIRSTk</vt:lpstr>
      <vt:lpstr>Construct FIRST</vt:lpstr>
      <vt:lpstr>PowerPoint Presentation</vt:lpstr>
      <vt:lpstr>FOLLOW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2018-11-08T06:48:33Z</dcterms:created>
  <dcterms:modified xsi:type="dcterms:W3CDTF">2019-11-11T09:46:17Z</dcterms:modified>
</cp:coreProperties>
</file>