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1" r:id="rId4"/>
    <p:sldId id="257" r:id="rId5"/>
    <p:sldId id="258" r:id="rId6"/>
    <p:sldId id="259" r:id="rId7"/>
    <p:sldId id="262" r:id="rId8"/>
    <p:sldId id="268" r:id="rId9"/>
    <p:sldId id="269" r:id="rId10"/>
    <p:sldId id="274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5T16:39:52.164" idx="1">
    <p:pos x="4494" y="25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F988-F0D5-C64B-97C5-89CD015B245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BAB5-C011-0044-BB1B-D260DA68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BAB5-C011-0044-BB1B-D260DA68D6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D8A-F184-ED4F-9540-41F7F630E505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C493-82F9-394A-840F-C4E1787C7AA7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B775-8B6B-5C48-9284-D790F4C1DB2C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6BA0-5F92-E64E-80E0-214BE1631F00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389E-08EA-9C40-9FE8-38FE4EFA177E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639-9D8F-A14C-AC24-B132B52568F0}" type="datetime1">
              <a:rPr lang="ro-RO" smtClean="0"/>
              <a:t>18.11.2019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F6A2-9B1C-B74D-A760-E734DF00E8BF}" type="datetime1">
              <a:rPr lang="ro-RO" smtClean="0"/>
              <a:t>18.11.2019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B8A2-87B9-0B4A-B14E-200D24D68EC0}" type="datetime1">
              <a:rPr lang="ro-RO" smtClean="0"/>
              <a:t>18.11.2019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24AE-F4F1-094B-8ADD-39D366A2C8CE}" type="datetime1">
              <a:rPr lang="ro-RO" smtClean="0"/>
              <a:t>18.11.2019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14D9-FFC4-4D43-8F53-59F576C8762B}" type="datetime1">
              <a:rPr lang="ro-RO" smtClean="0"/>
              <a:t>18.11.2019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33AD-7A81-7347-926B-D8F533EDF097}" type="datetime1">
              <a:rPr lang="ro-RO" smtClean="0"/>
              <a:t>18.11.2019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7095-83CD-8441-8B7D-72E4FF72D012}" type="datetime1">
              <a:rPr lang="ro-RO" smtClean="0"/>
              <a:t>18.11.2019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ABE7-8095-1E47-AF07-B9BC5FA5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LL(1)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1694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 </a:t>
            </a:r>
            <a:r>
              <a:rPr lang="en-US" sz="4000" u="sng" dirty="0"/>
              <a:t>grammar is LL(1)</a:t>
            </a:r>
            <a:r>
              <a:rPr lang="en-US" sz="4000" dirty="0"/>
              <a:t> if the LL(1) parse table does NOT contain conflicts – there exists at most one value in each cell of the table M(</a:t>
            </a:r>
            <a:r>
              <a:rPr lang="en-US" sz="4000" dirty="0" err="1"/>
              <a:t>A,a</a:t>
            </a:r>
            <a:r>
              <a:rPr lang="en-US" sz="40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82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Definire</a:t>
            </a:r>
            <a:r>
              <a:rPr lang="en-US" dirty="0"/>
              <a:t> configurations and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Language grammar G = (N, 𝚺, P,S)</a:t>
            </a:r>
          </a:p>
          <a:p>
            <a:pPr lvl="1"/>
            <a:r>
              <a:rPr lang="en-US" dirty="0"/>
              <a:t>LL(1) parse table</a:t>
            </a:r>
          </a:p>
          <a:p>
            <a:pPr lvl="1"/>
            <a:r>
              <a:rPr lang="en-US" dirty="0"/>
              <a:t>Sequence to be parsed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</a:t>
            </a:r>
            <a:r>
              <a:rPr lang="en-US" dirty="0"/>
              <a:t>&amp; </a:t>
            </a:r>
            <a:r>
              <a:rPr lang="en-US" b="1" dirty="0"/>
              <a:t>location of error</a:t>
            </a:r>
            <a:endParaRPr lang="is-I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5088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𝛼	= input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𝛽 = working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𝜋 = output (result)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($, $, 𝜋)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w$,S</a:t>
            </a:r>
            <a:r>
              <a:rPr lang="en-US" sz="2800" dirty="0"/>
              <a:t>$,𝜀)</a:t>
            </a:r>
          </a:p>
        </p:txBody>
      </p:sp>
    </p:spTree>
    <p:extLst>
      <p:ext uri="{BB962C8B-B14F-4D97-AF65-F5344CB8AC3E}">
        <p14:creationId xmlns:p14="http://schemas.microsoft.com/office/powerpoint/2010/main" val="14961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535"/>
          </a:xfrm>
        </p:spPr>
        <p:txBody>
          <a:bodyPr/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60"/>
            <a:ext cx="10515600" cy="50203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– put in stack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(pop A and push symbols of 𝛽) </a:t>
            </a:r>
          </a:p>
          <a:p>
            <a:pPr marL="0" indent="0">
              <a:buNone/>
            </a:pPr>
            <a:r>
              <a:rPr lang="en-US" dirty="0"/>
              <a:t>2. Pop – take off from stack (from both stacks)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Accept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Error - otherwise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88" y="1668019"/>
            <a:ext cx="7205779" cy="537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80" y="3236031"/>
            <a:ext cx="6422220" cy="649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80" y="4323650"/>
            <a:ext cx="1870023" cy="592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E7F401-D5FD-A441-BBF0-654A200ADB19}"/>
              </a:ext>
            </a:extLst>
          </p:cNvPr>
          <p:cNvSpPr/>
          <p:nvPr/>
        </p:nvSpPr>
        <p:spPr>
          <a:xfrm>
            <a:off x="5524500" y="1635849"/>
            <a:ext cx="830318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1C0CB4-69E1-4F43-BA3C-470EF200D135}"/>
              </a:ext>
            </a:extLst>
          </p:cNvPr>
          <p:cNvSpPr/>
          <p:nvPr/>
        </p:nvSpPr>
        <p:spPr>
          <a:xfrm>
            <a:off x="5386797" y="3236031"/>
            <a:ext cx="810804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LL(1)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/>
              <a:t>INPUT: </a:t>
            </a:r>
          </a:p>
          <a:p>
            <a:pPr lvl="1">
              <a:buFont typeface="Wingdings" pitchFamily="2" charset="2"/>
              <a:buChar char="§"/>
            </a:pPr>
            <a:r>
              <a:rPr lang="ro-RO" sz="2800" dirty="0"/>
              <a:t>LL(1) table </a:t>
            </a:r>
            <a:r>
              <a:rPr lang="ro-RO" sz="2800" dirty="0" err="1"/>
              <a:t>with</a:t>
            </a:r>
            <a:r>
              <a:rPr lang="ro-RO" sz="2800" dirty="0"/>
              <a:t> NO </a:t>
            </a:r>
            <a:r>
              <a:rPr lang="ro-RO" sz="2800" dirty="0" err="1"/>
              <a:t>conflicts</a:t>
            </a:r>
            <a:r>
              <a:rPr lang="ro-RO" sz="2800" dirty="0"/>
              <a:t>; </a:t>
            </a:r>
          </a:p>
          <a:p>
            <a:pPr lvl="1">
              <a:buFont typeface="Wingdings" pitchFamily="2" charset="2"/>
              <a:buChar char="§"/>
            </a:pPr>
            <a:r>
              <a:rPr lang="ro-RO" sz="2800" dirty="0"/>
              <a:t>G –</a:t>
            </a:r>
            <a:r>
              <a:rPr lang="ro-RO" sz="2800" dirty="0" err="1"/>
              <a:t>grammar</a:t>
            </a:r>
            <a:r>
              <a:rPr lang="ro-RO" sz="2800" dirty="0"/>
              <a:t> (</a:t>
            </a:r>
            <a:r>
              <a:rPr lang="ro-RO" sz="2800" dirty="0" err="1"/>
              <a:t>productions</a:t>
            </a:r>
            <a:r>
              <a:rPr lang="ro-RO" sz="28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ro-RO" sz="2800" dirty="0"/>
              <a:t>Input </a:t>
            </a:r>
            <a:r>
              <a:rPr lang="ro-RO" sz="2800" dirty="0" err="1"/>
              <a:t>sequence</a:t>
            </a:r>
            <a:r>
              <a:rPr lang="ro-RO" sz="2800" dirty="0"/>
              <a:t> w = a</a:t>
            </a:r>
            <a:r>
              <a:rPr lang="ro-RO" sz="2800" baseline="-25000" dirty="0"/>
              <a:t>1</a:t>
            </a:r>
            <a:r>
              <a:rPr lang="ro-RO" sz="2800" dirty="0"/>
              <a:t>a</a:t>
            </a:r>
            <a:r>
              <a:rPr lang="ro-RO" sz="2800" baseline="-25000" dirty="0"/>
              <a:t>2</a:t>
            </a:r>
            <a:r>
              <a:rPr lang="ro-RO" sz="2800" dirty="0"/>
              <a:t> . . . A</a:t>
            </a:r>
            <a:r>
              <a:rPr lang="ro-RO" sz="2800" baseline="-25000" dirty="0"/>
              <a:t>n</a:t>
            </a:r>
          </a:p>
          <a:p>
            <a:pPr marL="457200" lvl="1" indent="0">
              <a:buNone/>
            </a:pPr>
            <a:r>
              <a:rPr lang="ro-RO" sz="2800" dirty="0"/>
              <a:t> </a:t>
            </a:r>
          </a:p>
          <a:p>
            <a:r>
              <a:rPr lang="ro-RO" sz="3200" dirty="0"/>
              <a:t>OUTPUT:</a:t>
            </a:r>
          </a:p>
          <a:p>
            <a:pPr lvl="1">
              <a:buFont typeface="Wingdings" pitchFamily="2" charset="2"/>
              <a:buChar char="§"/>
            </a:pPr>
            <a:r>
              <a:rPr lang="ro-RO" sz="2800" dirty="0" err="1"/>
              <a:t>sequence</a:t>
            </a:r>
            <a:r>
              <a:rPr lang="ro-RO" sz="2800" dirty="0"/>
              <a:t> </a:t>
            </a:r>
            <a:r>
              <a:rPr lang="ro-RO" sz="2800" dirty="0" err="1"/>
              <a:t>accepted</a:t>
            </a:r>
            <a:r>
              <a:rPr lang="ro-RO" sz="2800" dirty="0"/>
              <a:t> or </a:t>
            </a:r>
            <a:r>
              <a:rPr lang="ro-RO" sz="2800" dirty="0" err="1"/>
              <a:t>not</a:t>
            </a:r>
            <a:r>
              <a:rPr lang="ro-RO" sz="2800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ro-RO" sz="2800" dirty="0" err="1"/>
              <a:t>If</a:t>
            </a:r>
            <a:r>
              <a:rPr lang="ro-RO" sz="2800" dirty="0"/>
              <a:t> yes </a:t>
            </a:r>
            <a:r>
              <a:rPr lang="ro-RO" sz="2800" dirty="0" err="1"/>
              <a:t>then</a:t>
            </a:r>
            <a:r>
              <a:rPr lang="ro-RO" sz="2800" dirty="0"/>
              <a:t> </a:t>
            </a:r>
            <a:r>
              <a:rPr lang="ro-RO" sz="2800" dirty="0" err="1"/>
              <a:t>string</a:t>
            </a:r>
            <a:r>
              <a:rPr lang="ro-RO" sz="2800" dirty="0"/>
              <a:t> of </a:t>
            </a:r>
            <a:r>
              <a:rPr lang="ro-RO" sz="2800" dirty="0" err="1"/>
              <a:t>productions</a:t>
            </a:r>
            <a:br>
              <a:rPr lang="ro-RO" dirty="0"/>
            </a:b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03241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47E8-6F7E-5B46-AF15-BDA5D908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LL(1) parsing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4766-0019-BD45-A5D8-9D4FCCE3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3034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o-RO" dirty="0"/>
              <a:t>alfa := w$;beta := S$;pi := </a:t>
            </a:r>
            <a:r>
              <a:rPr lang="ro-RO" dirty="0" err="1"/>
              <a:t>ɛ</a:t>
            </a:r>
            <a:r>
              <a:rPr lang="ro-RO" dirty="0"/>
              <a:t>;</a:t>
            </a:r>
            <a:br>
              <a:rPr lang="ro-RO" dirty="0"/>
            </a:br>
            <a:r>
              <a:rPr lang="ro-RO" dirty="0" err="1"/>
              <a:t>go</a:t>
            </a:r>
            <a:r>
              <a:rPr lang="ro-RO" dirty="0"/>
              <a:t> := </a:t>
            </a:r>
            <a:r>
              <a:rPr lang="ro-RO" dirty="0" err="1"/>
              <a:t>true</a:t>
            </a:r>
            <a:r>
              <a:rPr lang="ro-RO" dirty="0"/>
              <a:t>; </a:t>
            </a:r>
          </a:p>
          <a:p>
            <a:pPr marL="0" indent="0">
              <a:buNone/>
            </a:pP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o-RO" dirty="0"/>
              <a:t> </a:t>
            </a:r>
            <a:r>
              <a:rPr lang="ro-RO" dirty="0" err="1"/>
              <a:t>go</a:t>
            </a:r>
            <a:r>
              <a:rPr lang="ro-RO" dirty="0"/>
              <a:t>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ro-RO" dirty="0"/>
            </a:br>
            <a:r>
              <a:rPr lang="ro-RO" dirty="0"/>
              <a:t>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/>
              <a:t> M(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(beta),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(alfa))=(</a:t>
            </a:r>
            <a:r>
              <a:rPr lang="ro-RO" dirty="0" err="1"/>
              <a:t>b,i</a:t>
            </a:r>
            <a:r>
              <a:rPr lang="ro-RO" dirty="0"/>
              <a:t>)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>
                <a:solidFill>
                  <a:srgbClr val="011893"/>
                </a:solidFill>
              </a:rPr>
              <a:t>pop</a:t>
            </a:r>
            <a:r>
              <a:rPr lang="ro-RO" dirty="0"/>
              <a:t>(beta); </a:t>
            </a:r>
            <a:r>
              <a:rPr lang="ro-RO" dirty="0" err="1">
                <a:solidFill>
                  <a:srgbClr val="011893"/>
                </a:solidFill>
              </a:rPr>
              <a:t>push</a:t>
            </a:r>
            <a:r>
              <a:rPr lang="ro-RO" dirty="0"/>
              <a:t>(</a:t>
            </a:r>
            <a:r>
              <a:rPr lang="ro-RO" dirty="0" err="1"/>
              <a:t>beta,b</a:t>
            </a:r>
            <a:r>
              <a:rPr lang="ro-RO" dirty="0"/>
              <a:t>); </a:t>
            </a:r>
            <a:r>
              <a:rPr lang="ro-RO" dirty="0" err="1">
                <a:solidFill>
                  <a:srgbClr val="011893"/>
                </a:solidFill>
              </a:rPr>
              <a:t>add</a:t>
            </a:r>
            <a:r>
              <a:rPr lang="ro-RO" dirty="0"/>
              <a:t>(</a:t>
            </a:r>
            <a:r>
              <a:rPr lang="ro-RO" dirty="0" err="1"/>
              <a:t>pi,i</a:t>
            </a:r>
            <a:r>
              <a:rPr lang="ro-RO" dirty="0"/>
              <a:t>)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ro-RO" dirty="0"/>
            </a:br>
            <a:r>
              <a:rPr lang="ro-RO" dirty="0"/>
              <a:t>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/>
              <a:t> M(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(beta),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(alfa))=pop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>
                <a:solidFill>
                  <a:srgbClr val="011893"/>
                </a:solidFill>
              </a:rPr>
              <a:t>pop</a:t>
            </a:r>
            <a:r>
              <a:rPr lang="ro-RO" dirty="0"/>
              <a:t>(beta); </a:t>
            </a:r>
            <a:r>
              <a:rPr lang="ro-RO" dirty="0">
                <a:solidFill>
                  <a:srgbClr val="011893"/>
                </a:solidFill>
              </a:rPr>
              <a:t>pop</a:t>
            </a:r>
            <a:r>
              <a:rPr lang="ro-RO" dirty="0"/>
              <a:t>(alfa); </a:t>
            </a:r>
          </a:p>
          <a:p>
            <a:pPr marL="0" indent="0">
              <a:buNone/>
            </a:pPr>
            <a:r>
              <a:rPr lang="ro-RO" dirty="0"/>
              <a:t>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/>
              <a:t> M(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(beta),</a:t>
            </a:r>
            <a:r>
              <a:rPr lang="ro-RO" dirty="0" err="1">
                <a:solidFill>
                  <a:srgbClr val="011893"/>
                </a:solidFill>
              </a:rPr>
              <a:t>head</a:t>
            </a:r>
            <a:r>
              <a:rPr lang="ro-RO" dirty="0"/>
              <a:t>(alfa))=</a:t>
            </a:r>
            <a:r>
              <a:rPr lang="ro-RO" dirty="0" err="1"/>
              <a:t>acc</a:t>
            </a:r>
            <a:r>
              <a:rPr lang="ro-RO" dirty="0"/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				</a:t>
            </a:r>
            <a:r>
              <a:rPr lang="ro-RO" dirty="0" err="1"/>
              <a:t>go</a:t>
            </a:r>
            <a:r>
              <a:rPr lang="ro-RO" dirty="0"/>
              <a:t>:=false; s:=”</a:t>
            </a:r>
            <a:r>
              <a:rPr lang="ro-RO" dirty="0" err="1"/>
              <a:t>acc</a:t>
            </a:r>
            <a:r>
              <a:rPr lang="ro-RO" dirty="0"/>
              <a:t>”; 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o-RO" dirty="0"/>
              <a:t>   </a:t>
            </a:r>
            <a:r>
              <a:rPr lang="ro-RO" dirty="0" err="1"/>
              <a:t>go</a:t>
            </a:r>
            <a:r>
              <a:rPr lang="ro-RO" dirty="0"/>
              <a:t>:=false; s:=”</a:t>
            </a:r>
            <a:r>
              <a:rPr lang="ro-RO" dirty="0" err="1"/>
              <a:t>err</a:t>
            </a:r>
            <a:r>
              <a:rPr lang="ro-RO" dirty="0"/>
              <a:t>”; 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3BA3-93C1-F74C-9884-9CBB3FBE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ADE92-C917-8D48-87B7-1C06E5F46CC1}"/>
              </a:ext>
            </a:extLst>
          </p:cNvPr>
          <p:cNvSpPr txBox="1"/>
          <p:nvPr/>
        </p:nvSpPr>
        <p:spPr>
          <a:xfrm>
            <a:off x="7176654" y="4724399"/>
            <a:ext cx="4177145" cy="1477328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s=”’</a:t>
            </a:r>
            <a:r>
              <a:rPr lang="ro-RO" dirty="0" err="1"/>
              <a:t>acc</a:t>
            </a:r>
            <a:r>
              <a:rPr lang="ro-RO" dirty="0"/>
              <a:t>”’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o-RO" dirty="0"/>
              <a:t> </a:t>
            </a:r>
          </a:p>
          <a:p>
            <a:r>
              <a:rPr lang="ro-RO" dirty="0"/>
              <a:t>	</a:t>
            </a:r>
            <a:r>
              <a:rPr lang="ro-RO" dirty="0" err="1">
                <a:solidFill>
                  <a:srgbClr val="011893"/>
                </a:solidFill>
              </a:rPr>
              <a:t>write</a:t>
            </a:r>
            <a:r>
              <a:rPr lang="ro-RO" dirty="0"/>
              <a:t>(”</a:t>
            </a:r>
            <a:r>
              <a:rPr lang="ro-RO" dirty="0" err="1"/>
              <a:t>Sequence</a:t>
            </a:r>
            <a:r>
              <a:rPr lang="ro-RO" dirty="0"/>
              <a:t> </a:t>
            </a:r>
            <a:r>
              <a:rPr lang="ro-RO" dirty="0" err="1"/>
              <a:t>accepted</a:t>
            </a:r>
            <a:r>
              <a:rPr lang="ro-RO" dirty="0"/>
              <a:t>”); </a:t>
            </a:r>
          </a:p>
          <a:p>
            <a:r>
              <a:rPr lang="ro-RO" dirty="0"/>
              <a:t>	</a:t>
            </a:r>
            <a:r>
              <a:rPr lang="ro-RO" dirty="0" err="1">
                <a:solidFill>
                  <a:srgbClr val="011893"/>
                </a:solidFill>
              </a:rPr>
              <a:t>write</a:t>
            </a:r>
            <a:r>
              <a:rPr lang="ro-RO" dirty="0"/>
              <a:t>(pi) </a:t>
            </a:r>
          </a:p>
          <a:p>
            <a:r>
              <a:rPr lang="ro-RO" dirty="0"/>
              <a:t>       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o-RO" dirty="0"/>
              <a:t> </a:t>
            </a:r>
          </a:p>
          <a:p>
            <a:r>
              <a:rPr lang="ro-RO" dirty="0"/>
              <a:t>	</a:t>
            </a:r>
            <a:r>
              <a:rPr lang="ro-RO" dirty="0" err="1">
                <a:solidFill>
                  <a:srgbClr val="011893"/>
                </a:solidFill>
              </a:rPr>
              <a:t>write</a:t>
            </a:r>
            <a:r>
              <a:rPr lang="ro-RO" dirty="0"/>
              <a:t>(” </a:t>
            </a:r>
            <a:r>
              <a:rPr lang="ro-RO" dirty="0" err="1"/>
              <a:t>Sequence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accepted</a:t>
            </a:r>
            <a:r>
              <a:rPr lang="ro-RO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64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3D8A-B631-F142-9372-833A649E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Remarks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9E0D-B97E-A44B-8285-A392EE35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o-RO" dirty="0"/>
              <a:t>LL(1) </a:t>
            </a:r>
            <a:r>
              <a:rPr lang="ro-RO" dirty="0" err="1"/>
              <a:t>parser</a:t>
            </a:r>
            <a:r>
              <a:rPr lang="ro-RO" dirty="0"/>
              <a:t> </a:t>
            </a:r>
            <a:r>
              <a:rPr lang="ro-RO" dirty="0" err="1"/>
              <a:t>provides</a:t>
            </a:r>
            <a:r>
              <a:rPr lang="ro-RO" dirty="0"/>
              <a:t> </a:t>
            </a:r>
            <a:r>
              <a:rPr lang="ro-RO" dirty="0" err="1"/>
              <a:t>location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error</a:t>
            </a:r>
            <a:endParaRPr lang="ro-RO" dirty="0"/>
          </a:p>
          <a:p>
            <a:pPr marL="514350" indent="-514350">
              <a:buFont typeface="+mj-lt"/>
              <a:buAutoNum type="arabicParenR"/>
            </a:pPr>
            <a:endParaRPr lang="ro-RO" dirty="0"/>
          </a:p>
          <a:p>
            <a:pPr marL="514350" indent="-514350">
              <a:buFont typeface="+mj-lt"/>
              <a:buAutoNum type="arabicParenR"/>
            </a:pPr>
            <a:r>
              <a:rPr lang="ro-RO" dirty="0" err="1"/>
              <a:t>Grammars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transformed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LL(1)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dirty="0" err="1"/>
              <a:t>example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/>
              <a:t>	I -&gt; </a:t>
            </a:r>
            <a:r>
              <a:rPr lang="ro-RO" dirty="0" err="1"/>
              <a:t>if</a:t>
            </a:r>
            <a:r>
              <a:rPr lang="ro-RO" dirty="0"/>
              <a:t> C </a:t>
            </a:r>
            <a:r>
              <a:rPr lang="ro-RO" dirty="0" err="1"/>
              <a:t>then</a:t>
            </a:r>
            <a:r>
              <a:rPr lang="ro-RO" dirty="0"/>
              <a:t> S | </a:t>
            </a:r>
            <a:r>
              <a:rPr lang="ro-RO" dirty="0" err="1"/>
              <a:t>if</a:t>
            </a:r>
            <a:r>
              <a:rPr lang="ro-RO" dirty="0"/>
              <a:t> C </a:t>
            </a:r>
            <a:r>
              <a:rPr lang="ro-RO" dirty="0" err="1"/>
              <a:t>then</a:t>
            </a:r>
            <a:r>
              <a:rPr lang="ro-RO" dirty="0"/>
              <a:t> S </a:t>
            </a:r>
            <a:r>
              <a:rPr lang="ro-RO" dirty="0" err="1"/>
              <a:t>else</a:t>
            </a:r>
            <a:r>
              <a:rPr lang="ro-RO" dirty="0"/>
              <a:t> S	// </a:t>
            </a:r>
            <a:r>
              <a:rPr lang="ro-RO" dirty="0" err="1">
                <a:solidFill>
                  <a:srgbClr val="FF0000"/>
                </a:solidFill>
              </a:rPr>
              <a:t>is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 err="1">
                <a:solidFill>
                  <a:srgbClr val="FF0000"/>
                </a:solidFill>
              </a:rPr>
              <a:t>not</a:t>
            </a:r>
            <a:r>
              <a:rPr lang="ro-RO" dirty="0">
                <a:solidFill>
                  <a:srgbClr val="FF0000"/>
                </a:solidFill>
              </a:rPr>
              <a:t> LL(1)</a:t>
            </a:r>
          </a:p>
          <a:p>
            <a:pPr marL="0" indent="0">
              <a:buNone/>
            </a:pPr>
            <a:r>
              <a:rPr lang="ro-RO" dirty="0"/>
              <a:t>	</a:t>
            </a:r>
          </a:p>
          <a:p>
            <a:pPr marL="0" indent="0">
              <a:buNone/>
            </a:pPr>
            <a:r>
              <a:rPr lang="ro-RO" dirty="0"/>
              <a:t>	I </a:t>
            </a:r>
            <a:r>
              <a:rPr lang="ro-RO" dirty="0">
                <a:sym typeface="Wingdings" pitchFamily="2" charset="2"/>
              </a:rPr>
              <a:t>-&gt; </a:t>
            </a:r>
            <a:r>
              <a:rPr lang="ro-RO" dirty="0" err="1">
                <a:sym typeface="Wingdings" pitchFamily="2" charset="2"/>
              </a:rPr>
              <a:t>if</a:t>
            </a:r>
            <a:r>
              <a:rPr lang="ro-RO" dirty="0">
                <a:sym typeface="Wingdings" pitchFamily="2" charset="2"/>
              </a:rPr>
              <a:t> C </a:t>
            </a:r>
            <a:r>
              <a:rPr lang="ro-RO" dirty="0" err="1">
                <a:sym typeface="Wingdings" pitchFamily="2" charset="2"/>
              </a:rPr>
              <a:t>then</a:t>
            </a:r>
            <a:r>
              <a:rPr lang="ro-RO" dirty="0">
                <a:sym typeface="Wingdings" pitchFamily="2" charset="2"/>
              </a:rPr>
              <a:t> S T</a:t>
            </a:r>
          </a:p>
          <a:p>
            <a:pPr marL="0" indent="0">
              <a:buNone/>
            </a:pPr>
            <a:r>
              <a:rPr lang="ro-RO" dirty="0">
                <a:sym typeface="Wingdings" pitchFamily="2" charset="2"/>
              </a:rPr>
              <a:t>	T -&gt; </a:t>
            </a:r>
            <a:r>
              <a:rPr lang="ro-RO" dirty="0" err="1">
                <a:sym typeface="Wingdings" pitchFamily="2" charset="2"/>
              </a:rPr>
              <a:t>ɛ</a:t>
            </a:r>
            <a:r>
              <a:rPr lang="ro-RO" dirty="0">
                <a:sym typeface="Wingdings" pitchFamily="2" charset="2"/>
              </a:rPr>
              <a:t> | </a:t>
            </a:r>
            <a:r>
              <a:rPr lang="ro-RO" dirty="0" err="1">
                <a:sym typeface="Wingdings" pitchFamily="2" charset="2"/>
              </a:rPr>
              <a:t>else</a:t>
            </a:r>
            <a:r>
              <a:rPr lang="ro-RO" dirty="0">
                <a:sym typeface="Wingdings" pitchFamily="2" charset="2"/>
              </a:rPr>
              <a:t> S				// </a:t>
            </a:r>
            <a:r>
              <a:rPr lang="ro-RO" dirty="0" err="1">
                <a:solidFill>
                  <a:srgbClr val="00B050"/>
                </a:solidFill>
                <a:sym typeface="Wingdings" pitchFamily="2" charset="2"/>
              </a:rPr>
              <a:t>is</a:t>
            </a:r>
            <a:r>
              <a:rPr lang="ro-RO" dirty="0">
                <a:solidFill>
                  <a:srgbClr val="00B050"/>
                </a:solidFill>
                <a:sym typeface="Wingdings" pitchFamily="2" charset="2"/>
              </a:rPr>
              <a:t> LL(1) 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C409-5477-1243-AE98-A39CB6D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18600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E746-B1D5-0F46-8370-E3579EA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</a:t>
            </a:r>
            <a:r>
              <a:rPr lang="ro-RO" dirty="0" err="1"/>
              <a:t>time</a:t>
            </a:r>
            <a:r>
              <a:rPr lang="ro-RO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153C-2184-6540-A606-3BBBA8E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34C66-CFD2-A848-AD68-168B25C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3810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01" y="690291"/>
            <a:ext cx="4877729" cy="4286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2330" y="4714726"/>
            <a:ext cx="3066585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61569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≈ first k terminal symbols that can be generated from 𝛼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 err="1"/>
              <a:t>FOLLOW</a:t>
            </a:r>
            <a:r>
              <a:rPr lang="en-US" sz="4400" baseline="-25000" dirty="0" err="1"/>
              <a:t>k</a:t>
            </a:r>
            <a:endParaRPr lang="en-US" sz="4400" baseline="-25000" dirty="0"/>
          </a:p>
          <a:p>
            <a:r>
              <a:rPr lang="en-US" dirty="0"/>
              <a:t>≈ next k symbols generated after/ following A</a:t>
            </a:r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6191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751773"/>
            <a:ext cx="5157787" cy="823912"/>
          </a:xfrm>
        </p:spPr>
        <p:txBody>
          <a:bodyPr/>
          <a:lstStyle/>
          <a:p>
            <a:r>
              <a:rPr lang="en-US" dirty="0"/>
              <a:t>		 LL(k)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7" y="1607383"/>
            <a:ext cx="5157787" cy="2439961"/>
          </a:xfrm>
        </p:spPr>
        <p:txBody>
          <a:bodyPr>
            <a:normAutofit/>
          </a:bodyPr>
          <a:lstStyle/>
          <a:p>
            <a:r>
              <a:rPr lang="en-US" dirty="0"/>
              <a:t>L = left (sequence is read from left to right)</a:t>
            </a:r>
          </a:p>
          <a:p>
            <a:r>
              <a:rPr lang="en-US" dirty="0"/>
              <a:t>L = left (use leftmost derivation)</a:t>
            </a:r>
          </a:p>
          <a:p>
            <a:r>
              <a:rPr lang="en-US" dirty="0"/>
              <a:t>Prediction of length </a:t>
            </a:r>
            <a:r>
              <a:rPr lang="en-US" b="1" dirty="0"/>
              <a:t>k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751773"/>
            <a:ext cx="5183188" cy="823912"/>
          </a:xfrm>
        </p:spPr>
        <p:txBody>
          <a:bodyPr/>
          <a:lstStyle/>
          <a:p>
            <a:r>
              <a:rPr lang="en-US" dirty="0"/>
              <a:t>	LL(k)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any moment of parsing, </a:t>
            </a:r>
            <a:r>
              <a:rPr lang="en-US" u="sng" dirty="0" err="1"/>
              <a:t>acțion</a:t>
            </a:r>
            <a:r>
              <a:rPr lang="en-US" u="sng" dirty="0"/>
              <a:t> is uniquely </a:t>
            </a:r>
            <a:r>
              <a:rPr lang="en-US" u="sng" dirty="0" err="1"/>
              <a:t>determinde</a:t>
            </a:r>
            <a:r>
              <a:rPr lang="en-US" u="sng" dirty="0"/>
              <a:t> </a:t>
            </a:r>
            <a:r>
              <a:rPr lang="en-US" dirty="0"/>
              <a:t>by:</a:t>
            </a:r>
          </a:p>
          <a:p>
            <a:r>
              <a:rPr lang="en-US" dirty="0"/>
              <a:t>Closed part (a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i</a:t>
            </a:r>
            <a:r>
              <a:rPr lang="is-IS" dirty="0"/>
              <a:t>)</a:t>
            </a:r>
          </a:p>
          <a:p>
            <a:r>
              <a:rPr lang="en-US" dirty="0"/>
              <a:t>Current symbol A</a:t>
            </a:r>
          </a:p>
          <a:p>
            <a:r>
              <a:rPr lang="en-US" dirty="0"/>
              <a:t>Prediction a</a:t>
            </a:r>
            <a:r>
              <a:rPr lang="en-US" baseline="-25000" dirty="0"/>
              <a:t>i+1</a:t>
            </a:r>
            <a:r>
              <a:rPr lang="is-IS" dirty="0"/>
              <a:t>…a</a:t>
            </a:r>
            <a:r>
              <a:rPr lang="is-IS" baseline="-25000" dirty="0"/>
              <a:t>i+k</a:t>
            </a:r>
            <a:r>
              <a:rPr lang="is-IS" dirty="0"/>
              <a:t> (length 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10" y="3740283"/>
            <a:ext cx="3326318" cy="2923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76665" y="6102154"/>
            <a:ext cx="1723869" cy="50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i+1</a:t>
            </a:r>
            <a:r>
              <a:rPr lang="is-IS" sz="2400" dirty="0"/>
              <a:t>…a</a:t>
            </a:r>
            <a:r>
              <a:rPr lang="is-IS" sz="2400" baseline="-25000" dirty="0"/>
              <a:t>i+k</a:t>
            </a:r>
            <a:endParaRPr lang="en-US" sz="2400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58569" y="5846164"/>
            <a:ext cx="418096" cy="25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cfg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is LL(k) if for any 2 leftmost derivation we have: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5" y="2260912"/>
            <a:ext cx="9498595" cy="24160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0826" y="3468921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0272" y="275063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0827" y="275063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0272" y="3546514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st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3175F-68F2-5849-886F-04B25EE82650}"/>
              </a:ext>
            </a:extLst>
          </p:cNvPr>
          <p:cNvSpPr/>
          <p:nvPr/>
        </p:nvSpPr>
        <p:spPr>
          <a:xfrm>
            <a:off x="1384300" y="4102100"/>
            <a:ext cx="1678567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ro-RO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ro-RO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37989-DCDE-5640-9767-FA25B3D1B607}"/>
              </a:ext>
            </a:extLst>
          </p:cNvPr>
          <p:cNvSpPr/>
          <p:nvPr/>
        </p:nvSpPr>
        <p:spPr>
          <a:xfrm>
            <a:off x="6970133" y="4102100"/>
            <a:ext cx="1399167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ro-RO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The necessary and sufficient condition for a grammar to be LL (k) is that for any pair of distinct productions of a nonterminal (A→ 𝛽, A→𝛾,𝛽≠𝛾) the condition holds:</a:t>
            </a:r>
          </a:p>
          <a:p>
            <a:pPr marL="0" indent="0">
              <a:buNone/>
            </a:pP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(𝛽𝛼) ⋂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(𝛾𝛼)= 𝛷,∀𝛼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astfel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încât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 =&gt;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uA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𝛼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8735357" y="3512363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06CAC-6769-1D49-9310-E886F756F798}"/>
              </a:ext>
            </a:extLst>
          </p:cNvPr>
          <p:cNvSpPr/>
          <p:nvPr/>
        </p:nvSpPr>
        <p:spPr>
          <a:xfrm>
            <a:off x="6873797" y="3658394"/>
            <a:ext cx="1647903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F657A-0952-E941-AC21-9A1E51FA76D8}"/>
              </a:ext>
            </a:extLst>
          </p:cNvPr>
          <p:cNvSpPr/>
          <p:nvPr/>
        </p:nvSpPr>
        <p:spPr>
          <a:xfrm>
            <a:off x="1063336" y="4627563"/>
            <a:ext cx="9895609" cy="1684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sz="2400" b="1" dirty="0" err="1">
                <a:solidFill>
                  <a:srgbClr val="011893"/>
                </a:solidFill>
              </a:rPr>
              <a:t>Theorem</a:t>
            </a:r>
            <a:r>
              <a:rPr lang="ro-RO" sz="2400" dirty="0">
                <a:solidFill>
                  <a:schemeClr val="tx1"/>
                </a:solidFill>
              </a:rPr>
              <a:t>: A </a:t>
            </a:r>
            <a:r>
              <a:rPr lang="ro-RO" sz="2400" dirty="0" err="1">
                <a:solidFill>
                  <a:schemeClr val="tx1"/>
                </a:solidFill>
              </a:rPr>
              <a:t>grammar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is</a:t>
            </a:r>
            <a:r>
              <a:rPr lang="ro-RO" sz="2400" dirty="0">
                <a:solidFill>
                  <a:schemeClr val="tx1"/>
                </a:solidFill>
              </a:rPr>
              <a:t> LL(1) </a:t>
            </a:r>
            <a:r>
              <a:rPr lang="ro-RO" sz="2400" dirty="0" err="1">
                <a:solidFill>
                  <a:schemeClr val="tx1"/>
                </a:solidFill>
              </a:rPr>
              <a:t>if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and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only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if</a:t>
            </a:r>
            <a:r>
              <a:rPr lang="ro-RO" sz="2400" dirty="0">
                <a:solidFill>
                  <a:schemeClr val="tx1"/>
                </a:solidFill>
              </a:rPr>
              <a:t> for </a:t>
            </a:r>
            <a:r>
              <a:rPr lang="ro-RO" sz="2400" dirty="0" err="1">
                <a:solidFill>
                  <a:schemeClr val="tx1"/>
                </a:solidFill>
              </a:rPr>
              <a:t>any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nonterminal</a:t>
            </a:r>
            <a:r>
              <a:rPr lang="ro-RO" sz="2400" dirty="0">
                <a:solidFill>
                  <a:schemeClr val="tx1"/>
                </a:solidFill>
              </a:rPr>
              <a:t> A </a:t>
            </a:r>
            <a:r>
              <a:rPr lang="ro-RO" sz="2400" dirty="0" err="1">
                <a:solidFill>
                  <a:schemeClr val="tx1"/>
                </a:solidFill>
              </a:rPr>
              <a:t>with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productions</a:t>
            </a:r>
            <a:r>
              <a:rPr lang="ro-RO" sz="2400" dirty="0">
                <a:solidFill>
                  <a:schemeClr val="tx1"/>
                </a:solidFill>
              </a:rPr>
              <a:t> A →𝛼</a:t>
            </a:r>
            <a:r>
              <a:rPr lang="ro-RO" sz="2400" baseline="-25000" dirty="0">
                <a:solidFill>
                  <a:schemeClr val="tx1"/>
                </a:solidFill>
              </a:rPr>
              <a:t>1</a:t>
            </a:r>
            <a:r>
              <a:rPr lang="ro-RO" sz="2400" dirty="0">
                <a:solidFill>
                  <a:schemeClr val="tx1"/>
                </a:solidFill>
              </a:rPr>
              <a:t>| 𝛼</a:t>
            </a:r>
            <a:r>
              <a:rPr lang="ro-RO" sz="2400" baseline="-25000" dirty="0">
                <a:solidFill>
                  <a:schemeClr val="tx1"/>
                </a:solidFill>
              </a:rPr>
              <a:t>2</a:t>
            </a:r>
            <a:r>
              <a:rPr lang="ro-RO" sz="2400" dirty="0">
                <a:solidFill>
                  <a:schemeClr val="tx1"/>
                </a:solidFill>
              </a:rPr>
              <a:t>|...| 𝛼</a:t>
            </a:r>
            <a:r>
              <a:rPr lang="ro-RO" sz="2400" baseline="-25000" dirty="0">
                <a:solidFill>
                  <a:schemeClr val="tx1"/>
                </a:solidFill>
              </a:rPr>
              <a:t>n</a:t>
            </a:r>
            <a:r>
              <a:rPr lang="ro-RO" sz="2400" dirty="0">
                <a:solidFill>
                  <a:schemeClr val="tx1"/>
                </a:solidFill>
              </a:rPr>
              <a:t> , FIRST(𝛼</a:t>
            </a:r>
            <a:r>
              <a:rPr lang="ro-RO" sz="2400" baseline="-25000" dirty="0">
                <a:solidFill>
                  <a:schemeClr val="tx1"/>
                </a:solidFill>
              </a:rPr>
              <a:t>i</a:t>
            </a:r>
            <a:r>
              <a:rPr lang="ro-RO" sz="2400" dirty="0">
                <a:solidFill>
                  <a:schemeClr val="tx1"/>
                </a:solidFill>
              </a:rPr>
              <a:t>) ∩ FIRST(𝛼</a:t>
            </a:r>
            <a:r>
              <a:rPr lang="ro-RO" sz="2400" baseline="-25000" dirty="0">
                <a:solidFill>
                  <a:schemeClr val="tx1"/>
                </a:solidFill>
              </a:rPr>
              <a:t>j</a:t>
            </a:r>
            <a:r>
              <a:rPr lang="ro-RO" sz="2400" dirty="0">
                <a:solidFill>
                  <a:schemeClr val="tx1"/>
                </a:solidFill>
              </a:rPr>
              <a:t>) = ∅ </a:t>
            </a:r>
            <a:r>
              <a:rPr lang="ro-RO" sz="2400" dirty="0" err="1">
                <a:solidFill>
                  <a:schemeClr val="tx1"/>
                </a:solidFill>
              </a:rPr>
              <a:t>and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if</a:t>
            </a:r>
            <a:r>
              <a:rPr lang="ro-RO" sz="2400" dirty="0">
                <a:solidFill>
                  <a:schemeClr val="tx1"/>
                </a:solidFill>
              </a:rPr>
              <a:t> 𝛼</a:t>
            </a:r>
            <a:r>
              <a:rPr lang="ro-RO" sz="2400" baseline="-25000" dirty="0">
                <a:solidFill>
                  <a:schemeClr val="tx1"/>
                </a:solidFill>
              </a:rPr>
              <a:t>i</a:t>
            </a:r>
            <a:r>
              <a:rPr lang="ro-RO" sz="2400" dirty="0">
                <a:solidFill>
                  <a:schemeClr val="tx1"/>
                </a:solidFill>
              </a:rPr>
              <a:t>⇒𝜀, FIRST(𝛼</a:t>
            </a:r>
            <a:r>
              <a:rPr lang="ro-RO" sz="2400" baseline="-25000" dirty="0">
                <a:solidFill>
                  <a:schemeClr val="tx1"/>
                </a:solidFill>
              </a:rPr>
              <a:t>i</a:t>
            </a:r>
            <a:r>
              <a:rPr lang="ro-RO" sz="2400" dirty="0">
                <a:solidFill>
                  <a:schemeClr val="tx1"/>
                </a:solidFill>
              </a:rPr>
              <a:t>) ∩ FOLLOW(A)= ∅, ∀</a:t>
            </a:r>
            <a:r>
              <a:rPr lang="ro-RO" sz="2400" dirty="0" err="1">
                <a:solidFill>
                  <a:schemeClr val="tx1"/>
                </a:solidFill>
              </a:rPr>
              <a:t>i,j</a:t>
            </a:r>
            <a:r>
              <a:rPr lang="ro-RO" sz="2400" dirty="0">
                <a:solidFill>
                  <a:schemeClr val="tx1"/>
                </a:solidFill>
              </a:rPr>
              <a:t> = 1,n,i≠j</a:t>
            </a:r>
          </a:p>
        </p:txBody>
      </p:sp>
    </p:spTree>
    <p:extLst>
      <p:ext uri="{BB962C8B-B14F-4D97-AF65-F5344CB8AC3E}">
        <p14:creationId xmlns:p14="http://schemas.microsoft.com/office/powerpoint/2010/main" val="78150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length 1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construct FIRST, FOLLOW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Construct LL(1) parse table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err="1"/>
              <a:t>Analyse</a:t>
            </a:r>
            <a:r>
              <a:rPr lang="en-US" dirty="0"/>
              <a:t> sequence based on moves between configurations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32089" y="4041422"/>
            <a:ext cx="5802489" cy="11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71556" y="3093156"/>
            <a:ext cx="2585155" cy="75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1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8888" y="4817327"/>
            <a:ext cx="1405053" cy="2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LL(1) parse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action depend on:</a:t>
            </a:r>
          </a:p>
          <a:p>
            <a:pPr lvl="1"/>
            <a:r>
              <a:rPr lang="en-US" dirty="0"/>
              <a:t>Current symbol ∈ </a:t>
            </a:r>
            <a:r>
              <a:rPr lang="en-US" b="1" dirty="0"/>
              <a:t>N</a:t>
            </a:r>
            <a:r>
              <a:rPr lang="en-US" dirty="0"/>
              <a:t>∪𝚺</a:t>
            </a:r>
          </a:p>
          <a:p>
            <a:pPr lvl="1"/>
            <a:r>
              <a:rPr lang="en-US" dirty="0"/>
              <a:t>Possible prediction ∈ 𝚺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Add a special character “$” ( ∉ </a:t>
            </a:r>
            <a:r>
              <a:rPr lang="en-US" b="1" dirty="0"/>
              <a:t>N</a:t>
            </a:r>
            <a:r>
              <a:rPr lang="en-US" dirty="0"/>
              <a:t>∪𝚺) – marking for “empty stack”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= &gt; table: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One line for each symbol ∈ </a:t>
            </a:r>
            <a:r>
              <a:rPr lang="en-US" b="1" dirty="0"/>
              <a:t>N</a:t>
            </a:r>
            <a:r>
              <a:rPr lang="en-US" dirty="0"/>
              <a:t>∪𝚺 ∪{$}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One column for each symbol ∈ 𝚺 ∪{$}</a:t>
            </a:r>
          </a:p>
          <a:p>
            <a:pPr marL="800100" lvl="2" indent="-342900">
              <a:spcBef>
                <a:spcPts val="100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71008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LL(1)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4" y="1690688"/>
            <a:ext cx="9585431" cy="17455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4" y="3648423"/>
            <a:ext cx="6348054" cy="19246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9561" y="3687339"/>
            <a:ext cx="1405053" cy="2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7ED52-1294-AE4C-846D-C7CDD05108D6}"/>
              </a:ext>
            </a:extLst>
          </p:cNvPr>
          <p:cNvSpPr/>
          <p:nvPr/>
        </p:nvSpPr>
        <p:spPr>
          <a:xfrm>
            <a:off x="8333196" y="1690688"/>
            <a:ext cx="2423704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3BBDC-E301-2342-9D53-73C0F1411EF1}"/>
              </a:ext>
            </a:extLst>
          </p:cNvPr>
          <p:cNvSpPr/>
          <p:nvPr/>
        </p:nvSpPr>
        <p:spPr>
          <a:xfrm>
            <a:off x="1536700" y="2135187"/>
            <a:ext cx="2082800" cy="312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D9076-7272-A641-91D9-E4BACB4A5B66}"/>
              </a:ext>
            </a:extLst>
          </p:cNvPr>
          <p:cNvSpPr/>
          <p:nvPr/>
        </p:nvSpPr>
        <p:spPr>
          <a:xfrm>
            <a:off x="4038600" y="2420672"/>
            <a:ext cx="7874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61FC2-CE4C-ED46-A94F-0666AD7633B4}"/>
              </a:ext>
            </a:extLst>
          </p:cNvPr>
          <p:cNvSpPr/>
          <p:nvPr/>
        </p:nvSpPr>
        <p:spPr>
          <a:xfrm>
            <a:off x="1447800" y="2812297"/>
            <a:ext cx="41402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8A6C8-7BC3-6945-8D2E-C18746EFEB7E}"/>
              </a:ext>
            </a:extLst>
          </p:cNvPr>
          <p:cNvSpPr/>
          <p:nvPr/>
        </p:nvSpPr>
        <p:spPr>
          <a:xfrm>
            <a:off x="3577703" y="4922877"/>
            <a:ext cx="3788297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6332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694</Words>
  <Application>Microsoft Macintosh PowerPoint</Application>
  <PresentationFormat>Widescreen</PresentationFormat>
  <Paragraphs>141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LL(1) Parser</vt:lpstr>
      <vt:lpstr>PowerPoint Presentation</vt:lpstr>
      <vt:lpstr>FIRSTk</vt:lpstr>
      <vt:lpstr>PowerPoint Presentation</vt:lpstr>
      <vt:lpstr>Definition</vt:lpstr>
      <vt:lpstr>Theorem</vt:lpstr>
      <vt:lpstr>LL(1) Parser</vt:lpstr>
      <vt:lpstr>Step 2: Construct LL(1) parse table</vt:lpstr>
      <vt:lpstr>Rules LL(1) table</vt:lpstr>
      <vt:lpstr>Remark</vt:lpstr>
      <vt:lpstr>Step 3: Definire configurations and moves</vt:lpstr>
      <vt:lpstr>LL(1) configurations</vt:lpstr>
      <vt:lpstr>Moves</vt:lpstr>
      <vt:lpstr>Algorithm LL(1) parsing</vt:lpstr>
      <vt:lpstr>Algorithm LL(1) parsing (cont)</vt:lpstr>
      <vt:lpstr>Remarks</vt:lpstr>
      <vt:lpstr>Play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Analizor sintactic LL(1)</dc:title>
  <dc:creator>Microsoft Office User</dc:creator>
  <cp:lastModifiedBy>Microsoft Office User</cp:lastModifiedBy>
  <cp:revision>71</cp:revision>
  <dcterms:created xsi:type="dcterms:W3CDTF">2017-11-15T13:17:20Z</dcterms:created>
  <dcterms:modified xsi:type="dcterms:W3CDTF">2019-11-18T09:18:23Z</dcterms:modified>
</cp:coreProperties>
</file>