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3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2381"/>
  </p:normalViewPr>
  <p:slideViewPr>
    <p:cSldViewPr snapToGrid="0" snapToObjects="1">
      <p:cViewPr varScale="1">
        <p:scale>
          <a:sx n="93" d="100"/>
          <a:sy n="93" d="100"/>
        </p:scale>
        <p:origin x="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90E3C-5804-5442-9C2E-7675A996182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22FC4-EAEF-AA4F-9E58-ADB27C66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1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22FC4-EAEF-AA4F-9E58-ADB27C66D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4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C512-EAF9-3748-88F1-FCFAD72F28A2}" type="datetime1">
              <a:rPr lang="ro-RO" smtClean="0"/>
              <a:t>25.11.2019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240-307F-1444-B7A4-176A3124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84AF-5268-384A-9CB6-6839A79AF8E9}" type="datetime1">
              <a:rPr lang="ro-RO" smtClean="0"/>
              <a:t>25.11.2019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240-307F-1444-B7A4-176A3124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4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4313-4950-2C45-A024-23B300C5C138}" type="datetime1">
              <a:rPr lang="ro-RO" smtClean="0"/>
              <a:t>25.11.2019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240-307F-1444-B7A4-176A3124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7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BB96-35E9-8541-8DE7-4A21C572956E}" type="datetime1">
              <a:rPr lang="ro-RO" smtClean="0"/>
              <a:t>25.11.2019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240-307F-1444-B7A4-176A3124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7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F7E8-834E-2A46-9D22-D739525A2E8A}" type="datetime1">
              <a:rPr lang="ro-RO" smtClean="0"/>
              <a:t>25.11.2019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240-307F-1444-B7A4-176A3124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6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63F4-B654-4D4E-B8A2-7AA5101B4F20}" type="datetime1">
              <a:rPr lang="ro-RO" smtClean="0"/>
              <a:t>25.11.2019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240-307F-1444-B7A4-176A3124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9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2E97-8E56-C448-B47A-B99268B87FC4}" type="datetime1">
              <a:rPr lang="ro-RO" smtClean="0"/>
              <a:t>25.11.2019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240-307F-1444-B7A4-176A3124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1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CEE-7131-FE47-8B97-9C9BD0EBCCDF}" type="datetime1">
              <a:rPr lang="ro-RO" smtClean="0"/>
              <a:t>25.11.2019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240-307F-1444-B7A4-176A3124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5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3D99-26BF-514B-AE06-8F5254EB4527}" type="datetime1">
              <a:rPr lang="ro-RO" smtClean="0"/>
              <a:t>25.11.2019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240-307F-1444-B7A4-176A3124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7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AC33-6E99-1D4B-AD0C-B21B354C8709}" type="datetime1">
              <a:rPr lang="ro-RO" smtClean="0"/>
              <a:t>25.11.2019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240-307F-1444-B7A4-176A3124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616-1E25-374C-8A0D-54797D3978EB}" type="datetime1">
              <a:rPr lang="ro-RO" smtClean="0"/>
              <a:t>25.11.2019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240-307F-1444-B7A4-176A3124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4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EAD0-AFF5-1543-82B3-0C650C831AA3}" type="datetime1">
              <a:rPr lang="ro-RO" smtClean="0"/>
              <a:t>25.11.2019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D240-307F-1444-B7A4-176A3124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LR(k) parsing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44911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58986"/>
          </a:xfrm>
        </p:spPr>
        <p:txBody>
          <a:bodyPr/>
          <a:lstStyle/>
          <a:p>
            <a:r>
              <a:rPr lang="en-US" dirty="0"/>
              <a:t>LR(k) parsing:</a:t>
            </a:r>
            <a:br>
              <a:rPr lang="en-US" dirty="0"/>
            </a:br>
            <a:r>
              <a:rPr lang="en-US" dirty="0"/>
              <a:t>LR(0), SLR, LR(1), LALR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3499"/>
            <a:ext cx="10515600" cy="3573463"/>
          </a:xfrm>
        </p:spPr>
        <p:txBody>
          <a:bodyPr/>
          <a:lstStyle/>
          <a:p>
            <a:r>
              <a:rPr lang="en-US" dirty="0"/>
              <a:t>Define item</a:t>
            </a:r>
          </a:p>
          <a:p>
            <a:r>
              <a:rPr lang="en-US" dirty="0"/>
              <a:t>Construct set of states</a:t>
            </a:r>
          </a:p>
          <a:p>
            <a:r>
              <a:rPr lang="en-US" dirty="0"/>
              <a:t>Construct table</a:t>
            </a:r>
          </a:p>
          <a:p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Parse sequence based on moves between configurations</a:t>
            </a:r>
            <a:br>
              <a:rPr lang="en-US" sz="2800" dirty="0"/>
            </a:b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61174-4E07-6B41-BA20-B99819E3D622}"/>
              </a:ext>
            </a:extLst>
          </p:cNvPr>
          <p:cNvCxnSpPr/>
          <p:nvPr/>
        </p:nvCxnSpPr>
        <p:spPr>
          <a:xfrm>
            <a:off x="1161535" y="4300151"/>
            <a:ext cx="87609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7D47492-1646-E844-9B2B-744D5A32D6DD}"/>
              </a:ext>
            </a:extLst>
          </p:cNvPr>
          <p:cNvSpPr/>
          <p:nvPr/>
        </p:nvSpPr>
        <p:spPr>
          <a:xfrm>
            <a:off x="8071556" y="3093156"/>
            <a:ext cx="2585155" cy="75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Executed 1 time</a:t>
            </a:r>
          </a:p>
        </p:txBody>
      </p:sp>
    </p:spTree>
    <p:extLst>
      <p:ext uri="{BB962C8B-B14F-4D97-AF65-F5344CB8AC3E}">
        <p14:creationId xmlns:p14="http://schemas.microsoft.com/office/powerpoint/2010/main" val="165700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LR(0)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/>
          </a:p>
          <a:p>
            <a:r>
              <a:rPr lang="en-US" sz="3200" dirty="0"/>
              <a:t>Prediction of length 0  (ignored)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LR(0) item: [A → α.β]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572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Construct set of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 state contains – Algorithm </a:t>
            </a:r>
            <a:r>
              <a:rPr lang="en-US" i="1" dirty="0" err="1">
                <a:solidFill>
                  <a:srgbClr val="0070C0"/>
                </a:solidFill>
              </a:rPr>
              <a:t>closure_LR</a:t>
            </a:r>
            <a:r>
              <a:rPr lang="en-US" i="1" dirty="0">
                <a:solidFill>
                  <a:srgbClr val="0070C0"/>
                </a:solidFill>
              </a:rPr>
              <a:t>(0)</a:t>
            </a:r>
          </a:p>
          <a:p>
            <a:r>
              <a:rPr lang="en-US" dirty="0"/>
              <a:t>How to move from a state to another – Function </a:t>
            </a:r>
            <a:r>
              <a:rPr lang="en-US" i="1" dirty="0" err="1">
                <a:solidFill>
                  <a:srgbClr val="0070C0"/>
                </a:solidFill>
              </a:rPr>
              <a:t>goto_LR</a:t>
            </a:r>
            <a:r>
              <a:rPr lang="en-US" i="1" dirty="0">
                <a:solidFill>
                  <a:srgbClr val="0070C0"/>
                </a:solidFill>
              </a:rPr>
              <a:t>(0)</a:t>
            </a:r>
          </a:p>
          <a:p>
            <a:r>
              <a:rPr lang="en-US" dirty="0"/>
              <a:t>Construct set of states – Algorithm </a:t>
            </a:r>
            <a:r>
              <a:rPr lang="en-US" i="1" dirty="0" err="1">
                <a:solidFill>
                  <a:srgbClr val="0070C0"/>
                </a:solidFill>
              </a:rPr>
              <a:t>ColCan_LR</a:t>
            </a:r>
            <a:r>
              <a:rPr lang="en-US" i="1" dirty="0">
                <a:solidFill>
                  <a:srgbClr val="0070C0"/>
                </a:solidFill>
              </a:rPr>
              <a:t>(0)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Rectangle 4"/>
          <p:cNvSpPr/>
          <p:nvPr/>
        </p:nvSpPr>
        <p:spPr>
          <a:xfrm>
            <a:off x="6972300" y="3505200"/>
            <a:ext cx="43815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Canonical collection</a:t>
            </a:r>
          </a:p>
        </p:txBody>
      </p:sp>
    </p:spTree>
    <p:extLst>
      <p:ext uri="{BB962C8B-B14F-4D97-AF65-F5344CB8AC3E}">
        <p14:creationId xmlns:p14="http://schemas.microsoft.com/office/powerpoint/2010/main" val="434747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i="1" dirty="0" err="1">
                <a:solidFill>
                  <a:srgbClr val="0070C0"/>
                </a:solidFill>
              </a:rPr>
              <a:t>Closure_LR</a:t>
            </a:r>
            <a:r>
              <a:rPr lang="en-US" i="1" dirty="0">
                <a:solidFill>
                  <a:srgbClr val="0070C0"/>
                </a:solidFill>
              </a:rPr>
              <a:t>(0)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460501"/>
            <a:ext cx="10144950" cy="468935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13059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i="1" dirty="0" err="1">
                <a:solidFill>
                  <a:srgbClr val="0070C0"/>
                </a:solidFill>
              </a:rPr>
              <a:t>goto_LR</a:t>
            </a:r>
            <a:r>
              <a:rPr lang="en-US" i="1" dirty="0">
                <a:solidFill>
                  <a:srgbClr val="0070C0"/>
                </a:solidFill>
              </a:rPr>
              <a:t>(0)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dirty="0"/>
              <a:t>goto : P(ℰ</a:t>
            </a:r>
            <a:r>
              <a:rPr lang="is-IS" baseline="-25000" dirty="0"/>
              <a:t>0</a:t>
            </a:r>
            <a:r>
              <a:rPr lang="is-IS" dirty="0"/>
              <a:t>) × (N ∪ Σ) → P(ℰ</a:t>
            </a:r>
            <a:r>
              <a:rPr lang="is-IS" baseline="-25000" dirty="0"/>
              <a:t>0</a:t>
            </a:r>
            <a:r>
              <a:rPr lang="is-IS" dirty="0"/>
              <a:t>)</a:t>
            </a:r>
          </a:p>
          <a:p>
            <a:pPr marL="0" indent="0">
              <a:buNone/>
            </a:pPr>
            <a:r>
              <a:rPr lang="en-US" dirty="0"/>
              <a:t>		where</a:t>
            </a:r>
            <a:r>
              <a:rPr lang="is-IS" dirty="0"/>
              <a:t> ℰ</a:t>
            </a:r>
            <a:r>
              <a:rPr lang="is-IS" baseline="-25000" dirty="0"/>
              <a:t>0 </a:t>
            </a:r>
            <a:r>
              <a:rPr lang="is-IS" dirty="0"/>
              <a:t>= set of LR(0) items</a:t>
            </a:r>
            <a:br>
              <a:rPr lang="is-IS" dirty="0"/>
            </a:br>
            <a:endParaRPr lang="is-IS" dirty="0"/>
          </a:p>
          <a:p>
            <a:pPr marL="0" indent="0">
              <a:buNone/>
            </a:pPr>
            <a:r>
              <a:rPr lang="is-IS" dirty="0"/>
              <a:t>goto(s, X) = closure({[A → αX.β]|[A → α.Xβ] ∈ s})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269271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i="1" dirty="0" err="1">
                <a:solidFill>
                  <a:srgbClr val="0070C0"/>
                </a:solidFill>
              </a:rPr>
              <a:t>ColCan_LR</a:t>
            </a:r>
            <a:r>
              <a:rPr lang="en-US" i="1" dirty="0">
                <a:solidFill>
                  <a:srgbClr val="0070C0"/>
                </a:solidFill>
              </a:rPr>
              <a:t>(0)</a:t>
            </a:r>
            <a:r>
              <a:rPr lang="en-US" dirty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0" y="1463130"/>
            <a:ext cx="8534400" cy="45242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51322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Construct LR(0)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line for each state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 parts:</a:t>
            </a:r>
          </a:p>
          <a:p>
            <a:pPr lvl="1"/>
            <a:r>
              <a:rPr lang="en-US" dirty="0"/>
              <a:t>Action: one column (for a state, action is unique because prediction is ignored)</a:t>
            </a:r>
          </a:p>
          <a:p>
            <a:pPr lvl="1"/>
            <a:r>
              <a:rPr lang="en-US" dirty="0" err="1"/>
              <a:t>Goto</a:t>
            </a:r>
            <a:r>
              <a:rPr lang="en-US" dirty="0"/>
              <a:t>:  one column for each symbol X ∈ N ∪ </a:t>
            </a:r>
            <a:r>
              <a:rPr lang="en-US" dirty="0" err="1"/>
              <a:t>Σ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80557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LR(0)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o-RO" i="1" dirty="0" err="1"/>
              <a:t>if</a:t>
            </a:r>
            <a:r>
              <a:rPr lang="ro-RO" dirty="0"/>
              <a:t> [A → α.β] ∈ s</a:t>
            </a:r>
            <a:r>
              <a:rPr lang="ro-RO" baseline="-25000" dirty="0"/>
              <a:t>i</a:t>
            </a:r>
            <a:r>
              <a:rPr lang="ro-RO" dirty="0"/>
              <a:t> </a:t>
            </a:r>
            <a:r>
              <a:rPr lang="ro-RO" i="1" dirty="0" err="1"/>
              <a:t>then</a:t>
            </a:r>
            <a:r>
              <a:rPr lang="ro-RO" dirty="0"/>
              <a:t> </a:t>
            </a:r>
            <a:r>
              <a:rPr lang="ro-RO" b="1" dirty="0" err="1"/>
              <a:t>action</a:t>
            </a:r>
            <a:r>
              <a:rPr lang="ro-RO" b="1" dirty="0"/>
              <a:t>(s</a:t>
            </a:r>
            <a:r>
              <a:rPr lang="ro-RO" b="1" baseline="-25000" dirty="0"/>
              <a:t>i</a:t>
            </a:r>
            <a:r>
              <a:rPr lang="ro-RO" b="1" dirty="0"/>
              <a:t>)</a:t>
            </a:r>
            <a:r>
              <a:rPr lang="ro-RO" dirty="0"/>
              <a:t>=</a:t>
            </a:r>
            <a:r>
              <a:rPr lang="ro-RO" b="1" dirty="0" err="1">
                <a:solidFill>
                  <a:srgbClr val="0432FF"/>
                </a:solidFill>
              </a:rPr>
              <a:t>shift</a:t>
            </a:r>
            <a:r>
              <a:rPr lang="ro-RO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ro-RO" i="1" dirty="0" err="1"/>
              <a:t>if</a:t>
            </a:r>
            <a:r>
              <a:rPr lang="ro-RO" dirty="0"/>
              <a:t> [A → β.] ∈ s</a:t>
            </a:r>
            <a:r>
              <a:rPr lang="ro-RO" baseline="-25000" dirty="0"/>
              <a:t>i</a:t>
            </a:r>
            <a:r>
              <a:rPr lang="ro-RO" dirty="0"/>
              <a:t>  </a:t>
            </a:r>
            <a:r>
              <a:rPr lang="ro-RO" dirty="0" err="1"/>
              <a:t>and</a:t>
            </a:r>
            <a:r>
              <a:rPr lang="ro-RO" dirty="0"/>
              <a:t> A ≠ S′ </a:t>
            </a:r>
            <a:r>
              <a:rPr lang="ro-RO" i="1" dirty="0" err="1"/>
              <a:t>then</a:t>
            </a:r>
            <a:r>
              <a:rPr lang="ro-RO" dirty="0"/>
              <a:t> </a:t>
            </a:r>
            <a:r>
              <a:rPr lang="ro-RO" b="1" dirty="0" err="1"/>
              <a:t>action</a:t>
            </a:r>
            <a:r>
              <a:rPr lang="ro-RO" b="1" dirty="0"/>
              <a:t>(s</a:t>
            </a:r>
            <a:r>
              <a:rPr lang="ro-RO" b="1" baseline="-25000" dirty="0"/>
              <a:t>i</a:t>
            </a:r>
            <a:r>
              <a:rPr lang="ro-RO" b="1" dirty="0"/>
              <a:t>)</a:t>
            </a:r>
            <a:r>
              <a:rPr lang="ro-RO" dirty="0"/>
              <a:t>=</a:t>
            </a:r>
            <a:r>
              <a:rPr lang="ro-RO" b="1" dirty="0">
                <a:solidFill>
                  <a:srgbClr val="0432FF"/>
                </a:solidFill>
              </a:rPr>
              <a:t>reduce l</a:t>
            </a:r>
            <a:r>
              <a:rPr lang="ro-RO" dirty="0"/>
              <a:t>, </a:t>
            </a:r>
            <a:r>
              <a:rPr lang="ro-RO" dirty="0" err="1"/>
              <a:t>where</a:t>
            </a:r>
            <a:r>
              <a:rPr lang="ro-RO" dirty="0"/>
              <a:t> l = </a:t>
            </a:r>
            <a:r>
              <a:rPr lang="ro-RO" dirty="0" err="1"/>
              <a:t>number</a:t>
            </a:r>
            <a:r>
              <a:rPr lang="ro-RO" dirty="0"/>
              <a:t> of </a:t>
            </a:r>
            <a:r>
              <a:rPr lang="ro-RO" dirty="0" err="1"/>
              <a:t>production</a:t>
            </a:r>
            <a:r>
              <a:rPr lang="ro-RO" dirty="0"/>
              <a:t> A → β</a:t>
            </a:r>
          </a:p>
          <a:p>
            <a:pPr marL="514350" indent="-514350">
              <a:buFont typeface="+mj-lt"/>
              <a:buAutoNum type="arabicPeriod"/>
            </a:pPr>
            <a:r>
              <a:rPr lang="ro-RO" i="1" dirty="0" err="1"/>
              <a:t>if</a:t>
            </a:r>
            <a:r>
              <a:rPr lang="ro-RO" dirty="0"/>
              <a:t> [S′ → S.] ∈ s</a:t>
            </a:r>
            <a:r>
              <a:rPr lang="ro-RO" baseline="-25000" dirty="0"/>
              <a:t>i</a:t>
            </a:r>
            <a:r>
              <a:rPr lang="ro-RO" dirty="0"/>
              <a:t> </a:t>
            </a:r>
            <a:r>
              <a:rPr lang="ro-RO" i="1" dirty="0" err="1"/>
              <a:t>then</a:t>
            </a:r>
            <a:r>
              <a:rPr lang="ro-RO" dirty="0"/>
              <a:t> </a:t>
            </a:r>
            <a:r>
              <a:rPr lang="ro-RO" b="1" dirty="0" err="1"/>
              <a:t>action</a:t>
            </a:r>
            <a:r>
              <a:rPr lang="ro-RO" b="1" dirty="0"/>
              <a:t>(s</a:t>
            </a:r>
            <a:r>
              <a:rPr lang="ro-RO" b="1" baseline="-25000" dirty="0"/>
              <a:t>i</a:t>
            </a:r>
            <a:r>
              <a:rPr lang="ro-RO" b="1" dirty="0"/>
              <a:t>)</a:t>
            </a:r>
            <a:r>
              <a:rPr lang="ro-RO" dirty="0"/>
              <a:t>=</a:t>
            </a:r>
            <a:r>
              <a:rPr lang="ro-RO" b="1" dirty="0" err="1">
                <a:solidFill>
                  <a:srgbClr val="0432FF"/>
                </a:solidFill>
              </a:rPr>
              <a:t>acc</a:t>
            </a:r>
            <a:r>
              <a:rPr lang="ro-RO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ro-RO" i="1" dirty="0" err="1"/>
              <a:t>if</a:t>
            </a:r>
            <a:r>
              <a:rPr lang="ro-RO" dirty="0"/>
              <a:t> </a:t>
            </a:r>
            <a:r>
              <a:rPr lang="ro-RO" dirty="0" err="1"/>
              <a:t>goto</a:t>
            </a:r>
            <a:r>
              <a:rPr lang="ro-RO" dirty="0"/>
              <a:t>(s</a:t>
            </a:r>
            <a:r>
              <a:rPr lang="ro-RO" baseline="-25000" dirty="0"/>
              <a:t>i</a:t>
            </a:r>
            <a:r>
              <a:rPr lang="ro-RO" dirty="0"/>
              <a:t>, X) = </a:t>
            </a:r>
            <a:r>
              <a:rPr lang="ro-RO" dirty="0" err="1"/>
              <a:t>s</a:t>
            </a:r>
            <a:r>
              <a:rPr lang="ro-RO" baseline="-25000" dirty="0" err="1"/>
              <a:t>j</a:t>
            </a:r>
            <a:r>
              <a:rPr lang="ro-RO" dirty="0"/>
              <a:t> </a:t>
            </a:r>
            <a:r>
              <a:rPr lang="ro-RO" i="1" dirty="0" err="1"/>
              <a:t>then</a:t>
            </a:r>
            <a:r>
              <a:rPr lang="ro-RO" dirty="0"/>
              <a:t> </a:t>
            </a:r>
            <a:r>
              <a:rPr lang="ro-RO" b="1" dirty="0" err="1"/>
              <a:t>goto</a:t>
            </a:r>
            <a:r>
              <a:rPr lang="ro-RO" b="1" dirty="0"/>
              <a:t>(s</a:t>
            </a:r>
            <a:r>
              <a:rPr lang="ro-RO" b="1" baseline="-25000" dirty="0"/>
              <a:t>i</a:t>
            </a:r>
            <a:r>
              <a:rPr lang="ro-RO" b="1" dirty="0"/>
              <a:t>, X) = </a:t>
            </a:r>
            <a:r>
              <a:rPr lang="ro-RO" b="1" dirty="0" err="1"/>
              <a:t>s</a:t>
            </a:r>
            <a:r>
              <a:rPr lang="ro-RO" b="1" baseline="-25000" dirty="0" err="1"/>
              <a:t>j</a:t>
            </a:r>
            <a:endParaRPr lang="ro-RO" b="1" dirty="0"/>
          </a:p>
          <a:p>
            <a:pPr marL="514350" indent="-514350">
              <a:buFont typeface="+mj-lt"/>
              <a:buAutoNum type="arabicPeriod"/>
            </a:pPr>
            <a:r>
              <a:rPr lang="ro-RO" dirty="0" err="1"/>
              <a:t>otherwise</a:t>
            </a:r>
            <a:r>
              <a:rPr lang="ro-RO" dirty="0"/>
              <a:t> = </a:t>
            </a:r>
            <a:r>
              <a:rPr lang="ro-RO" b="1" dirty="0" err="1">
                <a:solidFill>
                  <a:srgbClr val="0432FF"/>
                </a:solidFill>
              </a:rPr>
              <a:t>error</a:t>
            </a:r>
            <a:r>
              <a:rPr lang="ro-RO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502657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5625"/>
            <a:ext cx="110490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Initial state of parser  </a:t>
            </a:r>
            <a:r>
              <a:rPr lang="en-US"/>
              <a:t>= state </a:t>
            </a:r>
            <a:r>
              <a:rPr lang="en-US" dirty="0"/>
              <a:t>containing </a:t>
            </a:r>
            <a:r>
              <a:rPr lang="is-IS" dirty="0"/>
              <a:t>[S′ → .S]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No shift from accept state: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if</a:t>
            </a:r>
            <a:r>
              <a:rPr lang="en-US" dirty="0"/>
              <a:t> s is accept state </a:t>
            </a:r>
            <a:r>
              <a:rPr lang="en-US" i="1" dirty="0"/>
              <a:t>then</a:t>
            </a:r>
            <a:r>
              <a:rPr lang="en-US" dirty="0"/>
              <a:t> </a:t>
            </a:r>
            <a:r>
              <a:rPr lang="en-US" dirty="0" err="1"/>
              <a:t>goto</a:t>
            </a:r>
            <a:r>
              <a:rPr lang="en-US" dirty="0"/>
              <a:t>(s, X) = ∅, ∀X ∈ N ∪ </a:t>
            </a:r>
            <a:r>
              <a:rPr lang="en-US" dirty="0" err="1"/>
              <a:t>Σ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arenR" startAt="3"/>
            </a:pPr>
            <a:r>
              <a:rPr lang="en-US" i="1" dirty="0"/>
              <a:t>If</a:t>
            </a:r>
            <a:r>
              <a:rPr lang="en-US" dirty="0"/>
              <a:t> in state </a:t>
            </a:r>
            <a:r>
              <a:rPr lang="en-US" b="1" i="1" dirty="0"/>
              <a:t>s</a:t>
            </a:r>
            <a:r>
              <a:rPr lang="en-US" dirty="0"/>
              <a:t> action is reduce </a:t>
            </a:r>
            <a:r>
              <a:rPr lang="en-US" i="1" dirty="0"/>
              <a:t>then</a:t>
            </a:r>
            <a:r>
              <a:rPr lang="en-US" dirty="0"/>
              <a:t> </a:t>
            </a:r>
            <a:r>
              <a:rPr lang="en-US" dirty="0" err="1"/>
              <a:t>goto</a:t>
            </a:r>
            <a:r>
              <a:rPr lang="en-US" dirty="0"/>
              <a:t>(s, X) = ∅, ∀X ∈ N ∪ </a:t>
            </a:r>
            <a:r>
              <a:rPr lang="en-US" dirty="0" err="1"/>
              <a:t>Σ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arenR" startAt="4"/>
            </a:pPr>
            <a:r>
              <a:rPr lang="en-US" dirty="0"/>
              <a:t>Argument G’: Let G = ({S},{</a:t>
            </a:r>
            <a:r>
              <a:rPr lang="en-US" dirty="0" err="1"/>
              <a:t>a,b,c</a:t>
            </a:r>
            <a:r>
              <a:rPr lang="en-US" dirty="0"/>
              <a:t>},{S → </a:t>
            </a:r>
            <a:r>
              <a:rPr lang="en-US" dirty="0" err="1"/>
              <a:t>aSbS,S</a:t>
            </a:r>
            <a:r>
              <a:rPr lang="en-US" dirty="0"/>
              <a:t> → c},S) </a:t>
            </a:r>
          </a:p>
          <a:p>
            <a:pPr marL="0" indent="0">
              <a:buNone/>
            </a:pPr>
            <a:r>
              <a:rPr lang="en-US" dirty="0"/>
              <a:t>	states [S → </a:t>
            </a:r>
            <a:r>
              <a:rPr lang="en-US" dirty="0" err="1"/>
              <a:t>aSbS</a:t>
            </a:r>
            <a:r>
              <a:rPr lang="en-US" dirty="0"/>
              <a:t>.] and [S → c.] – accept / reduce 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44183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5"/>
            </a:pPr>
            <a:r>
              <a:rPr lang="en-US" dirty="0">
                <a:solidFill>
                  <a:srgbClr val="FF0000"/>
                </a:solidFill>
              </a:rPr>
              <a:t>A grammar is NOT LR(0) if the LR(0) table contains conflicts</a:t>
            </a:r>
            <a:r>
              <a:rPr lang="en-US" dirty="0"/>
              <a:t>: </a:t>
            </a:r>
          </a:p>
          <a:p>
            <a:pPr lvl="1"/>
            <a:r>
              <a:rPr lang="en-US" sz="2800" u="sng" dirty="0"/>
              <a:t>shift – reduce conflict</a:t>
            </a:r>
            <a:r>
              <a:rPr lang="en-US" sz="2800" dirty="0"/>
              <a:t>: a state contains items of the form [A → α.β] and [B → </a:t>
            </a:r>
            <a:r>
              <a:rPr lang="en-US" sz="2800" dirty="0" err="1"/>
              <a:t>γ</a:t>
            </a:r>
            <a:r>
              <a:rPr lang="en-US" sz="2800" dirty="0"/>
              <a:t>.], yielding to 2 distinct actions for that state</a:t>
            </a:r>
          </a:p>
          <a:p>
            <a:pPr lvl="1"/>
            <a:endParaRPr lang="en-US" sz="2800" dirty="0"/>
          </a:p>
          <a:p>
            <a:pPr lvl="1"/>
            <a:r>
              <a:rPr lang="en-US" sz="2800" u="sng" dirty="0"/>
              <a:t>reduce – reduce conflict</a:t>
            </a:r>
            <a:r>
              <a:rPr lang="en-US" sz="2800" dirty="0"/>
              <a:t>: when a state contains items of the form [A → αβ.]  and [B → </a:t>
            </a:r>
            <a:r>
              <a:rPr lang="en-US" sz="2800" dirty="0" err="1"/>
              <a:t>γ</a:t>
            </a:r>
            <a:r>
              <a:rPr lang="en-US" sz="2800" dirty="0"/>
              <a:t>.], in which the action is reduce, but with distinct productions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95167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47" y="1825625"/>
            <a:ext cx="11069053" cy="4351338"/>
          </a:xfrm>
        </p:spPr>
        <p:txBody>
          <a:bodyPr/>
          <a:lstStyle/>
          <a:p>
            <a:r>
              <a:rPr lang="en-US" dirty="0"/>
              <a:t>Prediction – see LL(1)</a:t>
            </a:r>
          </a:p>
          <a:p>
            <a:r>
              <a:rPr lang="en-US" dirty="0"/>
              <a:t>Handle = symbols from the head of the working stack that form (in order) a </a:t>
            </a:r>
            <a:r>
              <a:rPr lang="en-US" dirty="0" err="1"/>
              <a:t>rhp</a:t>
            </a:r>
            <a:endParaRPr lang="en-US" dirty="0"/>
          </a:p>
          <a:p>
            <a:endParaRPr lang="en-US" dirty="0"/>
          </a:p>
          <a:p>
            <a:r>
              <a:rPr lang="en-US" b="1" i="1" dirty="0"/>
              <a:t>Shift – reduce </a:t>
            </a:r>
            <a:r>
              <a:rPr lang="en-US" dirty="0"/>
              <a:t>parser:</a:t>
            </a:r>
          </a:p>
          <a:p>
            <a:r>
              <a:rPr lang="en-US" dirty="0"/>
              <a:t> </a:t>
            </a:r>
            <a:r>
              <a:rPr lang="en-US" b="1" dirty="0"/>
              <a:t>shift</a:t>
            </a:r>
            <a:r>
              <a:rPr lang="en-US" dirty="0"/>
              <a:t> symbols to form a handle</a:t>
            </a:r>
          </a:p>
          <a:p>
            <a:r>
              <a:rPr lang="en-US" dirty="0"/>
              <a:t>When a </a:t>
            </a:r>
            <a:r>
              <a:rPr lang="en-US" dirty="0" err="1"/>
              <a:t>rhp</a:t>
            </a:r>
            <a:r>
              <a:rPr lang="en-US" dirty="0"/>
              <a:t> is formed – </a:t>
            </a:r>
            <a:r>
              <a:rPr lang="en-US" b="1" dirty="0"/>
              <a:t>reduce</a:t>
            </a:r>
            <a:r>
              <a:rPr lang="en-US" dirty="0"/>
              <a:t> to the corresponding </a:t>
            </a:r>
            <a:r>
              <a:rPr lang="en-US" dirty="0" err="1"/>
              <a:t>lhp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1EE9A9-65AC-204A-93B9-14AEF0E5F3C3}"/>
              </a:ext>
            </a:extLst>
          </p:cNvPr>
          <p:cNvSpPr/>
          <p:nvPr/>
        </p:nvSpPr>
        <p:spPr>
          <a:xfrm>
            <a:off x="7525265" y="469557"/>
            <a:ext cx="3731740" cy="107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2000" dirty="0" err="1"/>
              <a:t>Reminder</a:t>
            </a:r>
            <a:r>
              <a:rPr lang="ro-RO" sz="2000" dirty="0"/>
              <a:t>:</a:t>
            </a:r>
          </a:p>
          <a:p>
            <a:r>
              <a:rPr lang="ro-RO" sz="2000" dirty="0" err="1"/>
              <a:t>rhp</a:t>
            </a:r>
            <a:r>
              <a:rPr lang="ro-RO" sz="2000" dirty="0"/>
              <a:t> = </a:t>
            </a:r>
            <a:r>
              <a:rPr lang="ro-RO" sz="2000" dirty="0" err="1"/>
              <a:t>right</a:t>
            </a:r>
            <a:r>
              <a:rPr lang="ro-RO" sz="2000" dirty="0"/>
              <a:t> </a:t>
            </a:r>
            <a:r>
              <a:rPr lang="ro-RO" sz="2000" dirty="0" err="1"/>
              <a:t>handside</a:t>
            </a:r>
            <a:r>
              <a:rPr lang="ro-RO" sz="2000" dirty="0"/>
              <a:t> of </a:t>
            </a:r>
            <a:r>
              <a:rPr lang="ro-RO" sz="2000" dirty="0" err="1"/>
              <a:t>production</a:t>
            </a:r>
            <a:endParaRPr lang="ro-RO" sz="2000" dirty="0"/>
          </a:p>
          <a:p>
            <a:r>
              <a:rPr lang="ro-RO" sz="2000" dirty="0" err="1"/>
              <a:t>lhp</a:t>
            </a:r>
            <a:r>
              <a:rPr lang="ro-RO" sz="2000" dirty="0"/>
              <a:t> = left </a:t>
            </a:r>
            <a:r>
              <a:rPr lang="ro-RO" sz="2000" dirty="0" err="1"/>
              <a:t>handside</a:t>
            </a:r>
            <a:r>
              <a:rPr lang="ro-RO" sz="2000" dirty="0"/>
              <a:t> of </a:t>
            </a:r>
            <a:r>
              <a:rPr lang="ro-RO" sz="2000" dirty="0" err="1"/>
              <a:t>production</a:t>
            </a:r>
            <a:endParaRPr lang="ro-RO" sz="20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27130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sz="3600" dirty="0"/>
              <a:t>Define configurations and moves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Grammar G’ = (NU{S’}, 𝚺, P U {S’-&gt;S},S’)</a:t>
            </a:r>
          </a:p>
          <a:p>
            <a:pPr lvl="1"/>
            <a:r>
              <a:rPr lang="en-US" dirty="0"/>
              <a:t>LR(0) table</a:t>
            </a:r>
          </a:p>
          <a:p>
            <a:pPr lvl="1"/>
            <a:r>
              <a:rPr lang="en-US" dirty="0"/>
              <a:t>Input sequence w =a</a:t>
            </a:r>
            <a:r>
              <a:rPr lang="en-US" baseline="-25000" dirty="0"/>
              <a:t>1</a:t>
            </a:r>
            <a:r>
              <a:rPr lang="is-IS" dirty="0"/>
              <a:t>…a</a:t>
            </a:r>
            <a:r>
              <a:rPr lang="is-IS" baseline="-25000" dirty="0"/>
              <a:t>n</a:t>
            </a:r>
            <a:endParaRPr lang="en-US" baseline="-25000" dirty="0"/>
          </a:p>
          <a:p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i="1" dirty="0"/>
              <a:t>if </a:t>
            </a:r>
            <a:r>
              <a:rPr lang="en-US" dirty="0"/>
              <a:t>(w ∈L(G)) 	</a:t>
            </a:r>
            <a:r>
              <a:rPr lang="en-US" i="1" dirty="0"/>
              <a:t>then</a:t>
            </a:r>
            <a:r>
              <a:rPr lang="en-US" dirty="0"/>
              <a:t> </a:t>
            </a:r>
            <a:r>
              <a:rPr lang="en-US" b="1" dirty="0"/>
              <a:t>string of productions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i="1" dirty="0"/>
              <a:t>else</a:t>
            </a:r>
            <a:r>
              <a:rPr lang="en-US" dirty="0"/>
              <a:t>  </a:t>
            </a:r>
            <a:r>
              <a:rPr lang="en-US" b="1" dirty="0"/>
              <a:t>error &amp; location of error</a:t>
            </a:r>
            <a:endParaRPr lang="is-I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932704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LR(0)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	(𝛼, 𝛽, 𝜋)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where: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𝛼	= working stack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𝛽 = input stack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𝜋 = output (result) stack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Rectangle 4"/>
          <p:cNvSpPr/>
          <p:nvPr/>
        </p:nvSpPr>
        <p:spPr>
          <a:xfrm>
            <a:off x="6724185" y="3412273"/>
            <a:ext cx="3456878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Final configuration:</a:t>
            </a:r>
          </a:p>
          <a:p>
            <a:pPr algn="ctr"/>
            <a:r>
              <a:rPr lang="en-US" sz="2800" dirty="0"/>
              <a:t>($</a:t>
            </a:r>
            <a:r>
              <a:rPr lang="en-US" sz="2800" dirty="0" err="1"/>
              <a:t>s</a:t>
            </a:r>
            <a:r>
              <a:rPr lang="en-US" sz="2800" baseline="-25000" dirty="0" err="1"/>
              <a:t>acc</a:t>
            </a:r>
            <a:r>
              <a:rPr lang="en-US" sz="2800" dirty="0"/>
              <a:t>, $, 𝜋)</a:t>
            </a:r>
          </a:p>
        </p:txBody>
      </p:sp>
      <p:sp>
        <p:nvSpPr>
          <p:cNvPr id="6" name="Rectangle 5"/>
          <p:cNvSpPr/>
          <p:nvPr/>
        </p:nvSpPr>
        <p:spPr>
          <a:xfrm>
            <a:off x="6724185" y="799152"/>
            <a:ext cx="3456878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Initial configuration:</a:t>
            </a:r>
          </a:p>
          <a:p>
            <a:pPr algn="ctr"/>
            <a:r>
              <a:rPr lang="en-US" sz="2800" dirty="0"/>
              <a:t>($s</a:t>
            </a:r>
            <a:r>
              <a:rPr lang="en-US" sz="2800" baseline="-25000" dirty="0"/>
              <a:t>0</a:t>
            </a:r>
            <a:r>
              <a:rPr lang="en-US" sz="2800" dirty="0"/>
              <a:t>,w$,𝜀)</a:t>
            </a:r>
          </a:p>
        </p:txBody>
      </p:sp>
    </p:spTree>
    <p:extLst>
      <p:ext uri="{BB962C8B-B14F-4D97-AF65-F5344CB8AC3E}">
        <p14:creationId xmlns:p14="http://schemas.microsoft.com/office/powerpoint/2010/main" val="176215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91"/>
          </a:xfrm>
        </p:spPr>
        <p:txBody>
          <a:bodyPr/>
          <a:lstStyle/>
          <a:p>
            <a:r>
              <a:rPr lang="en-US" dirty="0"/>
              <a:t>Moves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194816"/>
            <a:ext cx="11751733" cy="498214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Shift</a:t>
            </a:r>
          </a:p>
          <a:p>
            <a:pPr marL="0" indent="0">
              <a:buNone/>
            </a:pPr>
            <a:r>
              <a:rPr lang="en-US" b="1" dirty="0"/>
              <a:t>  if </a:t>
            </a:r>
            <a:r>
              <a:rPr lang="en-US" dirty="0"/>
              <a:t>action(</a:t>
            </a:r>
            <a:r>
              <a:rPr lang="ro-RO" dirty="0" err="1"/>
              <a:t>s</a:t>
            </a:r>
            <a:r>
              <a:rPr lang="ro-RO" baseline="-25000" dirty="0" err="1"/>
              <a:t>m</a:t>
            </a:r>
            <a:r>
              <a:rPr lang="ro-RO" dirty="0"/>
              <a:t>)= </a:t>
            </a:r>
            <a:r>
              <a:rPr lang="ro-RO" dirty="0" err="1">
                <a:solidFill>
                  <a:srgbClr val="FF0000"/>
                </a:solidFill>
              </a:rPr>
              <a:t>shift</a:t>
            </a:r>
            <a:r>
              <a:rPr lang="ro-RO" dirty="0"/>
              <a:t> AND </a:t>
            </a:r>
            <a:r>
              <a:rPr lang="ro-RO" dirty="0" err="1"/>
              <a:t>head</a:t>
            </a:r>
            <a:r>
              <a:rPr lang="ro-RO" dirty="0"/>
              <a:t>(𝛽)=a</a:t>
            </a:r>
            <a:r>
              <a:rPr lang="ro-RO" baseline="-25000" dirty="0"/>
              <a:t>i</a:t>
            </a:r>
            <a:r>
              <a:rPr lang="ro-RO" dirty="0"/>
              <a:t> AND </a:t>
            </a:r>
            <a:r>
              <a:rPr lang="ro-RO" dirty="0" err="1"/>
              <a:t>goto</a:t>
            </a:r>
            <a:r>
              <a:rPr lang="ro-RO" dirty="0"/>
              <a:t>(</a:t>
            </a:r>
            <a:r>
              <a:rPr lang="ro-RO" dirty="0" err="1"/>
              <a:t>s</a:t>
            </a:r>
            <a:r>
              <a:rPr lang="ro-RO" baseline="-25000" dirty="0" err="1"/>
              <a:t>m</a:t>
            </a:r>
            <a:r>
              <a:rPr lang="ro-RO" dirty="0" err="1"/>
              <a:t>,a</a:t>
            </a:r>
            <a:r>
              <a:rPr lang="ro-RO" baseline="-25000" dirty="0" err="1"/>
              <a:t>i</a:t>
            </a:r>
            <a:r>
              <a:rPr lang="ro-RO" dirty="0"/>
              <a:t>)=</a:t>
            </a:r>
            <a:r>
              <a:rPr lang="ro-RO" dirty="0" err="1"/>
              <a:t>S</a:t>
            </a:r>
            <a:r>
              <a:rPr lang="ro-RO" baseline="-25000" dirty="0" err="1"/>
              <a:t>j</a:t>
            </a:r>
            <a:r>
              <a:rPr lang="ro-RO" dirty="0"/>
              <a:t>   </a:t>
            </a:r>
            <a:r>
              <a:rPr lang="ro-RO" b="1" dirty="0" err="1"/>
              <a:t>then</a:t>
            </a:r>
            <a:endParaRPr lang="ro-RO" b="1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($s</a:t>
            </a:r>
            <a:r>
              <a:rPr lang="en-US" baseline="-25000" dirty="0"/>
              <a:t>0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...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r>
              <a:rPr lang="en-US" dirty="0" err="1"/>
              <a:t>,a</a:t>
            </a:r>
            <a:r>
              <a:rPr lang="en-US" baseline="-25000" dirty="0" err="1"/>
              <a:t>i</a:t>
            </a:r>
            <a:r>
              <a:rPr lang="en-US" dirty="0"/>
              <a:t> ...a</a:t>
            </a:r>
            <a:r>
              <a:rPr lang="en-US" baseline="-25000" dirty="0"/>
              <a:t>n</a:t>
            </a:r>
            <a:r>
              <a:rPr lang="en-US" dirty="0"/>
              <a:t>$, 𝜋) ⊢ ($s</a:t>
            </a:r>
            <a:r>
              <a:rPr lang="en-US" baseline="-25000" dirty="0"/>
              <a:t>0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...x</a:t>
            </a:r>
            <a:r>
              <a:rPr lang="en-US" baseline="-25000" dirty="0"/>
              <a:t>m</a:t>
            </a:r>
            <a:r>
              <a:rPr lang="en-US" dirty="0"/>
              <a:t>s</a:t>
            </a:r>
            <a:r>
              <a:rPr lang="en-US" baseline="-25000" dirty="0"/>
              <a:t>m</a:t>
            </a:r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s</a:t>
            </a:r>
            <a:r>
              <a:rPr lang="en-US" baseline="-25000" dirty="0"/>
              <a:t>j</a:t>
            </a:r>
            <a:r>
              <a:rPr lang="en-US" dirty="0"/>
              <a:t>,a</a:t>
            </a:r>
            <a:r>
              <a:rPr lang="en-US" baseline="-25000" dirty="0"/>
              <a:t>i+1</a:t>
            </a:r>
            <a:r>
              <a:rPr lang="en-US" dirty="0"/>
              <a:t> ...a</a:t>
            </a:r>
            <a:r>
              <a:rPr lang="en-US" baseline="-25000" dirty="0"/>
              <a:t>n</a:t>
            </a:r>
            <a:r>
              <a:rPr lang="en-US" dirty="0"/>
              <a:t>$, 𝜋)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b="1" dirty="0">
                <a:solidFill>
                  <a:srgbClr val="002060"/>
                </a:solidFill>
              </a:rPr>
              <a:t>Reduce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 action(</a:t>
            </a:r>
            <a:r>
              <a:rPr lang="ro-RO" dirty="0" err="1"/>
              <a:t>s</a:t>
            </a:r>
            <a:r>
              <a:rPr lang="ro-RO" baseline="-25000" dirty="0" err="1"/>
              <a:t>m</a:t>
            </a:r>
            <a:r>
              <a:rPr lang="ro-RO" dirty="0"/>
              <a:t>) = </a:t>
            </a:r>
            <a:r>
              <a:rPr lang="ro-RO" dirty="0">
                <a:solidFill>
                  <a:srgbClr val="FF0000"/>
                </a:solidFill>
              </a:rPr>
              <a:t>reduce l</a:t>
            </a:r>
            <a:r>
              <a:rPr lang="ro-RO" dirty="0"/>
              <a:t> AND (l) </a:t>
            </a:r>
            <a:r>
              <a:rPr lang="is-IS" dirty="0"/>
              <a:t>A → x</a:t>
            </a:r>
            <a:r>
              <a:rPr lang="is-IS" baseline="-25000" dirty="0"/>
              <a:t>m−p+1</a:t>
            </a:r>
            <a:r>
              <a:rPr lang="is-IS" dirty="0"/>
              <a:t> ...x</a:t>
            </a:r>
            <a:r>
              <a:rPr lang="is-IS" baseline="-25000" dirty="0"/>
              <a:t>m</a:t>
            </a:r>
            <a:r>
              <a:rPr lang="is-IS" dirty="0"/>
              <a:t> AND </a:t>
            </a:r>
            <a:r>
              <a:rPr lang="en-US" dirty="0" err="1"/>
              <a:t>goto</a:t>
            </a:r>
            <a:r>
              <a:rPr lang="en-US" dirty="0"/>
              <a:t>(</a:t>
            </a:r>
            <a:r>
              <a:rPr lang="en-US" dirty="0" err="1"/>
              <a:t>s</a:t>
            </a:r>
            <a:r>
              <a:rPr lang="en-US" baseline="-25000" dirty="0" err="1"/>
              <a:t>m−p</a:t>
            </a:r>
            <a:r>
              <a:rPr lang="en-US" dirty="0" err="1"/>
              <a:t>,A</a:t>
            </a:r>
            <a:r>
              <a:rPr lang="en-US" dirty="0"/>
              <a:t>) =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($s</a:t>
            </a:r>
            <a:r>
              <a:rPr lang="en-US" baseline="-25000" dirty="0"/>
              <a:t>0</a:t>
            </a:r>
            <a:r>
              <a:rPr lang="en-US" dirty="0"/>
              <a:t> ...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r>
              <a:rPr lang="en-US" dirty="0" err="1"/>
              <a:t>,a</a:t>
            </a:r>
            <a:r>
              <a:rPr lang="en-US" baseline="-25000" dirty="0" err="1"/>
              <a:t>i</a:t>
            </a:r>
            <a:r>
              <a:rPr lang="en-US" dirty="0"/>
              <a:t> ...a</a:t>
            </a:r>
            <a:r>
              <a:rPr lang="en-US" baseline="-25000" dirty="0"/>
              <a:t>n</a:t>
            </a:r>
            <a:r>
              <a:rPr lang="en-US" dirty="0"/>
              <a:t>$, 𝜋) ⊢ ($s</a:t>
            </a:r>
            <a:r>
              <a:rPr lang="en-US" baseline="-25000" dirty="0"/>
              <a:t>0</a:t>
            </a:r>
            <a:r>
              <a:rPr lang="en-US" dirty="0"/>
              <a:t> ...</a:t>
            </a:r>
            <a:r>
              <a:rPr lang="en-US" dirty="0" err="1"/>
              <a:t>x</a:t>
            </a:r>
            <a:r>
              <a:rPr lang="en-US" baseline="-25000" dirty="0" err="1"/>
              <a:t>m−p</a:t>
            </a:r>
            <a:r>
              <a:rPr lang="en-US" dirty="0" err="1"/>
              <a:t>s</a:t>
            </a:r>
            <a:r>
              <a:rPr lang="en-US" baseline="-25000" dirty="0" err="1"/>
              <a:t>m−p</a:t>
            </a:r>
            <a:r>
              <a:rPr lang="en-US" dirty="0" err="1"/>
              <a:t>As</a:t>
            </a:r>
            <a:r>
              <a:rPr lang="en-US" baseline="-25000" dirty="0" err="1"/>
              <a:t>j</a:t>
            </a:r>
            <a:r>
              <a:rPr lang="en-US" dirty="0" err="1"/>
              <a:t>,a</a:t>
            </a:r>
            <a:r>
              <a:rPr lang="en-US" baseline="-25000" dirty="0" err="1"/>
              <a:t>i</a:t>
            </a:r>
            <a:r>
              <a:rPr lang="en-US" dirty="0"/>
              <a:t> ...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 err="1"/>
              <a:t>$,l</a:t>
            </a:r>
            <a:r>
              <a:rPr lang="en-US" dirty="0"/>
              <a:t> 𝜋)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>
                <a:solidFill>
                  <a:srgbClr val="002060"/>
                </a:solidFill>
              </a:rPr>
              <a:t>Accept</a:t>
            </a:r>
          </a:p>
          <a:p>
            <a:pPr marL="0" indent="0">
              <a:buNone/>
            </a:pPr>
            <a:r>
              <a:rPr lang="en-US" b="1" dirty="0"/>
              <a:t>  if</a:t>
            </a:r>
            <a:r>
              <a:rPr lang="en-US" dirty="0"/>
              <a:t> action(</a:t>
            </a:r>
            <a:r>
              <a:rPr lang="ro-RO" dirty="0" err="1"/>
              <a:t>s</a:t>
            </a:r>
            <a:r>
              <a:rPr lang="ro-RO" baseline="-25000" dirty="0" err="1"/>
              <a:t>m</a:t>
            </a:r>
            <a:r>
              <a:rPr lang="ro-RO" dirty="0"/>
              <a:t>) = </a:t>
            </a:r>
            <a:r>
              <a:rPr lang="ro-RO" dirty="0">
                <a:solidFill>
                  <a:srgbClr val="FF0000"/>
                </a:solidFill>
              </a:rPr>
              <a:t>accept </a:t>
            </a:r>
            <a:r>
              <a:rPr lang="en-US" b="1" dirty="0"/>
              <a:t>then (</a:t>
            </a:r>
            <a:r>
              <a:rPr lang="en-US" dirty="0"/>
              <a:t>$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r>
              <a:rPr lang="en-US" dirty="0"/>
              <a:t>,$, 𝜋)=acc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4. Error</a:t>
            </a:r>
            <a:r>
              <a:rPr lang="en-US" dirty="0"/>
              <a:t> - otherwise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82520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C4DD9B-6ACA-D14E-940A-93A42B61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LR(0) Parsing Algorithm</a:t>
            </a:r>
            <a:endParaRPr lang="ro-R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CBB1B4-EEBE-4445-B8A3-3019B8E9B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INPUT:</a:t>
            </a:r>
          </a:p>
          <a:p>
            <a:pPr marL="0" indent="0">
              <a:buNone/>
            </a:pPr>
            <a:r>
              <a:rPr lang="ro-RO" dirty="0"/>
              <a:t>	- LR(0) table – conflict </a:t>
            </a:r>
            <a:r>
              <a:rPr lang="ro-RO" dirty="0" err="1"/>
              <a:t>free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- </a:t>
            </a:r>
            <a:r>
              <a:rPr lang="ro-RO" dirty="0" err="1"/>
              <a:t>grammar</a:t>
            </a:r>
            <a:r>
              <a:rPr lang="ro-RO" dirty="0"/>
              <a:t> G’: </a:t>
            </a:r>
            <a:r>
              <a:rPr lang="ro-RO" dirty="0" err="1"/>
              <a:t>production</a:t>
            </a:r>
            <a:r>
              <a:rPr lang="ro-RO" dirty="0"/>
              <a:t> </a:t>
            </a:r>
            <a:r>
              <a:rPr lang="ro-RO" dirty="0" err="1"/>
              <a:t>numbered</a:t>
            </a:r>
            <a:endParaRPr lang="ro-RO" dirty="0"/>
          </a:p>
          <a:p>
            <a:pPr lvl="1"/>
            <a:r>
              <a:rPr lang="ro-RO" dirty="0"/>
              <a:t>	- </a:t>
            </a:r>
            <a:r>
              <a:rPr lang="ro-RO" dirty="0" err="1"/>
              <a:t>sequence</a:t>
            </a:r>
            <a:r>
              <a:rPr lang="ro-RO" dirty="0"/>
              <a:t> = </a:t>
            </a:r>
            <a:r>
              <a:rPr lang="en-US" dirty="0"/>
              <a:t>Input sequence w =a</a:t>
            </a:r>
            <a:r>
              <a:rPr lang="en-US" baseline="-25000" dirty="0"/>
              <a:t>1</a:t>
            </a:r>
            <a:r>
              <a:rPr lang="is-IS" dirty="0"/>
              <a:t>…a</a:t>
            </a:r>
            <a:r>
              <a:rPr lang="is-IS" baseline="-25000" dirty="0"/>
              <a:t>n</a:t>
            </a:r>
            <a:endParaRPr lang="en-US" baseline="-25000" dirty="0"/>
          </a:p>
          <a:p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i="1" dirty="0"/>
              <a:t>if </a:t>
            </a:r>
            <a:r>
              <a:rPr lang="en-US" dirty="0"/>
              <a:t>(w ∈L(G)) 	</a:t>
            </a:r>
            <a:r>
              <a:rPr lang="en-US" i="1" dirty="0"/>
              <a:t>then</a:t>
            </a:r>
            <a:r>
              <a:rPr lang="en-US" dirty="0"/>
              <a:t> </a:t>
            </a:r>
            <a:r>
              <a:rPr lang="en-US" b="1" dirty="0"/>
              <a:t>string of productions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i="1" dirty="0"/>
              <a:t>else</a:t>
            </a:r>
            <a:r>
              <a:rPr lang="en-US" dirty="0"/>
              <a:t>  </a:t>
            </a:r>
            <a:r>
              <a:rPr lang="en-US" b="1" dirty="0"/>
              <a:t>error &amp; location of error</a:t>
            </a:r>
            <a:endParaRPr lang="is-IS" b="1" dirty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0457-E70D-0747-9DC0-72A0E7B7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2825851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5878"/>
            <a:ext cx="10515600" cy="752475"/>
          </a:xfrm>
        </p:spPr>
        <p:txBody>
          <a:bodyPr/>
          <a:lstStyle/>
          <a:p>
            <a:r>
              <a:rPr lang="en-US" dirty="0"/>
              <a:t>LR(0) Parsing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2B0BD6-B94E-0746-A314-6C54DE523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332733"/>
            <a:ext cx="5181600" cy="48799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o-RO" sz="2200" dirty="0"/>
              <a:t>state :=0; </a:t>
            </a:r>
          </a:p>
          <a:p>
            <a:pPr marL="0" indent="0">
              <a:buNone/>
            </a:pPr>
            <a:r>
              <a:rPr lang="ro-RO" sz="2200" dirty="0" err="1"/>
              <a:t>alpha</a:t>
            </a:r>
            <a:r>
              <a:rPr lang="ro-RO" sz="2200" dirty="0"/>
              <a:t> := ‘$s0’; beta :=‘w$’; phi := ‘’; </a:t>
            </a:r>
            <a:r>
              <a:rPr lang="ro-RO" sz="2200" dirty="0" err="1"/>
              <a:t>end</a:t>
            </a:r>
            <a:r>
              <a:rPr lang="ro-RO" sz="2200" dirty="0"/>
              <a:t>:= false</a:t>
            </a:r>
          </a:p>
          <a:p>
            <a:pPr marL="0" indent="0">
              <a:buNone/>
            </a:pPr>
            <a:r>
              <a:rPr lang="ro-RO" sz="2200" b="1" dirty="0" err="1"/>
              <a:t>Repeat</a:t>
            </a:r>
            <a:endParaRPr lang="ro-RO" sz="2200" b="1" dirty="0"/>
          </a:p>
          <a:p>
            <a:pPr marL="0" indent="0">
              <a:buNone/>
            </a:pPr>
            <a:r>
              <a:rPr lang="ro-RO" sz="2200" dirty="0"/>
              <a:t>       </a:t>
            </a:r>
            <a:r>
              <a:rPr lang="ro-RO" sz="2200" b="1" dirty="0" err="1"/>
              <a:t>if</a:t>
            </a:r>
            <a:r>
              <a:rPr lang="ro-RO" sz="2200" dirty="0"/>
              <a:t> </a:t>
            </a:r>
            <a:r>
              <a:rPr lang="ro-RO" sz="2200" dirty="0" err="1"/>
              <a:t>action</a:t>
            </a:r>
            <a:r>
              <a:rPr lang="ro-RO" sz="2200" dirty="0"/>
              <a:t>(state)=‘</a:t>
            </a:r>
            <a:r>
              <a:rPr lang="ro-RO" sz="2200" dirty="0" err="1"/>
              <a:t>shift</a:t>
            </a:r>
            <a:r>
              <a:rPr lang="ro-RO" sz="2200" dirty="0"/>
              <a:t>’ </a:t>
            </a:r>
            <a:r>
              <a:rPr lang="ro-RO" sz="2200" b="1" dirty="0" err="1"/>
              <a:t>then</a:t>
            </a:r>
            <a:endParaRPr lang="ro-RO" sz="2200" b="1" dirty="0"/>
          </a:p>
          <a:p>
            <a:pPr marL="0" indent="0">
              <a:buNone/>
            </a:pPr>
            <a:r>
              <a:rPr lang="ro-RO" sz="2200" dirty="0"/>
              <a:t>	a = </a:t>
            </a:r>
            <a:r>
              <a:rPr lang="ro-RO" sz="2200" dirty="0" err="1"/>
              <a:t>beta.pop</a:t>
            </a:r>
            <a:r>
              <a:rPr lang="ro-RO" sz="2200" dirty="0"/>
              <a:t>();</a:t>
            </a:r>
          </a:p>
          <a:p>
            <a:pPr marL="0" indent="0">
              <a:buNone/>
            </a:pPr>
            <a:r>
              <a:rPr lang="ro-RO" sz="2200" dirty="0"/>
              <a:t>	state = </a:t>
            </a:r>
            <a:r>
              <a:rPr lang="ro-RO" sz="2200" dirty="0" err="1"/>
              <a:t>goto</a:t>
            </a:r>
            <a:r>
              <a:rPr lang="ro-RO" sz="2200" dirty="0"/>
              <a:t>(</a:t>
            </a:r>
            <a:r>
              <a:rPr lang="ro-RO" sz="2200" dirty="0" err="1"/>
              <a:t>state,a</a:t>
            </a:r>
            <a:r>
              <a:rPr lang="ro-RO" sz="2200" dirty="0"/>
              <a:t>)</a:t>
            </a:r>
          </a:p>
          <a:p>
            <a:pPr marL="0" indent="0">
              <a:buNone/>
            </a:pPr>
            <a:r>
              <a:rPr lang="ro-RO" sz="2200" dirty="0"/>
              <a:t>	</a:t>
            </a:r>
            <a:r>
              <a:rPr lang="ro-RO" sz="2200" dirty="0" err="1"/>
              <a:t>alpha.push</a:t>
            </a:r>
            <a:r>
              <a:rPr lang="ro-RO" sz="2200" dirty="0"/>
              <a:t>(a, state);</a:t>
            </a:r>
          </a:p>
          <a:p>
            <a:pPr marL="0" indent="0">
              <a:buNone/>
            </a:pPr>
            <a:r>
              <a:rPr lang="ro-RO" sz="2200" dirty="0"/>
              <a:t>       </a:t>
            </a:r>
            <a:r>
              <a:rPr lang="ro-RO" sz="2200" b="1" dirty="0" err="1"/>
              <a:t>else</a:t>
            </a:r>
            <a:endParaRPr lang="ro-RO" sz="22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64719-C1C8-7D46-ABAA-3689A4775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3826" y="694267"/>
            <a:ext cx="6398173" cy="55142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o-RO" sz="2400" dirty="0"/>
              <a:t>      </a:t>
            </a:r>
            <a:r>
              <a:rPr lang="ro-RO" sz="2400" b="1" dirty="0" err="1"/>
              <a:t>if</a:t>
            </a:r>
            <a:r>
              <a:rPr lang="ro-RO" sz="2400" b="1" dirty="0"/>
              <a:t> </a:t>
            </a:r>
            <a:r>
              <a:rPr lang="ro-RO" sz="2400" dirty="0" err="1"/>
              <a:t>action</a:t>
            </a:r>
            <a:r>
              <a:rPr lang="ro-RO" sz="2400" dirty="0"/>
              <a:t>(state) =’reduce l” </a:t>
            </a:r>
            <a:r>
              <a:rPr lang="ro-RO" sz="2400" b="1" dirty="0" err="1"/>
              <a:t>then</a:t>
            </a:r>
            <a:endParaRPr lang="ro-RO" sz="2400" b="1" dirty="0"/>
          </a:p>
          <a:p>
            <a:pPr marL="0" indent="0">
              <a:buNone/>
            </a:pPr>
            <a:r>
              <a:rPr lang="ro-RO" sz="2400" dirty="0"/>
              <a:t>	</a:t>
            </a:r>
            <a:r>
              <a:rPr lang="ro-RO" sz="2400" dirty="0" err="1"/>
              <a:t>search_prod</a:t>
            </a:r>
            <a:r>
              <a:rPr lang="ro-RO" sz="2400" dirty="0"/>
              <a:t>(</a:t>
            </a:r>
            <a:r>
              <a:rPr lang="ro-RO" sz="2400" dirty="0" err="1"/>
              <a:t>l,rhp,lhp</a:t>
            </a:r>
            <a:r>
              <a:rPr lang="ro-RO" sz="2400" dirty="0"/>
              <a:t>);</a:t>
            </a:r>
          </a:p>
          <a:p>
            <a:pPr marL="0" indent="0">
              <a:buNone/>
            </a:pPr>
            <a:r>
              <a:rPr lang="ro-RO" sz="2400" dirty="0"/>
              <a:t>	</a:t>
            </a:r>
            <a:r>
              <a:rPr lang="ro-RO" sz="2400" dirty="0" err="1"/>
              <a:t>alpha.pop</a:t>
            </a:r>
            <a:r>
              <a:rPr lang="ro-RO" sz="2400" dirty="0"/>
              <a:t>(</a:t>
            </a:r>
            <a:r>
              <a:rPr lang="ro-RO" sz="2400" dirty="0" err="1"/>
              <a:t>rhp</a:t>
            </a:r>
            <a:r>
              <a:rPr lang="ro-RO" sz="2400" dirty="0"/>
              <a:t>);</a:t>
            </a:r>
          </a:p>
          <a:p>
            <a:pPr marL="0" indent="0">
              <a:buNone/>
            </a:pPr>
            <a:r>
              <a:rPr lang="ro-RO" sz="2400" dirty="0"/>
              <a:t>	state = </a:t>
            </a:r>
            <a:r>
              <a:rPr lang="ro-RO" sz="2400" dirty="0" err="1"/>
              <a:t>goto</a:t>
            </a:r>
            <a:r>
              <a:rPr lang="ro-RO" sz="2400" dirty="0"/>
              <a:t>(</a:t>
            </a:r>
            <a:r>
              <a:rPr lang="ro-RO" sz="2400" dirty="0" err="1"/>
              <a:t>head</a:t>
            </a:r>
            <a:r>
              <a:rPr lang="ro-RO" sz="2400" dirty="0"/>
              <a:t>(</a:t>
            </a:r>
            <a:r>
              <a:rPr lang="ro-RO" sz="2400" dirty="0" err="1"/>
              <a:t>alpha.state</a:t>
            </a:r>
            <a:r>
              <a:rPr lang="ro-RO" sz="2400" dirty="0"/>
              <a:t>),</a:t>
            </a:r>
            <a:r>
              <a:rPr lang="ro-RO" sz="2400" dirty="0" err="1"/>
              <a:t>lhp</a:t>
            </a:r>
            <a:r>
              <a:rPr lang="ro-RO" sz="2400" dirty="0"/>
              <a:t>);</a:t>
            </a:r>
          </a:p>
          <a:p>
            <a:pPr marL="0" indent="0">
              <a:buNone/>
            </a:pPr>
            <a:r>
              <a:rPr lang="ro-RO" sz="2400" dirty="0"/>
              <a:t>	</a:t>
            </a:r>
            <a:r>
              <a:rPr lang="ro-RO" sz="2400" dirty="0" err="1"/>
              <a:t>alpha.push</a:t>
            </a:r>
            <a:r>
              <a:rPr lang="ro-RO" sz="2400" dirty="0"/>
              <a:t>(</a:t>
            </a:r>
            <a:r>
              <a:rPr lang="ro-RO" sz="2400" dirty="0" err="1"/>
              <a:t>lhp,state</a:t>
            </a:r>
            <a:r>
              <a:rPr lang="ro-RO" sz="2400" dirty="0"/>
              <a:t>);</a:t>
            </a:r>
          </a:p>
          <a:p>
            <a:pPr marL="0" indent="0">
              <a:buNone/>
            </a:pPr>
            <a:r>
              <a:rPr lang="ro-RO" sz="2400" dirty="0"/>
              <a:t>	</a:t>
            </a:r>
            <a:r>
              <a:rPr lang="ro-RO" sz="2400" dirty="0" err="1"/>
              <a:t>phi.push</a:t>
            </a:r>
            <a:r>
              <a:rPr lang="ro-RO" sz="2400" dirty="0"/>
              <a:t>(l);</a:t>
            </a:r>
          </a:p>
          <a:p>
            <a:pPr marL="0" indent="0">
              <a:buNone/>
            </a:pPr>
            <a:r>
              <a:rPr lang="ro-RO" sz="2400" dirty="0"/>
              <a:t>     </a:t>
            </a:r>
            <a:r>
              <a:rPr lang="ro-RO" sz="2400" b="1" dirty="0" err="1"/>
              <a:t>else</a:t>
            </a:r>
            <a:endParaRPr lang="ro-RO" sz="2400" b="1" dirty="0"/>
          </a:p>
          <a:p>
            <a:pPr marL="0" indent="0">
              <a:buNone/>
            </a:pPr>
            <a:r>
              <a:rPr lang="ro-RO" sz="2400" dirty="0"/>
              <a:t>	</a:t>
            </a:r>
            <a:r>
              <a:rPr lang="ro-RO" sz="2400" b="1" dirty="0" err="1"/>
              <a:t>if</a:t>
            </a:r>
            <a:r>
              <a:rPr lang="ro-RO" sz="2400" dirty="0"/>
              <a:t> </a:t>
            </a:r>
            <a:r>
              <a:rPr lang="ro-RO" sz="2400" dirty="0" err="1"/>
              <a:t>action</a:t>
            </a:r>
            <a:r>
              <a:rPr lang="ro-RO" sz="2400" dirty="0"/>
              <a:t>(state)=‘accept’ </a:t>
            </a:r>
            <a:r>
              <a:rPr lang="ro-RO" sz="2400" b="1" dirty="0" err="1"/>
              <a:t>then</a:t>
            </a:r>
            <a:endParaRPr lang="ro-RO" sz="2400" b="1" dirty="0"/>
          </a:p>
          <a:p>
            <a:pPr marL="0" indent="0">
              <a:buNone/>
            </a:pPr>
            <a:r>
              <a:rPr lang="ro-RO" sz="2400" dirty="0"/>
              <a:t>	    </a:t>
            </a:r>
            <a:r>
              <a:rPr lang="ro-RO" sz="2400" dirty="0" err="1"/>
              <a:t>write</a:t>
            </a:r>
            <a:r>
              <a:rPr lang="ro-RO" sz="2400" dirty="0"/>
              <a:t>(” </a:t>
            </a:r>
            <a:r>
              <a:rPr lang="ro-RO" sz="2400" dirty="0" err="1"/>
              <a:t>success</a:t>
            </a:r>
            <a:r>
              <a:rPr lang="ro-RO" sz="2400" dirty="0"/>
              <a:t>”, out);</a:t>
            </a:r>
          </a:p>
          <a:p>
            <a:pPr marL="0" indent="0">
              <a:buNone/>
            </a:pPr>
            <a:r>
              <a:rPr lang="ro-RO" sz="2400" dirty="0"/>
              <a:t>	    </a:t>
            </a:r>
            <a:r>
              <a:rPr lang="ro-RO" sz="2400" dirty="0" err="1"/>
              <a:t>end</a:t>
            </a:r>
            <a:r>
              <a:rPr lang="ro-RO" sz="2400" dirty="0"/>
              <a:t> := </a:t>
            </a:r>
            <a:r>
              <a:rPr lang="ro-RO" sz="2400" dirty="0" err="1"/>
              <a:t>true</a:t>
            </a:r>
            <a:r>
              <a:rPr lang="ro-RO" sz="2400" dirty="0"/>
              <a:t>;</a:t>
            </a:r>
          </a:p>
          <a:p>
            <a:pPr marL="0" indent="0">
              <a:buNone/>
            </a:pPr>
            <a:r>
              <a:rPr lang="ro-RO" sz="2400" dirty="0"/>
              <a:t>	</a:t>
            </a:r>
            <a:r>
              <a:rPr lang="ro-RO" sz="2400" b="1" dirty="0" err="1"/>
              <a:t>if</a:t>
            </a:r>
            <a:r>
              <a:rPr lang="ro-RO" sz="2400" b="1" dirty="0"/>
              <a:t> </a:t>
            </a:r>
            <a:r>
              <a:rPr lang="ro-RO" sz="2400" dirty="0" err="1"/>
              <a:t>action</a:t>
            </a:r>
            <a:r>
              <a:rPr lang="ro-RO" sz="2400" dirty="0"/>
              <a:t>(state) = ‘</a:t>
            </a:r>
            <a:r>
              <a:rPr lang="ro-RO" sz="2400" dirty="0" err="1"/>
              <a:t>error</a:t>
            </a:r>
            <a:r>
              <a:rPr lang="ro-RO" sz="2400" dirty="0"/>
              <a:t>’ </a:t>
            </a:r>
            <a:r>
              <a:rPr lang="ro-RO" sz="2400" b="1" dirty="0" err="1"/>
              <a:t>then</a:t>
            </a:r>
            <a:endParaRPr lang="ro-RO" sz="2400" b="1" dirty="0"/>
          </a:p>
          <a:p>
            <a:pPr marL="0" indent="0">
              <a:buNone/>
            </a:pPr>
            <a:r>
              <a:rPr lang="ro-RO" sz="2400" dirty="0"/>
              <a:t>	    </a:t>
            </a:r>
            <a:r>
              <a:rPr lang="ro-RO" sz="2400" dirty="0" err="1"/>
              <a:t>write</a:t>
            </a:r>
            <a:r>
              <a:rPr lang="ro-RO" sz="2400" dirty="0"/>
              <a:t>(” </a:t>
            </a:r>
            <a:r>
              <a:rPr lang="ro-RO" sz="2400" dirty="0" err="1"/>
              <a:t>error</a:t>
            </a:r>
            <a:r>
              <a:rPr lang="ro-RO" sz="2400" dirty="0"/>
              <a:t>”)</a:t>
            </a:r>
          </a:p>
          <a:p>
            <a:pPr marL="0" indent="0">
              <a:buNone/>
            </a:pPr>
            <a:r>
              <a:rPr lang="ro-RO" sz="2400" dirty="0"/>
              <a:t>	   </a:t>
            </a:r>
            <a:r>
              <a:rPr lang="ro-RO" sz="2400" dirty="0" err="1"/>
              <a:t>end</a:t>
            </a:r>
            <a:r>
              <a:rPr lang="ro-RO" sz="2400" dirty="0"/>
              <a:t> := </a:t>
            </a:r>
            <a:r>
              <a:rPr lang="ro-RO" sz="2400" dirty="0" err="1"/>
              <a:t>true</a:t>
            </a:r>
            <a:endParaRPr lang="ro-RO" sz="2400" dirty="0"/>
          </a:p>
          <a:p>
            <a:pPr marL="0" indent="0">
              <a:buNone/>
            </a:pPr>
            <a:r>
              <a:rPr lang="ro-RO" sz="2400" b="1" dirty="0" err="1"/>
              <a:t>Until</a:t>
            </a:r>
            <a:r>
              <a:rPr lang="ro-RO" sz="2400" b="1" dirty="0"/>
              <a:t> </a:t>
            </a:r>
            <a:r>
              <a:rPr lang="ro-RO" sz="2400" dirty="0" err="1"/>
              <a:t>end</a:t>
            </a:r>
            <a:endParaRPr lang="ro-RO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63BCE-C110-1842-BB7E-3E558D9BA5F1}"/>
              </a:ext>
            </a:extLst>
          </p:cNvPr>
          <p:cNvCxnSpPr/>
          <p:nvPr/>
        </p:nvCxnSpPr>
        <p:spPr>
          <a:xfrm>
            <a:off x="5655733" y="365372"/>
            <a:ext cx="0" cy="58431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7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LR(k)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 = left – sequence is read from left to right</a:t>
            </a:r>
          </a:p>
          <a:p>
            <a:r>
              <a:rPr lang="en-US" dirty="0"/>
              <a:t>R = right – use rightmost derivations</a:t>
            </a:r>
          </a:p>
          <a:p>
            <a:r>
              <a:rPr lang="en-US" dirty="0"/>
              <a:t>k = length of prediction</a:t>
            </a:r>
          </a:p>
          <a:p>
            <a:endParaRPr lang="en-US" dirty="0"/>
          </a:p>
          <a:p>
            <a:r>
              <a:rPr lang="en-US" u="sng" dirty="0"/>
              <a:t>Enhanced grammar</a:t>
            </a:r>
            <a:br>
              <a:rPr lang="en-US" u="sng" dirty="0"/>
            </a:br>
            <a:endParaRPr lang="en-US" u="sng" dirty="0"/>
          </a:p>
          <a:p>
            <a:r>
              <a:rPr lang="en-US" dirty="0"/>
              <a:t>G = (N, Σ,P,S)</a:t>
            </a:r>
          </a:p>
          <a:p>
            <a:r>
              <a:rPr lang="en-US" dirty="0"/>
              <a:t>G’ =(N ∪ {S’},Σ,P ∪ {S′ → S},S′),  S’∉ N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Rectangle 6"/>
          <p:cNvSpPr/>
          <p:nvPr/>
        </p:nvSpPr>
        <p:spPr>
          <a:xfrm>
            <a:off x="7591926" y="4913647"/>
            <a:ext cx="3958389" cy="126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S’ does NOT appear in any </a:t>
            </a:r>
            <a:r>
              <a:rPr lang="en-US" sz="2400" dirty="0" err="1"/>
              <a:t>rhp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853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7500" y="2120900"/>
            <a:ext cx="15113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57500" y="3442494"/>
            <a:ext cx="15113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622300"/>
            <a:ext cx="10515600" cy="55546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Definition 1</a:t>
            </a:r>
            <a:r>
              <a:rPr lang="en-US" dirty="0"/>
              <a:t>: If in a </a:t>
            </a:r>
            <a:r>
              <a:rPr lang="en-US" dirty="0" err="1"/>
              <a:t>gfg</a:t>
            </a:r>
            <a:r>
              <a:rPr lang="en-US" dirty="0"/>
              <a:t> G = (N, </a:t>
            </a:r>
            <a:r>
              <a:rPr lang="en-US" dirty="0" err="1"/>
              <a:t>Σ</a:t>
            </a:r>
            <a:r>
              <a:rPr lang="en-US" dirty="0"/>
              <a:t>, P, S) we have </a:t>
            </a:r>
          </a:p>
          <a:p>
            <a:pPr marL="0" indent="0">
              <a:buNone/>
            </a:pPr>
            <a:r>
              <a:rPr lang="ro-RO" dirty="0"/>
              <a:t>	S =&gt;</a:t>
            </a:r>
            <a:r>
              <a:rPr lang="ro-RO" baseline="-25000" dirty="0"/>
              <a:t>r</a:t>
            </a:r>
            <a:r>
              <a:rPr lang="ro-RO" dirty="0"/>
              <a:t> </a:t>
            </a:r>
            <a:r>
              <a:rPr lang="el-GR" dirty="0" err="1"/>
              <a:t>αAw</a:t>
            </a:r>
            <a:r>
              <a:rPr lang="el-GR" dirty="0"/>
              <a:t> ⇒</a:t>
            </a:r>
            <a:r>
              <a:rPr lang="ro-RO" baseline="-25000" dirty="0"/>
              <a:t>r</a:t>
            </a:r>
            <a:r>
              <a:rPr lang="el-GR" dirty="0"/>
              <a:t> </a:t>
            </a:r>
            <a:r>
              <a:rPr lang="el-GR" dirty="0" err="1"/>
              <a:t>αβw</a:t>
            </a:r>
            <a:r>
              <a:rPr lang="ro-RO" dirty="0"/>
              <a:t>,</a:t>
            </a:r>
            <a:r>
              <a:rPr lang="el-GR" dirty="0"/>
              <a:t> </a:t>
            </a:r>
            <a:r>
              <a:rPr lang="en-US" dirty="0"/>
              <a:t>where α ∈ (N ∪</a:t>
            </a:r>
            <a:r>
              <a:rPr lang="en-US" dirty="0" err="1"/>
              <a:t>Σ</a:t>
            </a:r>
            <a:r>
              <a:rPr lang="en-US" dirty="0"/>
              <a:t>)</a:t>
            </a:r>
            <a:r>
              <a:rPr lang="en-US" baseline="30000" dirty="0"/>
              <a:t>∗</a:t>
            </a:r>
            <a:r>
              <a:rPr lang="en-US" dirty="0"/>
              <a:t>,A ∈ </a:t>
            </a:r>
            <a:r>
              <a:rPr lang="en-US" dirty="0" err="1"/>
              <a:t>N,w</a:t>
            </a:r>
            <a:r>
              <a:rPr lang="en-US" dirty="0"/>
              <a:t> ∈ </a:t>
            </a:r>
            <a:r>
              <a:rPr lang="en-US" dirty="0" err="1"/>
              <a:t>Σ</a:t>
            </a:r>
            <a:r>
              <a:rPr lang="en-US" baseline="30000" dirty="0"/>
              <a:t>∗</a:t>
            </a:r>
            <a:r>
              <a:rPr lang="en-US" dirty="0"/>
              <a:t>, then</a:t>
            </a:r>
          </a:p>
          <a:p>
            <a:pPr marL="0" indent="0">
              <a:buNone/>
            </a:pPr>
            <a:r>
              <a:rPr lang="en-US" dirty="0"/>
              <a:t>	any prefix of sequence αβ is called </a:t>
            </a:r>
            <a:r>
              <a:rPr lang="en-US" b="1" i="1" dirty="0"/>
              <a:t>live</a:t>
            </a:r>
            <a:r>
              <a:rPr lang="en-US" dirty="0"/>
              <a:t> </a:t>
            </a:r>
            <a:r>
              <a:rPr lang="en-US" b="1" i="1" dirty="0"/>
              <a:t>prefix </a:t>
            </a:r>
            <a:r>
              <a:rPr lang="en-US" dirty="0"/>
              <a:t>in G. </a:t>
            </a:r>
            <a:endParaRPr lang="en-US" dirty="0">
              <a:effectLst/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Definition 2</a:t>
            </a:r>
            <a:r>
              <a:rPr lang="en-US" dirty="0"/>
              <a:t>: </a:t>
            </a:r>
            <a:r>
              <a:rPr lang="en-US" b="1" i="1" dirty="0"/>
              <a:t>LR(k) item</a:t>
            </a:r>
            <a:r>
              <a:rPr lang="en-US" dirty="0"/>
              <a:t> is defined as [A → α.β,u], where A → αβ is a production, u ∈ </a:t>
            </a:r>
            <a:r>
              <a:rPr lang="en-US" dirty="0" err="1"/>
              <a:t>Σ</a:t>
            </a:r>
            <a:r>
              <a:rPr lang="en-US" baseline="30000" dirty="0" err="1"/>
              <a:t>k</a:t>
            </a:r>
            <a:r>
              <a:rPr lang="en-US" dirty="0"/>
              <a:t> and describe the moment in which, considering the production A → αβ, α was detected(α is in head of stack) and it is expected to detect β.</a:t>
            </a:r>
          </a:p>
          <a:p>
            <a:endParaRPr lang="en-US" dirty="0">
              <a:effectLst/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Definition 3</a:t>
            </a:r>
            <a:r>
              <a:rPr lang="en-US" dirty="0"/>
              <a:t>: LR(k) item [A → α.β,u] is </a:t>
            </a:r>
            <a:r>
              <a:rPr lang="en-US" b="1" i="1" dirty="0"/>
              <a:t>valid for the live prefix</a:t>
            </a:r>
            <a:r>
              <a:rPr lang="en-US" dirty="0"/>
              <a:t> </a:t>
            </a:r>
            <a:r>
              <a:rPr lang="en-US" dirty="0" err="1"/>
              <a:t>γ</a:t>
            </a:r>
            <a:r>
              <a:rPr lang="en-US" dirty="0"/>
              <a:t>α  if: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S⇒</a:t>
            </a:r>
            <a:r>
              <a:rPr lang="en-US" baseline="-25000" dirty="0" err="1"/>
              <a:t>r</a:t>
            </a:r>
            <a:r>
              <a:rPr lang="en-US" dirty="0"/>
              <a:t> </a:t>
            </a:r>
            <a:r>
              <a:rPr lang="en-US" dirty="0" err="1"/>
              <a:t>γAw</a:t>
            </a:r>
            <a:r>
              <a:rPr lang="en-US" dirty="0"/>
              <a:t> ⇒</a:t>
            </a:r>
            <a:r>
              <a:rPr lang="en-US" sz="2000" baseline="-25000" dirty="0"/>
              <a:t>r</a:t>
            </a:r>
            <a:r>
              <a:rPr lang="en-US" dirty="0"/>
              <a:t> </a:t>
            </a:r>
            <a:r>
              <a:rPr lang="en-US" dirty="0" err="1"/>
              <a:t>γ</a:t>
            </a:r>
            <a:r>
              <a:rPr lang="en-US" dirty="0"/>
              <a:t>αβw</a:t>
            </a:r>
            <a:br>
              <a:rPr lang="en-US" dirty="0"/>
            </a:br>
            <a:r>
              <a:rPr lang="en-US" dirty="0"/>
              <a:t>	u = </a:t>
            </a:r>
            <a:r>
              <a:rPr lang="en-US" dirty="0" err="1"/>
              <a:t>FIRST</a:t>
            </a:r>
            <a:r>
              <a:rPr lang="en-US" baseline="-25000" dirty="0" err="1"/>
              <a:t>k</a:t>
            </a:r>
            <a:r>
              <a:rPr lang="en-US" dirty="0"/>
              <a:t>(w)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40855" y="4755869"/>
            <a:ext cx="412595" cy="33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40856" y="1112180"/>
            <a:ext cx="412595" cy="33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9860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1341"/>
            <a:ext cx="10515600" cy="5645622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b="1" dirty="0">
              <a:solidFill>
                <a:srgbClr val="FF0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b="1" dirty="0">
              <a:solidFill>
                <a:srgbClr val="FF0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b="1" dirty="0">
              <a:solidFill>
                <a:srgbClr val="FF0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Definition 4</a:t>
            </a:r>
            <a:r>
              <a:rPr lang="en-US" dirty="0"/>
              <a:t>: A </a:t>
            </a:r>
            <a:r>
              <a:rPr lang="en-US" dirty="0" err="1"/>
              <a:t>cfg</a:t>
            </a:r>
            <a:r>
              <a:rPr lang="en-US" dirty="0"/>
              <a:t> G = (N, </a:t>
            </a:r>
            <a:r>
              <a:rPr lang="en-US" dirty="0" err="1"/>
              <a:t>Σ</a:t>
            </a:r>
            <a:r>
              <a:rPr lang="en-US" dirty="0"/>
              <a:t>, P, S) is LR(k), for k&gt;=0, if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err="1"/>
              <a:t>S’⇒</a:t>
            </a:r>
            <a:r>
              <a:rPr lang="en-US" baseline="-25000" dirty="0" err="1"/>
              <a:t>r</a:t>
            </a:r>
            <a:r>
              <a:rPr lang="en-US" dirty="0"/>
              <a:t> αAw ⇒</a:t>
            </a:r>
            <a:r>
              <a:rPr lang="en-US" baseline="-25000" dirty="0"/>
              <a:t>r</a:t>
            </a:r>
            <a:r>
              <a:rPr lang="en-US" dirty="0"/>
              <a:t> αβw </a:t>
            </a:r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en-US" dirty="0"/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err="1"/>
              <a:t>S’⇒</a:t>
            </a:r>
            <a:r>
              <a:rPr lang="en-US" baseline="-25000" dirty="0" err="1"/>
              <a:t>r</a:t>
            </a:r>
            <a:r>
              <a:rPr lang="en-US" dirty="0"/>
              <a:t> </a:t>
            </a:r>
            <a:r>
              <a:rPr lang="en-US" dirty="0" err="1"/>
              <a:t>γBx</a:t>
            </a:r>
            <a:r>
              <a:rPr lang="en-US" dirty="0"/>
              <a:t> ⇒</a:t>
            </a:r>
            <a:r>
              <a:rPr lang="en-US" baseline="-25000" dirty="0"/>
              <a:t>r</a:t>
            </a:r>
            <a:r>
              <a:rPr lang="en-US" dirty="0"/>
              <a:t> αβy			=&gt;  α = </a:t>
            </a:r>
            <a:r>
              <a:rPr lang="en-US" dirty="0" err="1"/>
              <a:t>γ</a:t>
            </a:r>
            <a:r>
              <a:rPr lang="en-US" dirty="0"/>
              <a:t> </a:t>
            </a:r>
            <a:r>
              <a:rPr lang="en-US" i="1" dirty="0">
                <a:solidFill>
                  <a:srgbClr val="0432FF"/>
                </a:solidFill>
              </a:rPr>
              <a:t>AND</a:t>
            </a:r>
            <a:r>
              <a:rPr lang="en-US" dirty="0"/>
              <a:t> A =B </a:t>
            </a:r>
            <a:r>
              <a:rPr lang="en-US" i="1" dirty="0">
                <a:solidFill>
                  <a:srgbClr val="0432FF"/>
                </a:solidFill>
              </a:rPr>
              <a:t>AND</a:t>
            </a:r>
            <a:r>
              <a:rPr lang="en-US" dirty="0"/>
              <a:t> x=y</a:t>
            </a:r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en-US" dirty="0"/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err="1"/>
              <a:t>FIRST</a:t>
            </a:r>
            <a:r>
              <a:rPr lang="en-US" baseline="-25000" dirty="0" err="1"/>
              <a:t>k</a:t>
            </a:r>
            <a:r>
              <a:rPr lang="en-US" dirty="0"/>
              <a:t>(w) = </a:t>
            </a:r>
            <a:r>
              <a:rPr lang="en-US" dirty="0" err="1"/>
              <a:t>FIRST</a:t>
            </a:r>
            <a:r>
              <a:rPr lang="en-US" baseline="-25000" dirty="0" err="1"/>
              <a:t>k</a:t>
            </a:r>
            <a:r>
              <a:rPr lang="en-US" dirty="0"/>
              <a:t>(y) 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471043-7E32-A741-9C5A-4C71C059D383}"/>
              </a:ext>
            </a:extLst>
          </p:cNvPr>
          <p:cNvSpPr/>
          <p:nvPr/>
        </p:nvSpPr>
        <p:spPr>
          <a:xfrm>
            <a:off x="2400626" y="2565108"/>
            <a:ext cx="412595" cy="33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1B3D9D-17EF-BE44-AB4E-722F4DCCC685}"/>
              </a:ext>
            </a:extLst>
          </p:cNvPr>
          <p:cNvSpPr/>
          <p:nvPr/>
        </p:nvSpPr>
        <p:spPr>
          <a:xfrm>
            <a:off x="2400626" y="3169371"/>
            <a:ext cx="412595" cy="33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5A89D83-4F5F-3F49-9CA3-A774FFC67BCE}"/>
              </a:ext>
            </a:extLst>
          </p:cNvPr>
          <p:cNvSpPr/>
          <p:nvPr/>
        </p:nvSpPr>
        <p:spPr>
          <a:xfrm>
            <a:off x="5325762" y="2732376"/>
            <a:ext cx="407773" cy="154306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076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[A → αβ.,u] – </a:t>
            </a:r>
            <a:r>
              <a:rPr lang="en-US" dirty="0" err="1"/>
              <a:t>rhp</a:t>
            </a:r>
            <a:r>
              <a:rPr lang="en-US" dirty="0"/>
              <a:t> detected - apply reduce</a:t>
            </a:r>
          </a:p>
          <a:p>
            <a:endParaRPr lang="en-US" dirty="0"/>
          </a:p>
          <a:p>
            <a:r>
              <a:rPr lang="is-IS" dirty="0"/>
              <a:t>[A → α.β,u] - shift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Symbol" charset="2"/>
              <a:buChar char="Þ"/>
            </a:pPr>
            <a:r>
              <a:rPr lang="en-US" dirty="0"/>
              <a:t>Working stack:</a:t>
            </a:r>
          </a:p>
          <a:p>
            <a:pPr marL="0" indent="0">
              <a:buNone/>
            </a:pPr>
            <a:r>
              <a:rPr lang="en-US" dirty="0"/>
              <a:t>	$s</a:t>
            </a:r>
            <a:r>
              <a:rPr lang="en-US" baseline="-25000" dirty="0"/>
              <a:t>init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. . . 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where: $ - mark empty stack</a:t>
            </a:r>
          </a:p>
          <a:p>
            <a:pPr marL="0" indent="0">
              <a:buNone/>
            </a:pPr>
            <a:r>
              <a:rPr lang="en-US" dirty="0"/>
              <a:t>	X</a:t>
            </a:r>
            <a:r>
              <a:rPr lang="en-US" baseline="-25000" dirty="0"/>
              <a:t>i</a:t>
            </a:r>
            <a:r>
              <a:rPr lang="en-US" dirty="0"/>
              <a:t>  ∈N∪</a:t>
            </a:r>
            <a:r>
              <a:rPr lang="en-US" sz="2600" dirty="0"/>
              <a:t>∑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- states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Rectangle 6"/>
          <p:cNvSpPr/>
          <p:nvPr/>
        </p:nvSpPr>
        <p:spPr>
          <a:xfrm>
            <a:off x="8953500" y="2298700"/>
            <a:ext cx="25273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6889750" y="3920331"/>
            <a:ext cx="25273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689850" y="3040062"/>
            <a:ext cx="2527300" cy="63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decide</a:t>
            </a:r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 flipH="1">
            <a:off x="8953500" y="2933700"/>
            <a:ext cx="1263650" cy="986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5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LR(k)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Current state </a:t>
            </a:r>
          </a:p>
          <a:p>
            <a:r>
              <a:rPr lang="en-US" sz="3200" dirty="0"/>
              <a:t>Current symbol</a:t>
            </a:r>
          </a:p>
          <a:p>
            <a:r>
              <a:rPr lang="en-US" sz="3200" dirty="0"/>
              <a:t>prediction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u="sng" dirty="0"/>
              <a:t>uniquely</a:t>
            </a:r>
            <a:r>
              <a:rPr lang="en-US" sz="3200" dirty="0"/>
              <a:t> determines:</a:t>
            </a:r>
          </a:p>
          <a:p>
            <a:pPr lvl="8"/>
            <a:r>
              <a:rPr lang="en-US" sz="3200" dirty="0"/>
              <a:t>Action to be applied</a:t>
            </a:r>
          </a:p>
          <a:p>
            <a:pPr lvl="8"/>
            <a:r>
              <a:rPr lang="en-US" sz="3200" dirty="0"/>
              <a:t>Move to a new state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=&gt; </a:t>
            </a:r>
            <a:r>
              <a:rPr lang="en-US" sz="3200" dirty="0"/>
              <a:t>LR(k) table – 2 parts: </a:t>
            </a:r>
            <a:r>
              <a:rPr lang="en-US" sz="3200" b="1" dirty="0"/>
              <a:t>action</a:t>
            </a:r>
            <a:r>
              <a:rPr lang="en-US" sz="3200" dirty="0"/>
              <a:t> part + </a:t>
            </a:r>
            <a:r>
              <a:rPr lang="en-US" sz="3200" b="1" dirty="0" err="1"/>
              <a:t>goto</a:t>
            </a:r>
            <a:r>
              <a:rPr lang="en-US" sz="3200" dirty="0"/>
              <a:t> part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01438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 state contains?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LR items</a:t>
            </a:r>
          </a:p>
          <a:p>
            <a:r>
              <a:rPr lang="en-US" i="1" dirty="0">
                <a:solidFill>
                  <a:srgbClr val="FF0000"/>
                </a:solidFill>
              </a:rPr>
              <a:t>closure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states? How to go from one state to another state?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FF0000"/>
                </a:solidFill>
              </a:rPr>
              <a:t>goto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51379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>
                <a:solidFill>
                  <a:srgbClr val="0432FF"/>
                </a:solidFill>
              </a:rPr>
              <a:t>[A → α.Bβ,u] </a:t>
            </a:r>
            <a:r>
              <a:rPr lang="en-US" dirty="0"/>
              <a:t>valid for live prefix </a:t>
            </a:r>
            <a:r>
              <a:rPr lang="en-US" dirty="0" err="1">
                <a:solidFill>
                  <a:srgbClr val="0432FF"/>
                </a:solidFill>
              </a:rPr>
              <a:t>γ</a:t>
            </a:r>
            <a:r>
              <a:rPr lang="en-US" dirty="0">
                <a:solidFill>
                  <a:srgbClr val="0432FF"/>
                </a:solidFill>
              </a:rPr>
              <a:t>α</a:t>
            </a:r>
            <a:r>
              <a:rPr lang="en-US" dirty="0"/>
              <a:t> </a:t>
            </a:r>
            <a:r>
              <a:rPr lang="is-IS" dirty="0"/>
              <a:t>=&gt;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is-IS" dirty="0"/>
              <a:t>B → δ </a:t>
            </a:r>
            <a:r>
              <a:rPr lang="en-US" dirty="0"/>
              <a:t>∈P =&gt;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=&gt;  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is-IS" dirty="0">
                <a:solidFill>
                  <a:srgbClr val="0432FF"/>
                </a:solidFill>
              </a:rPr>
              <a:t>B → .δ,u] </a:t>
            </a:r>
            <a:r>
              <a:rPr lang="en-US" dirty="0"/>
              <a:t>valid for live prefix </a:t>
            </a:r>
            <a:r>
              <a:rPr lang="en-US" dirty="0" err="1">
                <a:solidFill>
                  <a:srgbClr val="0432FF"/>
                </a:solidFill>
              </a:rPr>
              <a:t>γ</a:t>
            </a:r>
            <a:r>
              <a:rPr lang="en-US" dirty="0">
                <a:solidFill>
                  <a:srgbClr val="0432FF"/>
                </a:solidFill>
              </a:rPr>
              <a:t>α</a:t>
            </a:r>
            <a:endParaRPr lang="is-IS" dirty="0">
              <a:solidFill>
                <a:srgbClr val="0432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99" y="2365375"/>
            <a:ext cx="3865033" cy="527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899" y="3123407"/>
            <a:ext cx="2654300" cy="41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703" y="3788569"/>
            <a:ext cx="6306457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8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970</Words>
  <Application>Microsoft Macintosh PowerPoint</Application>
  <PresentationFormat>Widescreen</PresentationFormat>
  <Paragraphs>209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Office Theme</vt:lpstr>
      <vt:lpstr>Curs 8</vt:lpstr>
      <vt:lpstr>Terms</vt:lpstr>
      <vt:lpstr>LR(k)</vt:lpstr>
      <vt:lpstr>PowerPoint Presentation</vt:lpstr>
      <vt:lpstr>PowerPoint Presentation</vt:lpstr>
      <vt:lpstr>PowerPoint Presentation</vt:lpstr>
      <vt:lpstr>LR(k) principle</vt:lpstr>
      <vt:lpstr>States </vt:lpstr>
      <vt:lpstr>PowerPoint Presentation</vt:lpstr>
      <vt:lpstr>LR(k) parsing: LR(0), SLR, LR(1), LALR</vt:lpstr>
      <vt:lpstr>LR(0) Parser</vt:lpstr>
      <vt:lpstr>2. Construct set of states</vt:lpstr>
      <vt:lpstr>Algorithm Closure_LR(0)</vt:lpstr>
      <vt:lpstr>Function goto_LR(0)</vt:lpstr>
      <vt:lpstr>Algorithm ColCan_LR(0) </vt:lpstr>
      <vt:lpstr>3. Construct LR(0) table</vt:lpstr>
      <vt:lpstr>Rules LR(0) table</vt:lpstr>
      <vt:lpstr>Remarks</vt:lpstr>
      <vt:lpstr>Remarks (cont)</vt:lpstr>
      <vt:lpstr>4. Define configurations and moves</vt:lpstr>
      <vt:lpstr>LR(0) configurations</vt:lpstr>
      <vt:lpstr>Moves</vt:lpstr>
      <vt:lpstr>LR(0) Parsing Algorithm</vt:lpstr>
      <vt:lpstr>LR(0) Parsing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8</dc:title>
  <dc:creator>Microsoft Office User</dc:creator>
  <cp:lastModifiedBy>Microsoft Office User</cp:lastModifiedBy>
  <cp:revision>71</cp:revision>
  <dcterms:created xsi:type="dcterms:W3CDTF">2017-11-23T13:03:40Z</dcterms:created>
  <dcterms:modified xsi:type="dcterms:W3CDTF">2019-11-25T09:36:22Z</dcterms:modified>
</cp:coreProperties>
</file>