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0" r:id="rId6"/>
    <p:sldId id="258" r:id="rId7"/>
    <p:sldId id="262" r:id="rId8"/>
    <p:sldId id="261" r:id="rId9"/>
    <p:sldId id="263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19" autoAdjust="0"/>
  </p:normalViewPr>
  <p:slideViewPr>
    <p:cSldViewPr snapToGrid="0">
      <p:cViewPr varScale="1">
        <p:scale>
          <a:sx n="250" d="100"/>
          <a:sy n="250" d="100"/>
        </p:scale>
        <p:origin x="19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try-the-new-system-text-json-apis/" TargetMode="External"/><Relationship Id="rId2" Type="http://schemas.openxmlformats.org/officeDocument/2006/relationships/hyperlink" Target="https://github.com/dotnet/performance/pull/45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standard/serialization/system-text-json/migrate-from-newtonsoft?pivots=dotnet-9-0" TargetMode="External"/><Relationship Id="rId2" Type="http://schemas.openxmlformats.org/officeDocument/2006/relationships/hyperlink" Target="https://devblogs.microsoft.com/dotnet/try-the-new-system-text-json-api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aulBurian/SerializationDotnet" TargetMode="External"/><Relationship Id="rId4" Type="http://schemas.openxmlformats.org/officeDocument/2006/relationships/hyperlink" Target="https://learn.microsoft.com/en-us/dotnet/standard/serialization/system-text-json/source-generation?pivots=dotnet-8-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.NET and JSON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A brief run-through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4E5F-8A3A-85FD-E81C-DD8FCF04E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going 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E247-3175-7943-6982-154A3AB8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in short</a:t>
            </a:r>
          </a:p>
          <a:p>
            <a:r>
              <a:rPr lang="en-US" dirty="0"/>
              <a:t>.NET and JSON players</a:t>
            </a:r>
          </a:p>
          <a:p>
            <a:pPr lvl="1"/>
            <a:r>
              <a:rPr lang="en-US" dirty="0" err="1"/>
              <a:t>Newtonsoft</a:t>
            </a:r>
            <a:r>
              <a:rPr lang="en-US" dirty="0"/>
              <a:t> (Json .NET)</a:t>
            </a:r>
          </a:p>
          <a:p>
            <a:pPr lvl="1"/>
            <a:r>
              <a:rPr lang="en-US" dirty="0"/>
              <a:t>System Text Json</a:t>
            </a:r>
          </a:p>
          <a:p>
            <a:r>
              <a:rPr lang="en-US" dirty="0"/>
              <a:t>Why?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138944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4E5F-8A3A-85FD-E81C-DD8FCF04E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E247-3175-7943-6982-154A3AB89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21764"/>
            <a:ext cx="11029615" cy="3634486"/>
          </a:xfrm>
        </p:spPr>
        <p:txBody>
          <a:bodyPr/>
          <a:lstStyle/>
          <a:p>
            <a:r>
              <a:rPr lang="en-US" dirty="0"/>
              <a:t>The ubiquitous </a:t>
            </a:r>
            <a:r>
              <a:rPr lang="en-US" b="1" dirty="0"/>
              <a:t>Text</a:t>
            </a:r>
            <a:r>
              <a:rPr lang="en-US" dirty="0"/>
              <a:t> </a:t>
            </a:r>
            <a:r>
              <a:rPr lang="en-US" b="1" dirty="0"/>
              <a:t>based</a:t>
            </a:r>
            <a:r>
              <a:rPr lang="en-US" dirty="0"/>
              <a:t> data format that “defines” web application communication</a:t>
            </a:r>
          </a:p>
          <a:p>
            <a:r>
              <a:rPr lang="en-US" dirty="0"/>
              <a:t>JSON -&gt; </a:t>
            </a:r>
            <a:r>
              <a:rPr lang="en-US" dirty="0" err="1"/>
              <a:t>Javascript</a:t>
            </a:r>
            <a:r>
              <a:rPr lang="en-US" dirty="0"/>
              <a:t> (JS) object (O) notation (N)</a:t>
            </a:r>
          </a:p>
          <a:p>
            <a:r>
              <a:rPr lang="en-US" dirty="0"/>
              <a:t>Consists of key-value pairs, where each key is a </a:t>
            </a:r>
            <a:r>
              <a:rPr lang="en-US" b="1" dirty="0"/>
              <a:t>string</a:t>
            </a:r>
            <a:r>
              <a:rPr lang="en-US" dirty="0"/>
              <a:t> and the value can be a </a:t>
            </a:r>
            <a:r>
              <a:rPr lang="en-US" b="1" dirty="0"/>
              <a:t>string</a:t>
            </a:r>
            <a:r>
              <a:rPr lang="en-US" dirty="0"/>
              <a:t>, </a:t>
            </a:r>
            <a:r>
              <a:rPr lang="en-US" b="1" dirty="0"/>
              <a:t>number</a:t>
            </a:r>
            <a:r>
              <a:rPr lang="en-US" dirty="0"/>
              <a:t>, </a:t>
            </a:r>
            <a:r>
              <a:rPr lang="en-US" b="1" dirty="0" err="1"/>
              <a:t>boolean</a:t>
            </a:r>
            <a:r>
              <a:rPr lang="en-US" dirty="0"/>
              <a:t>, </a:t>
            </a:r>
            <a:r>
              <a:rPr lang="en-US" b="1" dirty="0"/>
              <a:t>array</a:t>
            </a:r>
            <a:r>
              <a:rPr lang="en-US" dirty="0"/>
              <a:t>, </a:t>
            </a:r>
            <a:r>
              <a:rPr lang="en-US" b="1" dirty="0"/>
              <a:t>object (another key-value pair grouping)</a:t>
            </a:r>
            <a:r>
              <a:rPr lang="en-US" dirty="0"/>
              <a:t>, or </a:t>
            </a:r>
            <a:r>
              <a:rPr lang="en-US" b="1" dirty="0"/>
              <a:t>null</a:t>
            </a:r>
            <a:r>
              <a:rPr lang="en-US" dirty="0"/>
              <a:t>.</a:t>
            </a:r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F82333-6C09-D193-A3B0-0B2C62ED8AF0}"/>
              </a:ext>
            </a:extLst>
          </p:cNvPr>
          <p:cNvSpPr txBox="1"/>
          <p:nvPr/>
        </p:nvSpPr>
        <p:spPr>
          <a:xfrm>
            <a:off x="581192" y="4367784"/>
            <a:ext cx="19571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"name": “String",</a:t>
            </a:r>
          </a:p>
          <a:p>
            <a:r>
              <a:rPr lang="en-US" dirty="0"/>
              <a:t>  "age": 30,</a:t>
            </a:r>
          </a:p>
          <a:p>
            <a:r>
              <a:rPr lang="en-US" dirty="0"/>
              <a:t>  "</a:t>
            </a:r>
            <a:r>
              <a:rPr lang="en-US" dirty="0" err="1"/>
              <a:t>isStudent</a:t>
            </a:r>
            <a:r>
              <a:rPr lang="en-US" dirty="0"/>
              <a:t>": false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5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AD1E8-3D5D-AC04-9759-E35594EB2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AB74-77CA-EED5-CEB7-848D5B549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and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9F9DF-F058-2FD7-C8B1-399A6CBCC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21764"/>
            <a:ext cx="11029615" cy="3634486"/>
          </a:xfrm>
        </p:spPr>
        <p:txBody>
          <a:bodyPr/>
          <a:lstStyle/>
          <a:p>
            <a:r>
              <a:rPr lang="en-US" dirty="0"/>
              <a:t>Right now there are 2 main JSON handling libraries popular in .NET</a:t>
            </a:r>
          </a:p>
          <a:p>
            <a:pPr lvl="1"/>
            <a:r>
              <a:rPr lang="en-US" dirty="0" err="1"/>
              <a:t>Newtonsoft</a:t>
            </a:r>
            <a:r>
              <a:rPr lang="en-US" dirty="0"/>
              <a:t> JSON (or Json .NET)</a:t>
            </a:r>
          </a:p>
          <a:p>
            <a:pPr lvl="2"/>
            <a:r>
              <a:rPr lang="en-US" dirty="0"/>
              <a:t>Used to be the standard in the past</a:t>
            </a:r>
          </a:p>
          <a:p>
            <a:pPr lvl="2"/>
            <a:r>
              <a:rPr lang="en-US" dirty="0"/>
              <a:t>Always was a third party open source library</a:t>
            </a:r>
          </a:p>
          <a:p>
            <a:pPr lvl="1"/>
            <a:r>
              <a:rPr lang="en-US" dirty="0"/>
              <a:t>System Text Json</a:t>
            </a:r>
          </a:p>
          <a:p>
            <a:pPr lvl="2"/>
            <a:r>
              <a:rPr lang="en-US" dirty="0"/>
              <a:t>The current standard in .NET</a:t>
            </a:r>
          </a:p>
          <a:p>
            <a:pPr lvl="2"/>
            <a:r>
              <a:rPr lang="en-US" dirty="0"/>
              <a:t>Replaced </a:t>
            </a:r>
            <a:r>
              <a:rPr lang="en-US" dirty="0" err="1"/>
              <a:t>Newtonsoft</a:t>
            </a:r>
            <a:r>
              <a:rPr lang="en-US" dirty="0"/>
              <a:t> as part of the “standard library” in .NET Core 3.0</a:t>
            </a:r>
          </a:p>
          <a:p>
            <a:pPr lvl="2"/>
            <a:r>
              <a:rPr lang="en-US" dirty="0"/>
              <a:t>Tightly integrated in the .NET BCL</a:t>
            </a:r>
          </a:p>
        </p:txBody>
      </p:sp>
    </p:spTree>
    <p:extLst>
      <p:ext uri="{BB962C8B-B14F-4D97-AF65-F5344CB8AC3E}">
        <p14:creationId xmlns:p14="http://schemas.microsoft.com/office/powerpoint/2010/main" val="56597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4E5F-8A3A-85FD-E81C-DD8FCF04E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switch?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E247-3175-7943-6982-154A3AB8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performance oriented</a:t>
            </a:r>
          </a:p>
          <a:p>
            <a:pPr lvl="1"/>
            <a:r>
              <a:rPr lang="en-US" dirty="0">
                <a:hlinkClick r:id="rId2"/>
              </a:rPr>
              <a:t>Original Perf Tests</a:t>
            </a:r>
            <a:endParaRPr lang="en-US" dirty="0"/>
          </a:p>
          <a:p>
            <a:r>
              <a:rPr lang="en-US" dirty="0"/>
              <a:t>Internal package tightly integrated with the .NET standard library</a:t>
            </a:r>
          </a:p>
          <a:p>
            <a:pPr lvl="1"/>
            <a:r>
              <a:rPr lang="en-US" dirty="0">
                <a:hlinkClick r:id="rId3"/>
              </a:rPr>
              <a:t>Original blogpost</a:t>
            </a:r>
            <a:endParaRPr lang="en-US" dirty="0"/>
          </a:p>
          <a:p>
            <a:r>
              <a:rPr lang="en-US" dirty="0"/>
              <a:t>Less versioning chaos</a:t>
            </a:r>
          </a:p>
        </p:txBody>
      </p:sp>
    </p:spTree>
    <p:extLst>
      <p:ext uri="{BB962C8B-B14F-4D97-AF65-F5344CB8AC3E}">
        <p14:creationId xmlns:p14="http://schemas.microsoft.com/office/powerpoint/2010/main" val="73753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6222D-C623-2716-4C02-1BF803FEA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7E88-980A-0811-8B05-D8616513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B8A5C-90EF-1A0F-96B2-C9DCADDD2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82348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FCD4-05BC-3299-B68F-E39E99EF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3E43C-DACE-BC74-4F2B-D38AC925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 blog : </a:t>
            </a:r>
            <a:r>
              <a:rPr lang="en-US" dirty="0">
                <a:hlinkClick r:id="rId2"/>
              </a:rPr>
              <a:t>https://devblogs.microsoft.com/dotnet/try-the-new-system-text-json-apis/</a:t>
            </a:r>
            <a:endParaRPr lang="en-US" dirty="0"/>
          </a:p>
          <a:p>
            <a:r>
              <a:rPr lang="en-US" dirty="0"/>
              <a:t>Migration path: </a:t>
            </a:r>
            <a:r>
              <a:rPr lang="en-US" dirty="0">
                <a:hlinkClick r:id="rId3"/>
              </a:rPr>
              <a:t>Migrate</a:t>
            </a:r>
            <a:endParaRPr lang="en-US" dirty="0"/>
          </a:p>
          <a:p>
            <a:r>
              <a:rPr lang="en-US" dirty="0"/>
              <a:t>Source Generation docs: </a:t>
            </a:r>
            <a:r>
              <a:rPr lang="en-US" dirty="0">
                <a:hlinkClick r:id="rId4"/>
              </a:rPr>
              <a:t>Source Gen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for the ppt and code - </a:t>
            </a:r>
            <a:r>
              <a:rPr lang="en-US" dirty="0">
                <a:hlinkClick r:id="rId5"/>
              </a:rPr>
              <a:t>https://github.com/RaulBurian/SerializationDotnet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006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{7098A29F-7F91-46DB-BB25-4812BC44F64C}tf33552983_win32</Template>
  <TotalTime>146</TotalTime>
  <Words>258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Franklin Gothic Book</vt:lpstr>
      <vt:lpstr>Franklin Gothic Demi</vt:lpstr>
      <vt:lpstr>Wingdings 2</vt:lpstr>
      <vt:lpstr>DividendVTI</vt:lpstr>
      <vt:lpstr>.NET and JSON</vt:lpstr>
      <vt:lpstr>What we are going  to cover</vt:lpstr>
      <vt:lpstr>JSON</vt:lpstr>
      <vt:lpstr>JSON and .NET</vt:lpstr>
      <vt:lpstr>Why the switch?</vt:lpstr>
      <vt:lpstr>Demo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and HTTP</dc:title>
  <dc:creator>X</dc:creator>
  <cp:lastModifiedBy>X</cp:lastModifiedBy>
  <cp:revision>5</cp:revision>
  <dcterms:created xsi:type="dcterms:W3CDTF">2023-12-06T05:54:26Z</dcterms:created>
  <dcterms:modified xsi:type="dcterms:W3CDTF">2024-10-16T05:15:21Z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