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2011-21FB-4B42-897E-E7F4BC40D700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8635-45A6-47BE-8D24-98E83170D7A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1470025"/>
          </a:xfrm>
        </p:spPr>
        <p:txBody>
          <a:bodyPr/>
          <a:lstStyle/>
          <a:p>
            <a:r>
              <a:rPr lang="es-ES" b="1" dirty="0"/>
              <a:t> Análisis y Predicción de Ventas en una Tienda de </a:t>
            </a:r>
            <a:r>
              <a:rPr lang="es-ES" b="1" dirty="0" err="1"/>
              <a:t>Retail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28662" y="2428868"/>
            <a:ext cx="7215238" cy="3143272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s-ES" dirty="0"/>
              <a:t>Introducción y objetivos del proyecto.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s-ES" dirty="0"/>
              <a:t>Descripción del conjunto de datos.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s-ES" dirty="0"/>
              <a:t>Principales análisis y hallazgos.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s-ES" dirty="0"/>
              <a:t>Visualizaciones clave con explicación.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s-ES" dirty="0"/>
              <a:t>Conclusiones y recomendaciones.</a:t>
            </a:r>
          </a:p>
          <a:p>
            <a:pPr marL="514350" indent="-514350" algn="l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7002463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788" y="-481013"/>
            <a:ext cx="8478837" cy="78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8643998" cy="2143140"/>
          </a:xfrm>
        </p:spPr>
        <p:txBody>
          <a:bodyPr>
            <a:noAutofit/>
          </a:bodyPr>
          <a:lstStyle/>
          <a:p>
            <a:pPr algn="l"/>
            <a:r>
              <a:rPr lang="es-ES" sz="1100" dirty="0">
                <a:solidFill>
                  <a:srgbClr val="002060"/>
                </a:solidFill>
              </a:rPr>
              <a:t>Inferencias y Conclusiones Finales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Después de analizar el rendimiento de los modelos de Árbol de Decisión, Bosque Aleatorio, </a:t>
            </a:r>
            <a:r>
              <a:rPr lang="es-ES" sz="1100" dirty="0" err="1">
                <a:solidFill>
                  <a:srgbClr val="002060"/>
                </a:solidFill>
              </a:rPr>
              <a:t>XGBoost</a:t>
            </a:r>
            <a:r>
              <a:rPr lang="es-ES" sz="1100" dirty="0">
                <a:solidFill>
                  <a:srgbClr val="002060"/>
                </a:solidFill>
              </a:rPr>
              <a:t> y </a:t>
            </a:r>
            <a:r>
              <a:rPr lang="es-ES" sz="1100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 utilizando métricas de regresión como MSE, RMSE, MAE, R-cuadrado y Varianza Explicada, y utilizando una adaptación de la curva ROC y el AUC para evaluar la capacidad de los modelos para distinguir entre valores altos y bajos de "Price per </a:t>
            </a:r>
            <a:r>
              <a:rPr lang="es-ES" sz="1100" dirty="0" err="1">
                <a:solidFill>
                  <a:srgbClr val="002060"/>
                </a:solidFill>
              </a:rPr>
              <a:t>Unit</a:t>
            </a:r>
            <a:r>
              <a:rPr lang="es-ES" sz="1100" dirty="0">
                <a:solidFill>
                  <a:srgbClr val="002060"/>
                </a:solidFill>
              </a:rPr>
              <a:t>", podemos llegar a las siguientes inferencias y conclusiones:</a:t>
            </a: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1. Rendimiento General de los Modelos:</a:t>
            </a:r>
            <a:endParaRPr lang="es-ES" sz="1100" dirty="0">
              <a:solidFill>
                <a:srgbClr val="002060"/>
              </a:solidFill>
            </a:endParaRP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Bosque Aleatorio, </a:t>
            </a:r>
            <a:r>
              <a:rPr lang="es-ES" sz="1100" b="1" dirty="0" err="1">
                <a:solidFill>
                  <a:srgbClr val="002060"/>
                </a:solidFill>
              </a:rPr>
              <a:t>XGBoost</a:t>
            </a:r>
            <a:r>
              <a:rPr lang="es-ES" sz="1100" b="1" dirty="0">
                <a:solidFill>
                  <a:srgbClr val="002060"/>
                </a:solidFill>
              </a:rPr>
              <a:t> y </a:t>
            </a:r>
            <a:r>
              <a:rPr lang="es-ES" sz="1100" b="1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 generalmente superaron al </a:t>
            </a:r>
            <a:r>
              <a:rPr lang="es-ES" sz="1100" b="1" dirty="0">
                <a:solidFill>
                  <a:srgbClr val="002060"/>
                </a:solidFill>
              </a:rPr>
              <a:t>Árbol de Decisión</a:t>
            </a:r>
            <a:r>
              <a:rPr lang="es-ES" sz="1100" dirty="0">
                <a:solidFill>
                  <a:srgbClr val="002060"/>
                </a:solidFill>
              </a:rPr>
              <a:t> en la mayoría de las métricas. Esto indica que los modelos de conjunto (Bosque Aleatorio) y los modelos de </a:t>
            </a:r>
            <a:r>
              <a:rPr lang="es-ES" sz="1100" dirty="0" err="1">
                <a:solidFill>
                  <a:srgbClr val="002060"/>
                </a:solidFill>
              </a:rPr>
              <a:t>boosting</a:t>
            </a:r>
            <a:r>
              <a:rPr lang="es-ES" sz="1100" dirty="0">
                <a:solidFill>
                  <a:srgbClr val="002060"/>
                </a:solidFill>
              </a:rPr>
              <a:t> (</a:t>
            </a:r>
            <a:r>
              <a:rPr lang="es-ES" sz="1100" dirty="0" err="1">
                <a:solidFill>
                  <a:srgbClr val="002060"/>
                </a:solidFill>
              </a:rPr>
              <a:t>XGBoost</a:t>
            </a:r>
            <a:r>
              <a:rPr lang="es-ES" sz="1100" dirty="0">
                <a:solidFill>
                  <a:srgbClr val="002060"/>
                </a:solidFill>
              </a:rPr>
              <a:t> y </a:t>
            </a:r>
            <a:r>
              <a:rPr lang="es-ES" sz="1100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) son más robustos y efectivos para este conjunto de datos en particular.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Entre los tres modelos principales, </a:t>
            </a:r>
            <a:r>
              <a:rPr lang="es-ES" sz="1100" b="1" dirty="0" err="1">
                <a:solidFill>
                  <a:srgbClr val="002060"/>
                </a:solidFill>
              </a:rPr>
              <a:t>XGBoost</a:t>
            </a:r>
            <a:r>
              <a:rPr lang="es-ES" sz="1100" b="1" dirty="0">
                <a:solidFill>
                  <a:srgbClr val="002060"/>
                </a:solidFill>
              </a:rPr>
              <a:t> y </a:t>
            </a:r>
            <a:r>
              <a:rPr lang="es-ES" sz="1100" b="1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 mostraron un rendimiento similar y, a menudo, superaron ligeramente al </a:t>
            </a:r>
            <a:r>
              <a:rPr lang="es-ES" sz="1100" b="1" dirty="0">
                <a:solidFill>
                  <a:srgbClr val="002060"/>
                </a:solidFill>
              </a:rPr>
              <a:t>Bosque Aleatorio</a:t>
            </a:r>
            <a:r>
              <a:rPr lang="es-ES" sz="1100" dirty="0">
                <a:solidFill>
                  <a:srgbClr val="002060"/>
                </a:solidFill>
              </a:rPr>
              <a:t> en términos de MSE, RMSE y MAE, lo que sugiere un mejor ajuste a los datos y predicciones más precisas.</a:t>
            </a: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2. Importancia de las Métricas:</a:t>
            </a:r>
            <a:endParaRPr lang="es-ES" sz="1100" dirty="0">
              <a:solidFill>
                <a:srgbClr val="002060"/>
              </a:solidFill>
            </a:endParaRP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La elección de la métrica para seleccionar el mejor modelo depende de las prioridades del problema.</a:t>
            </a:r>
          </a:p>
          <a:p>
            <a:pPr lvl="1" algn="l"/>
            <a:r>
              <a:rPr lang="es-ES" sz="1050" dirty="0">
                <a:solidFill>
                  <a:srgbClr val="002060"/>
                </a:solidFill>
              </a:rPr>
              <a:t>Si el objetivo principal es minimizar los errores de predicción, </a:t>
            </a:r>
            <a:r>
              <a:rPr lang="es-ES" sz="1050" b="1" dirty="0">
                <a:solidFill>
                  <a:srgbClr val="002060"/>
                </a:solidFill>
              </a:rPr>
              <a:t>MSE, RMSE y MAE</a:t>
            </a:r>
            <a:r>
              <a:rPr lang="es-ES" sz="1050" dirty="0">
                <a:solidFill>
                  <a:srgbClr val="002060"/>
                </a:solidFill>
              </a:rPr>
              <a:t> son las métricas más relevantes.</a:t>
            </a:r>
          </a:p>
          <a:p>
            <a:pPr lvl="1" algn="l"/>
            <a:r>
              <a:rPr lang="es-ES" sz="1050" dirty="0">
                <a:solidFill>
                  <a:srgbClr val="002060"/>
                </a:solidFill>
              </a:rPr>
              <a:t>Si se busca un modelo que explique la mayor parte de la varianza en la variable objetivo, </a:t>
            </a:r>
            <a:r>
              <a:rPr lang="es-ES" sz="1050" b="1" dirty="0">
                <a:solidFill>
                  <a:srgbClr val="002060"/>
                </a:solidFill>
              </a:rPr>
              <a:t>R-cuadrado y Varianza Explicada</a:t>
            </a:r>
            <a:r>
              <a:rPr lang="es-ES" sz="1050" dirty="0">
                <a:solidFill>
                  <a:srgbClr val="002060"/>
                </a:solidFill>
              </a:rPr>
              <a:t> son más importantes.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En este caso, dado el rendimiento similar en varias métricas, </a:t>
            </a:r>
            <a:r>
              <a:rPr lang="es-ES" sz="1100" b="1" dirty="0" err="1">
                <a:solidFill>
                  <a:srgbClr val="002060"/>
                </a:solidFill>
              </a:rPr>
              <a:t>XGBoost</a:t>
            </a:r>
            <a:r>
              <a:rPr lang="es-ES" sz="1100" b="1" dirty="0">
                <a:solidFill>
                  <a:srgbClr val="002060"/>
                </a:solidFill>
              </a:rPr>
              <a:t> o </a:t>
            </a:r>
            <a:r>
              <a:rPr lang="es-ES" sz="1100" b="1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 podrían ser los modelos más adecuados, ya que tienden a tener un buen equilibrio entre precisión y capacidad explicativa.</a:t>
            </a: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3. Adaptación de la Curva ROC y AUC:</a:t>
            </a:r>
            <a:endParaRPr lang="es-ES" sz="1100" dirty="0">
              <a:solidFill>
                <a:srgbClr val="002060"/>
              </a:solidFill>
            </a:endParaRP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La adaptación de la curva ROC y el AUC para la regresión proporcionó una visión adicional de la capacidad de los modelos para distinguir entre valores altos y bajos de "Price per </a:t>
            </a:r>
            <a:r>
              <a:rPr lang="es-ES" sz="1100" dirty="0" err="1">
                <a:solidFill>
                  <a:srgbClr val="002060"/>
                </a:solidFill>
              </a:rPr>
              <a:t>Unit</a:t>
            </a:r>
            <a:r>
              <a:rPr lang="es-ES" sz="1100" dirty="0">
                <a:solidFill>
                  <a:srgbClr val="002060"/>
                </a:solidFill>
              </a:rPr>
              <a:t>".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Los modelos con un </a:t>
            </a:r>
            <a:r>
              <a:rPr lang="es-ES" sz="1100" b="1" dirty="0">
                <a:solidFill>
                  <a:srgbClr val="002060"/>
                </a:solidFill>
              </a:rPr>
              <a:t>AUC más alto</a:t>
            </a:r>
            <a:r>
              <a:rPr lang="es-ES" sz="1100" dirty="0">
                <a:solidFill>
                  <a:srgbClr val="002060"/>
                </a:solidFill>
              </a:rPr>
              <a:t> en esta adaptación demostraron una mejor capacidad para discriminar entre estos valores, lo cual puede ser útil si el objetivo es identificar instancias con precios particularmente altos o bajos.</a:t>
            </a: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4. Consideraciones Adicionales:</a:t>
            </a:r>
            <a:endParaRPr lang="es-ES" sz="1100" dirty="0">
              <a:solidFill>
                <a:srgbClr val="002060"/>
              </a:solidFill>
            </a:endParaRP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La selección final del modelo debe tener en cuenta las características específicas del problema y las prioridades del negocio.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Es recomendable realizar más experimentos con diferentes configuraciones de </a:t>
            </a:r>
            <a:r>
              <a:rPr lang="es-ES" sz="1100" dirty="0" err="1">
                <a:solidFill>
                  <a:srgbClr val="002060"/>
                </a:solidFill>
              </a:rPr>
              <a:t>hiperparámetros</a:t>
            </a:r>
            <a:r>
              <a:rPr lang="es-ES" sz="1100" dirty="0">
                <a:solidFill>
                  <a:srgbClr val="002060"/>
                </a:solidFill>
              </a:rPr>
              <a:t> para optimizar aún más el rendimiento del modelo seleccionado.</a:t>
            </a: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La </a:t>
            </a:r>
            <a:r>
              <a:rPr lang="es-ES" sz="1100" dirty="0" err="1">
                <a:solidFill>
                  <a:srgbClr val="002060"/>
                </a:solidFill>
              </a:rPr>
              <a:t>interpretabilidad</a:t>
            </a:r>
            <a:r>
              <a:rPr lang="es-ES" sz="1100" dirty="0">
                <a:solidFill>
                  <a:srgbClr val="002060"/>
                </a:solidFill>
              </a:rPr>
              <a:t> del modelo también puede ser un factor importante a considerar, especialmente si es necesario comprender cómo el modelo llega a sus predicciones.</a:t>
            </a:r>
          </a:p>
          <a:p>
            <a:pPr algn="l"/>
            <a:r>
              <a:rPr lang="es-ES" sz="1100" b="1" dirty="0">
                <a:solidFill>
                  <a:srgbClr val="002060"/>
                </a:solidFill>
              </a:rPr>
              <a:t>Conclusión Final:</a:t>
            </a:r>
            <a:endParaRPr lang="es-ES" sz="1100" dirty="0">
              <a:solidFill>
                <a:srgbClr val="002060"/>
              </a:solidFill>
            </a:endParaRPr>
          </a:p>
          <a:p>
            <a:pPr algn="l"/>
            <a:r>
              <a:rPr lang="es-ES" sz="1100" dirty="0">
                <a:solidFill>
                  <a:srgbClr val="002060"/>
                </a:solidFill>
              </a:rPr>
              <a:t>En base a los resultados obtenidos, se sugiere la utilización de </a:t>
            </a:r>
            <a:r>
              <a:rPr lang="es-ES" sz="1100" b="1" dirty="0" err="1">
                <a:solidFill>
                  <a:srgbClr val="002060"/>
                </a:solidFill>
              </a:rPr>
              <a:t>XGBoost</a:t>
            </a:r>
            <a:r>
              <a:rPr lang="es-ES" sz="1100" b="1" dirty="0">
                <a:solidFill>
                  <a:srgbClr val="002060"/>
                </a:solidFill>
              </a:rPr>
              <a:t> o </a:t>
            </a:r>
            <a:r>
              <a:rPr lang="es-ES" sz="1100" b="1" dirty="0" err="1">
                <a:solidFill>
                  <a:srgbClr val="002060"/>
                </a:solidFill>
              </a:rPr>
              <a:t>LightGBM</a:t>
            </a:r>
            <a:r>
              <a:rPr lang="es-ES" sz="1100" dirty="0">
                <a:solidFill>
                  <a:srgbClr val="002060"/>
                </a:solidFill>
              </a:rPr>
              <a:t> como el modelo más adecuado para predecir "Price per </a:t>
            </a:r>
            <a:r>
              <a:rPr lang="es-ES" sz="1100" dirty="0" err="1">
                <a:solidFill>
                  <a:srgbClr val="002060"/>
                </a:solidFill>
              </a:rPr>
              <a:t>Unit</a:t>
            </a:r>
            <a:r>
              <a:rPr lang="es-ES" sz="1100" dirty="0">
                <a:solidFill>
                  <a:srgbClr val="002060"/>
                </a:solidFill>
              </a:rPr>
              <a:t>" en este conjunto de datos. Estos modelos ofrecen un buen equilibrio entre precisión, capacidad explicativa, y la habilidad para discriminar entre valores altos y bajos de la variable objetivo. Sin embargo, es fundamental tener en cuenta las prioridades del problema y las consideraciones adicionales mencionadas para tomar una decisión final informada.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</Words>
  <Application>Microsoft Office PowerPoint</Application>
  <PresentationFormat>Presentación en pantalla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 Análisis y Predicción de Ventas en una Tienda de Retail</vt:lpstr>
      <vt:lpstr>Diapositiva 2</vt:lpstr>
      <vt:lpstr>Diapositiva 3</vt:lpstr>
      <vt:lpstr>Conclusiones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Análisis y Predicción de Ventas en una Tienda de Retail</dc:title>
  <dc:creator>raul caceres</dc:creator>
  <cp:lastModifiedBy>raul caceres</cp:lastModifiedBy>
  <cp:revision>1</cp:revision>
  <dcterms:created xsi:type="dcterms:W3CDTF">2024-11-24T00:50:15Z</dcterms:created>
  <dcterms:modified xsi:type="dcterms:W3CDTF">2024-11-24T00:55:51Z</dcterms:modified>
</cp:coreProperties>
</file>