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4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33D"/>
    <a:srgbClr val="1991B0"/>
    <a:srgbClr val="17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70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1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7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3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2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1D8B0-2D90-0070-9BAC-867BE339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 fontScale="90000"/>
          </a:bodyPr>
          <a:lstStyle/>
          <a:p>
            <a:r>
              <a:rPr lang="es-ES" sz="6000" dirty="0"/>
              <a:t>ETL – </a:t>
            </a:r>
            <a:r>
              <a:rPr lang="es-ES" sz="6000" dirty="0" err="1"/>
              <a:t>Extract</a:t>
            </a:r>
            <a:r>
              <a:rPr lang="es-ES" sz="6000" dirty="0"/>
              <a:t>, </a:t>
            </a:r>
            <a:r>
              <a:rPr lang="es-ES" sz="6000" dirty="0" err="1"/>
              <a:t>Transform</a:t>
            </a:r>
            <a:r>
              <a:rPr lang="es-ES" sz="6000" dirty="0"/>
              <a:t> &amp; Load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6F4D4-9D27-2A03-A5E4-C2C09C03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endParaRPr lang="es-ES" dirty="0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1ABC778C-2CDA-D00B-2EE2-18297133D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6" r="16408" b="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0E0133F-5CBA-B7B4-1C70-255AF8B3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4526"/>
            <a:ext cx="960120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Sesión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 –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Lectura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archivos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Python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ETL, Crawlers y APIs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 err="1"/>
              <a:t>Manejo</a:t>
            </a:r>
            <a:r>
              <a:rPr lang="en-US" sz="7200" dirty="0"/>
              <a:t> de </a:t>
            </a:r>
            <a:r>
              <a:rPr lang="en-US" sz="7200" dirty="0" err="1"/>
              <a:t>Archivos</a:t>
            </a:r>
            <a:r>
              <a:rPr lang="en-US" sz="7200" dirty="0"/>
              <a:t>: </a:t>
            </a:r>
            <a:r>
              <a:rPr lang="en-US" sz="7200" dirty="0" err="1"/>
              <a:t>Estructurados</a:t>
            </a:r>
            <a:r>
              <a:rPr lang="en-US" sz="7200" dirty="0"/>
              <a:t>, Semi y </a:t>
            </a:r>
            <a:r>
              <a:rPr lang="en-US" sz="7200" dirty="0" err="1"/>
              <a:t>desestructurados</a:t>
            </a:r>
            <a:endParaRPr lang="en-US" sz="7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2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2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Manejo de archivos - Funciones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5E36A68-E12C-25D1-5F1C-33CB8F2C95EE}"/>
              </a:ext>
            </a:extLst>
          </p:cNvPr>
          <p:cNvSpPr/>
          <p:nvPr/>
        </p:nvSpPr>
        <p:spPr>
          <a:xfrm>
            <a:off x="395354" y="1507681"/>
            <a:ext cx="1688414" cy="5537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Open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24EDA66-D536-020B-BE9D-B789DB7CBB48}"/>
              </a:ext>
            </a:extLst>
          </p:cNvPr>
          <p:cNvSpPr/>
          <p:nvPr/>
        </p:nvSpPr>
        <p:spPr>
          <a:xfrm>
            <a:off x="3289474" y="1507681"/>
            <a:ext cx="1688414" cy="5537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Close</a:t>
            </a:r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F958C6E-9588-D96A-64C2-1F76EF73B7E3}"/>
              </a:ext>
            </a:extLst>
          </p:cNvPr>
          <p:cNvSpPr/>
          <p:nvPr/>
        </p:nvSpPr>
        <p:spPr>
          <a:xfrm>
            <a:off x="6183594" y="1507681"/>
            <a:ext cx="1688414" cy="5537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Read</a:t>
            </a:r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4979C9D-3A45-04DA-E24E-65767F5ACC80}"/>
              </a:ext>
            </a:extLst>
          </p:cNvPr>
          <p:cNvSpPr/>
          <p:nvPr/>
        </p:nvSpPr>
        <p:spPr>
          <a:xfrm>
            <a:off x="9077714" y="1507681"/>
            <a:ext cx="1688414" cy="5537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Write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1762514" y="2732345"/>
            <a:ext cx="6109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Permite leer y escribir archivos.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729B5D-4F38-DDF3-13ED-4B7968DF4491}"/>
              </a:ext>
            </a:extLst>
          </p:cNvPr>
          <p:cNvSpPr txBox="1"/>
          <p:nvPr/>
        </p:nvSpPr>
        <p:spPr>
          <a:xfrm>
            <a:off x="1762514" y="3510102"/>
            <a:ext cx="6109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El primer argumento es el nombre del archivo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92B0ED-6449-CB15-1F89-4476DDC2E61C}"/>
              </a:ext>
            </a:extLst>
          </p:cNvPr>
          <p:cNvSpPr txBox="1"/>
          <p:nvPr/>
        </p:nvSpPr>
        <p:spPr>
          <a:xfrm>
            <a:off x="1762514" y="4287859"/>
            <a:ext cx="610949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El segundo argumento puede tomar los siguientes valores: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r : modo lectura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r+ : modo lectura y escritura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w : modo solo escritura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a : para incluir nueva información sobre él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w+ y a+ : Lectura y escritura (a añade al final y w sobrescribe)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47DB93A-8825-26DF-C62F-CE3E1B5E67D8}"/>
              </a:ext>
            </a:extLst>
          </p:cNvPr>
          <p:cNvCxnSpPr>
            <a:stCxn id="2" idx="2"/>
            <a:endCxn id="15" idx="1"/>
          </p:cNvCxnSpPr>
          <p:nvPr/>
        </p:nvCxnSpPr>
        <p:spPr>
          <a:xfrm rot="16200000" flipH="1">
            <a:off x="1088622" y="2212342"/>
            <a:ext cx="824830" cy="52295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3F732E2C-D29D-79E7-F1FE-FCC2B2D855EA}"/>
              </a:ext>
            </a:extLst>
          </p:cNvPr>
          <p:cNvCxnSpPr>
            <a:cxnSpLocks/>
            <a:stCxn id="2" idx="2"/>
            <a:endCxn id="16" idx="1"/>
          </p:cNvCxnSpPr>
          <p:nvPr/>
        </p:nvCxnSpPr>
        <p:spPr>
          <a:xfrm rot="16200000" flipH="1">
            <a:off x="699744" y="2601220"/>
            <a:ext cx="1602587" cy="52295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B5A56AF-0EAB-32E8-B747-6F979A8321B0}"/>
              </a:ext>
            </a:extLst>
          </p:cNvPr>
          <p:cNvCxnSpPr>
            <a:cxnSpLocks/>
            <a:stCxn id="2" idx="2"/>
            <a:endCxn id="17" idx="1"/>
          </p:cNvCxnSpPr>
          <p:nvPr/>
        </p:nvCxnSpPr>
        <p:spPr>
          <a:xfrm rot="16200000" flipH="1">
            <a:off x="41561" y="3259403"/>
            <a:ext cx="2918953" cy="52295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1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Archivos con datos estructurados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5E36A68-E12C-25D1-5F1C-33CB8F2C95EE}"/>
              </a:ext>
            </a:extLst>
          </p:cNvPr>
          <p:cNvSpPr/>
          <p:nvPr/>
        </p:nvSpPr>
        <p:spPr>
          <a:xfrm>
            <a:off x="758951" y="1507681"/>
            <a:ext cx="5180209" cy="553723"/>
          </a:xfrm>
          <a:prstGeom prst="roundRect">
            <a:avLst/>
          </a:prstGeom>
          <a:solidFill>
            <a:srgbClr val="51A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CSV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2E7D6D-9D36-A0B9-307A-97B38583D0E0}"/>
              </a:ext>
            </a:extLst>
          </p:cNvPr>
          <p:cNvSpPr txBox="1"/>
          <p:nvPr/>
        </p:nvSpPr>
        <p:spPr>
          <a:xfrm>
            <a:off x="758951" y="2306147"/>
            <a:ext cx="10932940" cy="1600438"/>
          </a:xfrm>
          <a:prstGeom prst="rect">
            <a:avLst/>
          </a:prstGeom>
          <a:noFill/>
          <a:ln>
            <a:solidFill>
              <a:srgbClr val="51A33D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pd.read_csv</a:t>
            </a:r>
            <a:r>
              <a:rPr lang="es-ES" sz="1400" dirty="0"/>
              <a:t>(</a:t>
            </a:r>
          </a:p>
          <a:p>
            <a:pPr lvl="1"/>
            <a:r>
              <a:rPr lang="es-ES" sz="1400" dirty="0"/>
              <a:t>‘nombre del archivo’, </a:t>
            </a:r>
          </a:p>
          <a:p>
            <a:pPr lvl="1"/>
            <a:r>
              <a:rPr lang="es-ES" sz="1400" dirty="0" err="1"/>
              <a:t>sep</a:t>
            </a:r>
            <a:r>
              <a:rPr lang="es-ES" sz="1400" dirty="0"/>
              <a:t>=‘separador’, </a:t>
            </a:r>
          </a:p>
          <a:p>
            <a:pPr lvl="1"/>
            <a:r>
              <a:rPr lang="es-ES" sz="1400" dirty="0" err="1"/>
              <a:t>header</a:t>
            </a:r>
            <a:r>
              <a:rPr lang="es-ES" sz="1400" dirty="0"/>
              <a:t>=‘</a:t>
            </a:r>
            <a:r>
              <a:rPr lang="es-ES" sz="1400" dirty="0" err="1"/>
              <a:t>None</a:t>
            </a:r>
            <a:r>
              <a:rPr lang="es-ES" sz="1400" dirty="0"/>
              <a:t>’  =&gt; si no viene con el nombre en la cabecera</a:t>
            </a:r>
          </a:p>
          <a:p>
            <a:pPr lvl="1"/>
            <a:r>
              <a:rPr lang="es-ES" sz="1400" dirty="0" err="1"/>
              <a:t>names</a:t>
            </a:r>
            <a:r>
              <a:rPr lang="es-ES" sz="1400" dirty="0"/>
              <a:t> = [‘a’, ‘b’, …] =&gt; nombres de las columnas</a:t>
            </a:r>
          </a:p>
          <a:p>
            <a:pPr lvl="1"/>
            <a:r>
              <a:rPr lang="es-ES" sz="1400" dirty="0" err="1"/>
              <a:t>dtype</a:t>
            </a:r>
            <a:r>
              <a:rPr lang="es-ES" sz="1400" dirty="0"/>
              <a:t> = {‘a’ : np.float64, ‘b’: np.int32 …} =&gt; tipos de la columna</a:t>
            </a:r>
          </a:p>
          <a:p>
            <a:pPr lvl="1"/>
            <a:r>
              <a:rPr lang="es-ES" sz="1400" dirty="0"/>
              <a:t>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0EF14C3-0098-E1E0-E13E-CD515E1DD3BE}"/>
              </a:ext>
            </a:extLst>
          </p:cNvPr>
          <p:cNvSpPr/>
          <p:nvPr/>
        </p:nvSpPr>
        <p:spPr>
          <a:xfrm>
            <a:off x="758951" y="4151328"/>
            <a:ext cx="5180209" cy="553723"/>
          </a:xfrm>
          <a:prstGeom prst="roundRect">
            <a:avLst/>
          </a:prstGeom>
          <a:solidFill>
            <a:srgbClr val="51A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Excel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2E3B98-2FF5-52D6-7FF7-6536FA52A57A}"/>
              </a:ext>
            </a:extLst>
          </p:cNvPr>
          <p:cNvSpPr txBox="1"/>
          <p:nvPr/>
        </p:nvSpPr>
        <p:spPr>
          <a:xfrm>
            <a:off x="758951" y="4949794"/>
            <a:ext cx="10932940" cy="1600438"/>
          </a:xfrm>
          <a:prstGeom prst="rect">
            <a:avLst/>
          </a:prstGeom>
          <a:noFill/>
          <a:ln>
            <a:solidFill>
              <a:srgbClr val="51A33D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pd.read_excel</a:t>
            </a:r>
            <a:r>
              <a:rPr lang="es-ES" sz="1400" dirty="0"/>
              <a:t>(</a:t>
            </a:r>
          </a:p>
          <a:p>
            <a:pPr lvl="1"/>
            <a:r>
              <a:rPr lang="es-ES" sz="1400" dirty="0"/>
              <a:t>‘nombre del archivo’, </a:t>
            </a:r>
          </a:p>
          <a:p>
            <a:pPr lvl="1"/>
            <a:r>
              <a:rPr lang="es-ES" sz="1400" dirty="0" err="1"/>
              <a:t>sep</a:t>
            </a:r>
            <a:r>
              <a:rPr lang="es-ES" sz="1400" dirty="0"/>
              <a:t>=‘separador’, </a:t>
            </a:r>
          </a:p>
          <a:p>
            <a:pPr lvl="1"/>
            <a:r>
              <a:rPr lang="es-ES" sz="1400" dirty="0" err="1"/>
              <a:t>header</a:t>
            </a:r>
            <a:r>
              <a:rPr lang="es-ES" sz="1400" dirty="0"/>
              <a:t>=‘</a:t>
            </a:r>
            <a:r>
              <a:rPr lang="es-ES" sz="1400" dirty="0" err="1"/>
              <a:t>None</a:t>
            </a:r>
            <a:r>
              <a:rPr lang="es-ES" sz="1400" dirty="0"/>
              <a:t>’  =&gt; si no viene con el nombre en la cabecera</a:t>
            </a:r>
          </a:p>
          <a:p>
            <a:pPr lvl="1"/>
            <a:r>
              <a:rPr lang="es-ES" sz="1400" dirty="0" err="1"/>
              <a:t>names</a:t>
            </a:r>
            <a:r>
              <a:rPr lang="es-ES" sz="1400" dirty="0"/>
              <a:t> = [‘a’, ‘b’, …] =&gt; nombres de las columnas</a:t>
            </a:r>
          </a:p>
          <a:p>
            <a:pPr lvl="1"/>
            <a:r>
              <a:rPr lang="es-ES" sz="1400" dirty="0" err="1"/>
              <a:t>dtype</a:t>
            </a:r>
            <a:r>
              <a:rPr lang="es-ES" sz="1400" dirty="0"/>
              <a:t> = {‘a’ : np.float64, ‘b’: np.int32 …} =&gt; tipos de la columna</a:t>
            </a:r>
          </a:p>
          <a:p>
            <a:pPr lvl="1"/>
            <a:r>
              <a:rPr lang="es-E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291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Datos Semiestructurados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5E36A68-E12C-25D1-5F1C-33CB8F2C95EE}"/>
              </a:ext>
            </a:extLst>
          </p:cNvPr>
          <p:cNvSpPr/>
          <p:nvPr/>
        </p:nvSpPr>
        <p:spPr>
          <a:xfrm>
            <a:off x="758951" y="1267975"/>
            <a:ext cx="10471301" cy="553723"/>
          </a:xfrm>
          <a:prstGeom prst="roundRect">
            <a:avLst/>
          </a:prstGeom>
          <a:solidFill>
            <a:srgbClr val="199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2E7D6D-9D36-A0B9-307A-97B38583D0E0}"/>
              </a:ext>
            </a:extLst>
          </p:cNvPr>
          <p:cNvSpPr txBox="1"/>
          <p:nvPr/>
        </p:nvSpPr>
        <p:spPr>
          <a:xfrm>
            <a:off x="758951" y="1951027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Principal librería: </a:t>
            </a:r>
            <a:r>
              <a:rPr lang="es-ES" sz="1400" b="1" dirty="0" err="1">
                <a:solidFill>
                  <a:srgbClr val="51A33D"/>
                </a:solidFill>
              </a:rPr>
              <a:t>import</a:t>
            </a:r>
            <a:r>
              <a:rPr lang="es-ES" sz="1400" dirty="0"/>
              <a:t> </a:t>
            </a:r>
            <a:r>
              <a:rPr lang="es-ES" sz="1400" dirty="0" err="1"/>
              <a:t>xml.etree.ElementTree</a:t>
            </a:r>
            <a:r>
              <a:rPr lang="es-ES" sz="1400" dirty="0"/>
              <a:t> </a:t>
            </a:r>
            <a:r>
              <a:rPr lang="es-ES" sz="1400" b="1" dirty="0">
                <a:solidFill>
                  <a:srgbClr val="51A33D"/>
                </a:solidFill>
              </a:rPr>
              <a:t>as</a:t>
            </a:r>
            <a:r>
              <a:rPr lang="es-ES" sz="1400" dirty="0"/>
              <a:t> ET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75D9EF-C0DD-699B-410C-00EA97778788}"/>
              </a:ext>
            </a:extLst>
          </p:cNvPr>
          <p:cNvSpPr txBox="1"/>
          <p:nvPr/>
        </p:nvSpPr>
        <p:spPr>
          <a:xfrm>
            <a:off x="758951" y="2379259"/>
            <a:ext cx="5011534" cy="523220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Método para leer un archivo </a:t>
            </a:r>
            <a:r>
              <a:rPr lang="es-ES" sz="1400" dirty="0" err="1"/>
              <a:t>xml</a:t>
            </a:r>
            <a:r>
              <a:rPr lang="es-E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ET.parse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C00000"/>
                </a:solidFill>
              </a:rPr>
              <a:t>‘nombre del archivo’</a:t>
            </a:r>
            <a:r>
              <a:rPr lang="es-ES" sz="1400" dirty="0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9BEE3A-1B17-CAFB-33D5-BB1E54225FA0}"/>
              </a:ext>
            </a:extLst>
          </p:cNvPr>
          <p:cNvSpPr txBox="1"/>
          <p:nvPr/>
        </p:nvSpPr>
        <p:spPr>
          <a:xfrm>
            <a:off x="758951" y="3022934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Conocer la estructura del XML: </a:t>
            </a:r>
            <a:r>
              <a:rPr lang="es-ES" sz="1400" dirty="0" err="1"/>
              <a:t>iter</a:t>
            </a:r>
            <a:r>
              <a:rPr lang="es-ES" sz="1400" dirty="0"/>
              <a:t>()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E06B8A-7AC3-2B6B-A063-39AAAAACAAD9}"/>
              </a:ext>
            </a:extLst>
          </p:cNvPr>
          <p:cNvSpPr txBox="1"/>
          <p:nvPr/>
        </p:nvSpPr>
        <p:spPr>
          <a:xfrm>
            <a:off x="758951" y="3451166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Primer elemento con una etiqueta ‘X’: </a:t>
            </a:r>
            <a:r>
              <a:rPr lang="es-ES" sz="1400" dirty="0" err="1"/>
              <a:t>find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C00000"/>
                </a:solidFill>
              </a:rPr>
              <a:t>‘X’</a:t>
            </a:r>
            <a:r>
              <a:rPr lang="es-ES" sz="1400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7F0E90-9BC7-23DF-8875-CEE3FA878FF0}"/>
              </a:ext>
            </a:extLst>
          </p:cNvPr>
          <p:cNvSpPr txBox="1"/>
          <p:nvPr/>
        </p:nvSpPr>
        <p:spPr>
          <a:xfrm>
            <a:off x="6096000" y="1951027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Todos los elementos con una etiqueta ‘X’: </a:t>
            </a:r>
            <a:r>
              <a:rPr lang="es-ES" sz="1400" dirty="0" err="1"/>
              <a:t>findall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C00000"/>
                </a:solidFill>
              </a:rPr>
              <a:t>‘X’</a:t>
            </a:r>
            <a:r>
              <a:rPr lang="es-ES" sz="1400" dirty="0"/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E18347-1ECC-5390-6A83-7B46312FC9E6}"/>
              </a:ext>
            </a:extLst>
          </p:cNvPr>
          <p:cNvSpPr txBox="1"/>
          <p:nvPr/>
        </p:nvSpPr>
        <p:spPr>
          <a:xfrm>
            <a:off x="6096000" y="2379259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Muestra el titulo de la etiqueta: .tag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661B1F-63B1-9E66-3C6B-D746BF31E1BB}"/>
              </a:ext>
            </a:extLst>
          </p:cNvPr>
          <p:cNvSpPr txBox="1"/>
          <p:nvPr/>
        </p:nvSpPr>
        <p:spPr>
          <a:xfrm>
            <a:off x="6096000" y="3022934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Muestra el texto de una etiqueta: </a:t>
            </a:r>
            <a:r>
              <a:rPr lang="es-ES" sz="1400" dirty="0" err="1"/>
              <a:t>attrib</a:t>
            </a:r>
            <a:r>
              <a:rPr lang="es-ES" sz="1400" dirty="0"/>
              <a:t>[</a:t>
            </a:r>
            <a:r>
              <a:rPr lang="es-ES" sz="1400" dirty="0">
                <a:solidFill>
                  <a:srgbClr val="C00000"/>
                </a:solidFill>
              </a:rPr>
              <a:t>‘X’</a:t>
            </a:r>
            <a:r>
              <a:rPr lang="es-ES" sz="1400" dirty="0"/>
              <a:t>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EE3132-C07F-22CA-1294-4E7CB81FEE34}"/>
              </a:ext>
            </a:extLst>
          </p:cNvPr>
          <p:cNvSpPr txBox="1"/>
          <p:nvPr/>
        </p:nvSpPr>
        <p:spPr>
          <a:xfrm>
            <a:off x="6096000" y="3451166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Muestra el texto del  nodo: </a:t>
            </a:r>
            <a:r>
              <a:rPr lang="es-ES" sz="1400" dirty="0" err="1"/>
              <a:t>text</a:t>
            </a:r>
            <a:endParaRPr lang="es-ES" sz="1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6B8BC15-C5A1-C3C2-2109-C984335BB2B9}"/>
              </a:ext>
            </a:extLst>
          </p:cNvPr>
          <p:cNvSpPr/>
          <p:nvPr/>
        </p:nvSpPr>
        <p:spPr>
          <a:xfrm>
            <a:off x="758951" y="4065735"/>
            <a:ext cx="10471301" cy="553723"/>
          </a:xfrm>
          <a:prstGeom prst="roundRect">
            <a:avLst/>
          </a:prstGeom>
          <a:solidFill>
            <a:srgbClr val="199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JSON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AB118D-CD30-8F91-EA28-E5266F961D31}"/>
              </a:ext>
            </a:extLst>
          </p:cNvPr>
          <p:cNvSpPr txBox="1"/>
          <p:nvPr/>
        </p:nvSpPr>
        <p:spPr>
          <a:xfrm>
            <a:off x="758951" y="4748787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Principal librería: </a:t>
            </a:r>
            <a:r>
              <a:rPr lang="es-ES" sz="1400" b="1" dirty="0" err="1">
                <a:solidFill>
                  <a:srgbClr val="51A33D"/>
                </a:solidFill>
              </a:rPr>
              <a:t>import</a:t>
            </a:r>
            <a:r>
              <a:rPr lang="es-ES" sz="1400" dirty="0"/>
              <a:t> </a:t>
            </a:r>
            <a:r>
              <a:rPr lang="es-ES" sz="1400" dirty="0" err="1"/>
              <a:t>json</a:t>
            </a:r>
            <a:endParaRPr lang="es-E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C571E7-EAF4-BDB3-55DD-274C5F187446}"/>
              </a:ext>
            </a:extLst>
          </p:cNvPr>
          <p:cNvSpPr txBox="1"/>
          <p:nvPr/>
        </p:nvSpPr>
        <p:spPr>
          <a:xfrm>
            <a:off x="6096000" y="4748787"/>
            <a:ext cx="5011534" cy="30777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Web de uso JSON </a:t>
            </a:r>
            <a:r>
              <a:rPr lang="es-ES" sz="1400" dirty="0" err="1"/>
              <a:t>Beautifier</a:t>
            </a:r>
            <a:endParaRPr lang="es-ES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E1D4EF-E3C9-B254-482D-ABF9F6CB3117}"/>
              </a:ext>
            </a:extLst>
          </p:cNvPr>
          <p:cNvSpPr txBox="1"/>
          <p:nvPr/>
        </p:nvSpPr>
        <p:spPr>
          <a:xfrm>
            <a:off x="758951" y="5134519"/>
            <a:ext cx="5011534" cy="95410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Método para leer un archivo </a:t>
            </a:r>
            <a:r>
              <a:rPr lang="es-ES" sz="1400" dirty="0" err="1"/>
              <a:t>xml</a:t>
            </a:r>
            <a:r>
              <a:rPr lang="es-ES" sz="1400" dirty="0"/>
              <a:t>:</a:t>
            </a:r>
          </a:p>
          <a:p>
            <a:endParaRPr lang="es-ES" sz="1400" dirty="0"/>
          </a:p>
          <a:p>
            <a:endParaRPr lang="es-ES" sz="1400" dirty="0"/>
          </a:p>
          <a:p>
            <a:pPr lvl="1"/>
            <a:endParaRPr lang="es-ES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65A060C-72A8-B9FD-6455-77B4569B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05" y="5483735"/>
            <a:ext cx="2505425" cy="51442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B3CA861-D7E0-0826-3415-1348F943F16B}"/>
              </a:ext>
            </a:extLst>
          </p:cNvPr>
          <p:cNvSpPr txBox="1"/>
          <p:nvPr/>
        </p:nvSpPr>
        <p:spPr>
          <a:xfrm>
            <a:off x="6096000" y="5134519"/>
            <a:ext cx="5011534" cy="523220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Una vez que se ha abierto el </a:t>
            </a:r>
            <a:r>
              <a:rPr lang="es-ES" sz="1400" dirty="0" err="1"/>
              <a:t>json</a:t>
            </a:r>
            <a:r>
              <a:rPr lang="es-ES" sz="1400" dirty="0"/>
              <a:t> y convertido en un diccionario, se debe tratar como dicho objeto (</a:t>
            </a:r>
            <a:r>
              <a:rPr lang="es-ES" sz="1400" b="1" dirty="0" err="1">
                <a:solidFill>
                  <a:srgbClr val="51A33D"/>
                </a:solidFill>
              </a:rPr>
              <a:t>dict</a:t>
            </a:r>
            <a:r>
              <a:rPr lang="es-ES" sz="1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63677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Datos Desestructurados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5E36A68-E12C-25D1-5F1C-33CB8F2C95EE}"/>
              </a:ext>
            </a:extLst>
          </p:cNvPr>
          <p:cNvSpPr/>
          <p:nvPr/>
        </p:nvSpPr>
        <p:spPr>
          <a:xfrm>
            <a:off x="758951" y="1267975"/>
            <a:ext cx="10471301" cy="553723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TXT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2E7D6D-9D36-A0B9-307A-97B38583D0E0}"/>
              </a:ext>
            </a:extLst>
          </p:cNvPr>
          <p:cNvSpPr txBox="1"/>
          <p:nvPr/>
        </p:nvSpPr>
        <p:spPr>
          <a:xfrm>
            <a:off x="758950" y="1951027"/>
            <a:ext cx="10471301" cy="3754874"/>
          </a:xfrm>
          <a:prstGeom prst="rect">
            <a:avLst/>
          </a:prstGeom>
          <a:noFill/>
          <a:ln>
            <a:solidFill>
              <a:srgbClr val="17C2D8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Código para leer el archivo: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Una vez abierto y guardado el archivo en una variable, filtramos la información por un patrón (expresión regular) que definamos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Podemos crear un </a:t>
            </a:r>
            <a:r>
              <a:rPr lang="es-ES" sz="1400" dirty="0" err="1"/>
              <a:t>DataFrame</a:t>
            </a:r>
            <a:r>
              <a:rPr lang="es-ES" sz="1400" dirty="0"/>
              <a:t> de la lista resultante del archivo filtrado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CEB7F-6E68-50CF-4977-B1304703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5" y="2250660"/>
            <a:ext cx="4249674" cy="25912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DE67D93-CD8D-8743-C331-4B8277838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05" y="3117847"/>
            <a:ext cx="7083874" cy="86309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02D0E3A-DEF7-87AA-7CF4-C5F6ABDB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45" y="4676275"/>
            <a:ext cx="5721525" cy="4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9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Servicios</a:t>
            </a:r>
            <a:r>
              <a:rPr lang="en-US" sz="7200" dirty="0"/>
              <a:t> de </a:t>
            </a:r>
            <a:r>
              <a:rPr lang="en-US" sz="7200" dirty="0" err="1"/>
              <a:t>almacenamiento</a:t>
            </a:r>
            <a:endParaRPr lang="en-US" sz="7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1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7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Amazon Web </a:t>
            </a:r>
            <a:r>
              <a:rPr lang="es-ES" sz="3600" dirty="0" err="1"/>
              <a:t>Services</a:t>
            </a:r>
            <a:endParaRPr lang="es-ES" sz="36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846DE21-EFD7-212D-CA25-B1F988BBA08E}"/>
              </a:ext>
            </a:extLst>
          </p:cNvPr>
          <p:cNvSpPr/>
          <p:nvPr/>
        </p:nvSpPr>
        <p:spPr>
          <a:xfrm>
            <a:off x="758951" y="1330128"/>
            <a:ext cx="10932940" cy="560816"/>
          </a:xfrm>
          <a:prstGeom prst="roundRect">
            <a:avLst/>
          </a:prstGeom>
          <a:solidFill>
            <a:srgbClr val="51A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741255-797E-DAE6-7BE7-9D6ADDF6DB97}"/>
              </a:ext>
            </a:extLst>
          </p:cNvPr>
          <p:cNvSpPr txBox="1"/>
          <p:nvPr/>
        </p:nvSpPr>
        <p:spPr>
          <a:xfrm>
            <a:off x="758951" y="2128594"/>
            <a:ext cx="10932940" cy="4401205"/>
          </a:xfrm>
          <a:prstGeom prst="rect">
            <a:avLst/>
          </a:prstGeom>
          <a:noFill/>
          <a:ln>
            <a:solidFill>
              <a:srgbClr val="51A33D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Librería principal: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 err="1">
                <a:solidFill>
                  <a:srgbClr val="51A33D"/>
                </a:solidFill>
              </a:rPr>
              <a:t>import</a:t>
            </a:r>
            <a:r>
              <a:rPr lang="es-ES" sz="1400" dirty="0"/>
              <a:t> boto3</a:t>
            </a:r>
          </a:p>
          <a:p>
            <a:r>
              <a:rPr lang="es-ES" sz="1400" dirty="0"/>
              <a:t>Para conectarnos a los recursos de AWS necesitamos una clave y una clave secreta. Dentro de estos recursos hay </a:t>
            </a:r>
            <a:r>
              <a:rPr lang="es-ES" sz="1400" dirty="0" err="1"/>
              <a:t>buckects</a:t>
            </a:r>
            <a:r>
              <a:rPr lang="es-ES" sz="1400" dirty="0"/>
              <a:t> que son contenedores de archivos.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Podemos comprobar todos los </a:t>
            </a:r>
            <a:r>
              <a:rPr lang="es-ES" sz="1400" dirty="0" err="1"/>
              <a:t>buckets</a:t>
            </a:r>
            <a:r>
              <a:rPr lang="es-ES" sz="1400" dirty="0"/>
              <a:t> dentro de un recurso.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Seleccionar un </a:t>
            </a:r>
            <a:r>
              <a:rPr lang="es-ES" sz="1400" dirty="0" err="1"/>
              <a:t>bucket</a:t>
            </a:r>
            <a:r>
              <a:rPr lang="es-ES" sz="1400" dirty="0"/>
              <a:t> dentro de los disponibles en el recurso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Recorrer todos los objetos dentro de un </a:t>
            </a:r>
            <a:r>
              <a:rPr lang="es-ES" sz="1400" dirty="0" err="1"/>
              <a:t>bucket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Leer, por ejemplo, un </a:t>
            </a:r>
            <a:r>
              <a:rPr lang="es-ES" sz="1400" dirty="0" err="1"/>
              <a:t>json</a:t>
            </a:r>
            <a:r>
              <a:rPr lang="es-ES" sz="1400" dirty="0"/>
              <a:t> que se encuentre dentro del </a:t>
            </a:r>
            <a:r>
              <a:rPr lang="es-ES" sz="1400" dirty="0" err="1"/>
              <a:t>bucket</a:t>
            </a:r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64ADB9-E9B5-F2AE-C8EF-EFED4924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4" y="3055731"/>
            <a:ext cx="6335009" cy="5334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37DE65-A9B7-C596-4289-F6FD0C447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4" y="3997837"/>
            <a:ext cx="2410161" cy="37152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45EE883-9896-5D96-9D14-5CE0B4C2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54" y="4787058"/>
            <a:ext cx="3702041" cy="27321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96C1CB6-6194-BC24-E7B0-22D0A88B5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54" y="5390980"/>
            <a:ext cx="2448267" cy="3524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C126D2D-F250-87F7-6F41-84921A650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54" y="6118016"/>
            <a:ext cx="10707605" cy="2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File Transfer </a:t>
            </a:r>
            <a:r>
              <a:rPr lang="es-ES" sz="3600" dirty="0" err="1"/>
              <a:t>Protocol</a:t>
            </a:r>
            <a:endParaRPr lang="es-ES" sz="36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846DE21-EFD7-212D-CA25-B1F988BBA08E}"/>
              </a:ext>
            </a:extLst>
          </p:cNvPr>
          <p:cNvSpPr/>
          <p:nvPr/>
        </p:nvSpPr>
        <p:spPr>
          <a:xfrm>
            <a:off x="758951" y="1330128"/>
            <a:ext cx="10932940" cy="560816"/>
          </a:xfrm>
          <a:prstGeom prst="roundRect">
            <a:avLst/>
          </a:prstGeom>
          <a:solidFill>
            <a:srgbClr val="199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741255-797E-DAE6-7BE7-9D6ADDF6DB97}"/>
              </a:ext>
            </a:extLst>
          </p:cNvPr>
          <p:cNvSpPr txBox="1"/>
          <p:nvPr/>
        </p:nvSpPr>
        <p:spPr>
          <a:xfrm>
            <a:off x="758951" y="2128594"/>
            <a:ext cx="10932940" cy="332398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Librería principal: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 err="1">
                <a:solidFill>
                  <a:srgbClr val="51A33D"/>
                </a:solidFill>
              </a:rPr>
              <a:t>import</a:t>
            </a:r>
            <a:r>
              <a:rPr lang="es-ES" sz="1400" dirty="0"/>
              <a:t> </a:t>
            </a:r>
            <a:r>
              <a:rPr lang="es-ES" sz="1400" dirty="0" err="1"/>
              <a:t>ftplib</a:t>
            </a:r>
            <a:endParaRPr lang="es-ES" sz="1400" dirty="0"/>
          </a:p>
          <a:p>
            <a:r>
              <a:rPr lang="es-ES" sz="1400" dirty="0"/>
              <a:t>Para conectarnos a un servidor FTP necesitamos un nombre de servidor, un usuario y una contraseña.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Podemos comprobar todos los archivos dentro del servidor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Abrir un archivo del FTP, por ejemplo, un JSON: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Cerrar conexión con el FTP:</a:t>
            </a:r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C8D62D-C30E-D65A-FF80-FF13572B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91" y="3003316"/>
            <a:ext cx="5525271" cy="2476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631B70-8F63-AEC3-3885-4CF0165D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91" y="4333979"/>
            <a:ext cx="4544059" cy="37152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2348764-1953-6EAC-3937-22030009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90" y="3692585"/>
            <a:ext cx="1517063" cy="371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668C763-52F3-F6B2-AA82-792BD4002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190" y="5037536"/>
            <a:ext cx="114316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0E0133F-5CBA-B7B4-1C70-255AF8B3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4526"/>
            <a:ext cx="960120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Sesión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3 –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Modelos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de BBDD y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acceso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con Python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ETL, Crawlers y APIs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83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0E0133F-5CBA-B7B4-1C70-255AF8B3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4526"/>
            <a:ext cx="960120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Sesión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1 –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Procesos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ETL &amp;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Introducción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 Python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ETL, Crawlers y APIs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8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Modelo</a:t>
            </a:r>
            <a:r>
              <a:rPr lang="en-US" sz="7200" dirty="0"/>
              <a:t> de Base de </a:t>
            </a:r>
            <a:r>
              <a:rPr lang="en-US" sz="7200" dirty="0" err="1"/>
              <a:t>Datos</a:t>
            </a:r>
            <a:endParaRPr lang="en-US" sz="7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3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87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Modelo de datos - SQL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1247608" y="1445083"/>
            <a:ext cx="89439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SQL –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Structured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Query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Language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645619-2BB9-30DA-8A96-F0C2D732FF30}"/>
              </a:ext>
            </a:extLst>
          </p:cNvPr>
          <p:cNvSpPr txBox="1"/>
          <p:nvPr/>
        </p:nvSpPr>
        <p:spPr>
          <a:xfrm>
            <a:off x="1247609" y="1906395"/>
            <a:ext cx="894395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SGBDs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– Sistemas de Gestión de Bases de Datos. Para SQL hay varios: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090032-07AB-3618-047D-7076F0FD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119" y="2262432"/>
            <a:ext cx="2559761" cy="12186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06C5A1-A145-0BBE-8D23-57595A065B5A}"/>
              </a:ext>
            </a:extLst>
          </p:cNvPr>
          <p:cNvSpPr txBox="1"/>
          <p:nvPr/>
        </p:nvSpPr>
        <p:spPr>
          <a:xfrm>
            <a:off x="1247608" y="3875812"/>
            <a:ext cx="894395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Hay que diferenciar entre dos tipos de tablas: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Tablas de dimensión: Representan objetos (clientes, productos)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Tablas de hechos: Representan acciones (compras)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C22AE8-ADEA-5116-438B-490B8832A213}"/>
              </a:ext>
            </a:extLst>
          </p:cNvPr>
          <p:cNvSpPr txBox="1"/>
          <p:nvPr/>
        </p:nvSpPr>
        <p:spPr>
          <a:xfrm>
            <a:off x="1247608" y="4983454"/>
            <a:ext cx="89439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Agrupaciones en SQL: SUM, COUNT, AVG, MIN y MAX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6B7D4A-007B-2BE6-1A7E-5B5666E5B2BD}"/>
              </a:ext>
            </a:extLst>
          </p:cNvPr>
          <p:cNvSpPr txBox="1"/>
          <p:nvPr/>
        </p:nvSpPr>
        <p:spPr>
          <a:xfrm>
            <a:off x="1247608" y="5474480"/>
            <a:ext cx="894395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Puede hacerse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subqueries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de dos tipos: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Enlazadas con una condición en el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Unidas en el FROM</a:t>
            </a:r>
          </a:p>
          <a:p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1299F8B-4167-988F-BC1F-7ECF649D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83" y="5686272"/>
            <a:ext cx="4188759" cy="7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Modelo de datos - NoSQL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1247608" y="1445083"/>
            <a:ext cx="8943955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No tienen un identificador que sirva de relación entre un conjunto de datos y otro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5FCA62-CCAE-BF3F-811B-03B257EFB07A}"/>
              </a:ext>
            </a:extLst>
          </p:cNvPr>
          <p:cNvSpPr txBox="1"/>
          <p:nvPr/>
        </p:nvSpPr>
        <p:spPr>
          <a:xfrm>
            <a:off x="1247607" y="1935005"/>
            <a:ext cx="8943955" cy="20313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Tienen varias formas de estructurarse a diferencia de las SQL: </a:t>
            </a:r>
            <a:r>
              <a:rPr lang="es-ES" sz="1400" dirty="0"/>
              <a:t>En una base de datos no relacional una unidad de datos puede llegar a ser demasiado compleja como para plasmarlo en una tabla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8BDFFC-6512-1D10-CF35-9D38B033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12" y="2494081"/>
            <a:ext cx="4530175" cy="12315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6E8D916-64D3-ED6F-D994-C32F087B36EB}"/>
              </a:ext>
            </a:extLst>
          </p:cNvPr>
          <p:cNvSpPr txBox="1"/>
          <p:nvPr/>
        </p:nvSpPr>
        <p:spPr>
          <a:xfrm>
            <a:off x="1247608" y="4157494"/>
            <a:ext cx="8943955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Las BBDD NoSQL más conocidas son: MongoDB, Redis,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Elasticsearch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Cassandra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…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DB4B654-190A-D60D-4130-3B7032A1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74" y="4525406"/>
            <a:ext cx="3175444" cy="22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3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BBDD </a:t>
            </a:r>
            <a:r>
              <a:rPr lang="en-US" sz="7200" dirty="0" err="1"/>
              <a:t>en</a:t>
            </a:r>
            <a:r>
              <a:rPr lang="en-US" sz="7200" dirty="0"/>
              <a:t> Python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3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90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Modelo de datos - SQL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3" y="1755802"/>
            <a:ext cx="50914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i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1A33D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mport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pymysql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6EB016-578B-3374-001D-4E5C9C49AE6F}"/>
              </a:ext>
            </a:extLst>
          </p:cNvPr>
          <p:cNvSpPr txBox="1"/>
          <p:nvPr/>
        </p:nvSpPr>
        <p:spPr>
          <a:xfrm>
            <a:off x="6341617" y="1755802"/>
            <a:ext cx="50914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i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1A33D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mport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sqlite3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FB565F-618F-E8AA-8E4A-48A63AA2A3C7}"/>
              </a:ext>
            </a:extLst>
          </p:cNvPr>
          <p:cNvSpPr txBox="1"/>
          <p:nvPr/>
        </p:nvSpPr>
        <p:spPr>
          <a:xfrm>
            <a:off x="758952" y="1353504"/>
            <a:ext cx="10671047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bg1"/>
                </a:solidFill>
                <a:latin typeface="Avenir Next LT Pro"/>
              </a:rPr>
              <a:t>Dos librerías Principales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861A79-B7E2-F48B-3972-CB57058AE5C0}"/>
              </a:ext>
            </a:extLst>
          </p:cNvPr>
          <p:cNvSpPr txBox="1"/>
          <p:nvPr/>
        </p:nvSpPr>
        <p:spPr>
          <a:xfrm>
            <a:off x="758953" y="2158100"/>
            <a:ext cx="509143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Conectarse a una base de datos de un servidor activo: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B0B0B7-2951-6A16-C595-4C06CCA4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61" y="2527432"/>
            <a:ext cx="3877216" cy="66684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3AE9D55-D635-325B-E3EE-139593D8C3F1}"/>
              </a:ext>
            </a:extLst>
          </p:cNvPr>
          <p:cNvSpPr txBox="1"/>
          <p:nvPr/>
        </p:nvSpPr>
        <p:spPr>
          <a:xfrm>
            <a:off x="758953" y="3422172"/>
            <a:ext cx="1067104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Dos formas de ejecutar consultas: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Con cursor: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lvl="1"/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Con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DataFrames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lvl="1"/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E0DA105-6C82-B9EC-0532-79ED0194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61" y="3961901"/>
            <a:ext cx="2981741" cy="5144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A084F8D-090E-2686-2EA3-96AD661D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93" y="3839485"/>
            <a:ext cx="2448267" cy="38105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700F2EB-32B6-285B-A360-414065C4B58B}"/>
              </a:ext>
            </a:extLst>
          </p:cNvPr>
          <p:cNvSpPr txBox="1"/>
          <p:nvPr/>
        </p:nvSpPr>
        <p:spPr>
          <a:xfrm>
            <a:off x="6341617" y="2158100"/>
            <a:ext cx="509143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Crear de cero o conectarse a una BBDD existente: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E4C78A-A6E8-C461-A194-89BDA570F0B3}"/>
              </a:ext>
            </a:extLst>
          </p:cNvPr>
          <p:cNvSpPr txBox="1"/>
          <p:nvPr/>
        </p:nvSpPr>
        <p:spPr>
          <a:xfrm>
            <a:off x="758952" y="4919720"/>
            <a:ext cx="106740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Tras un </a:t>
            </a:r>
            <a:r>
              <a:rPr lang="es-ES" sz="1400" b="1" dirty="0" err="1">
                <a:solidFill>
                  <a:srgbClr val="000000"/>
                </a:solidFill>
                <a:latin typeface="Avenir Next LT Pro"/>
              </a:rPr>
              <a:t>cursor.execute</a:t>
            </a:r>
            <a:r>
              <a:rPr lang="es-ES" sz="1400" b="1" dirty="0">
                <a:solidFill>
                  <a:srgbClr val="000000"/>
                </a:solidFill>
                <a:latin typeface="Avenir Next LT Pro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de un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insert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o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update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de valores siempre se debe ejecutar un </a:t>
            </a:r>
            <a:r>
              <a:rPr lang="es-ES" sz="1400" b="1" dirty="0" err="1">
                <a:solidFill>
                  <a:srgbClr val="000000"/>
                </a:solidFill>
                <a:latin typeface="Avenir Next LT Pro"/>
              </a:rPr>
              <a:t>db.commit</a:t>
            </a:r>
            <a:r>
              <a:rPr lang="es-ES" sz="1400" b="1" dirty="0">
                <a:solidFill>
                  <a:srgbClr val="000000"/>
                </a:solidFill>
                <a:latin typeface="Avenir Next LT Pro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E1CFB68-5874-CCF9-F1FA-CA7CEEA69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793" y="2519211"/>
            <a:ext cx="4699725" cy="27059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344FC62-859B-049A-4738-784B692B5E41}"/>
              </a:ext>
            </a:extLst>
          </p:cNvPr>
          <p:cNvSpPr txBox="1"/>
          <p:nvPr/>
        </p:nvSpPr>
        <p:spPr>
          <a:xfrm>
            <a:off x="758952" y="5322018"/>
            <a:ext cx="1067409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Para crear una tabla a partir de un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DataFrame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0C928F5-F0E2-5916-C42C-E712451C3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668" y="5703054"/>
            <a:ext cx="5913175" cy="3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0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Modelo de datos - NoSQL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3" y="1755802"/>
            <a:ext cx="10671046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lvl="8"/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from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 </a:t>
            </a:r>
            <a:r>
              <a:rPr lang="es-ES" sz="1400" dirty="0" err="1">
                <a:latin typeface="Avenir Next LT Pro"/>
              </a:rPr>
              <a:t>pymongo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MongoClient</a:t>
            </a:r>
            <a:endParaRPr lang="es-ES" sz="1400" dirty="0">
              <a:latin typeface="Avenir Next LT Pro"/>
            </a:endParaRPr>
          </a:p>
          <a:p>
            <a:pPr lvl="8"/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dns</a:t>
            </a:r>
            <a:endParaRPr lang="es-ES" sz="1400" dirty="0">
              <a:latin typeface="Avenir Next LT Pr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FB565F-618F-E8AA-8E4A-48A63AA2A3C7}"/>
              </a:ext>
            </a:extLst>
          </p:cNvPr>
          <p:cNvSpPr txBox="1"/>
          <p:nvPr/>
        </p:nvSpPr>
        <p:spPr>
          <a:xfrm>
            <a:off x="758952" y="1353504"/>
            <a:ext cx="10671047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bg1"/>
                </a:solidFill>
                <a:latin typeface="Avenir Next LT Pro"/>
              </a:rPr>
              <a:t>MongoDB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B73663-7A4A-6E7E-D1B9-F7057F8AA9D8}"/>
              </a:ext>
            </a:extLst>
          </p:cNvPr>
          <p:cNvSpPr txBox="1"/>
          <p:nvPr/>
        </p:nvSpPr>
        <p:spPr>
          <a:xfrm>
            <a:off x="758953" y="2373543"/>
            <a:ext cx="10671046" cy="7386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venir Next LT Pro"/>
              </a:rPr>
              <a:t>Lo primero siempre es conectarnos a un cliente/servidor de Mongo:</a:t>
            </a:r>
          </a:p>
          <a:p>
            <a:endParaRPr lang="es-ES" sz="1400" dirty="0">
              <a:latin typeface="Avenir Next LT Pro"/>
            </a:endParaRPr>
          </a:p>
          <a:p>
            <a:endParaRPr lang="es-ES" sz="1400" dirty="0">
              <a:latin typeface="Avenir Next LT Pr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B13C32-BA53-66BD-BC7A-DDCF49009DC6}"/>
              </a:ext>
            </a:extLst>
          </p:cNvPr>
          <p:cNvSpPr txBox="1"/>
          <p:nvPr/>
        </p:nvSpPr>
        <p:spPr>
          <a:xfrm>
            <a:off x="758953" y="3206728"/>
            <a:ext cx="10671046" cy="73866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venir Next LT Pro"/>
              </a:rPr>
              <a:t>Para conectarnos a una base de datos, tenemos que especificar el nombre de una BBDD que exista en el cliente que nos conectamos:</a:t>
            </a:r>
          </a:p>
          <a:p>
            <a:endParaRPr lang="es-ES" sz="1400" dirty="0">
              <a:latin typeface="Avenir Next LT Pr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6D363F-0C35-DB04-2CED-0D5298040191}"/>
              </a:ext>
            </a:extLst>
          </p:cNvPr>
          <p:cNvSpPr txBox="1"/>
          <p:nvPr/>
        </p:nvSpPr>
        <p:spPr>
          <a:xfrm>
            <a:off x="758953" y="4039913"/>
            <a:ext cx="10671046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venir Next LT Pro"/>
              </a:rPr>
              <a:t>Podemos seleccionar una tabla dentro de la BBDD:</a:t>
            </a:r>
          </a:p>
          <a:p>
            <a:endParaRPr lang="es-ES" sz="1400" dirty="0">
              <a:latin typeface="Avenir Next LT Pr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3345A1-F412-9167-5331-8214A7B26C26}"/>
              </a:ext>
            </a:extLst>
          </p:cNvPr>
          <p:cNvSpPr txBox="1"/>
          <p:nvPr/>
        </p:nvSpPr>
        <p:spPr>
          <a:xfrm>
            <a:off x="758953" y="4657654"/>
            <a:ext cx="10671046" cy="181588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venir Next LT Pro"/>
              </a:rPr>
              <a:t>Para hacer consultas debemos usar el método </a:t>
            </a:r>
            <a:r>
              <a:rPr lang="es-ES" sz="1400" dirty="0" err="1">
                <a:latin typeface="Avenir Next LT Pro"/>
              </a:rPr>
              <a:t>find</a:t>
            </a:r>
            <a:r>
              <a:rPr lang="es-ES" sz="1400" dirty="0">
                <a:latin typeface="Avenir Next LT Pro"/>
              </a:rPr>
              <a:t>():</a:t>
            </a:r>
          </a:p>
          <a:p>
            <a:endParaRPr lang="es-ES" sz="1400" dirty="0">
              <a:latin typeface="Avenir Next LT Pro"/>
            </a:endParaRPr>
          </a:p>
          <a:p>
            <a:endParaRPr lang="es-ES" sz="1400" dirty="0">
              <a:latin typeface="Avenir Next LT Pro"/>
            </a:endParaRPr>
          </a:p>
          <a:p>
            <a:endParaRPr lang="es-ES" sz="1400" dirty="0">
              <a:latin typeface="Avenir Next LT Pro"/>
            </a:endParaRPr>
          </a:p>
          <a:p>
            <a:endParaRPr lang="es-ES" sz="1400" dirty="0">
              <a:latin typeface="Avenir Next LT Pro"/>
            </a:endParaRPr>
          </a:p>
          <a:p>
            <a:endParaRPr lang="es-ES" sz="1400" dirty="0">
              <a:latin typeface="Avenir Next LT Pro"/>
            </a:endParaRPr>
          </a:p>
          <a:p>
            <a:endParaRPr lang="es-ES" sz="1400" dirty="0">
              <a:latin typeface="Avenir Next LT Pro"/>
            </a:endParaRPr>
          </a:p>
          <a:p>
            <a:endParaRPr lang="es-ES" sz="1400" dirty="0">
              <a:latin typeface="Avenir Next LT Pro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A4CC5CC-8C19-673D-2709-84F7F382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2703435"/>
            <a:ext cx="7535327" cy="2381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7E30492-64E6-3E1D-5D84-89412728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24" y="3536174"/>
            <a:ext cx="3057952" cy="22863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20F501D-0769-1185-BB2E-D2ED49563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209" y="4267538"/>
            <a:ext cx="2381582" cy="2000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6DFE919-9BF3-CFED-4AC9-71D7458BA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989" y="5172224"/>
            <a:ext cx="6450021" cy="8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8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0E0133F-5CBA-B7B4-1C70-255AF8B3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4526"/>
            <a:ext cx="960120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Sesión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4 – WEB Scraping y Web Crawling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ETL, Crawlers y APIs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92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Teoría</a:t>
            </a:r>
            <a:r>
              <a:rPr lang="en-US" sz="7200" dirty="0"/>
              <a:t> – </a:t>
            </a:r>
            <a:r>
              <a:rPr lang="en-US" sz="7200" dirty="0" err="1"/>
              <a:t>Conceptos</a:t>
            </a:r>
            <a:r>
              <a:rPr lang="en-US" sz="7200" dirty="0"/>
              <a:t> </a:t>
            </a:r>
            <a:r>
              <a:rPr lang="en-US" sz="7200" dirty="0" err="1"/>
              <a:t>Previos</a:t>
            </a:r>
            <a:endParaRPr lang="en-US" sz="7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4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55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La Web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3" y="1951539"/>
            <a:ext cx="509143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Principal diferencias: Forma en la que accedemos a la información, más flexible y versátil.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6EB016-578B-3374-001D-4E5C9C49AE6F}"/>
              </a:ext>
            </a:extLst>
          </p:cNvPr>
          <p:cNvSpPr txBox="1"/>
          <p:nvPr/>
        </p:nvSpPr>
        <p:spPr>
          <a:xfrm>
            <a:off x="6341617" y="1951539"/>
            <a:ext cx="5091432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Próximo gran avance: Se centrará en ofrecer un comportamiento más inteligente y predictivo.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FB565F-618F-E8AA-8E4A-48A63AA2A3C7}"/>
              </a:ext>
            </a:extLst>
          </p:cNvPr>
          <p:cNvSpPr txBox="1"/>
          <p:nvPr/>
        </p:nvSpPr>
        <p:spPr>
          <a:xfrm>
            <a:off x="758952" y="1353504"/>
            <a:ext cx="509143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bg1"/>
                </a:solidFill>
                <a:latin typeface="Avenir Next LT Pro"/>
              </a:rPr>
              <a:t>WEB 3.0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801D3C-0D83-E322-9098-224CA45B0EFA}"/>
              </a:ext>
            </a:extLst>
          </p:cNvPr>
          <p:cNvSpPr txBox="1"/>
          <p:nvPr/>
        </p:nvSpPr>
        <p:spPr>
          <a:xfrm>
            <a:off x="6338567" y="1353504"/>
            <a:ext cx="5091433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bg1"/>
                </a:solidFill>
                <a:latin typeface="Avenir Next LT Pro"/>
              </a:rPr>
              <a:t>WEB 4.0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6FC7A9-F91E-EF61-3CCB-D20ECA300306}"/>
              </a:ext>
            </a:extLst>
          </p:cNvPr>
          <p:cNvSpPr txBox="1"/>
          <p:nvPr/>
        </p:nvSpPr>
        <p:spPr>
          <a:xfrm>
            <a:off x="821097" y="2765017"/>
            <a:ext cx="509143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Los buscadores permiten hacer uso de lenguaje más natural, con el objetivo de obtener una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info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más personalizada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94A229-BBF4-176E-5EBE-6F22CA6BD8C7}"/>
              </a:ext>
            </a:extLst>
          </p:cNvPr>
          <p:cNvSpPr txBox="1"/>
          <p:nvPr/>
        </p:nvSpPr>
        <p:spPr>
          <a:xfrm>
            <a:off x="821097" y="3578495"/>
            <a:ext cx="509143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Entra ya el machine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learning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y la inteligencia artificial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286D94-9223-8B66-AC5D-24691BA64356}"/>
              </a:ext>
            </a:extLst>
          </p:cNvPr>
          <p:cNvSpPr txBox="1"/>
          <p:nvPr/>
        </p:nvSpPr>
        <p:spPr>
          <a:xfrm>
            <a:off x="821097" y="4176530"/>
            <a:ext cx="509143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La web 3.0 nunca podrá responder a consultas tipo: “Quiero que un taxi venga a buscarme”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86AB6C-7BF8-14D9-FEC1-B48408D5CD68}"/>
              </a:ext>
            </a:extLst>
          </p:cNvPr>
          <p:cNvSpPr txBox="1"/>
          <p:nvPr/>
        </p:nvSpPr>
        <p:spPr>
          <a:xfrm>
            <a:off x="6341617" y="2765017"/>
            <a:ext cx="5091432" cy="1600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Fundamentación en 3 pilares: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La compresión del lenguaje natural y tecnologías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speech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to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text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Nuevos sistemas de comunicación máquina a máquina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Uso de la información de contexto: Ubicación, ritmo cardiaco, etc.</a:t>
            </a:r>
          </a:p>
        </p:txBody>
      </p:sp>
    </p:spTree>
    <p:extLst>
      <p:ext uri="{BB962C8B-B14F-4D97-AF65-F5344CB8AC3E}">
        <p14:creationId xmlns:p14="http://schemas.microsoft.com/office/powerpoint/2010/main" val="366423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Obtención de datos Web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3" y="1951539"/>
            <a:ext cx="103470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Consiste en la extracción de los datos significativos de una o varias páginas web determinadas, para una manipulación o análisis posterior.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FB565F-618F-E8AA-8E4A-48A63AA2A3C7}"/>
              </a:ext>
            </a:extLst>
          </p:cNvPr>
          <p:cNvSpPr txBox="1"/>
          <p:nvPr/>
        </p:nvSpPr>
        <p:spPr>
          <a:xfrm>
            <a:off x="758952" y="1353504"/>
            <a:ext cx="1034701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bg1"/>
                </a:solidFill>
                <a:latin typeface="Avenir Next LT Pro"/>
              </a:rPr>
              <a:t>Web </a:t>
            </a:r>
            <a:r>
              <a:rPr lang="es-ES" sz="1400" dirty="0" err="1">
                <a:solidFill>
                  <a:schemeClr val="bg1"/>
                </a:solidFill>
                <a:latin typeface="Avenir Next LT Pro"/>
              </a:rPr>
              <a:t>Scraping</a:t>
            </a:r>
            <a:r>
              <a:rPr lang="es-ES" sz="1400" dirty="0">
                <a:solidFill>
                  <a:schemeClr val="bg1"/>
                </a:solidFill>
                <a:latin typeface="Avenir Next LT Pro"/>
              </a:rPr>
              <a:t> (“raspado”)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0AB0A3-80C3-6A5E-85B2-495EA71B8E6B}"/>
              </a:ext>
            </a:extLst>
          </p:cNvPr>
          <p:cNvSpPr txBox="1"/>
          <p:nvPr/>
        </p:nvSpPr>
        <p:spPr>
          <a:xfrm>
            <a:off x="758953" y="3363052"/>
            <a:ext cx="10347012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Se refieren concretamente a que para obtener las páginas web que nos interesan hemos de rastrear sus enlaces web, realizando una exploración recursiva.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AEDE7D-730A-F6BA-6637-345185112833}"/>
              </a:ext>
            </a:extLst>
          </p:cNvPr>
          <p:cNvSpPr txBox="1"/>
          <p:nvPr/>
        </p:nvSpPr>
        <p:spPr>
          <a:xfrm>
            <a:off x="758952" y="2765017"/>
            <a:ext cx="10347013" cy="307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chemeClr val="bg1"/>
                </a:solidFill>
                <a:latin typeface="Avenir Next LT Pro"/>
              </a:rPr>
              <a:t>Web </a:t>
            </a:r>
            <a:r>
              <a:rPr lang="es-ES" sz="1400" dirty="0" err="1">
                <a:solidFill>
                  <a:schemeClr val="bg1"/>
                </a:solidFill>
                <a:latin typeface="Avenir Next LT Pro"/>
              </a:rPr>
              <a:t>Crawling</a:t>
            </a:r>
            <a:r>
              <a:rPr lang="es-ES" sz="1400" dirty="0">
                <a:solidFill>
                  <a:schemeClr val="bg1"/>
                </a:solidFill>
                <a:latin typeface="Avenir Next LT Pro"/>
              </a:rPr>
              <a:t> o Web Spider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3F3E21-B5C3-A7C7-374D-636240ABEFD3}"/>
              </a:ext>
            </a:extLst>
          </p:cNvPr>
          <p:cNvSpPr txBox="1"/>
          <p:nvPr/>
        </p:nvSpPr>
        <p:spPr>
          <a:xfrm>
            <a:off x="758952" y="4664838"/>
            <a:ext cx="10347013" cy="750541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chemeClr val="bg1"/>
              </a:solidFill>
              <a:latin typeface="Avenir Next LT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chemeClr val="bg1"/>
                </a:solidFill>
                <a:latin typeface="Avenir Next LT Pro"/>
              </a:rPr>
              <a:t>Parsing</a:t>
            </a:r>
            <a:r>
              <a:rPr lang="es-ES" sz="1400" dirty="0">
                <a:solidFill>
                  <a:schemeClr val="bg1"/>
                </a:solidFill>
                <a:latin typeface="Avenir Next LT Pro"/>
              </a:rPr>
              <a:t>: Normalmente, hay que </a:t>
            </a:r>
            <a:r>
              <a:rPr lang="es-ES" sz="1400" dirty="0" err="1">
                <a:solidFill>
                  <a:schemeClr val="bg1"/>
                </a:solidFill>
                <a:latin typeface="Avenir Next LT Pro"/>
              </a:rPr>
              <a:t>parsear</a:t>
            </a:r>
            <a:r>
              <a:rPr lang="es-ES" sz="1400" dirty="0">
                <a:solidFill>
                  <a:schemeClr val="bg1"/>
                </a:solidFill>
                <a:latin typeface="Avenir Next LT Pro"/>
              </a:rPr>
              <a:t> los datos para extraer las partes que nos interesan.</a:t>
            </a:r>
          </a:p>
        </p:txBody>
      </p:sp>
    </p:spTree>
    <p:extLst>
      <p:ext uri="{BB962C8B-B14F-4D97-AF65-F5344CB8AC3E}">
        <p14:creationId xmlns:p14="http://schemas.microsoft.com/office/powerpoint/2010/main" val="52128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Procesos</a:t>
            </a:r>
            <a:r>
              <a:rPr lang="en-US" sz="7200" dirty="0"/>
              <a:t> ETL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/>
              <a:t>Sesión </a:t>
            </a:r>
            <a:r>
              <a:rPr lang="en-US" sz="2200" dirty="0"/>
              <a:t>1</a:t>
            </a:r>
            <a:endParaRPr lang="en-US" sz="2200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1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Araña Web o </a:t>
            </a:r>
            <a:r>
              <a:rPr lang="es-ES" sz="3600" dirty="0" err="1"/>
              <a:t>Crawlers</a:t>
            </a:r>
            <a:endParaRPr lang="es-ES" sz="3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3" y="1951539"/>
            <a:ext cx="10036294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Es un programa que inspecciona las páginas del WWW de forma metódica y automatizada. Su uso más frecuente se centra en: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Crear una copia de todas las páginas web visitadas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Procesado posterior por un motor de búsqueda que indexa las  páginas.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/>
              <a:t>Sistema de búsquedas rápido.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Funcionamiento: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Las arañas visitan una lista de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URLs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Se descargan las páginas.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Identifica los hiperenlaces.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Los añade a la lista a visitar recurrentemente.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Luego descarga estas páginas nuevas.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Analiza sus enlaces.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Así sucesivamente.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Es conveniente mirar atentamente los términos legales de la web y tener en consideración los aspectos legales por la utilización de los datos obtenidos mediante web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scraping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. Los accesos a una web que no se corresponden con “acciones humanas” pueden provocar el bloqueo de la IP.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Respeta las normas de robots.txt y Usa una tasa de peticiones razonables (1 petición por cada 10 segundos)</a:t>
            </a:r>
          </a:p>
        </p:txBody>
      </p:sp>
    </p:spTree>
    <p:extLst>
      <p:ext uri="{BB962C8B-B14F-4D97-AF65-F5344CB8AC3E}">
        <p14:creationId xmlns:p14="http://schemas.microsoft.com/office/powerpoint/2010/main" val="4275600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Python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4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25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Navegador web en Python (socket)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481023"/>
            <a:ext cx="1067104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 socket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441CD4-00D0-1645-66D0-4E3FA730343B}"/>
              </a:ext>
            </a:extLst>
          </p:cNvPr>
          <p:cNvSpPr txBox="1"/>
          <p:nvPr/>
        </p:nvSpPr>
        <p:spPr>
          <a:xfrm>
            <a:off x="758952" y="2006885"/>
            <a:ext cx="1067104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Lo primero es configurar el socket con los parámetros que se necesiten. Por ejemplo: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socket.AF_INET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= IPv4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socket.SOCK_STREAM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= Tipo del socket default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Nos conectamos al servidor al que vamos a hacerle la petición: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Configuramos la petición y la guardamos en una variable, para posteriormente enviarla: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27AD84B-B42A-5442-77F6-DC7C20EE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77" y="2379148"/>
            <a:ext cx="6109297" cy="28415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C6BF675-376B-A02F-2931-A3E0FF43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77" y="3817245"/>
            <a:ext cx="3802237" cy="2841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BE8C9C6-0AD5-3D9B-042D-1476CECE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77" y="4461872"/>
            <a:ext cx="9044902" cy="49186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4934587-0C9B-9484-7F42-5FD45116B065}"/>
              </a:ext>
            </a:extLst>
          </p:cNvPr>
          <p:cNvSpPr txBox="1"/>
          <p:nvPr/>
        </p:nvSpPr>
        <p:spPr>
          <a:xfrm>
            <a:off x="758952" y="5333802"/>
            <a:ext cx="1067104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Recibimos la petición y cerramos el socket: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C5AAEBB-0B86-97E6-214D-050693383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30" y="5435217"/>
            <a:ext cx="3223357" cy="112116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3AE6935-EEAC-2B68-B49D-33F0218AA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525" y="5582604"/>
            <a:ext cx="2557688" cy="5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6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Recepción de Páginas Web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481023"/>
            <a:ext cx="1067104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urllib.request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441CD4-00D0-1645-66D0-4E3FA730343B}"/>
              </a:ext>
            </a:extLst>
          </p:cNvPr>
          <p:cNvSpPr txBox="1"/>
          <p:nvPr/>
        </p:nvSpPr>
        <p:spPr>
          <a:xfrm>
            <a:off x="758952" y="2006885"/>
            <a:ext cx="1067104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Con está librería es mucho más rápido: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AF4D4D-EAA5-2CDE-F728-B81E528E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94" y="2453777"/>
            <a:ext cx="9422310" cy="5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7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 err="1"/>
              <a:t>Parsing</a:t>
            </a:r>
            <a:r>
              <a:rPr lang="es-ES" sz="3600" dirty="0"/>
              <a:t> HTML mediante </a:t>
            </a:r>
            <a:r>
              <a:rPr lang="es-ES" sz="3600" dirty="0" err="1"/>
              <a:t>BeautifulSoup</a:t>
            </a:r>
            <a:endParaRPr lang="es-ES" sz="3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481023"/>
            <a:ext cx="106710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urllib.request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 bs4 </a:t>
            </a: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BeautifulSoup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441CD4-00D0-1645-66D0-4E3FA730343B}"/>
              </a:ext>
            </a:extLst>
          </p:cNvPr>
          <p:cNvSpPr txBox="1"/>
          <p:nvPr/>
        </p:nvSpPr>
        <p:spPr>
          <a:xfrm>
            <a:off x="758952" y="2122301"/>
            <a:ext cx="10671047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Petición a una web determinada con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urllib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Guardado del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html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y paseado por una etiqueta: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Para hacer un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parseado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más especifico se puede usar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find_all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Impresión de los tags que se desea: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Tag.get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(‘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href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’) se usa para imprimir el valor dentro de un atributo, en este caso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href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Tag.text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se usa para imprimir el valor de la etiqueta filtrada en este caso ‘a’.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F3CE9C-72BE-CC55-C49B-492F59B4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04" y="2619508"/>
            <a:ext cx="3833927" cy="5054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445D95-8C2B-0B7A-B99A-8AABC538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04" y="3763833"/>
            <a:ext cx="3833927" cy="5128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B93430-BA0B-E5B0-8E6A-FA483DBC4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204" y="5270444"/>
            <a:ext cx="3063764" cy="5128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9EE5AB3-2F9B-6AE7-1D6F-A99B476E9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682" y="4714487"/>
            <a:ext cx="491558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Web </a:t>
            </a:r>
            <a:r>
              <a:rPr lang="es-ES" sz="3600" dirty="0" err="1"/>
              <a:t>Scraping</a:t>
            </a:r>
            <a:r>
              <a:rPr lang="es-ES" sz="3600" dirty="0"/>
              <a:t> con </a:t>
            </a:r>
            <a:r>
              <a:rPr lang="es-ES" sz="3600" dirty="0" err="1"/>
              <a:t>Selenium</a:t>
            </a:r>
            <a:endParaRPr lang="es-ES" sz="3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481023"/>
            <a:ext cx="1067104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from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selenium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webdriver</a:t>
            </a:r>
            <a:endParaRPr lang="es-ES" sz="1400" dirty="0">
              <a:latin typeface="Avenir Next LT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from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webdriver_manager.chrome</a:t>
            </a:r>
            <a:r>
              <a:rPr lang="es-ES" sz="1400" dirty="0">
                <a:latin typeface="Avenir Next LT Pro"/>
              </a:rPr>
              <a:t> </a:t>
            </a: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ChromeDriverManager</a:t>
            </a:r>
            <a:endParaRPr lang="es-ES" sz="1400" dirty="0">
              <a:latin typeface="Avenir Next LT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from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selenium.webdriver.common.keys</a:t>
            </a:r>
            <a:r>
              <a:rPr lang="es-ES" sz="1400" dirty="0">
                <a:latin typeface="Avenir Next LT Pro"/>
              </a:rPr>
              <a:t> </a:t>
            </a: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Keys</a:t>
            </a:r>
            <a:endParaRPr lang="es-ES" sz="1400" dirty="0">
              <a:latin typeface="Avenir Next LT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b="1" dirty="0">
                <a:solidFill>
                  <a:srgbClr val="51A33D"/>
                </a:solidFill>
                <a:latin typeface="Avenir Next LT Pro"/>
              </a:rPr>
              <a:t> </a:t>
            </a:r>
            <a:r>
              <a:rPr lang="es-ES" sz="1400" dirty="0">
                <a:latin typeface="Avenir Next LT Pro"/>
              </a:rPr>
              <a:t>time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441CD4-00D0-1645-66D0-4E3FA730343B}"/>
              </a:ext>
            </a:extLst>
          </p:cNvPr>
          <p:cNvSpPr txBox="1"/>
          <p:nvPr/>
        </p:nvSpPr>
        <p:spPr>
          <a:xfrm>
            <a:off x="758952" y="2653215"/>
            <a:ext cx="1067104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Lo primero es iniciar una navegación en Chrome por el propio programa: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Navegamos hasta el inicio de la web donde vamos a hacer nuestro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scraping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Posteriormente, vamos moviéndonos por la página hasta llegar a la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donde queremos hacer el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scraping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Obtenemos el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html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de la página, y seguimos los pasos del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parseado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visto con bs4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335204-3E93-26FE-EB14-01E97D9E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10" y="2936410"/>
            <a:ext cx="5582429" cy="2572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A7F2F7-D47E-15CA-334C-1E84D297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10" y="3664380"/>
            <a:ext cx="2886478" cy="2095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DA2FFDF-89EC-8890-0353-3D36C383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10" y="4225639"/>
            <a:ext cx="5887272" cy="2381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2FFF5A3-8247-968B-17B3-2D9A4CD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410" y="4558039"/>
            <a:ext cx="4810796" cy="2476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EE4AE2D-2D04-11A2-E3FC-547F56116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10" y="4909493"/>
            <a:ext cx="7840169" cy="22863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998EB52-21A7-55E5-C812-2581E3C32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410" y="5766513"/>
            <a:ext cx="1924319" cy="2286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89CA6FF-443D-E782-9D71-1CF55D614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8624" y="5599802"/>
            <a:ext cx="599206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0E0133F-5CBA-B7B4-1C70-255AF8B3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4526"/>
            <a:ext cx="960120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Sesión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5 – </a:t>
            </a:r>
            <a:r>
              <a:rPr lang="en-US" sz="72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Servicios</a:t>
            </a:r>
            <a:r>
              <a:rPr lang="en-US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Web y APIs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ETL, Crawlers y APIs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24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Teoría</a:t>
            </a:r>
            <a:r>
              <a:rPr lang="en-US" sz="7200" dirty="0"/>
              <a:t> – </a:t>
            </a:r>
            <a:r>
              <a:rPr lang="en-US" sz="7200" dirty="0" err="1"/>
              <a:t>Conceptos</a:t>
            </a:r>
            <a:r>
              <a:rPr lang="en-US" sz="7200" dirty="0"/>
              <a:t> </a:t>
            </a:r>
            <a:r>
              <a:rPr lang="en-US" sz="7200" dirty="0" err="1"/>
              <a:t>Previos</a:t>
            </a:r>
            <a:endParaRPr lang="en-US" sz="7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5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21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Servicio Web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481023"/>
            <a:ext cx="1067104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latin typeface="Avenir Next LT Pro"/>
              </a:rPr>
              <a:t>Un servicio web (web </a:t>
            </a:r>
            <a:r>
              <a:rPr lang="es-ES" sz="1400" dirty="0" err="1">
                <a:latin typeface="Avenir Next LT Pro"/>
              </a:rPr>
              <a:t>service</a:t>
            </a:r>
            <a:r>
              <a:rPr lang="es-ES" sz="1400" dirty="0">
                <a:latin typeface="Avenir Next LT Pro"/>
              </a:rPr>
              <a:t>) es una tecnología que utiliza un conjunto de protocolos y estándares web que sirven para intercambiar datos entre aplicaciones.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latin typeface="Avenir Next LT Pro"/>
              </a:rPr>
              <a:t>Existen dos </a:t>
            </a:r>
            <a:r>
              <a:rPr lang="es-ES" sz="1400" b="1" dirty="0">
                <a:latin typeface="Avenir Next LT Pro"/>
              </a:rPr>
              <a:t>formatos</a:t>
            </a:r>
            <a:r>
              <a:rPr lang="es-ES" sz="1400" dirty="0">
                <a:latin typeface="Avenir Next LT Pro"/>
              </a:rPr>
              <a:t> habituales para el 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latin typeface="Avenir Next LT Pro"/>
              </a:rPr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latin typeface="Avenir Next LT Pro"/>
              </a:rPr>
              <a:t>JSON</a:t>
            </a:r>
          </a:p>
          <a:p>
            <a:pPr lvl="1"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r>
              <a:rPr lang="es-ES" sz="1400" dirty="0">
                <a:latin typeface="Avenir Next LT Pro"/>
              </a:rPr>
              <a:t>La </a:t>
            </a:r>
            <a:r>
              <a:rPr lang="es-ES" sz="1400" b="1" dirty="0">
                <a:latin typeface="Avenir Next LT Pro"/>
              </a:rPr>
              <a:t>serialización</a:t>
            </a:r>
            <a:r>
              <a:rPr lang="es-ES" sz="1400" dirty="0">
                <a:latin typeface="Avenir Next LT Pro"/>
              </a:rPr>
              <a:t> consiste en un proceso de codificación de un objeto con el fin de transmitirlo a través de una conexión en red.</a:t>
            </a: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r>
              <a:rPr lang="es-ES" sz="1400" dirty="0">
                <a:latin typeface="Avenir Next LT Pro"/>
              </a:rPr>
              <a:t>Tipos de servicio web: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latin typeface="Avenir Next LT Pro"/>
              </a:rPr>
              <a:t>SOAP</a:t>
            </a:r>
            <a:r>
              <a:rPr lang="es-ES" sz="1400" dirty="0">
                <a:latin typeface="Avenir Next LT Pro"/>
              </a:rPr>
              <a:t> (Simple </a:t>
            </a:r>
            <a:r>
              <a:rPr lang="es-ES" sz="1400" dirty="0" err="1">
                <a:latin typeface="Avenir Next LT Pro"/>
              </a:rPr>
              <a:t>Object</a:t>
            </a:r>
            <a:r>
              <a:rPr lang="es-ES" sz="1400" dirty="0">
                <a:latin typeface="Avenir Next LT Pro"/>
              </a:rPr>
              <a:t> Access </a:t>
            </a:r>
            <a:r>
              <a:rPr lang="es-ES" sz="1400" dirty="0" err="1">
                <a:latin typeface="Avenir Next LT Pro"/>
              </a:rPr>
              <a:t>Protocol</a:t>
            </a:r>
            <a:r>
              <a:rPr lang="es-ES" sz="1400" dirty="0">
                <a:latin typeface="Avenir Next LT Pro"/>
              </a:rPr>
              <a:t>): solo permite la transmisión de datos en formato XML.</a:t>
            </a:r>
          </a:p>
          <a:p>
            <a:pPr lvl="1">
              <a:defRPr/>
            </a:pPr>
            <a:endParaRPr lang="es-ES" sz="1400" dirty="0"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latin typeface="Avenir Next LT Pro"/>
              </a:rPr>
              <a:t>REST</a:t>
            </a:r>
            <a:r>
              <a:rPr lang="es-ES" sz="1400" dirty="0">
                <a:latin typeface="Avenir Next LT Pro"/>
              </a:rPr>
              <a:t> (</a:t>
            </a:r>
            <a:r>
              <a:rPr lang="es-ES" sz="1400" dirty="0" err="1">
                <a:latin typeface="Avenir Next LT Pro"/>
              </a:rPr>
              <a:t>Representational</a:t>
            </a:r>
            <a:r>
              <a:rPr lang="es-ES" sz="1400" dirty="0">
                <a:latin typeface="Avenir Next LT Pro"/>
              </a:rPr>
              <a:t> </a:t>
            </a:r>
            <a:r>
              <a:rPr lang="es-ES" sz="1400" dirty="0" err="1">
                <a:latin typeface="Avenir Next LT Pro"/>
              </a:rPr>
              <a:t>State</a:t>
            </a:r>
            <a:r>
              <a:rPr lang="es-ES" sz="1400" dirty="0">
                <a:latin typeface="Avenir Next LT Pro"/>
              </a:rPr>
              <a:t> Transfer): Es un tipo de arquitectura que se apoya en HTTP. Permite transmitir más tipos de datos (XML, JSON, texto, </a:t>
            </a:r>
            <a:r>
              <a:rPr lang="es-ES" sz="1400" dirty="0" err="1">
                <a:latin typeface="Avenir Next LT Pro"/>
              </a:rPr>
              <a:t>etc</a:t>
            </a:r>
            <a:r>
              <a:rPr lang="es-ES" sz="1400" dirty="0">
                <a:latin typeface="Avenir Next LT Pr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9615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API – </a:t>
            </a:r>
            <a:r>
              <a:rPr lang="es-ES" sz="3600" dirty="0" err="1"/>
              <a:t>Aplication</a:t>
            </a:r>
            <a:r>
              <a:rPr lang="es-ES" sz="3600" dirty="0"/>
              <a:t> </a:t>
            </a:r>
            <a:r>
              <a:rPr lang="es-ES" sz="3600" dirty="0" err="1"/>
              <a:t>Programming</a:t>
            </a:r>
            <a:r>
              <a:rPr lang="es-ES" sz="3600" dirty="0"/>
              <a:t> Interface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285709"/>
            <a:ext cx="10671047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latin typeface="Avenir Next LT Pro"/>
              </a:rPr>
              <a:t>Son “</a:t>
            </a:r>
            <a:r>
              <a:rPr lang="es-ES" sz="1400" b="1" dirty="0">
                <a:latin typeface="Avenir Next LT Pro"/>
              </a:rPr>
              <a:t>contratos</a:t>
            </a:r>
            <a:r>
              <a:rPr lang="es-ES" sz="1400" dirty="0">
                <a:latin typeface="Avenir Next LT Pro"/>
              </a:rPr>
              <a:t>” entre aplicaciones que permiten el intercambio de información usando técnicas como: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latin typeface="Avenir Next LT Pro"/>
              </a:rPr>
              <a:t>Capacidad de intercambiar datos mediante el protocolo </a:t>
            </a:r>
            <a:r>
              <a:rPr lang="es-ES" sz="1400" b="1" dirty="0">
                <a:latin typeface="Avenir Next LT Pro"/>
              </a:rPr>
              <a:t>HTTP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latin typeface="Avenir Next LT Pro"/>
              </a:rPr>
              <a:t>Representación de estructuras complejas de datos como </a:t>
            </a:r>
            <a:r>
              <a:rPr lang="es-ES" sz="1400" b="1" dirty="0">
                <a:latin typeface="Avenir Next LT Pro"/>
              </a:rPr>
              <a:t>XML </a:t>
            </a:r>
            <a:r>
              <a:rPr lang="es-ES" sz="1400" dirty="0">
                <a:latin typeface="Avenir Next LT Pro"/>
              </a:rPr>
              <a:t>o</a:t>
            </a:r>
            <a:r>
              <a:rPr lang="es-ES" sz="1400" b="1" dirty="0">
                <a:latin typeface="Avenir Next LT Pro"/>
              </a:rPr>
              <a:t> JSON</a:t>
            </a: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r>
              <a:rPr lang="es-ES" sz="1400" dirty="0">
                <a:latin typeface="Avenir Next LT Pro"/>
              </a:rPr>
              <a:t>Consiste en la creación de un </a:t>
            </a:r>
            <a:r>
              <a:rPr lang="es-ES" sz="1400" b="1" dirty="0">
                <a:latin typeface="Avenir Next LT Pro"/>
              </a:rPr>
              <a:t>conjunto de servicios </a:t>
            </a:r>
            <a:r>
              <a:rPr lang="es-ES" sz="1400" dirty="0">
                <a:latin typeface="Avenir Next LT Pro"/>
              </a:rPr>
              <a:t>que permite a otras aplicaciones conectarse, comunicarse e </a:t>
            </a:r>
            <a:r>
              <a:rPr lang="es-ES" sz="1400" b="1" dirty="0">
                <a:latin typeface="Avenir Next LT Pro"/>
              </a:rPr>
              <a:t>intercambiar información </a:t>
            </a:r>
            <a:r>
              <a:rPr lang="es-ES" sz="1400" dirty="0">
                <a:latin typeface="Avenir Next LT Pro"/>
              </a:rPr>
              <a:t>con este primer programa que creo estas </a:t>
            </a:r>
            <a:r>
              <a:rPr lang="es-ES" sz="1400" b="1" dirty="0">
                <a:latin typeface="Avenir Next LT Pro"/>
              </a:rPr>
              <a:t>reglas</a:t>
            </a:r>
            <a:r>
              <a:rPr lang="es-ES" sz="1400" dirty="0">
                <a:latin typeface="Avenir Next LT Pro"/>
              </a:rPr>
              <a:t> (“</a:t>
            </a:r>
            <a:r>
              <a:rPr lang="es-ES" sz="1400" dirty="0" err="1">
                <a:latin typeface="Avenir Next LT Pro"/>
              </a:rPr>
              <a:t>APIs</a:t>
            </a:r>
            <a:r>
              <a:rPr lang="es-ES" sz="1400" dirty="0">
                <a:latin typeface="Avenir Next LT Pro"/>
              </a:rPr>
              <a:t>”)</a:t>
            </a: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r>
              <a:rPr lang="es-ES" sz="1400" dirty="0">
                <a:latin typeface="Avenir Next LT Pro"/>
              </a:rPr>
              <a:t>Cuando los programas acceden a servicios proporcionados por otros, se utiliza un planteamiento llamado </a:t>
            </a:r>
            <a:r>
              <a:rPr lang="es-ES" sz="1400" b="1" dirty="0">
                <a:latin typeface="Avenir Next LT Pro"/>
              </a:rPr>
              <a:t>SOA</a:t>
            </a:r>
            <a:r>
              <a:rPr lang="es-ES" sz="1400" dirty="0">
                <a:latin typeface="Avenir Next LT Pro"/>
              </a:rPr>
              <a:t> (Arquitectura Orientada a Servicios). </a:t>
            </a: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r>
              <a:rPr lang="es-ES" sz="1400" dirty="0">
                <a:latin typeface="Avenir Next LT Pro"/>
              </a:rPr>
              <a:t>Hay varios tipos de </a:t>
            </a:r>
            <a:r>
              <a:rPr lang="es-ES" sz="1400" dirty="0" err="1">
                <a:latin typeface="Avenir Next LT Pro"/>
              </a:rPr>
              <a:t>APIs</a:t>
            </a:r>
            <a:r>
              <a:rPr lang="es-ES" sz="1400" dirty="0">
                <a:latin typeface="Avenir Next LT Pro"/>
              </a:rPr>
              <a:t> como basadas en bibliotecas, clases, SO, pero nosotros nos vamos a centrar en las basadas en servicios Web, con mayor foco en las </a:t>
            </a:r>
            <a:r>
              <a:rPr lang="es-ES" sz="1400" b="1" dirty="0">
                <a:latin typeface="Avenir Next LT Pro"/>
              </a:rPr>
              <a:t>API REST</a:t>
            </a:r>
            <a:r>
              <a:rPr lang="es-ES" sz="1400" dirty="0">
                <a:latin typeface="Avenir Next LT Pro"/>
              </a:rPr>
              <a:t>.</a:t>
            </a: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endParaRPr lang="es-ES" sz="1400" dirty="0">
              <a:latin typeface="Avenir Next LT Pro"/>
            </a:endParaRPr>
          </a:p>
          <a:p>
            <a:pPr>
              <a:defRPr/>
            </a:pPr>
            <a:r>
              <a:rPr lang="es-ES" sz="1400" dirty="0">
                <a:latin typeface="Avenir Next LT Pro"/>
              </a:rPr>
              <a:t>Existen varios </a:t>
            </a:r>
            <a:r>
              <a:rPr lang="es-ES" sz="1400" b="1" dirty="0">
                <a:latin typeface="Avenir Next LT Pro"/>
              </a:rPr>
              <a:t>tipos de peticiones</a:t>
            </a:r>
            <a:r>
              <a:rPr lang="es-ES" sz="1400" dirty="0">
                <a:latin typeface="Avenir Next LT Pro"/>
              </a:rPr>
              <a:t> HTTP: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latin typeface="Avenir Next LT Pro"/>
              </a:rPr>
              <a:t>GET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latin typeface="Avenir Next LT Pro"/>
              </a:rPr>
              <a:t>POST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latin typeface="Avenir Next LT Pro"/>
              </a:rPr>
              <a:t>PUT 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273187-F0E3-17C0-DED9-846A8530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85" y="3168009"/>
            <a:ext cx="3502418" cy="1238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7F0D7E-F033-E451-B0E9-6DBF5963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86" y="4843478"/>
            <a:ext cx="315321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¿Qué son los procesos ETL?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8A715A-6F87-6B28-97E9-8C8AC3963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"/>
          <a:stretch/>
        </p:blipFill>
        <p:spPr>
          <a:xfrm>
            <a:off x="3831973" y="1262938"/>
            <a:ext cx="4525006" cy="227279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AA2D35C-BB7B-86C1-E23B-7927DC5B64D6}"/>
              </a:ext>
            </a:extLst>
          </p:cNvPr>
          <p:cNvSpPr/>
          <p:nvPr/>
        </p:nvSpPr>
        <p:spPr>
          <a:xfrm>
            <a:off x="208923" y="1294617"/>
            <a:ext cx="1688414" cy="553723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Extraer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521560-F45C-2FFA-CDD6-EE3CB17FCAE4}"/>
              </a:ext>
            </a:extLst>
          </p:cNvPr>
          <p:cNvSpPr txBox="1"/>
          <p:nvPr/>
        </p:nvSpPr>
        <p:spPr>
          <a:xfrm>
            <a:off x="208923" y="2000995"/>
            <a:ext cx="3434223" cy="954107"/>
          </a:xfrm>
          <a:prstGeom prst="rect">
            <a:avLst/>
          </a:prstGeom>
          <a:noFill/>
          <a:ln>
            <a:solidFill>
              <a:srgbClr val="17C2D8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Obtención de datos de diferentes fuentes y hacerlo llegar a un lugar dentro de la Organización, llamado </a:t>
            </a:r>
            <a:r>
              <a:rPr lang="es-ES" sz="1400" dirty="0" err="1"/>
              <a:t>staging</a:t>
            </a:r>
            <a:r>
              <a:rPr lang="es-ES" sz="1400" dirty="0"/>
              <a:t>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A06D80C-47A0-AC53-CE99-58D5C2171D6F}"/>
              </a:ext>
            </a:extLst>
          </p:cNvPr>
          <p:cNvSpPr/>
          <p:nvPr/>
        </p:nvSpPr>
        <p:spPr>
          <a:xfrm>
            <a:off x="5250269" y="3535737"/>
            <a:ext cx="1688414" cy="553723"/>
          </a:xfrm>
          <a:prstGeom prst="roundRect">
            <a:avLst/>
          </a:prstGeom>
          <a:solidFill>
            <a:srgbClr val="51A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Transformar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2ECF9A-320D-C87E-0E10-5CB9BC227EB3}"/>
              </a:ext>
            </a:extLst>
          </p:cNvPr>
          <p:cNvSpPr txBox="1"/>
          <p:nvPr/>
        </p:nvSpPr>
        <p:spPr>
          <a:xfrm>
            <a:off x="3736034" y="4089460"/>
            <a:ext cx="4716883" cy="2677656"/>
          </a:xfrm>
          <a:prstGeom prst="rect">
            <a:avLst/>
          </a:prstGeom>
          <a:noFill/>
          <a:ln>
            <a:solidFill>
              <a:srgbClr val="51A33D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Filtrado, limpieza , homogeneización y agrupación de la información. Se basa en diferentes procesos o técnicas que se efectúan sobre los datos extraídos: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Estructurar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Aplicar funciones o reglas de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Seleccionar o filtrar (filas, columnas)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Traducir códigos: {“Alto”, “Medio”, “Bajo”} = {3, 2, 1}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Anonimaciones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Nuevos valores: </a:t>
            </a:r>
            <a:r>
              <a:rPr lang="es-ES" sz="1400" dirty="0" err="1"/>
              <a:t>TotalVenta</a:t>
            </a:r>
            <a:r>
              <a:rPr lang="es-ES" sz="1400" dirty="0"/>
              <a:t> = Precio x Cantidad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Unir datos de múltiples fuentes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Agrupar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Etc.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9060947-04E2-B8F4-9C8B-B2E28E6F8003}"/>
              </a:ext>
            </a:extLst>
          </p:cNvPr>
          <p:cNvSpPr/>
          <p:nvPr/>
        </p:nvSpPr>
        <p:spPr>
          <a:xfrm>
            <a:off x="9447408" y="1294617"/>
            <a:ext cx="1688414" cy="553723"/>
          </a:xfrm>
          <a:prstGeom prst="roundRect">
            <a:avLst/>
          </a:prstGeom>
          <a:solidFill>
            <a:srgbClr val="199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Carga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D3BEB6-3DA3-DD57-7B76-B5C80EC566B3}"/>
              </a:ext>
            </a:extLst>
          </p:cNvPr>
          <p:cNvSpPr txBox="1"/>
          <p:nvPr/>
        </p:nvSpPr>
        <p:spPr>
          <a:xfrm>
            <a:off x="208924" y="3107757"/>
            <a:ext cx="3434223" cy="2677656"/>
          </a:xfrm>
          <a:prstGeom prst="rect">
            <a:avLst/>
          </a:prstGeom>
          <a:noFill/>
          <a:ln>
            <a:solidFill>
              <a:srgbClr val="17C2D8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Los datos se obtienen en bruto (raw data). Métodos: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Full </a:t>
            </a:r>
            <a:r>
              <a:rPr lang="es-ES" sz="1400" dirty="0" err="1"/>
              <a:t>Extract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Update</a:t>
            </a:r>
            <a:r>
              <a:rPr lang="es-ES" sz="1400" dirty="0"/>
              <a:t> </a:t>
            </a:r>
            <a:r>
              <a:rPr lang="es-ES" sz="1400" dirty="0" err="1"/>
              <a:t>notification</a:t>
            </a:r>
            <a:endParaRPr lang="es-ES" sz="1400" dirty="0"/>
          </a:p>
          <a:p>
            <a:r>
              <a:rPr lang="es-ES" sz="1400" dirty="0"/>
              <a:t>Formato de archivos: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Texto enriquecido: docx, </a:t>
            </a:r>
            <a:r>
              <a:rPr lang="es-ES" sz="1400" dirty="0" err="1"/>
              <a:t>pdf</a:t>
            </a:r>
            <a:r>
              <a:rPr lang="es-ES" sz="1400" dirty="0"/>
              <a:t>, xlsx…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Texto plano: Con información (</a:t>
            </a:r>
            <a:r>
              <a:rPr lang="es-ES" sz="1400" dirty="0" err="1"/>
              <a:t>txt</a:t>
            </a:r>
            <a:r>
              <a:rPr lang="es-ES" sz="1400" dirty="0"/>
              <a:t>, log, bat, </a:t>
            </a:r>
            <a:r>
              <a:rPr lang="es-ES" sz="1400" dirty="0" err="1"/>
              <a:t>json</a:t>
            </a:r>
            <a:r>
              <a:rPr lang="es-ES" sz="1400" dirty="0"/>
              <a:t>, </a:t>
            </a:r>
            <a:r>
              <a:rPr lang="es-ES" sz="1400" dirty="0" err="1"/>
              <a:t>csv</a:t>
            </a:r>
            <a:r>
              <a:rPr lang="es-ES" sz="1400" dirty="0"/>
              <a:t>, </a:t>
            </a:r>
            <a:r>
              <a:rPr lang="es-ES" sz="1400" dirty="0" err="1"/>
              <a:t>xml</a:t>
            </a:r>
            <a:r>
              <a:rPr lang="es-ES" sz="1400" dirty="0"/>
              <a:t> …), Con código de programación ( java, r, </a:t>
            </a:r>
            <a:r>
              <a:rPr lang="es-ES" sz="1400" dirty="0" err="1"/>
              <a:t>py</a:t>
            </a:r>
            <a:r>
              <a:rPr lang="es-ES" sz="1400" dirty="0"/>
              <a:t> …)</a:t>
            </a:r>
          </a:p>
          <a:p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B60F37-F2D3-4DA2-880E-4B574DAB66AF}"/>
              </a:ext>
            </a:extLst>
          </p:cNvPr>
          <p:cNvSpPr txBox="1"/>
          <p:nvPr/>
        </p:nvSpPr>
        <p:spPr>
          <a:xfrm>
            <a:off x="8574503" y="2000995"/>
            <a:ext cx="3434223" cy="2893100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Organización y actualización de los datos en la base de datos.</a:t>
            </a:r>
          </a:p>
          <a:p>
            <a:endParaRPr lang="es-ES" sz="1400" dirty="0"/>
          </a:p>
          <a:p>
            <a:r>
              <a:rPr lang="es-ES" sz="1400" dirty="0"/>
              <a:t>Los sistemas de gestión de bases de datos (SGDB) son programas</a:t>
            </a:r>
          </a:p>
          <a:p>
            <a:r>
              <a:rPr lang="es-ES" sz="1400" dirty="0"/>
              <a:t>desarrollados explícitamente para gestionar bases de datos (MySQL,</a:t>
            </a:r>
          </a:p>
          <a:p>
            <a:r>
              <a:rPr lang="es-ES" sz="1400" dirty="0"/>
              <a:t>Oracle, SQL Server…)</a:t>
            </a:r>
          </a:p>
          <a:p>
            <a:endParaRPr lang="es-ES" sz="1400" dirty="0"/>
          </a:p>
          <a:p>
            <a:r>
              <a:rPr lang="es-ES" sz="1400" dirty="0"/>
              <a:t>Tipos de bases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Relacionales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Multidimensionales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37254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Seguridad y Uso de </a:t>
            </a:r>
            <a:r>
              <a:rPr lang="es-ES" sz="3600" dirty="0" err="1"/>
              <a:t>APIs</a:t>
            </a:r>
            <a:endParaRPr lang="es-ES" sz="3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720716"/>
            <a:ext cx="10671047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latin typeface="Avenir Next LT Pro"/>
              </a:rPr>
              <a:t>Existen tres métodos de autenticación: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latin typeface="Avenir Next LT Pro"/>
              </a:rPr>
              <a:t>HTTP Basic </a:t>
            </a:r>
            <a:r>
              <a:rPr lang="es-ES" sz="1400" b="1" dirty="0" err="1">
                <a:latin typeface="Avenir Next LT Pro"/>
              </a:rPr>
              <a:t>Authentication</a:t>
            </a:r>
            <a:r>
              <a:rPr lang="es-ES" sz="1400" b="1" dirty="0">
                <a:latin typeface="Avenir Next LT Pro"/>
              </a:rPr>
              <a:t>:</a:t>
            </a:r>
            <a:r>
              <a:rPr lang="es-ES" sz="1400" dirty="0">
                <a:latin typeface="Avenir Next LT Pro"/>
              </a:rPr>
              <a:t> utilizando un </a:t>
            </a:r>
            <a:r>
              <a:rPr lang="es-ES" sz="1400" b="1" dirty="0">
                <a:latin typeface="Avenir Next LT Pro"/>
              </a:rPr>
              <a:t>usuario y contraseña </a:t>
            </a:r>
            <a:r>
              <a:rPr lang="es-ES" sz="1400" dirty="0">
                <a:latin typeface="Avenir Next LT Pro"/>
              </a:rPr>
              <a:t>que se envía de forma codificada en la cabecera de la petición HTTP. Este método es el menos seguro.</a:t>
            </a:r>
          </a:p>
          <a:p>
            <a:pPr lvl="1">
              <a:defRPr/>
            </a:pPr>
            <a:endParaRPr lang="es-ES" sz="1400" dirty="0"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latin typeface="Avenir Next LT Pro"/>
              </a:rPr>
              <a:t>API </a:t>
            </a:r>
            <a:r>
              <a:rPr lang="es-ES" sz="1400" b="1" dirty="0" err="1">
                <a:latin typeface="Avenir Next LT Pro"/>
              </a:rPr>
              <a:t>key</a:t>
            </a:r>
            <a:r>
              <a:rPr lang="es-ES" sz="1400" dirty="0">
                <a:latin typeface="Avenir Next LT Pro"/>
              </a:rPr>
              <a:t>: cadena larga de </a:t>
            </a:r>
            <a:r>
              <a:rPr lang="es-ES" sz="1400" b="1" dirty="0">
                <a:latin typeface="Avenir Next LT Pro"/>
              </a:rPr>
              <a:t>caracteres</a:t>
            </a:r>
            <a:r>
              <a:rPr lang="es-ES" sz="1400" dirty="0">
                <a:latin typeface="Avenir Next LT Pro"/>
              </a:rPr>
              <a:t>, que se asigna a un consumidor de una API cuyo valor es </a:t>
            </a:r>
            <a:r>
              <a:rPr lang="es-ES" sz="1400" b="1" dirty="0">
                <a:latin typeface="Avenir Next LT Pro"/>
              </a:rPr>
              <a:t>único</a:t>
            </a:r>
            <a:r>
              <a:rPr lang="es-ES" sz="1400" dirty="0">
                <a:latin typeface="Avenir Next LT Pro"/>
              </a:rPr>
              <a:t> y es utilizada por parte de ese consumidor en cada una de las solicitudes a la API.</a:t>
            </a:r>
          </a:p>
          <a:p>
            <a:pPr lvl="1">
              <a:defRPr/>
            </a:pPr>
            <a:endParaRPr lang="es-ES" sz="1400" dirty="0">
              <a:latin typeface="Avenir Next LT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latin typeface="Avenir Next LT Pro"/>
              </a:rPr>
              <a:t>Open </a:t>
            </a:r>
            <a:r>
              <a:rPr lang="es-ES" sz="1400" b="1" dirty="0" err="1">
                <a:latin typeface="Avenir Next LT Pro"/>
              </a:rPr>
              <a:t>Authorization</a:t>
            </a:r>
            <a:r>
              <a:rPr lang="es-ES" sz="1400" b="1" dirty="0">
                <a:latin typeface="Avenir Next LT Pro"/>
              </a:rPr>
              <a:t> (OAuth) </a:t>
            </a:r>
            <a:r>
              <a:rPr lang="es-ES" sz="1400" dirty="0">
                <a:latin typeface="Avenir Next LT Pro"/>
              </a:rPr>
              <a:t>es un protocolo que permite la autorización segura de una API de modo estándar y simple, basada en el uso de un </a:t>
            </a:r>
            <a:r>
              <a:rPr lang="es-ES" sz="1400" b="1" dirty="0">
                <a:latin typeface="Avenir Next LT Pro"/>
              </a:rPr>
              <a:t>token de acceso </a:t>
            </a:r>
            <a:r>
              <a:rPr lang="es-ES" sz="1400" dirty="0">
                <a:latin typeface="Avenir Next LT Pro"/>
              </a:rPr>
              <a:t>(o </a:t>
            </a:r>
            <a:r>
              <a:rPr lang="es-ES" sz="1400" dirty="0" err="1">
                <a:latin typeface="Avenir Next LT Pro"/>
              </a:rPr>
              <a:t>access</a:t>
            </a:r>
            <a:r>
              <a:rPr lang="es-ES" sz="1400" dirty="0">
                <a:latin typeface="Avenir Next LT Pro"/>
              </a:rPr>
              <a:t> token).  OAuth es un </a:t>
            </a:r>
            <a:r>
              <a:rPr lang="es-ES" sz="1400" b="1" dirty="0" err="1">
                <a:latin typeface="Avenir Next LT Pro"/>
              </a:rPr>
              <a:t>framework</a:t>
            </a:r>
            <a:r>
              <a:rPr lang="es-ES" sz="1400" dirty="0">
                <a:latin typeface="Avenir Next LT Pro"/>
              </a:rPr>
              <a:t> que permite delegar la autorización de acceso a las </a:t>
            </a:r>
            <a:r>
              <a:rPr lang="es-ES" sz="1400" dirty="0" err="1">
                <a:latin typeface="Avenir Next LT Pro"/>
              </a:rPr>
              <a:t>APIs</a:t>
            </a:r>
            <a:r>
              <a:rPr lang="es-ES" sz="1400" dirty="0">
                <a:latin typeface="Avenir Next LT Pro"/>
              </a:rPr>
              <a:t>, los tokens no contienen </a:t>
            </a:r>
            <a:r>
              <a:rPr lang="es-ES" sz="1400" dirty="0" err="1">
                <a:latin typeface="Avenir Next LT Pro"/>
              </a:rPr>
              <a:t>info</a:t>
            </a:r>
            <a:r>
              <a:rPr lang="es-ES" sz="1400" dirty="0">
                <a:latin typeface="Avenir Next LT Pro"/>
              </a:rPr>
              <a:t> sobre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501031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 err="1"/>
              <a:t>APIs</a:t>
            </a:r>
            <a:r>
              <a:rPr lang="es-ES" sz="3600" dirty="0"/>
              <a:t> con Inteligencia Artificial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285709"/>
            <a:ext cx="10671047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>
                <a:latin typeface="Avenir Next LT Pro"/>
              </a:rPr>
              <a:t>No todas las </a:t>
            </a:r>
            <a:r>
              <a:rPr lang="es-ES" sz="1400" dirty="0" err="1">
                <a:latin typeface="Avenir Next LT Pro"/>
              </a:rPr>
              <a:t>APIs</a:t>
            </a:r>
            <a:r>
              <a:rPr lang="es-ES" sz="1400" dirty="0">
                <a:latin typeface="Avenir Next LT Pro"/>
              </a:rPr>
              <a:t> sirven para devolver datos, algunas realizan determinadas operaciones o cálculos, incluso aplican Inteligencia Artificial.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400" dirty="0">
              <a:latin typeface="Avenir Next LT Pro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dirty="0" err="1">
                <a:latin typeface="Avenir Next LT Pro"/>
              </a:rPr>
              <a:t>APIs</a:t>
            </a:r>
            <a:r>
              <a:rPr lang="es-ES" sz="1400" dirty="0">
                <a:latin typeface="Avenir Next LT Pro"/>
              </a:rPr>
              <a:t> de Google Cloud: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Cloud </a:t>
            </a:r>
            <a:r>
              <a:rPr lang="es-ES" sz="1400" u="sng" dirty="0" err="1">
                <a:latin typeface="Avenir Next LT Pro"/>
              </a:rPr>
              <a:t>Vision</a:t>
            </a:r>
            <a:r>
              <a:rPr lang="es-ES" sz="1400" u="sng" dirty="0">
                <a:latin typeface="Avenir Next LT Pro"/>
              </a:rPr>
              <a:t> API:</a:t>
            </a:r>
            <a:r>
              <a:rPr lang="es-ES" sz="1400" dirty="0">
                <a:latin typeface="Avenir Next LT Pro"/>
              </a:rPr>
              <a:t> Detección de etiquetas, texto, contenido explícito, rostros, </a:t>
            </a:r>
            <a:r>
              <a:rPr lang="es-ES" sz="1400" dirty="0" err="1">
                <a:latin typeface="Avenir Next LT Pro"/>
              </a:rPr>
              <a:t>etc</a:t>
            </a:r>
            <a:r>
              <a:rPr lang="es-ES" sz="1400" dirty="0">
                <a:latin typeface="Avenir Next LT Pro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Cloud Video </a:t>
            </a:r>
            <a:r>
              <a:rPr lang="es-ES" sz="1400" u="sng" dirty="0" err="1">
                <a:latin typeface="Avenir Next LT Pro"/>
              </a:rPr>
              <a:t>Intelligence</a:t>
            </a:r>
            <a:r>
              <a:rPr lang="es-ES" sz="1400" u="sng" dirty="0">
                <a:latin typeface="Avenir Next LT Pro"/>
              </a:rPr>
              <a:t> API:</a:t>
            </a:r>
            <a:r>
              <a:rPr lang="es-ES" sz="1400" dirty="0">
                <a:latin typeface="Avenir Next LT Pro"/>
              </a:rPr>
              <a:t> Detección de etiquetas, cambios de escena, transcripción de audio a inglés, moderación de contenido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Cloud </a:t>
            </a:r>
            <a:r>
              <a:rPr lang="es-ES" sz="1400" u="sng" dirty="0" err="1">
                <a:latin typeface="Avenir Next LT Pro"/>
              </a:rPr>
              <a:t>Translation</a:t>
            </a:r>
            <a:r>
              <a:rPr lang="es-ES" sz="1400" u="sng" dirty="0">
                <a:latin typeface="Avenir Next LT Pro"/>
              </a:rPr>
              <a:t> API</a:t>
            </a:r>
            <a:r>
              <a:rPr lang="es-ES" sz="1400" dirty="0">
                <a:latin typeface="Avenir Next LT Pro"/>
              </a:rPr>
              <a:t>: Detección del lenguaje , traducción de texto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Cloud Natural </a:t>
            </a:r>
            <a:r>
              <a:rPr lang="es-ES" sz="1400" u="sng" dirty="0" err="1">
                <a:latin typeface="Avenir Next LT Pro"/>
              </a:rPr>
              <a:t>Language</a:t>
            </a:r>
            <a:r>
              <a:rPr lang="es-ES" sz="1400" u="sng" dirty="0">
                <a:latin typeface="Avenir Next LT Pro"/>
              </a:rPr>
              <a:t> API</a:t>
            </a:r>
            <a:r>
              <a:rPr lang="es-ES" sz="1400" dirty="0">
                <a:latin typeface="Avenir Next LT Pro"/>
              </a:rPr>
              <a:t>: Análisis de texto, sentimiento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Cloud </a:t>
            </a:r>
            <a:r>
              <a:rPr lang="es-ES" sz="1400" u="sng" dirty="0" err="1">
                <a:latin typeface="Avenir Next LT Pro"/>
              </a:rPr>
              <a:t>Speech</a:t>
            </a:r>
            <a:r>
              <a:rPr lang="es-ES" sz="1400" u="sng" dirty="0">
                <a:latin typeface="Avenir Next LT Pro"/>
              </a:rPr>
              <a:t> API:</a:t>
            </a:r>
            <a:r>
              <a:rPr lang="es-ES" sz="1400" dirty="0">
                <a:latin typeface="Avenir Next LT Pro"/>
              </a:rPr>
              <a:t> Reconocimiento automático de voz, contenido inapropiado, etc.</a:t>
            </a:r>
          </a:p>
          <a:p>
            <a:pPr>
              <a:defRPr/>
            </a:pPr>
            <a:r>
              <a:rPr lang="es-ES" sz="1400" dirty="0" err="1">
                <a:latin typeface="Avenir Next LT Pro"/>
              </a:rPr>
              <a:t>APIs</a:t>
            </a:r>
            <a:r>
              <a:rPr lang="es-ES" sz="1400" dirty="0">
                <a:latin typeface="Avenir Next LT Pro"/>
              </a:rPr>
              <a:t> de Microsoft Azure Cognitive </a:t>
            </a:r>
            <a:r>
              <a:rPr lang="es-ES" sz="1400" dirty="0" err="1">
                <a:latin typeface="Avenir Next LT Pro"/>
              </a:rPr>
              <a:t>Services</a:t>
            </a:r>
            <a:r>
              <a:rPr lang="es-ES" sz="1400" dirty="0">
                <a:latin typeface="Avenir Next LT Pro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 err="1">
                <a:latin typeface="Avenir Next LT Pro"/>
              </a:rPr>
              <a:t>Emotion</a:t>
            </a:r>
            <a:r>
              <a:rPr lang="es-ES" sz="1400" u="sng" dirty="0">
                <a:latin typeface="Avenir Next LT Pro"/>
              </a:rPr>
              <a:t> API:</a:t>
            </a:r>
            <a:r>
              <a:rPr lang="es-ES" sz="1400" dirty="0">
                <a:latin typeface="Avenir Next LT Pro"/>
              </a:rPr>
              <a:t> Detección de emociones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 err="1">
                <a:latin typeface="Avenir Next LT Pro"/>
              </a:rPr>
              <a:t>Computer</a:t>
            </a:r>
            <a:r>
              <a:rPr lang="es-ES" sz="1400" u="sng" dirty="0">
                <a:latin typeface="Avenir Next LT Pro"/>
              </a:rPr>
              <a:t> </a:t>
            </a:r>
            <a:r>
              <a:rPr lang="es-ES" sz="1400" u="sng" dirty="0" err="1">
                <a:latin typeface="Avenir Next LT Pro"/>
              </a:rPr>
              <a:t>Vision</a:t>
            </a:r>
            <a:r>
              <a:rPr lang="es-ES" sz="1400" u="sng" dirty="0">
                <a:latin typeface="Avenir Next LT Pro"/>
              </a:rPr>
              <a:t> API</a:t>
            </a:r>
            <a:r>
              <a:rPr lang="es-ES" sz="1400" dirty="0">
                <a:latin typeface="Avenir Next LT Pro"/>
              </a:rPr>
              <a:t>: Análisis de imágenes (Detección de contenido adulto, detección de esquemas de color), detección de texto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API de reconocimiento facial: </a:t>
            </a:r>
            <a:r>
              <a:rPr lang="es-ES" sz="1400" dirty="0">
                <a:latin typeface="Avenir Next LT Pro"/>
              </a:rPr>
              <a:t>Comparación de rostros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Video </a:t>
            </a:r>
            <a:r>
              <a:rPr lang="es-ES" sz="1400" u="sng" dirty="0" err="1">
                <a:latin typeface="Avenir Next LT Pro"/>
              </a:rPr>
              <a:t>Indexer</a:t>
            </a:r>
            <a:r>
              <a:rPr lang="es-ES" sz="1400" dirty="0">
                <a:latin typeface="Avenir Next LT Pro"/>
              </a:rPr>
              <a:t>: Obtener información de vídeos (transcripción de audio, seguimiento e identificación de rostros, </a:t>
            </a:r>
            <a:r>
              <a:rPr lang="es-ES" sz="1400" dirty="0" err="1">
                <a:latin typeface="Avenir Next LT Pro"/>
              </a:rPr>
              <a:t>etc</a:t>
            </a:r>
            <a:r>
              <a:rPr lang="es-ES" sz="1400" dirty="0">
                <a:latin typeface="Avenir Next LT Pro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 err="1">
                <a:latin typeface="Avenir Next LT Pro"/>
              </a:rPr>
              <a:t>Translator</a:t>
            </a:r>
            <a:r>
              <a:rPr lang="es-ES" sz="1400" u="sng" dirty="0">
                <a:latin typeface="Avenir Next LT Pro"/>
              </a:rPr>
              <a:t> Text API:</a:t>
            </a:r>
            <a:r>
              <a:rPr lang="es-ES" sz="1400" dirty="0">
                <a:latin typeface="Avenir Next LT Pro"/>
              </a:rPr>
              <a:t> API de traducción automática de texto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Bing </a:t>
            </a:r>
            <a:r>
              <a:rPr lang="es-ES" sz="1400" u="sng" dirty="0" err="1">
                <a:latin typeface="Avenir Next LT Pro"/>
              </a:rPr>
              <a:t>Spell</a:t>
            </a:r>
            <a:r>
              <a:rPr lang="es-ES" sz="1400" u="sng" dirty="0">
                <a:latin typeface="Avenir Next LT Pro"/>
              </a:rPr>
              <a:t> </a:t>
            </a:r>
            <a:r>
              <a:rPr lang="es-ES" sz="1400" u="sng" dirty="0" err="1">
                <a:latin typeface="Avenir Next LT Pro"/>
              </a:rPr>
              <a:t>Check</a:t>
            </a:r>
            <a:r>
              <a:rPr lang="es-ES" sz="1400" u="sng" dirty="0">
                <a:latin typeface="Avenir Next LT Pro"/>
              </a:rPr>
              <a:t> API</a:t>
            </a:r>
            <a:r>
              <a:rPr lang="es-ES" sz="1400" dirty="0">
                <a:latin typeface="Avenir Next LT Pro"/>
              </a:rPr>
              <a:t>: Detección y corrección de errores ortográficos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Text </a:t>
            </a:r>
            <a:r>
              <a:rPr lang="es-ES" sz="1400" u="sng" dirty="0" err="1">
                <a:latin typeface="Avenir Next LT Pro"/>
              </a:rPr>
              <a:t>Analytics</a:t>
            </a:r>
            <a:r>
              <a:rPr lang="es-ES" sz="1400" dirty="0">
                <a:latin typeface="Avenir Next LT Pro"/>
              </a:rPr>
              <a:t>: Análisis de texto (idiomas, frase claves, opiniones…)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 err="1">
                <a:latin typeface="Avenir Next LT Pro"/>
              </a:rPr>
              <a:t>Linguistic</a:t>
            </a:r>
            <a:r>
              <a:rPr lang="es-ES" sz="1400" u="sng" dirty="0">
                <a:latin typeface="Avenir Next LT Pro"/>
              </a:rPr>
              <a:t> </a:t>
            </a:r>
            <a:r>
              <a:rPr lang="es-ES" sz="1400" u="sng" dirty="0" err="1">
                <a:latin typeface="Avenir Next LT Pro"/>
              </a:rPr>
              <a:t>Analysis</a:t>
            </a:r>
            <a:r>
              <a:rPr lang="es-ES" sz="1400" dirty="0">
                <a:latin typeface="Avenir Next LT Pro"/>
              </a:rPr>
              <a:t>: Análisis de la estructura de un texto (sintaxis, tokens,…)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 err="1">
                <a:latin typeface="Avenir Next LT Pro"/>
              </a:rPr>
              <a:t>Translator</a:t>
            </a:r>
            <a:r>
              <a:rPr lang="es-ES" sz="1400" u="sng" dirty="0">
                <a:latin typeface="Avenir Next LT Pro"/>
              </a:rPr>
              <a:t> </a:t>
            </a:r>
            <a:r>
              <a:rPr lang="es-ES" sz="1400" u="sng" dirty="0" err="1">
                <a:latin typeface="Avenir Next LT Pro"/>
              </a:rPr>
              <a:t>Speech</a:t>
            </a:r>
            <a:r>
              <a:rPr lang="es-ES" sz="1400" u="sng" dirty="0">
                <a:latin typeface="Avenir Next LT Pro"/>
              </a:rPr>
              <a:t> API</a:t>
            </a:r>
            <a:r>
              <a:rPr lang="es-ES" sz="1400" dirty="0">
                <a:latin typeface="Avenir Next LT Pro"/>
              </a:rPr>
              <a:t>: API de traducción automática de texto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Bing </a:t>
            </a:r>
            <a:r>
              <a:rPr lang="es-ES" sz="1400" u="sng" dirty="0" err="1">
                <a:latin typeface="Avenir Next LT Pro"/>
              </a:rPr>
              <a:t>Speech</a:t>
            </a:r>
            <a:r>
              <a:rPr lang="es-ES" sz="1400" u="sng" dirty="0">
                <a:latin typeface="Avenir Next LT Pro"/>
              </a:rPr>
              <a:t> API</a:t>
            </a:r>
            <a:r>
              <a:rPr lang="es-ES" sz="1400" dirty="0">
                <a:latin typeface="Avenir Next LT Pro"/>
              </a:rPr>
              <a:t>: Conversión texto a voz y de voz a texto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ES" sz="1400" u="sng" dirty="0">
                <a:latin typeface="Avenir Next LT Pro"/>
              </a:rPr>
              <a:t>Speaker </a:t>
            </a:r>
            <a:r>
              <a:rPr lang="es-ES" sz="1400" u="sng" dirty="0" err="1">
                <a:latin typeface="Avenir Next LT Pro"/>
              </a:rPr>
              <a:t>Recognition</a:t>
            </a:r>
            <a:r>
              <a:rPr lang="es-ES" sz="1400" u="sng" dirty="0">
                <a:latin typeface="Avenir Next LT Pro"/>
              </a:rPr>
              <a:t> API</a:t>
            </a:r>
            <a:r>
              <a:rPr lang="es-ES" sz="1400" dirty="0">
                <a:latin typeface="Avenir Next LT Pro"/>
              </a:rPr>
              <a:t>: Identificación de un hablante</a:t>
            </a:r>
          </a:p>
          <a:p>
            <a:pPr>
              <a:defRPr/>
            </a:pPr>
            <a:r>
              <a:rPr lang="es-ES" sz="1400" dirty="0">
                <a:latin typeface="Avenir Next LT Pro"/>
              </a:rPr>
              <a:t>API de Twitter: </a:t>
            </a:r>
            <a:r>
              <a:rPr lang="pt-BR" sz="1400" dirty="0">
                <a:latin typeface="Avenir Next LT Pro"/>
              </a:rPr>
              <a:t>https://developer.twitter.com/en/docs/api-reference-index</a:t>
            </a:r>
            <a:endParaRPr lang="es-ES" sz="1400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114065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Python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5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151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 err="1"/>
              <a:t>APIs</a:t>
            </a:r>
            <a:endParaRPr lang="es-ES" sz="3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063712-9CAF-CA75-EC66-3A4A0E81B82F}"/>
              </a:ext>
            </a:extLst>
          </p:cNvPr>
          <p:cNvSpPr txBox="1"/>
          <p:nvPr/>
        </p:nvSpPr>
        <p:spPr>
          <a:xfrm>
            <a:off x="758952" y="1481023"/>
            <a:ext cx="106710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urllib.parse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>
                <a:solidFill>
                  <a:srgbClr val="51A33D"/>
                </a:solidFill>
                <a:latin typeface="Avenir Next LT Pro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json</a:t>
            </a: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441CD4-00D0-1645-66D0-4E3FA730343B}"/>
              </a:ext>
            </a:extLst>
          </p:cNvPr>
          <p:cNvSpPr txBox="1"/>
          <p:nvPr/>
        </p:nvSpPr>
        <p:spPr>
          <a:xfrm>
            <a:off x="758952" y="2113421"/>
            <a:ext cx="10671047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Definir el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endpoint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y utilizarlo para parametrizar correctamente la url: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Realizar la petición GET y recibir los datos en formato JSON: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Seguir con el procedimiento normal, expuesto en el punto de tratamiento de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JSONs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Otra forma de realizar la petición GET con la librería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request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, esta librería a diferencia de la anterior nos permite realizar POST: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Para </a:t>
            </a:r>
            <a:r>
              <a:rPr lang="es-ES" sz="1400" dirty="0" err="1">
                <a:solidFill>
                  <a:srgbClr val="000000"/>
                </a:solidFill>
                <a:latin typeface="Avenir Next LT Pro"/>
              </a:rPr>
              <a:t>parsear</a:t>
            </a:r>
            <a:r>
              <a:rPr lang="es-ES" sz="1400" dirty="0">
                <a:solidFill>
                  <a:srgbClr val="000000"/>
                </a:solidFill>
                <a:latin typeface="Avenir Next LT Pro"/>
              </a:rPr>
              <a:t> una petición con parámetros que tengan caracteres especiales como ‘ñ’, ‘á’ o ‘ ‘, usamos:</a:t>
            </a: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  <a:p>
            <a:pPr>
              <a:defRPr/>
            </a:pPr>
            <a:endParaRPr lang="es-ES" sz="1400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2C4EDE-78E0-C116-70EC-409D54E1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06" y="2510727"/>
            <a:ext cx="4377773" cy="5964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BFE43C-FD7F-845B-64F6-74766C98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06" y="3493423"/>
            <a:ext cx="3905795" cy="2667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48EB77-76A2-8A95-6BDC-1BCC6DBD8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56" y="4148618"/>
            <a:ext cx="2257740" cy="5620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F3ED8E-99D8-7126-44DC-AFF377622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669" y="5232899"/>
            <a:ext cx="3484578" cy="5888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1536C3D-E0D1-BC44-CAD2-34176F9BF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906" y="6350522"/>
            <a:ext cx="4591691" cy="20005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49773D2-B5A7-606D-364A-DC6AF052C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794" y="5242426"/>
            <a:ext cx="5517657" cy="5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3" y="2517914"/>
            <a:ext cx="4051171" cy="1822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chemeClr val="bg1"/>
                </a:solidFill>
              </a:rPr>
              <a:t>Arquitectura</a:t>
            </a:r>
            <a:r>
              <a:rPr lang="en-US" sz="3600" dirty="0">
                <a:solidFill>
                  <a:schemeClr val="bg1"/>
                </a:solidFill>
              </a:rPr>
              <a:t> Data Warehouse (DWH)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D5BCE0-8C1B-02B0-C4A2-A5B56B7C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1815705"/>
            <a:ext cx="5640399" cy="2185654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536459D-3EEB-FEA8-64BC-7CD7986819F0}"/>
              </a:ext>
            </a:extLst>
          </p:cNvPr>
          <p:cNvSpPr txBox="1"/>
          <p:nvPr/>
        </p:nvSpPr>
        <p:spPr>
          <a:xfrm>
            <a:off x="5796500" y="4178438"/>
            <a:ext cx="5636547" cy="95410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b="1" dirty="0"/>
              <a:t>data </a:t>
            </a:r>
            <a:r>
              <a:rPr lang="es-ES" sz="1400" b="1" dirty="0" err="1"/>
              <a:t>warehouse</a:t>
            </a:r>
            <a:r>
              <a:rPr lang="es-ES" sz="1400" b="1" dirty="0"/>
              <a:t> </a:t>
            </a:r>
            <a:r>
              <a:rPr lang="es-ES" sz="1400" dirty="0"/>
              <a:t>es un almacén de información que integra los datos de toda las fuentes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Un </a:t>
            </a:r>
            <a:r>
              <a:rPr lang="es-ES" sz="1400" b="1" dirty="0"/>
              <a:t>data </a:t>
            </a:r>
            <a:r>
              <a:rPr lang="es-ES" sz="1400" b="1" dirty="0" err="1"/>
              <a:t>mart</a:t>
            </a:r>
            <a:r>
              <a:rPr lang="es-ES" sz="1400" b="1" dirty="0"/>
              <a:t> </a:t>
            </a:r>
            <a:r>
              <a:rPr lang="es-ES" sz="1400" dirty="0"/>
              <a:t>es una base de datos departamental que se nutre del data </a:t>
            </a:r>
            <a:r>
              <a:rPr lang="es-ES" sz="1400" dirty="0" err="1"/>
              <a:t>warehouse</a:t>
            </a:r>
            <a:r>
              <a:rPr lang="es-E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8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ETL vs ELT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51E11D-D717-6447-31DD-A7343DE3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552422"/>
            <a:ext cx="4734586" cy="21910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CBD46F-2246-78DD-BB81-1DF75C9AC1B4}"/>
              </a:ext>
            </a:extLst>
          </p:cNvPr>
          <p:cNvSpPr txBox="1"/>
          <p:nvPr/>
        </p:nvSpPr>
        <p:spPr>
          <a:xfrm>
            <a:off x="1748375" y="4159388"/>
            <a:ext cx="8252875" cy="954107"/>
          </a:xfrm>
          <a:prstGeom prst="rect">
            <a:avLst/>
          </a:prstGeom>
          <a:noFill/>
          <a:ln>
            <a:solidFill>
              <a:srgbClr val="1991B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los procesos </a:t>
            </a:r>
            <a:r>
              <a:rPr lang="es-ES" sz="1400" b="1" dirty="0"/>
              <a:t>ELT</a:t>
            </a:r>
            <a:r>
              <a:rPr lang="es-ES" sz="1400" dirty="0"/>
              <a:t> (Extraer, cargar y transformar) los datos extraídos se cargan primero en un </a:t>
            </a:r>
            <a:r>
              <a:rPr lang="es-ES" sz="1400" b="1" dirty="0"/>
              <a:t>data </a:t>
            </a:r>
            <a:r>
              <a:rPr lang="es-ES" sz="1400" b="1" dirty="0" err="1"/>
              <a:t>lake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Utilizado con cantidades grandes de datos en </a:t>
            </a:r>
            <a:r>
              <a:rPr lang="es-ES" sz="1400" b="1" dirty="0"/>
              <a:t>infraestructuras </a:t>
            </a:r>
            <a:r>
              <a:rPr lang="es-ES" sz="1400" b="1" dirty="0" err="1"/>
              <a:t>cloud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Todos los datos están siempre disponibles y el acceso es más rápido</a:t>
            </a:r>
          </a:p>
        </p:txBody>
      </p:sp>
    </p:spTree>
    <p:extLst>
      <p:ext uri="{BB962C8B-B14F-4D97-AF65-F5344CB8AC3E}">
        <p14:creationId xmlns:p14="http://schemas.microsoft.com/office/powerpoint/2010/main" val="242382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B7F522-C797-3A06-5EB2-C103943C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Introducción</a:t>
            </a:r>
            <a:r>
              <a:rPr lang="en-US" sz="7200" dirty="0"/>
              <a:t> a Python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C152C6F-A2F1-BC8A-13D6-08A6A7D8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dirty="0" err="1"/>
              <a:t>Sesión</a:t>
            </a:r>
            <a:r>
              <a:rPr lang="en-US" sz="2200" dirty="0"/>
              <a:t> 1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3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Pandas </a:t>
            </a:r>
            <a:r>
              <a:rPr lang="es-ES" sz="3600" dirty="0" err="1"/>
              <a:t>DataFrames</a:t>
            </a:r>
            <a:endParaRPr lang="es-ES" sz="36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9B816A3-1545-F6B9-C3C0-1F089637C69B}"/>
              </a:ext>
            </a:extLst>
          </p:cNvPr>
          <p:cNvSpPr/>
          <p:nvPr/>
        </p:nvSpPr>
        <p:spPr>
          <a:xfrm>
            <a:off x="546275" y="1419803"/>
            <a:ext cx="4862873" cy="374385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Agrupar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5B0E81F-5D25-1D1B-46DD-BC3F44B2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6" y="2061377"/>
            <a:ext cx="4862873" cy="315299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9ED007-AC64-806E-A899-B93EE55D454A}"/>
              </a:ext>
            </a:extLst>
          </p:cNvPr>
          <p:cNvSpPr/>
          <p:nvPr/>
        </p:nvSpPr>
        <p:spPr>
          <a:xfrm>
            <a:off x="546275" y="2640264"/>
            <a:ext cx="4861244" cy="374385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Seleccionar filas y columnas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91D0D7B-238F-34DC-DC2A-949B192C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6" y="3281838"/>
            <a:ext cx="4864502" cy="450097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FA27761-C26A-3104-60C0-77BA15A166A1}"/>
              </a:ext>
            </a:extLst>
          </p:cNvPr>
          <p:cNvSpPr/>
          <p:nvPr/>
        </p:nvSpPr>
        <p:spPr>
          <a:xfrm>
            <a:off x="546275" y="3999124"/>
            <a:ext cx="4861244" cy="374385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Filtrar tabla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CD9712C-192F-31D0-156B-F0159E464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6" y="4640363"/>
            <a:ext cx="4861244" cy="353288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B7FD1F9-00BB-D946-04F7-1AD786CD62A1}"/>
              </a:ext>
            </a:extLst>
          </p:cNvPr>
          <p:cNvSpPr/>
          <p:nvPr/>
        </p:nvSpPr>
        <p:spPr>
          <a:xfrm>
            <a:off x="546275" y="5260505"/>
            <a:ext cx="4861244" cy="374385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Ordenar por columna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31AD26-6F10-C187-6291-9EFA83393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6" y="5901744"/>
            <a:ext cx="4861244" cy="257999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027F5A1-2968-53F9-DADC-8CD05299C315}"/>
              </a:ext>
            </a:extLst>
          </p:cNvPr>
          <p:cNvSpPr/>
          <p:nvPr/>
        </p:nvSpPr>
        <p:spPr>
          <a:xfrm>
            <a:off x="6567127" y="1419803"/>
            <a:ext cx="4862873" cy="374385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Operaciones con columnas 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D8AC848-A6D8-145B-6BFA-15921418B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127" y="2078622"/>
            <a:ext cx="4862873" cy="378223"/>
          </a:xfrm>
          <a:prstGeom prst="rect">
            <a:avLst/>
          </a:prstGeom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3D67C28-1B60-DBA2-4FBE-2727BEFA2026}"/>
              </a:ext>
            </a:extLst>
          </p:cNvPr>
          <p:cNvSpPr/>
          <p:nvPr/>
        </p:nvSpPr>
        <p:spPr>
          <a:xfrm>
            <a:off x="6567127" y="2640263"/>
            <a:ext cx="4862873" cy="374385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 </a:t>
            </a:r>
            <a:r>
              <a:rPr lang="es-ES" dirty="0" err="1"/>
              <a:t>Filter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FF18CA-8386-A757-4BD1-ECC17B7BB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126" y="3198066"/>
            <a:ext cx="4774709" cy="435384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FDB26D4-7F99-6E1E-7895-41F60277282F}"/>
              </a:ext>
            </a:extLst>
          </p:cNvPr>
          <p:cNvSpPr/>
          <p:nvPr/>
        </p:nvSpPr>
        <p:spPr>
          <a:xfrm>
            <a:off x="6568756" y="3999124"/>
            <a:ext cx="4861244" cy="374385"/>
          </a:xfrm>
          <a:prstGeom prst="roundRect">
            <a:avLst/>
          </a:prstGeom>
          <a:solidFill>
            <a:srgbClr val="17C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 </a:t>
            </a:r>
            <a:r>
              <a:rPr lang="es-ES" dirty="0" err="1"/>
              <a:t>Where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5FC306-9411-5DCB-FC46-2CC25E1B5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126" y="4640362"/>
            <a:ext cx="4266758" cy="4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BD959-6BB7-50C8-602B-5D53B133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39978"/>
            <a:ext cx="10671048" cy="822960"/>
          </a:xfrm>
        </p:spPr>
        <p:txBody>
          <a:bodyPr>
            <a:normAutofit/>
          </a:bodyPr>
          <a:lstStyle/>
          <a:p>
            <a:r>
              <a:rPr lang="es-ES" sz="3600" dirty="0"/>
              <a:t>Formas de Filtrar </a:t>
            </a:r>
            <a:r>
              <a:rPr lang="es-ES" sz="3600" dirty="0" err="1"/>
              <a:t>DataFrames</a:t>
            </a:r>
            <a:endParaRPr lang="es-E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FA46C5-1004-6F2E-69C5-AFFB60A8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3" y="1727749"/>
            <a:ext cx="5336483" cy="5626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2C50E6-4858-D467-1F43-ECA6E8C5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3" y="2726283"/>
            <a:ext cx="5336483" cy="3932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EC6CBB-CCA1-F875-E0E8-83F41BA0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2" y="3555341"/>
            <a:ext cx="5336483" cy="49780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A46723C-00A5-274C-F90A-7A8D2CC65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92" y="4488991"/>
            <a:ext cx="5336483" cy="54371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FE16C73-D3E0-7BC9-1D65-A857324BA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589" y="1727748"/>
            <a:ext cx="5565495" cy="37625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20B4A79-034E-C2FB-7595-A71F17FF5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589" y="2721677"/>
            <a:ext cx="5936528" cy="37625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6FB82BA3-C613-52F3-F081-57B4C714E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76" y="3561583"/>
            <a:ext cx="5936528" cy="30093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E1021BD3-C714-B653-6EFA-D00C1F58D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476" y="4488991"/>
            <a:ext cx="4861244" cy="3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8609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2660</Words>
  <Application>Microsoft Office PowerPoint</Application>
  <PresentationFormat>Panorámica</PresentationFormat>
  <Paragraphs>425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Avenir Next LT Pro</vt:lpstr>
      <vt:lpstr>Sitka Banner</vt:lpstr>
      <vt:lpstr>HeadlinesVTI</vt:lpstr>
      <vt:lpstr>ETL – Extract, Transform &amp; Load</vt:lpstr>
      <vt:lpstr>Sesión 1 – Procesos ETL &amp; Introducción a Python</vt:lpstr>
      <vt:lpstr>Procesos ETL</vt:lpstr>
      <vt:lpstr>Presentación de PowerPoint</vt:lpstr>
      <vt:lpstr>Presentación de PowerPoint</vt:lpstr>
      <vt:lpstr>Presentación de PowerPoint</vt:lpstr>
      <vt:lpstr>Introducción a Python</vt:lpstr>
      <vt:lpstr>Presentación de PowerPoint</vt:lpstr>
      <vt:lpstr>Presentación de PowerPoint</vt:lpstr>
      <vt:lpstr>Sesión 2 – Lectura de archivos en Python</vt:lpstr>
      <vt:lpstr>Manejo de Archivos: Estructurados, Semi y desestructurados</vt:lpstr>
      <vt:lpstr>Presentación de PowerPoint</vt:lpstr>
      <vt:lpstr>Presentación de PowerPoint</vt:lpstr>
      <vt:lpstr>Presentación de PowerPoint</vt:lpstr>
      <vt:lpstr>Presentación de PowerPoint</vt:lpstr>
      <vt:lpstr>Servicios de almacenamiento</vt:lpstr>
      <vt:lpstr>Presentación de PowerPoint</vt:lpstr>
      <vt:lpstr>Presentación de PowerPoint</vt:lpstr>
      <vt:lpstr>Sesión 3 – Modelos de BBDD y acceso con Python</vt:lpstr>
      <vt:lpstr>Modelo de Base de Datos</vt:lpstr>
      <vt:lpstr>Presentación de PowerPoint</vt:lpstr>
      <vt:lpstr>Presentación de PowerPoint</vt:lpstr>
      <vt:lpstr>BBDD en Python</vt:lpstr>
      <vt:lpstr>Presentación de PowerPoint</vt:lpstr>
      <vt:lpstr>Presentación de PowerPoint</vt:lpstr>
      <vt:lpstr>Sesión 4 – WEB Scraping y Web Crawling</vt:lpstr>
      <vt:lpstr>Teoría – Conceptos Previos</vt:lpstr>
      <vt:lpstr>Presentación de PowerPoint</vt:lpstr>
      <vt:lpstr>Presentación de PowerPoint</vt:lpstr>
      <vt:lpstr>Presentación de PowerPoint</vt:lpstr>
      <vt:lpstr>Python</vt:lpstr>
      <vt:lpstr>Presentación de PowerPoint</vt:lpstr>
      <vt:lpstr>Presentación de PowerPoint</vt:lpstr>
      <vt:lpstr>Presentación de PowerPoint</vt:lpstr>
      <vt:lpstr>Presentación de PowerPoint</vt:lpstr>
      <vt:lpstr>Sesión 5 – Servicios Web y APIs</vt:lpstr>
      <vt:lpstr>Teoría – Conceptos Previos</vt:lpstr>
      <vt:lpstr>Presentación de PowerPoint</vt:lpstr>
      <vt:lpstr>Presentación de PowerPoint</vt:lpstr>
      <vt:lpstr>Presentación de PowerPoint</vt:lpstr>
      <vt:lpstr>Presentación de PowerPoint</vt:lpstr>
      <vt:lpstr>Python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– Extract, Transform &amp; Load</dc:title>
  <dc:creator>Loreto Ortiz de urbina</dc:creator>
  <cp:lastModifiedBy>Loreto Ortiz de urbina</cp:lastModifiedBy>
  <cp:revision>7</cp:revision>
  <dcterms:created xsi:type="dcterms:W3CDTF">2022-11-22T09:50:42Z</dcterms:created>
  <dcterms:modified xsi:type="dcterms:W3CDTF">2022-11-24T09:47:45Z</dcterms:modified>
</cp:coreProperties>
</file>