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1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7C9D7881-39AB-0AB1-6D1A-24E68BFB7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BACAB-01A3-90B1-E4D3-A26F481C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Procesamiento </a:t>
            </a:r>
            <a:r>
              <a:rPr lang="es-ES" dirty="0" err="1">
                <a:solidFill>
                  <a:srgbClr val="FFFFFF"/>
                </a:solidFill>
              </a:rPr>
              <a:t>Batch</a:t>
            </a:r>
            <a:r>
              <a:rPr lang="es-ES" dirty="0">
                <a:solidFill>
                  <a:srgbClr val="FFFFFF"/>
                </a:solidFill>
              </a:rPr>
              <a:t>	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ED2A6-DF05-C826-BABD-F2DBD7BC0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s-ES" dirty="0"/>
              <a:t>Apache Hadoop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5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 err="1"/>
              <a:t>Map</a:t>
            </a:r>
            <a:r>
              <a:rPr lang="es-ES" sz="3600" dirty="0"/>
              <a:t> Reduce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07AD65-3E6C-D33F-87AB-814991923B05}"/>
              </a:ext>
            </a:extLst>
          </p:cNvPr>
          <p:cNvSpPr txBox="1"/>
          <p:nvPr/>
        </p:nvSpPr>
        <p:spPr>
          <a:xfrm>
            <a:off x="1175512" y="1502000"/>
            <a:ext cx="97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Simplifica el procesamiento en paralelo, abstrayendo la complejidad que hay en los sistemas distribuidos. 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DDB497-86CA-15E8-18DC-584E9B9F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12" y="1914266"/>
            <a:ext cx="4470686" cy="252125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61DEC34-49E9-5F4D-0AB9-A5633E022514}"/>
              </a:ext>
            </a:extLst>
          </p:cNvPr>
          <p:cNvSpPr txBox="1"/>
          <p:nvPr/>
        </p:nvSpPr>
        <p:spPr>
          <a:xfrm>
            <a:off x="5646199" y="1914266"/>
            <a:ext cx="59269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Las funciones </a:t>
            </a:r>
            <a:r>
              <a:rPr lang="es-ES" sz="1400" b="1" dirty="0" err="1"/>
              <a:t>map</a:t>
            </a:r>
            <a:r>
              <a:rPr lang="es-ES" sz="1400" b="1" dirty="0"/>
              <a:t>():</a:t>
            </a:r>
            <a:r>
              <a:rPr lang="es-ES" sz="1400" dirty="0"/>
              <a:t> Transforman un conjunto de datos inicial a un conjunto de pares </a:t>
            </a:r>
            <a:r>
              <a:rPr lang="es-ES" sz="1400" dirty="0" err="1"/>
              <a:t>key</a:t>
            </a:r>
            <a:r>
              <a:rPr lang="es-ES" sz="1400" dirty="0"/>
              <a:t>/</a:t>
            </a:r>
            <a:r>
              <a:rPr lang="es-ES" sz="1400" dirty="0" err="1"/>
              <a:t>value</a:t>
            </a:r>
            <a:r>
              <a:rPr lang="es-ES" sz="1400" dirty="0"/>
              <a:t>. Cada uno de estos elementos se encontrará ordenado por su clave</a:t>
            </a:r>
          </a:p>
          <a:p>
            <a:r>
              <a:rPr lang="es-ES" sz="1400" b="1" dirty="0"/>
              <a:t>Las funciones reduce():</a:t>
            </a:r>
            <a:r>
              <a:rPr lang="es-ES" sz="1400" dirty="0"/>
              <a:t> Son usadas para combinar los valores en un mismo resultado.</a:t>
            </a:r>
            <a:endParaRPr lang="es-ES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39C2E64-D9BB-B1A8-2426-C81518CC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3817"/>
            <a:ext cx="5079010" cy="26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Demonios </a:t>
            </a:r>
            <a:r>
              <a:rPr lang="es-ES" sz="3600" dirty="0" err="1"/>
              <a:t>Map</a:t>
            </a:r>
            <a:r>
              <a:rPr lang="es-ES" sz="3600" dirty="0"/>
              <a:t> Reduce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A6D48B-6BAF-67D8-FC04-E00C33FDAFA4}"/>
              </a:ext>
            </a:extLst>
          </p:cNvPr>
          <p:cNvSpPr txBox="1"/>
          <p:nvPr/>
        </p:nvSpPr>
        <p:spPr>
          <a:xfrm>
            <a:off x="1247774" y="2244685"/>
            <a:ext cx="4581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Intentar </a:t>
            </a:r>
            <a:r>
              <a:rPr lang="es-ES" sz="1400" b="1" dirty="0"/>
              <a:t>mantener</a:t>
            </a:r>
            <a:r>
              <a:rPr lang="es-ES" sz="1400" dirty="0"/>
              <a:t> cada </a:t>
            </a:r>
            <a:r>
              <a:rPr lang="es-ES" sz="1400" b="1" dirty="0"/>
              <a:t>trabajo</a:t>
            </a:r>
            <a:r>
              <a:rPr lang="es-ES" sz="1400" dirty="0"/>
              <a:t> que se envía al motor </a:t>
            </a:r>
            <a:r>
              <a:rPr lang="es-ES" sz="1400" dirty="0" err="1"/>
              <a:t>Map</a:t>
            </a:r>
            <a:r>
              <a:rPr lang="es-ES" sz="1400" dirty="0"/>
              <a:t> Reduce, lo más </a:t>
            </a:r>
            <a:r>
              <a:rPr lang="es-ES" sz="1400" b="1" dirty="0"/>
              <a:t>cerca</a:t>
            </a:r>
            <a:r>
              <a:rPr lang="es-ES" sz="1400" dirty="0"/>
              <a:t> de los </a:t>
            </a:r>
            <a:r>
              <a:rPr lang="es-ES" sz="1400" b="1" dirty="0"/>
              <a:t>datos</a:t>
            </a:r>
            <a:r>
              <a:rPr lang="es-ES" sz="1400" dirty="0"/>
              <a:t> posible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Sabe que </a:t>
            </a:r>
            <a:r>
              <a:rPr lang="es-ES" sz="1400" b="1" dirty="0"/>
              <a:t>nodo</a:t>
            </a:r>
            <a:r>
              <a:rPr lang="es-ES" sz="1400" dirty="0"/>
              <a:t> contiene la </a:t>
            </a:r>
            <a:r>
              <a:rPr lang="es-ES" sz="1400" b="1" dirty="0"/>
              <a:t>información</a:t>
            </a:r>
            <a:r>
              <a:rPr lang="es-ES" sz="1400" dirty="0"/>
              <a:t> y que otras </a:t>
            </a:r>
            <a:r>
              <a:rPr lang="es-ES" sz="1400" b="1" dirty="0"/>
              <a:t>máquinas</a:t>
            </a:r>
            <a:r>
              <a:rPr lang="es-ES" sz="1400" dirty="0"/>
              <a:t> están </a:t>
            </a:r>
            <a:r>
              <a:rPr lang="es-ES" sz="1400" b="1" dirty="0"/>
              <a:t>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Primero intenta darle el </a:t>
            </a:r>
            <a:r>
              <a:rPr lang="es-ES" sz="1400" b="1" dirty="0"/>
              <a:t>trabajo</a:t>
            </a:r>
            <a:r>
              <a:rPr lang="es-ES" sz="1400" dirty="0"/>
              <a:t> al </a:t>
            </a:r>
            <a:r>
              <a:rPr lang="es-ES" sz="1400" b="1" dirty="0"/>
              <a:t>nodo</a:t>
            </a:r>
            <a:r>
              <a:rPr lang="es-ES" sz="1400" dirty="0"/>
              <a:t> que contiene la información, si no puede, da prioridad a los nodos que se encuentren en el mismo </a:t>
            </a:r>
            <a:r>
              <a:rPr lang="es-ES" sz="1400" b="1" dirty="0"/>
              <a:t>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Reducción</a:t>
            </a:r>
            <a:r>
              <a:rPr lang="es-ES" sz="1400" dirty="0"/>
              <a:t> del </a:t>
            </a:r>
            <a:r>
              <a:rPr lang="es-ES" sz="1400" b="1" dirty="0"/>
              <a:t>tráfico</a:t>
            </a:r>
            <a:r>
              <a:rPr lang="es-ES" sz="1400" dirty="0"/>
              <a:t> de red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A10BE7F-09F3-F0D4-9A9B-796EF78D1EF2}"/>
              </a:ext>
            </a:extLst>
          </p:cNvPr>
          <p:cNvSpPr/>
          <p:nvPr/>
        </p:nvSpPr>
        <p:spPr>
          <a:xfrm>
            <a:off x="1247775" y="1666875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Job </a:t>
            </a:r>
            <a:r>
              <a:rPr lang="es-ES" dirty="0" err="1"/>
              <a:t>Tracker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075C89B-0E18-1BC7-2868-107DE64ECF62}"/>
              </a:ext>
            </a:extLst>
          </p:cNvPr>
          <p:cNvSpPr/>
          <p:nvPr/>
        </p:nvSpPr>
        <p:spPr>
          <a:xfrm>
            <a:off x="6305549" y="1666875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Tracker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47D752-89D3-674F-9080-5B3A2C80885E}"/>
              </a:ext>
            </a:extLst>
          </p:cNvPr>
          <p:cNvSpPr txBox="1"/>
          <p:nvPr/>
        </p:nvSpPr>
        <p:spPr>
          <a:xfrm>
            <a:off x="6305548" y="2244685"/>
            <a:ext cx="4581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Monitoriza</a:t>
            </a:r>
            <a:r>
              <a:rPr lang="es-ES" sz="1400" dirty="0"/>
              <a:t> los </a:t>
            </a:r>
            <a:r>
              <a:rPr lang="es-ES" sz="1400" b="1" dirty="0"/>
              <a:t>trabajos</a:t>
            </a:r>
            <a:r>
              <a:rPr lang="es-ES" sz="1400" dirty="0"/>
              <a:t> para relanzarlos en caso de caída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Cada nodo tiene un </a:t>
            </a:r>
            <a:r>
              <a:rPr lang="es-ES" sz="1400" b="1" dirty="0"/>
              <a:t>demonio diferente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Cada poco minutos envía </a:t>
            </a:r>
            <a:r>
              <a:rPr lang="es-ES" sz="1400" b="1" dirty="0" err="1"/>
              <a:t>info</a:t>
            </a:r>
            <a:r>
              <a:rPr lang="es-ES" sz="1400" dirty="0"/>
              <a:t> al </a:t>
            </a:r>
            <a:r>
              <a:rPr lang="es-ES" sz="1400" b="1" dirty="0"/>
              <a:t>Job </a:t>
            </a:r>
            <a:r>
              <a:rPr lang="es-ES" sz="1400" b="1" dirty="0" err="1"/>
              <a:t>Tracker</a:t>
            </a:r>
            <a:r>
              <a:rPr lang="es-ES" sz="1400" b="1" dirty="0"/>
              <a:t> </a:t>
            </a:r>
            <a:r>
              <a:rPr lang="es-ES" sz="1400" dirty="0"/>
              <a:t>de los estados de los trabajos.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ADB8A2-D328-F80F-CB0B-E0F8A7B0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5" y="3454338"/>
            <a:ext cx="4057095" cy="30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cap="all" spc="-100">
                <a:solidFill>
                  <a:schemeClr val="bg1"/>
                </a:solidFill>
              </a:rPr>
              <a:t>Comunicación Demonios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B7AE8334-505E-D598-C8DA-08E9F0F6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0" y="993060"/>
            <a:ext cx="6202238" cy="4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8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Distribuciones de Hadoop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0A0244-05F3-E642-4B85-51CD9650FBD6}"/>
              </a:ext>
            </a:extLst>
          </p:cNvPr>
          <p:cNvSpPr/>
          <p:nvPr/>
        </p:nvSpPr>
        <p:spPr>
          <a:xfrm>
            <a:off x="1420427" y="1571625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Amazon Web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F5F6C2-7807-1833-440E-B44095D50573}"/>
              </a:ext>
            </a:extLst>
          </p:cNvPr>
          <p:cNvSpPr/>
          <p:nvPr/>
        </p:nvSpPr>
        <p:spPr>
          <a:xfrm>
            <a:off x="1420427" y="2193062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Cloudera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852E2EC-D9C0-C171-D5C1-2E35BF75A05B}"/>
              </a:ext>
            </a:extLst>
          </p:cNvPr>
          <p:cNvSpPr/>
          <p:nvPr/>
        </p:nvSpPr>
        <p:spPr>
          <a:xfrm>
            <a:off x="1420427" y="2814499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Hortonworks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CF27DA-2258-2844-8B30-A1EED4FE0E62}"/>
              </a:ext>
            </a:extLst>
          </p:cNvPr>
          <p:cNvSpPr/>
          <p:nvPr/>
        </p:nvSpPr>
        <p:spPr>
          <a:xfrm>
            <a:off x="1420427" y="3435936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IBM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6BD165-9634-DEA3-1ABD-7CD9A2537100}"/>
              </a:ext>
            </a:extLst>
          </p:cNvPr>
          <p:cNvSpPr/>
          <p:nvPr/>
        </p:nvSpPr>
        <p:spPr>
          <a:xfrm>
            <a:off x="1420427" y="4057373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MapR</a:t>
            </a:r>
            <a:r>
              <a:rPr lang="es-ES" dirty="0"/>
              <a:t> </a:t>
            </a:r>
            <a:r>
              <a:rPr lang="es-ES" dirty="0" err="1"/>
              <a:t>Tecnologies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10EBA4-D233-D240-3DD1-CD6D6AA38357}"/>
              </a:ext>
            </a:extLst>
          </p:cNvPr>
          <p:cNvSpPr/>
          <p:nvPr/>
        </p:nvSpPr>
        <p:spPr>
          <a:xfrm>
            <a:off x="1420427" y="4678810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Pivotal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A474774-FBA9-823D-14D8-EFDEEB1180AB}"/>
              </a:ext>
            </a:extLst>
          </p:cNvPr>
          <p:cNvSpPr/>
          <p:nvPr/>
        </p:nvSpPr>
        <p:spPr>
          <a:xfrm>
            <a:off x="1420427" y="5300247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Teradata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CA25D6-5C6D-38F1-2C68-6DC8D0CC541F}"/>
              </a:ext>
            </a:extLst>
          </p:cNvPr>
          <p:cNvSpPr/>
          <p:nvPr/>
        </p:nvSpPr>
        <p:spPr>
          <a:xfrm>
            <a:off x="5601810" y="1642507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Elastic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MapReduce (EMR) de AWS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5BCB4E5-63FC-0723-060D-9ACE10DBA408}"/>
              </a:ext>
            </a:extLst>
          </p:cNvPr>
          <p:cNvSpPr/>
          <p:nvPr/>
        </p:nvSpPr>
        <p:spPr>
          <a:xfrm>
            <a:off x="5601810" y="2263944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Compañía pura de Hadoop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D7B88A1-04CA-DB13-D902-98F48C0F544A}"/>
              </a:ext>
            </a:extLst>
          </p:cNvPr>
          <p:cNvSpPr/>
          <p:nvPr/>
        </p:nvSpPr>
        <p:spPr>
          <a:xfrm>
            <a:off x="5601810" y="2885381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Compañía pura de Hadoop – Alianzas con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RedHat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, SAP,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D2FF6FC-57AB-0FB8-8E89-010F99F0675D}"/>
              </a:ext>
            </a:extLst>
          </p:cNvPr>
          <p:cNvSpPr/>
          <p:nvPr/>
        </p:nvSpPr>
        <p:spPr>
          <a:xfrm>
            <a:off x="5601810" y="3506818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Más de 100 despliegues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Hadoops</a:t>
            </a:r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E531325-7960-7080-93BA-90D0863D8DD7}"/>
              </a:ext>
            </a:extLst>
          </p:cNvPr>
          <p:cNvSpPr/>
          <p:nvPr/>
        </p:nvSpPr>
        <p:spPr>
          <a:xfrm>
            <a:off x="5601810" y="4128255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Compañía pura de Hadoop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1A547B5-5FFC-9A44-CA70-A1707A0BCC18}"/>
              </a:ext>
            </a:extLst>
          </p:cNvPr>
          <p:cNvSpPr/>
          <p:nvPr/>
        </p:nvSpPr>
        <p:spPr>
          <a:xfrm>
            <a:off x="5601810" y="4749692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Generada a partir de EMC y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VMWare</a:t>
            </a:r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67AA816-515E-3BA3-DCDF-E503AEAD67FE}"/>
              </a:ext>
            </a:extLst>
          </p:cNvPr>
          <p:cNvSpPr/>
          <p:nvPr/>
        </p:nvSpPr>
        <p:spPr>
          <a:xfrm>
            <a:off x="5601810" y="5371129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Especialista en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appliances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para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enterprise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warehouse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 (EDW)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6F728A6-2006-87BC-5B80-E5B8D53EA17C}"/>
              </a:ext>
            </a:extLst>
          </p:cNvPr>
          <p:cNvSpPr/>
          <p:nvPr/>
        </p:nvSpPr>
        <p:spPr>
          <a:xfrm>
            <a:off x="5601810" y="5992566"/>
            <a:ext cx="5663953" cy="34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Asociación de ingeniería con </a:t>
            </a:r>
            <a:r>
              <a:rPr lang="es-ES" sz="1400" dirty="0" err="1">
                <a:solidFill>
                  <a:schemeClr val="accent1">
                    <a:lumMod val="50000"/>
                  </a:schemeClr>
                </a:solidFill>
              </a:rPr>
              <a:t>Hortonworks</a:t>
            </a:r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35F4EF3-21E6-615C-DDA1-167F004B6B15}"/>
              </a:ext>
            </a:extLst>
          </p:cNvPr>
          <p:cNvSpPr/>
          <p:nvPr/>
        </p:nvSpPr>
        <p:spPr>
          <a:xfrm>
            <a:off x="1420427" y="5921684"/>
            <a:ext cx="3737499" cy="4882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 Azure</a:t>
            </a:r>
          </a:p>
        </p:txBody>
      </p:sp>
    </p:spTree>
    <p:extLst>
      <p:ext uri="{BB962C8B-B14F-4D97-AF65-F5344CB8AC3E}">
        <p14:creationId xmlns:p14="http://schemas.microsoft.com/office/powerpoint/2010/main" val="18020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804AE-C87D-81A7-150D-64A37781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HDFS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BB3B87-764D-1847-1196-AB2C31A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79" y="3682352"/>
            <a:ext cx="5739441" cy="20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2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HDFS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580B63-3A80-FD51-A768-058B09240E29}"/>
              </a:ext>
            </a:extLst>
          </p:cNvPr>
          <p:cNvSpPr txBox="1"/>
          <p:nvPr/>
        </p:nvSpPr>
        <p:spPr>
          <a:xfrm>
            <a:off x="1175512" y="1650980"/>
            <a:ext cx="97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Simula estar trabajando sobre un único archivo ya que abstrae al usuario del sistema de archivo distribuido que realmente maneja.</a:t>
            </a:r>
            <a:endParaRPr lang="es-ES" sz="14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5947D3C-E77C-2B4B-334F-61CA4B9EE9AD}"/>
              </a:ext>
            </a:extLst>
          </p:cNvPr>
          <p:cNvSpPr/>
          <p:nvPr/>
        </p:nvSpPr>
        <p:spPr>
          <a:xfrm>
            <a:off x="1247775" y="2368211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Metadatos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91EC326-0AB8-1474-969F-FB65A3E6C0B1}"/>
              </a:ext>
            </a:extLst>
          </p:cNvPr>
          <p:cNvSpPr/>
          <p:nvPr/>
        </p:nvSpPr>
        <p:spPr>
          <a:xfrm>
            <a:off x="6362699" y="2368211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de operaciones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29E073-B85D-5281-B62D-5E5D1EEFE342}"/>
              </a:ext>
            </a:extLst>
          </p:cNvPr>
          <p:cNvSpPr txBox="1"/>
          <p:nvPr/>
        </p:nvSpPr>
        <p:spPr>
          <a:xfrm>
            <a:off x="1438183" y="2970786"/>
            <a:ext cx="4199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Namenode</a:t>
            </a:r>
            <a:r>
              <a:rPr lang="es-ES" sz="1400" dirty="0"/>
              <a:t> almacena distintos tipos de metadatos: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mapeo de bloques a ficheros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nombres de bloques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ubicación de replicas</a:t>
            </a:r>
            <a:endParaRPr lang="es-ES" sz="1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E02852-84BE-8A5A-411D-054BD5412827}"/>
              </a:ext>
            </a:extLst>
          </p:cNvPr>
          <p:cNvSpPr txBox="1"/>
          <p:nvPr/>
        </p:nvSpPr>
        <p:spPr>
          <a:xfrm>
            <a:off x="6554682" y="2970786"/>
            <a:ext cx="4199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Registro histórico de cambios críticos en los metadatos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Almacenamiento de varios antes de juntarlos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F56CBB-9453-482A-597C-6698F1E2778D}"/>
              </a:ext>
            </a:extLst>
          </p:cNvPr>
          <p:cNvSpPr/>
          <p:nvPr/>
        </p:nvSpPr>
        <p:spPr>
          <a:xfrm>
            <a:off x="3805237" y="4246425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Replicación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6E4570-BEFA-AF06-4057-5335B8B253C5}"/>
              </a:ext>
            </a:extLst>
          </p:cNvPr>
          <p:cNvSpPr txBox="1"/>
          <p:nvPr/>
        </p:nvSpPr>
        <p:spPr>
          <a:xfrm>
            <a:off x="3996431" y="4701121"/>
            <a:ext cx="4199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HDFS almacena cada archivo como una </a:t>
            </a:r>
            <a:r>
              <a:rPr lang="es-ES" sz="1400" b="1" dirty="0"/>
              <a:t>secuencia de bloques </a:t>
            </a:r>
            <a:r>
              <a:rPr lang="es-ES" sz="1400" dirty="0"/>
              <a:t>del mismo tamaño excepto el último. Los bloques de un archivo se </a:t>
            </a:r>
            <a:r>
              <a:rPr lang="es-ES" sz="1400" b="1" dirty="0"/>
              <a:t>replican</a:t>
            </a:r>
            <a:r>
              <a:rPr lang="es-ES" sz="1400" dirty="0"/>
              <a:t> para obtener </a:t>
            </a:r>
            <a:r>
              <a:rPr lang="es-ES" sz="1400" b="1" dirty="0"/>
              <a:t>tolerancia</a:t>
            </a:r>
            <a:r>
              <a:rPr lang="es-ES" sz="1400" dirty="0"/>
              <a:t> frente a </a:t>
            </a:r>
            <a:r>
              <a:rPr lang="es-ES" sz="1400" b="1" dirty="0"/>
              <a:t>fallos</a:t>
            </a:r>
          </a:p>
        </p:txBody>
      </p:sp>
    </p:spTree>
    <p:extLst>
      <p:ext uri="{BB962C8B-B14F-4D97-AF65-F5344CB8AC3E}">
        <p14:creationId xmlns:p14="http://schemas.microsoft.com/office/powerpoint/2010/main" val="388108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804AE-C87D-81A7-150D-64A37781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</a:rPr>
              <a:t>Hive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95F410-88BB-19EC-1276-83BB6E19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992" y="3882651"/>
            <a:ext cx="217200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HIVE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580B63-3A80-FD51-A768-058B09240E29}"/>
              </a:ext>
            </a:extLst>
          </p:cNvPr>
          <p:cNvSpPr txBox="1"/>
          <p:nvPr/>
        </p:nvSpPr>
        <p:spPr>
          <a:xfrm>
            <a:off x="1175512" y="1650980"/>
            <a:ext cx="97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Hive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es una infraestructura de almacén de datos que proporciona métodos de agregación,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queries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ad-hoc y análisis de grandes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datasets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almacenados en Hadoop empleando un dialecto SQL llamado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Hive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Query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Language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(HQL).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1C4ADC48-2683-1178-19F6-18F63F5BF24D}"/>
              </a:ext>
            </a:extLst>
          </p:cNvPr>
          <p:cNvSpPr/>
          <p:nvPr/>
        </p:nvSpPr>
        <p:spPr>
          <a:xfrm>
            <a:off x="1257300" y="2676525"/>
            <a:ext cx="4772025" cy="449973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 Características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5A878BF7-694C-4128-64AA-B1C9E44474B6}"/>
              </a:ext>
            </a:extLst>
          </p:cNvPr>
          <p:cNvSpPr/>
          <p:nvPr/>
        </p:nvSpPr>
        <p:spPr>
          <a:xfrm>
            <a:off x="6239637" y="2676525"/>
            <a:ext cx="4772025" cy="449973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Desventajas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A6D47A-58F9-92DC-E980-BF33FA754303}"/>
              </a:ext>
            </a:extLst>
          </p:cNvPr>
          <p:cNvSpPr txBox="1"/>
          <p:nvPr/>
        </p:nvSpPr>
        <p:spPr>
          <a:xfrm>
            <a:off x="1383856" y="3353163"/>
            <a:ext cx="4207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Sistemas desestructurados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HQL está basado en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Respuesta rápida ante procesamiento </a:t>
            </a:r>
            <a:r>
              <a:rPr lang="es-ES" sz="1400" dirty="0" err="1"/>
              <a:t>batch</a:t>
            </a:r>
            <a:r>
              <a:rPr lang="es-ES" sz="1400" dirty="0"/>
              <a:t> de grandes volúmenes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Metastore</a:t>
            </a:r>
            <a:r>
              <a:rPr lang="es-ES" sz="1400" dirty="0"/>
              <a:t>: Sistema relacional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F60D6B-3C80-F9C2-B659-D66C2FACDA3A}"/>
              </a:ext>
            </a:extLst>
          </p:cNvPr>
          <p:cNvSpPr txBox="1"/>
          <p:nvPr/>
        </p:nvSpPr>
        <p:spPr>
          <a:xfrm>
            <a:off x="6521989" y="3353163"/>
            <a:ext cx="42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está orientado a procesos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 proporciona </a:t>
            </a:r>
            <a:r>
              <a:rPr lang="es-ES" sz="1400" dirty="0" err="1"/>
              <a:t>transaccionabilidad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5231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D12B01D-DA64-9BAD-6CA3-C5C4511C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" y="370938"/>
            <a:ext cx="11462908" cy="61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804AE-C87D-81A7-150D-64A37781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</a:rPr>
              <a:t>HBase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366CD5-F1D0-76FA-3557-15834965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3" y="3958907"/>
            <a:ext cx="302937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804AE-C87D-81A7-150D-64A37781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APACHE HADOOP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47BDD-3DAE-D856-4758-826C1196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73" y="3739489"/>
            <a:ext cx="6620042" cy="17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 err="1"/>
              <a:t>HBase</a:t>
            </a:r>
            <a:endParaRPr lang="es-E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580B63-3A80-FD51-A768-058B09240E29}"/>
              </a:ext>
            </a:extLst>
          </p:cNvPr>
          <p:cNvSpPr txBox="1"/>
          <p:nvPr/>
        </p:nvSpPr>
        <p:spPr>
          <a:xfrm>
            <a:off x="1175512" y="1650980"/>
            <a:ext cx="9711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Apache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HBase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es una base de datos distribuida que ha sido desarrollada como un subproyecto de Hadoop y que usa HDFS como su sistema de almacenamiento de archivos, proporcionándonos escasa tolerancia a fallos cuando estamos almacenando grandes volúmenes de datos.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1C4ADC48-2683-1178-19F6-18F63F5BF24D}"/>
              </a:ext>
            </a:extLst>
          </p:cNvPr>
          <p:cNvSpPr/>
          <p:nvPr/>
        </p:nvSpPr>
        <p:spPr>
          <a:xfrm>
            <a:off x="1257300" y="2676525"/>
            <a:ext cx="4772025" cy="449973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Características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5A878BF7-694C-4128-64AA-B1C9E44474B6}"/>
              </a:ext>
            </a:extLst>
          </p:cNvPr>
          <p:cNvSpPr/>
          <p:nvPr/>
        </p:nvSpPr>
        <p:spPr>
          <a:xfrm>
            <a:off x="6239637" y="2676525"/>
            <a:ext cx="4772025" cy="449973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Terminología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A6D47A-58F9-92DC-E980-BF33FA754303}"/>
              </a:ext>
            </a:extLst>
          </p:cNvPr>
          <p:cNvSpPr txBox="1"/>
          <p:nvPr/>
        </p:nvSpPr>
        <p:spPr>
          <a:xfrm>
            <a:off x="1383856" y="3353163"/>
            <a:ext cx="4207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Desarrollado en Java (Open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Source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Redundancia de datos: Mecanismo ante errores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Orientad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o a columnas: Los datos se albergan en celdas que pertenecen a columnas que a su vez pueden pertenecer a columnas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Fragmentación automática por regiones: las tablas están distribuidas por todo el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cluster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Map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 Reduce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F60D6B-3C80-F9C2-B659-D66C2FACDA3A}"/>
              </a:ext>
            </a:extLst>
          </p:cNvPr>
          <p:cNvSpPr txBox="1"/>
          <p:nvPr/>
        </p:nvSpPr>
        <p:spPr>
          <a:xfrm>
            <a:off x="6521989" y="3353163"/>
            <a:ext cx="42073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Namespace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: Similar a una BBDD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Tabla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Fila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Columna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Familia de columnas: Información de columnas y sus valores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Column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Qualifier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: Se agrega al </a:t>
            </a: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column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family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 para proporcionar índice a un grupo de datos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Cell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TimeStamp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:  Identifica la versión del dato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Región: Sección de una tabla</a:t>
            </a:r>
          </a:p>
        </p:txBody>
      </p:sp>
    </p:spTree>
    <p:extLst>
      <p:ext uri="{BB962C8B-B14F-4D97-AF65-F5344CB8AC3E}">
        <p14:creationId xmlns:p14="http://schemas.microsoft.com/office/powerpoint/2010/main" val="30876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804AE-C87D-81A7-150D-64A37781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Arquitecturas de Procesamiento</a:t>
            </a:r>
          </a:p>
        </p:txBody>
      </p:sp>
    </p:spTree>
    <p:extLst>
      <p:ext uri="{BB962C8B-B14F-4D97-AF65-F5344CB8AC3E}">
        <p14:creationId xmlns:p14="http://schemas.microsoft.com/office/powerpoint/2010/main" val="222313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Lambda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23900B-B304-6672-A478-0F72C1B3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9" y="1507371"/>
            <a:ext cx="5389706" cy="30711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CC47B4-CFB8-CEB1-2556-056DC63AB9C9}"/>
              </a:ext>
            </a:extLst>
          </p:cNvPr>
          <p:cNvSpPr txBox="1"/>
          <p:nvPr/>
        </p:nvSpPr>
        <p:spPr>
          <a:xfrm>
            <a:off x="6071616" y="1507371"/>
            <a:ext cx="56912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Todos los datos que entran en el sistema se envían tanto a la capa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batch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como a la capa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streaming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para su procesamiento.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La capa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batch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tiene dos funciones: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Gestionar el conjunto de datos maestro (un conjunto inmutable y único de datos sin conexión)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Calcular previamente las vistas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batch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La capa de servicio indexa las vistas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batch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para que puedan consultarse en modo de baja latencia y de manera ad hoc.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La capa de velocidad compensa la alta latencia de actualizaciones a la capa de servicio y se ocupa sólo de datos recientes.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Cualquier consulta entrante se puede responder combinando los resultados de las vistas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batch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y las vistas en tiempo real.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00D955AF-C1BE-6666-CCC6-BC6CD4E54236}"/>
              </a:ext>
            </a:extLst>
          </p:cNvPr>
          <p:cNvSpPr/>
          <p:nvPr/>
        </p:nvSpPr>
        <p:spPr>
          <a:xfrm>
            <a:off x="1323975" y="4700634"/>
            <a:ext cx="4772025" cy="270862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Ventajas</a:t>
            </a: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14947533-3E37-DC65-88D1-3E2E2B0DAE36}"/>
              </a:ext>
            </a:extLst>
          </p:cNvPr>
          <p:cNvSpPr/>
          <p:nvPr/>
        </p:nvSpPr>
        <p:spPr>
          <a:xfrm>
            <a:off x="6306312" y="4700634"/>
            <a:ext cx="4772025" cy="270862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Desventajas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78F419-5121-A6B1-A626-D611203EAF14}"/>
              </a:ext>
            </a:extLst>
          </p:cNvPr>
          <p:cNvSpPr txBox="1"/>
          <p:nvPr/>
        </p:nvSpPr>
        <p:spPr>
          <a:xfrm>
            <a:off x="1450531" y="5066545"/>
            <a:ext cx="4207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Mantiene los datos de entrada sin cambios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Tiene en cuenta el problema del reprocesamiento de datos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57DC751-8B36-89F4-7EF6-BC8889F2C918}"/>
              </a:ext>
            </a:extLst>
          </p:cNvPr>
          <p:cNvSpPr txBox="1"/>
          <p:nvPr/>
        </p:nvSpPr>
        <p:spPr>
          <a:xfrm>
            <a:off x="6588664" y="5066545"/>
            <a:ext cx="4207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Mantener el código para la parte de </a:t>
            </a: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batch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 y </a:t>
            </a: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streaming</a:t>
            </a: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 es </a:t>
            </a:r>
            <a:r>
              <a:rPr lang="es-ES" sz="1400" dirty="0" err="1">
                <a:solidFill>
                  <a:prstClr val="black"/>
                </a:solidFill>
                <a:latin typeface="Avenir Next LT Pro" panose="02020404030301010803"/>
              </a:rPr>
              <a:t>complejp</a:t>
            </a:r>
            <a:endParaRPr lang="es-ES" sz="1400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Dos paradigmas de programación muy distintos</a:t>
            </a:r>
          </a:p>
        </p:txBody>
      </p:sp>
    </p:spTree>
    <p:extLst>
      <p:ext uri="{BB962C8B-B14F-4D97-AF65-F5344CB8AC3E}">
        <p14:creationId xmlns:p14="http://schemas.microsoft.com/office/powerpoint/2010/main" val="134245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Kafka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CC47B4-CFB8-CEB1-2556-056DC63AB9C9}"/>
              </a:ext>
            </a:extLst>
          </p:cNvPr>
          <p:cNvSpPr txBox="1"/>
          <p:nvPr/>
        </p:nvSpPr>
        <p:spPr>
          <a:xfrm>
            <a:off x="6071616" y="1507371"/>
            <a:ext cx="56912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Utilice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kafka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(u otro sistema) que le permita conservar el registro completo de los datos que necesita procesar.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Cuando desee realizar el reprocesamiento, inicie una segunda instancia del procesamiento en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streaming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que comience a procesar desde el principio de los datos originales pero dirija la información de salida a una nueva tabla resultado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Cuando haya concluido el segundo proceso, cambie el aplicación para que lea de la nueva tabla.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Detenga la versión del proceso inicial y elimine la antigua tabla de salida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00D955AF-C1BE-6666-CCC6-BC6CD4E54236}"/>
              </a:ext>
            </a:extLst>
          </p:cNvPr>
          <p:cNvSpPr/>
          <p:nvPr/>
        </p:nvSpPr>
        <p:spPr>
          <a:xfrm>
            <a:off x="1323975" y="3981541"/>
            <a:ext cx="4772025" cy="270862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Ventajas</a:t>
            </a: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14947533-3E37-DC65-88D1-3E2E2B0DAE36}"/>
              </a:ext>
            </a:extLst>
          </p:cNvPr>
          <p:cNvSpPr/>
          <p:nvPr/>
        </p:nvSpPr>
        <p:spPr>
          <a:xfrm>
            <a:off x="6306312" y="3981541"/>
            <a:ext cx="4772025" cy="270862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Desventajas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78F419-5121-A6B1-A626-D611203EAF14}"/>
              </a:ext>
            </a:extLst>
          </p:cNvPr>
          <p:cNvSpPr txBox="1"/>
          <p:nvPr/>
        </p:nvSpPr>
        <p:spPr>
          <a:xfrm>
            <a:off x="1450531" y="4347452"/>
            <a:ext cx="4207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Solo un código a mantener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Facilita el reprocesamiento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57DC751-8B36-89F4-7EF6-BC8889F2C918}"/>
              </a:ext>
            </a:extLst>
          </p:cNvPr>
          <p:cNvSpPr txBox="1"/>
          <p:nvPr/>
        </p:nvSpPr>
        <p:spPr>
          <a:xfrm>
            <a:off x="6588664" y="4347452"/>
            <a:ext cx="42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dirty="0">
                <a:solidFill>
                  <a:prstClr val="black"/>
                </a:solidFill>
                <a:latin typeface="Avenir Next LT Pro" panose="02020404030301010803"/>
              </a:rPr>
              <a:t>Almacenamiento temporal para </a:t>
            </a:r>
            <a:r>
              <a:rPr lang="es-ES" sz="1400">
                <a:solidFill>
                  <a:prstClr val="black"/>
                </a:solidFill>
                <a:latin typeface="Avenir Next LT Pro" panose="02020404030301010803"/>
              </a:rPr>
              <a:t>procesos espejo</a:t>
            </a:r>
            <a:endParaRPr lang="es-ES" sz="1400" dirty="0">
              <a:solidFill>
                <a:prstClr val="black"/>
              </a:solidFill>
              <a:latin typeface="Avenir Next LT Pro" panose="02020404030301010803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5DBB99-DC7C-95F4-4512-ED54BF7A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19" y="2012903"/>
            <a:ext cx="4802308" cy="14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¿Qué es Apache Hadoop?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580B63-3A80-FD51-A768-058B09240E29}"/>
              </a:ext>
            </a:extLst>
          </p:cNvPr>
          <p:cNvSpPr txBox="1"/>
          <p:nvPr/>
        </p:nvSpPr>
        <p:spPr>
          <a:xfrm>
            <a:off x="1175512" y="1650980"/>
            <a:ext cx="97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/>
              <a:t>Framework</a:t>
            </a:r>
            <a:r>
              <a:rPr lang="es-ES" sz="1400" dirty="0"/>
              <a:t> de software libre que permite </a:t>
            </a:r>
            <a:r>
              <a:rPr lang="es-ES" sz="1400" b="1" dirty="0"/>
              <a:t>escribir y ejecutar </a:t>
            </a:r>
            <a:r>
              <a:rPr lang="es-ES" sz="1400" dirty="0"/>
              <a:t>aplicaciones en sistemas distribuidos para procesar </a:t>
            </a:r>
            <a:r>
              <a:rPr lang="es-ES" sz="1400" b="1" dirty="0"/>
              <a:t>grandes cantidades de datos</a:t>
            </a: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E78BF603-6E36-18E0-11B2-7E26AA54CDE0}"/>
              </a:ext>
            </a:extLst>
          </p:cNvPr>
          <p:cNvSpPr/>
          <p:nvPr/>
        </p:nvSpPr>
        <p:spPr>
          <a:xfrm>
            <a:off x="1257300" y="2676525"/>
            <a:ext cx="4772025" cy="449973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Origen y Características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E6D9D71C-15A1-CE92-1842-9A339D597B01}"/>
              </a:ext>
            </a:extLst>
          </p:cNvPr>
          <p:cNvSpPr/>
          <p:nvPr/>
        </p:nvSpPr>
        <p:spPr>
          <a:xfrm>
            <a:off x="6239637" y="2676525"/>
            <a:ext cx="4772025" cy="449973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Puntos clave de Hadoop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426195-D3F4-AA12-7A55-07867545D050}"/>
              </a:ext>
            </a:extLst>
          </p:cNvPr>
          <p:cNvSpPr txBox="1"/>
          <p:nvPr/>
        </p:nvSpPr>
        <p:spPr>
          <a:xfrm>
            <a:off x="1383856" y="3353163"/>
            <a:ext cx="4207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Escrito en </a:t>
            </a:r>
            <a:r>
              <a:rPr lang="es-ES" sz="1400" b="1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Lucene</a:t>
            </a:r>
            <a:r>
              <a:rPr lang="es-ES" sz="1400" b="1" dirty="0"/>
              <a:t>*</a:t>
            </a:r>
            <a:r>
              <a:rPr lang="es-ES" sz="1400" dirty="0"/>
              <a:t>: Búsquedas e indexación de texto*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Nutch</a:t>
            </a:r>
            <a:r>
              <a:rPr lang="es-ES" sz="1400" b="1" dirty="0"/>
              <a:t>*</a:t>
            </a:r>
            <a:r>
              <a:rPr lang="es-ES" sz="1400" dirty="0"/>
              <a:t>: motor de búsquedas* web en formato </a:t>
            </a:r>
            <a:r>
              <a:rPr lang="es-ES" sz="1400" dirty="0" err="1"/>
              <a:t>cluster</a:t>
            </a:r>
            <a:r>
              <a:rPr lang="es-ES" sz="1400" dirty="0"/>
              <a:t> distribuido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Google File </a:t>
            </a:r>
            <a:r>
              <a:rPr lang="es-ES" sz="1400" dirty="0" err="1"/>
              <a:t>System</a:t>
            </a:r>
            <a:r>
              <a:rPr lang="es-ES" sz="1400" dirty="0"/>
              <a:t> (</a:t>
            </a:r>
            <a:r>
              <a:rPr lang="es-ES" sz="1400" b="1" dirty="0"/>
              <a:t>GFS</a:t>
            </a:r>
            <a:r>
              <a:rPr lang="es-ES" sz="1400" dirty="0"/>
              <a:t>) y </a:t>
            </a:r>
            <a:r>
              <a:rPr lang="es-ES" sz="1400" b="1" dirty="0" err="1"/>
              <a:t>Map</a:t>
            </a:r>
            <a:r>
              <a:rPr lang="es-ES" sz="1400" b="1" dirty="0"/>
              <a:t> Reduce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271801-F2A0-A414-04FD-90AF052BFEA1}"/>
              </a:ext>
            </a:extLst>
          </p:cNvPr>
          <p:cNvSpPr txBox="1"/>
          <p:nvPr/>
        </p:nvSpPr>
        <p:spPr>
          <a:xfrm>
            <a:off x="6521989" y="3353163"/>
            <a:ext cx="4207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Accesible</a:t>
            </a:r>
            <a:r>
              <a:rPr lang="es-ES" sz="1400" dirty="0"/>
              <a:t>: Grandes grupos de máquinas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Robusto</a:t>
            </a:r>
            <a:r>
              <a:rPr lang="es-ES" sz="1400" dirty="0"/>
              <a:t>: Maneja gran parte de los fallos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Escalable</a:t>
            </a:r>
            <a:r>
              <a:rPr lang="es-ES" sz="1400" dirty="0"/>
              <a:t>: permite añadir nodos a un clúster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Simple</a:t>
            </a:r>
            <a:r>
              <a:rPr lang="es-ES" sz="1400" dirty="0"/>
              <a:t>: código eficiente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r>
              <a:rPr lang="es-ES" sz="1100" b="1" dirty="0" err="1">
                <a:solidFill>
                  <a:schemeClr val="tx1"/>
                </a:solidFill>
              </a:rPr>
              <a:t>Lucene</a:t>
            </a:r>
            <a:r>
              <a:rPr lang="es-ES" sz="1100" dirty="0"/>
              <a:t>: Librería de java que provee algoritmos de indexación y búsqueda de formas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Indexación y búsqueda de formas:</a:t>
            </a:r>
            <a:r>
              <a:rPr lang="es-ES" sz="1100" dirty="0"/>
              <a:t> Colección, </a:t>
            </a:r>
            <a:r>
              <a:rPr lang="es-ES" sz="1100" dirty="0" err="1"/>
              <a:t>parseado</a:t>
            </a:r>
            <a:r>
              <a:rPr lang="es-ES" sz="1100" dirty="0"/>
              <a:t> y almacenado de información.</a:t>
            </a:r>
          </a:p>
          <a:p>
            <a:r>
              <a:rPr lang="es-ES" sz="1100" b="1" dirty="0" err="1">
                <a:solidFill>
                  <a:schemeClr val="tx1"/>
                </a:solidFill>
              </a:rPr>
              <a:t>Nutch</a:t>
            </a:r>
            <a:r>
              <a:rPr lang="es-ES" sz="1100" b="1" dirty="0">
                <a:solidFill>
                  <a:schemeClr val="tx1"/>
                </a:solidFill>
              </a:rPr>
              <a:t>:</a:t>
            </a:r>
            <a:r>
              <a:rPr lang="es-ES" sz="1100" dirty="0">
                <a:solidFill>
                  <a:schemeClr val="bg1"/>
                </a:solidFill>
              </a:rPr>
              <a:t> Motor de búsqueda basado en Lucen</a:t>
            </a:r>
          </a:p>
          <a:p>
            <a:r>
              <a:rPr lang="es-ES" sz="1100" b="1" dirty="0">
                <a:solidFill>
                  <a:schemeClr val="tx1"/>
                </a:solidFill>
              </a:rPr>
              <a:t>Motor de búsqueda: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>
                <a:solidFill>
                  <a:schemeClr val="bg1"/>
                </a:solidFill>
              </a:rPr>
              <a:t>Sistema informático que busca archivos almacenados en servicios Web.</a:t>
            </a:r>
            <a:endParaRPr lang="es-E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Plataformas que usan Hadoop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EC1B4D-2703-C3E0-101A-6A6FDE72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00" y="1687197"/>
            <a:ext cx="8206399" cy="37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9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Ecosistema Hadoop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17910E-4F71-0D99-F66F-98A786FC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3" y="1466564"/>
            <a:ext cx="4853457" cy="295189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DC21C87-F487-BE4E-B569-20AB2883806C}"/>
              </a:ext>
            </a:extLst>
          </p:cNvPr>
          <p:cNvSpPr txBox="1"/>
          <p:nvPr/>
        </p:nvSpPr>
        <p:spPr>
          <a:xfrm>
            <a:off x="1175513" y="1650980"/>
            <a:ext cx="55491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400" u="sng" dirty="0" err="1"/>
              <a:t>Ambari</a:t>
            </a:r>
            <a:r>
              <a:rPr lang="es-ES" sz="1400" dirty="0"/>
              <a:t>: Simplifica la gestión de </a:t>
            </a:r>
            <a:r>
              <a:rPr lang="es-ES" sz="1400" dirty="0" err="1"/>
              <a:t>clusters</a:t>
            </a:r>
            <a:r>
              <a:rPr lang="es-ES" sz="1400" dirty="0"/>
              <a:t> en Hadoop mediante una interfaz de usuario web.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u="sng" dirty="0" err="1"/>
              <a:t>Flume</a:t>
            </a:r>
            <a:r>
              <a:rPr lang="es-ES" sz="1400" dirty="0"/>
              <a:t>: Recolecta, agrega y mueve grandes cantidades de datos desde diferentes fuentes a un store centralizado para luego subir los datos a HDFS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u="sng" dirty="0" err="1"/>
              <a:t>Sqoop</a:t>
            </a:r>
            <a:r>
              <a:rPr lang="es-ES" sz="1400" dirty="0"/>
              <a:t>: Transfiere datos entre bases de datos relacionales y Hadoop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u="sng" dirty="0" err="1"/>
              <a:t>Zookeeper</a:t>
            </a:r>
            <a:r>
              <a:rPr lang="es-ES" sz="1400" dirty="0"/>
              <a:t>: Coordina procesos distribuidos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u="sng" dirty="0"/>
              <a:t>HDFS</a:t>
            </a:r>
            <a:r>
              <a:rPr lang="es-ES" sz="1400" dirty="0"/>
              <a:t>: Sistema de archivos distribuido de Hadoop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u="sng" dirty="0" err="1"/>
              <a:t>Yarn</a:t>
            </a:r>
            <a:r>
              <a:rPr lang="es-ES" sz="1400" u="sng" dirty="0"/>
              <a:t> </a:t>
            </a:r>
            <a:r>
              <a:rPr lang="es-ES" sz="1400" u="sng" dirty="0" err="1"/>
              <a:t>Map</a:t>
            </a:r>
            <a:r>
              <a:rPr lang="es-ES" sz="1400" u="sng" dirty="0"/>
              <a:t> reduce v2:</a:t>
            </a:r>
            <a:r>
              <a:rPr lang="es-ES" sz="1400" dirty="0"/>
              <a:t> Procesamiento en paralelo, abstrayendo complejidad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u="sng" dirty="0" err="1"/>
              <a:t>Oozie</a:t>
            </a:r>
            <a:r>
              <a:rPr lang="es-ES" sz="1400" u="sng" dirty="0"/>
              <a:t>:</a:t>
            </a:r>
            <a:r>
              <a:rPr lang="es-ES" sz="1400" dirty="0"/>
              <a:t> Sistema de programación de flujo de trabajo basado en servidor para administrar trabajos de Hadoop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940704-235F-9EA7-51B3-C320E3D45A1F}"/>
              </a:ext>
            </a:extLst>
          </p:cNvPr>
          <p:cNvSpPr txBox="1"/>
          <p:nvPr/>
        </p:nvSpPr>
        <p:spPr>
          <a:xfrm>
            <a:off x="1175512" y="4427979"/>
            <a:ext cx="10502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s-ES" sz="1400" u="sng" dirty="0" err="1"/>
              <a:t>Pig</a:t>
            </a:r>
            <a:r>
              <a:rPr lang="es-ES" sz="1400" u="sng" dirty="0"/>
              <a:t>:</a:t>
            </a:r>
            <a:r>
              <a:rPr lang="es-ES" sz="1400" dirty="0"/>
              <a:t> Plataforma de alto nivel para crear programas MapReduce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u="sng" dirty="0" err="1"/>
              <a:t>Mahout</a:t>
            </a:r>
            <a:r>
              <a:rPr lang="es-ES" sz="1400" u="sng" dirty="0"/>
              <a:t>:</a:t>
            </a:r>
            <a:r>
              <a:rPr lang="es-ES" sz="1400" dirty="0"/>
              <a:t> Provee implementaciones gratuitas de algoritmos de aprendizaje automático distribuidos o escalables centrados principalmente en álgebra lineal.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u="sng" dirty="0"/>
              <a:t>R </a:t>
            </a:r>
            <a:r>
              <a:rPr lang="es-ES" sz="1400" u="sng" dirty="0" err="1"/>
              <a:t>Connectors</a:t>
            </a:r>
            <a:r>
              <a:rPr lang="es-ES" sz="1400" u="sng" dirty="0"/>
              <a:t>:</a:t>
            </a:r>
            <a:r>
              <a:rPr lang="es-ES" sz="1400" dirty="0"/>
              <a:t> Paquete que posee una interfaz para comunicar Hadoop con ecosistemas de R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u="sng" dirty="0" err="1"/>
              <a:t>Hive</a:t>
            </a:r>
            <a:r>
              <a:rPr lang="es-ES" sz="1400" u="sng" dirty="0"/>
              <a:t>:</a:t>
            </a:r>
            <a:r>
              <a:rPr lang="es-ES" sz="1400" dirty="0"/>
              <a:t> Infraestructura de almacenamiento de datos para su consulta y análisis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ES" sz="1400" u="sng" dirty="0"/>
              <a:t>Hbase:</a:t>
            </a:r>
            <a:r>
              <a:rPr lang="es-ES" sz="1400" dirty="0"/>
              <a:t> Base de datos distribuida NoSQL</a:t>
            </a:r>
            <a:endParaRPr lang="es-ES" sz="1400" u="sng" dirty="0"/>
          </a:p>
        </p:txBody>
      </p:sp>
    </p:spTree>
    <p:extLst>
      <p:ext uri="{BB962C8B-B14F-4D97-AF65-F5344CB8AC3E}">
        <p14:creationId xmlns:p14="http://schemas.microsoft.com/office/powerpoint/2010/main" val="19805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Ecosistema Hadoop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9838348-B57E-0F6D-3B48-3024FA8F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28" y="1470672"/>
            <a:ext cx="7138976" cy="41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5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Modos de Funcionamiento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580B63-3A80-FD51-A768-058B09240E29}"/>
              </a:ext>
            </a:extLst>
          </p:cNvPr>
          <p:cNvSpPr txBox="1"/>
          <p:nvPr/>
        </p:nvSpPr>
        <p:spPr>
          <a:xfrm>
            <a:off x="1247774" y="2244685"/>
            <a:ext cx="458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Mismo proceso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Sin sistema de archivos distribuido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Sistema de archivos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Depuración de aplicaciones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4F87DD-037E-01CF-596E-FD14DBE36A96}"/>
              </a:ext>
            </a:extLst>
          </p:cNvPr>
          <p:cNvSpPr/>
          <p:nvPr/>
        </p:nvSpPr>
        <p:spPr>
          <a:xfrm>
            <a:off x="1247775" y="1666875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Standalone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1CEE90-41BF-50F6-26E0-24BCF738BC0B}"/>
              </a:ext>
            </a:extLst>
          </p:cNvPr>
          <p:cNvSpPr/>
          <p:nvPr/>
        </p:nvSpPr>
        <p:spPr>
          <a:xfrm>
            <a:off x="2762251" y="3853755"/>
            <a:ext cx="6690992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Distribuido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AF5F5D5-EF22-008B-B5F9-51781CF2E6AF}"/>
              </a:ext>
            </a:extLst>
          </p:cNvPr>
          <p:cNvSpPr/>
          <p:nvPr/>
        </p:nvSpPr>
        <p:spPr>
          <a:xfrm>
            <a:off x="6305549" y="1666875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Pseudo-distribuido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BF173D-41F2-2181-D7BD-B5442C6E46F7}"/>
              </a:ext>
            </a:extLst>
          </p:cNvPr>
          <p:cNvSpPr txBox="1"/>
          <p:nvPr/>
        </p:nvSpPr>
        <p:spPr>
          <a:xfrm>
            <a:off x="6305548" y="2244685"/>
            <a:ext cx="458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Varios procesos java para cada uno de los demonios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Todos los procesos sobre una misma máquina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Sistema de archivos HDFS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63C9F2-A497-F48C-3CD4-423CB3FAD0B3}"/>
              </a:ext>
            </a:extLst>
          </p:cNvPr>
          <p:cNvSpPr txBox="1"/>
          <p:nvPr/>
        </p:nvSpPr>
        <p:spPr>
          <a:xfrm>
            <a:off x="3538537" y="4374564"/>
            <a:ext cx="458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Varios procesos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Varias máquinas cada una con distintos demonios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Sistema de archivos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Master / Esclavos</a:t>
            </a:r>
          </a:p>
        </p:txBody>
      </p:sp>
    </p:spTree>
    <p:extLst>
      <p:ext uri="{BB962C8B-B14F-4D97-AF65-F5344CB8AC3E}">
        <p14:creationId xmlns:p14="http://schemas.microsoft.com/office/powerpoint/2010/main" val="41230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HDFS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580B63-3A80-FD51-A768-058B09240E29}"/>
              </a:ext>
            </a:extLst>
          </p:cNvPr>
          <p:cNvSpPr txBox="1"/>
          <p:nvPr/>
        </p:nvSpPr>
        <p:spPr>
          <a:xfrm>
            <a:off x="1175512" y="1502000"/>
            <a:ext cx="97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Es un sistema de archivos distribuido que proporciona alto rendimiento en el acceso a los datos. Creado a partir del Google File </a:t>
            </a:r>
            <a:r>
              <a:rPr lang="es-ES" sz="1400" dirty="0" err="1"/>
              <a:t>System</a:t>
            </a:r>
            <a:r>
              <a:rPr lang="es-ES" sz="1400" dirty="0"/>
              <a:t> (GFS). 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6B408A9-7E91-C8A1-5BA9-6E21BBF24DFB}"/>
              </a:ext>
            </a:extLst>
          </p:cNvPr>
          <p:cNvSpPr/>
          <p:nvPr/>
        </p:nvSpPr>
        <p:spPr>
          <a:xfrm>
            <a:off x="210312" y="5953125"/>
            <a:ext cx="11722608" cy="65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144000" numCol="2" rtlCol="0" anchor="ctr"/>
          <a:lstStyle/>
          <a:p>
            <a:endParaRPr lang="es-ES" sz="1100" b="1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E38328-D1DC-767F-6B00-AE18B579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3649079"/>
            <a:ext cx="3619500" cy="2093492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786671A-AE72-E43C-652E-9C07BE005CF2}"/>
              </a:ext>
            </a:extLst>
          </p:cNvPr>
          <p:cNvSpPr/>
          <p:nvPr/>
        </p:nvSpPr>
        <p:spPr>
          <a:xfrm>
            <a:off x="1247775" y="2289218"/>
            <a:ext cx="3038475" cy="342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Optimizado para la lectura y escritura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A4F59B7-A42F-6999-2E3E-0E4CFCE3CEB9}"/>
              </a:ext>
            </a:extLst>
          </p:cNvPr>
          <p:cNvSpPr/>
          <p:nvPr/>
        </p:nvSpPr>
        <p:spPr>
          <a:xfrm>
            <a:off x="4576762" y="2289218"/>
            <a:ext cx="3038475" cy="342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Diseño que reduce la entrada/salida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F569509-F43D-A089-95EE-7A85F150BD45}"/>
              </a:ext>
            </a:extLst>
          </p:cNvPr>
          <p:cNvSpPr/>
          <p:nvPr/>
        </p:nvSpPr>
        <p:spPr>
          <a:xfrm>
            <a:off x="7905749" y="2289218"/>
            <a:ext cx="3038475" cy="342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Escalabilidad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F165F62-533C-EC94-20FF-AF73C1DC4199}"/>
              </a:ext>
            </a:extLst>
          </p:cNvPr>
          <p:cNvSpPr/>
          <p:nvPr/>
        </p:nvSpPr>
        <p:spPr>
          <a:xfrm>
            <a:off x="1247775" y="2954964"/>
            <a:ext cx="3038475" cy="342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Alta disponibilidad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B13D149-B3F0-7ED5-7D6F-A2D6F669558F}"/>
              </a:ext>
            </a:extLst>
          </p:cNvPr>
          <p:cNvSpPr/>
          <p:nvPr/>
        </p:nvSpPr>
        <p:spPr>
          <a:xfrm>
            <a:off x="4576762" y="2954964"/>
            <a:ext cx="3038475" cy="342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Técnicas de replicación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BFA35A5-693F-06F0-51BD-FCA77513FF38}"/>
              </a:ext>
            </a:extLst>
          </p:cNvPr>
          <p:cNvSpPr/>
          <p:nvPr/>
        </p:nvSpPr>
        <p:spPr>
          <a:xfrm>
            <a:off x="7905749" y="2954964"/>
            <a:ext cx="3038475" cy="342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Tolerancia ante fallos</a:t>
            </a:r>
          </a:p>
        </p:txBody>
      </p:sp>
    </p:spTree>
    <p:extLst>
      <p:ext uri="{BB962C8B-B14F-4D97-AF65-F5344CB8AC3E}">
        <p14:creationId xmlns:p14="http://schemas.microsoft.com/office/powerpoint/2010/main" val="112711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2DAB-2D72-B6C8-7598-0EA1BD0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12957"/>
            <a:ext cx="9792208" cy="958668"/>
          </a:xfrm>
        </p:spPr>
        <p:txBody>
          <a:bodyPr>
            <a:normAutofit/>
          </a:bodyPr>
          <a:lstStyle/>
          <a:p>
            <a:r>
              <a:rPr lang="es-ES" sz="3600" dirty="0"/>
              <a:t>Demonios HDFS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6A5548-13C3-3CDA-3E86-62BFE36E1D9C}"/>
              </a:ext>
            </a:extLst>
          </p:cNvPr>
          <p:cNvSpPr txBox="1"/>
          <p:nvPr/>
        </p:nvSpPr>
        <p:spPr>
          <a:xfrm>
            <a:off x="1247774" y="2244685"/>
            <a:ext cx="45815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Único nodo maestro del </a:t>
            </a:r>
            <a:r>
              <a:rPr lang="es-ES" sz="1400" dirty="0" err="1"/>
              <a:t>cluster</a:t>
            </a:r>
            <a:r>
              <a:rPr lang="es-E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Regula el acceso de entrada/salida a los ficheros.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Mantiene en memoria.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Estructura en árbol de cómo se dividen los ficheros en bloques.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Qué </a:t>
            </a:r>
            <a:r>
              <a:rPr lang="es-ES" sz="1400" dirty="0" err="1"/>
              <a:t>DataNode</a:t>
            </a:r>
            <a:r>
              <a:rPr lang="es-ES" sz="1400" dirty="0"/>
              <a:t> almacena cada uno de los bloques.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3DBBC6FF-9870-D169-A180-215A0BBD39AE}"/>
              </a:ext>
            </a:extLst>
          </p:cNvPr>
          <p:cNvSpPr/>
          <p:nvPr/>
        </p:nvSpPr>
        <p:spPr>
          <a:xfrm>
            <a:off x="1247775" y="1666875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NameNode</a:t>
            </a:r>
            <a:endParaRPr lang="es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86252199-FF8A-CC33-CBFE-C2D937C97C13}"/>
              </a:ext>
            </a:extLst>
          </p:cNvPr>
          <p:cNvSpPr/>
          <p:nvPr/>
        </p:nvSpPr>
        <p:spPr>
          <a:xfrm>
            <a:off x="2762251" y="3853755"/>
            <a:ext cx="6690992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Secondary</a:t>
            </a:r>
            <a:r>
              <a:rPr lang="es-ES" dirty="0"/>
              <a:t> </a:t>
            </a:r>
            <a:r>
              <a:rPr lang="es-ES" dirty="0" err="1"/>
              <a:t>NameNode</a:t>
            </a:r>
            <a:endParaRPr lang="es-ES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0E4F4A56-693B-F07B-8FF4-7CAE32E94B85}"/>
              </a:ext>
            </a:extLst>
          </p:cNvPr>
          <p:cNvSpPr/>
          <p:nvPr/>
        </p:nvSpPr>
        <p:spPr>
          <a:xfrm>
            <a:off x="6305549" y="1666875"/>
            <a:ext cx="4581526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DataNode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8B28972-3A81-450A-8747-C4721D66ADA7}"/>
              </a:ext>
            </a:extLst>
          </p:cNvPr>
          <p:cNvSpPr txBox="1"/>
          <p:nvPr/>
        </p:nvSpPr>
        <p:spPr>
          <a:xfrm>
            <a:off x="6305548" y="2244685"/>
            <a:ext cx="4581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Nodos esclavos.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Leer y escribir en base a las peticiones de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Se comunican con otros nodos para labores de replicación.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D3CD283-47D4-6FFE-0F5D-D86C159E967D}"/>
              </a:ext>
            </a:extLst>
          </p:cNvPr>
          <p:cNvSpPr txBox="1"/>
          <p:nvPr/>
        </p:nvSpPr>
        <p:spPr>
          <a:xfrm>
            <a:off x="3538537" y="4374564"/>
            <a:ext cx="4581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Mezclar la imagen del </a:t>
            </a:r>
            <a:r>
              <a:rPr lang="es-ES" sz="1400" dirty="0" err="1"/>
              <a:t>NameNode</a:t>
            </a:r>
            <a:r>
              <a:rPr lang="es-ES" sz="1400" dirty="0"/>
              <a:t> con el log de transacciones ejecutadas, para evitar que el log crezca demasiado.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Corre en una máquina física separada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Mantiene una copia de la imagen del </a:t>
            </a:r>
            <a:r>
              <a:rPr lang="es-ES" sz="1400" dirty="0" err="1"/>
              <a:t>namespace</a:t>
            </a:r>
            <a:r>
              <a:rPr lang="es-ES" sz="1400" dirty="0"/>
              <a:t> para ser usada en el caso de fallo.</a:t>
            </a:r>
          </a:p>
        </p:txBody>
      </p:sp>
    </p:spTree>
    <p:extLst>
      <p:ext uri="{BB962C8B-B14F-4D97-AF65-F5344CB8AC3E}">
        <p14:creationId xmlns:p14="http://schemas.microsoft.com/office/powerpoint/2010/main" val="1045742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1341</Words>
  <Application>Microsoft Office PowerPoint</Application>
  <PresentationFormat>Panorámica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Avenir Next LT Pro Light</vt:lpstr>
      <vt:lpstr>Garamond</vt:lpstr>
      <vt:lpstr>SavonVTI</vt:lpstr>
      <vt:lpstr>Procesamiento Batch </vt:lpstr>
      <vt:lpstr>APACHE HADOOP</vt:lpstr>
      <vt:lpstr>¿Qué es Apache Hadoop?</vt:lpstr>
      <vt:lpstr>Plataformas que usan Hadoop</vt:lpstr>
      <vt:lpstr>Ecosistema Hadoop</vt:lpstr>
      <vt:lpstr>Ecosistema Hadoop</vt:lpstr>
      <vt:lpstr>Modos de Funcionamiento</vt:lpstr>
      <vt:lpstr>HDFS</vt:lpstr>
      <vt:lpstr>Demonios HDFS</vt:lpstr>
      <vt:lpstr>Map Reduce</vt:lpstr>
      <vt:lpstr>Demonios Map Reduce</vt:lpstr>
      <vt:lpstr>Comunicación Demonios</vt:lpstr>
      <vt:lpstr>Distribuciones de Hadoop</vt:lpstr>
      <vt:lpstr>HDFS</vt:lpstr>
      <vt:lpstr>HDFS</vt:lpstr>
      <vt:lpstr>Hive</vt:lpstr>
      <vt:lpstr>HIVE</vt:lpstr>
      <vt:lpstr>Presentación de PowerPoint</vt:lpstr>
      <vt:lpstr>HBase</vt:lpstr>
      <vt:lpstr>HBase</vt:lpstr>
      <vt:lpstr>Arquitecturas de Procesamiento</vt:lpstr>
      <vt:lpstr>Lambda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Batch </dc:title>
  <dc:creator>Loreto Ortiz de urbina</dc:creator>
  <cp:lastModifiedBy>Loreto Ortiz de urbina</cp:lastModifiedBy>
  <cp:revision>4</cp:revision>
  <dcterms:created xsi:type="dcterms:W3CDTF">2022-11-25T10:46:29Z</dcterms:created>
  <dcterms:modified xsi:type="dcterms:W3CDTF">2022-11-26T15:38:27Z</dcterms:modified>
</cp:coreProperties>
</file>