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1" r:id="rId5"/>
    <p:sldId id="267" r:id="rId6"/>
    <p:sldId id="269" r:id="rId7"/>
    <p:sldId id="270" r:id="rId8"/>
    <p:sldId id="274" r:id="rId9"/>
    <p:sldId id="275" r:id="rId10"/>
    <p:sldId id="268" r:id="rId11"/>
    <p:sldId id="266" r:id="rId12"/>
  </p:sldIdLst>
  <p:sldSz cx="9144000" cy="5143500" type="screen16x9"/>
  <p:notesSz cx="6797675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9200" autoAdjust="0"/>
  </p:normalViewPr>
  <p:slideViewPr>
    <p:cSldViewPr>
      <p:cViewPr varScale="1">
        <p:scale>
          <a:sx n="82" d="100"/>
          <a:sy n="82" d="100"/>
        </p:scale>
        <p:origin x="116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D0A40D-D8E3-477C-8671-C18D2954D1CF}" type="datetimeFigureOut">
              <a:rPr lang="es-ES"/>
              <a:pPr>
                <a:defRPr/>
              </a:pPr>
              <a:t>20/11/2023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EE4087B-05A7-4D4E-92BE-D2DF17D7B84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2363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dirty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7B32E5-810F-4D5D-ABBF-8B689EFCDF36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E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6 Conector recto"/>
          <p:cNvCxnSpPr/>
          <p:nvPr userDrawn="1"/>
        </p:nvCxnSpPr>
        <p:spPr>
          <a:xfrm>
            <a:off x="468313" y="519113"/>
            <a:ext cx="67675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+mj-lt"/>
                <a:cs typeface="Arial" panose="020B0604020202020204" pitchFamily="34" charset="0"/>
              </a:defRPr>
            </a:lvl1pPr>
            <a:lvl2pPr>
              <a:defRPr sz="1400">
                <a:latin typeface="+mj-lt"/>
                <a:cs typeface="Arial" panose="020B0604020202020204" pitchFamily="34" charset="0"/>
              </a:defRPr>
            </a:lvl2pPr>
            <a:lvl3pPr>
              <a:defRPr sz="1200">
                <a:latin typeface="+mj-lt"/>
                <a:cs typeface="Arial" panose="020B0604020202020204" pitchFamily="34" charset="0"/>
              </a:defRPr>
            </a:lvl3pPr>
            <a:lvl4pPr>
              <a:defRPr sz="1100">
                <a:latin typeface="+mj-lt"/>
                <a:cs typeface="Arial" panose="020B0604020202020204" pitchFamily="34" charset="0"/>
              </a:defRPr>
            </a:lvl4pPr>
            <a:lvl5pPr>
              <a:defRPr sz="11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3FD16-E547-4DE3-94CE-506A21246BD9}" type="datetime1">
              <a:rPr lang="es-ES"/>
              <a:pPr>
                <a:defRPr/>
              </a:pPr>
              <a:t>20/11/2023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A7FBF-F9F4-49EF-A19D-C164B4E7F3A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31323-0D1F-4081-B44B-36BEF305D0D7}" type="datetime1">
              <a:rPr lang="es-ES"/>
              <a:pPr>
                <a:defRPr/>
              </a:pPr>
              <a:t>20/11/2023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8B939-5529-45AF-94B0-3030B1EC337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D07F5-FF82-4CEB-85D9-C2E2A8DCA939}" type="datetime1">
              <a:rPr lang="es-ES"/>
              <a:pPr>
                <a:defRPr/>
              </a:pPr>
              <a:t>20/11/2023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BCC1-3897-4BCF-9AE5-FAE95D3079A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/>
          <p:cNvPicPr>
            <a:picLocks noChangeAspect="1"/>
          </p:cNvPicPr>
          <p:nvPr userDrawn="1"/>
        </p:nvPicPr>
        <p:blipFill>
          <a:blip r:embed="rId2"/>
          <a:srcRect t="29066" b="14471"/>
          <a:stretch>
            <a:fillRect/>
          </a:stretch>
        </p:blipFill>
        <p:spPr bwMode="auto">
          <a:xfrm>
            <a:off x="0" y="573088"/>
            <a:ext cx="91440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8 Conector recto"/>
          <p:cNvCxnSpPr/>
          <p:nvPr userDrawn="1"/>
        </p:nvCxnSpPr>
        <p:spPr>
          <a:xfrm>
            <a:off x="684213" y="3867150"/>
            <a:ext cx="74168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9 Imagen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812088" y="192088"/>
            <a:ext cx="1101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435847"/>
            <a:ext cx="7772400" cy="1021556"/>
          </a:xfrm>
        </p:spPr>
        <p:txBody>
          <a:bodyPr anchor="t"/>
          <a:lstStyle>
            <a:lvl1pPr algn="l">
              <a:defRPr sz="2800" b="1" cap="all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867895"/>
            <a:ext cx="7772400" cy="369056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06B9D-02E1-4242-B116-B20DBE5CE22F}" type="datetime1">
              <a:rPr lang="es-ES"/>
              <a:pPr>
                <a:defRPr/>
              </a:pPr>
              <a:t>20/11/2023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91925-6ACF-40BF-9CCA-96528533D52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E93BF-4D0B-48B0-A845-36B9C8704FE1}" type="datetime1">
              <a:rPr lang="es-ES"/>
              <a:pPr>
                <a:defRPr/>
              </a:pPr>
              <a:t>20/11/2023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A3D36-7D9C-4CED-AB02-155F75ED22A1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C83D8-B234-49E4-B80E-564E5F19FE12}" type="datetime1">
              <a:rPr lang="es-ES"/>
              <a:pPr>
                <a:defRPr/>
              </a:pPr>
              <a:t>20/11/2023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FD7C-6AA4-4043-887B-6A184054988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6 Conector recto"/>
          <p:cNvCxnSpPr/>
          <p:nvPr userDrawn="1"/>
        </p:nvCxnSpPr>
        <p:spPr>
          <a:xfrm>
            <a:off x="468313" y="519113"/>
            <a:ext cx="67675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0013E-661B-43DC-8E06-78AC99678B30}" type="datetime1">
              <a:rPr lang="es-ES"/>
              <a:pPr>
                <a:defRPr/>
              </a:pPr>
              <a:t>20/11/2023</a:t>
            </a:fld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7A1E9-A1D6-4959-BB1D-B9E5E858B19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6 Conector recto"/>
          <p:cNvCxnSpPr/>
          <p:nvPr userDrawn="1"/>
        </p:nvCxnSpPr>
        <p:spPr>
          <a:xfrm>
            <a:off x="468313" y="519113"/>
            <a:ext cx="67675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EE776-A92B-4913-862F-24BD8901F295}" type="datetime1">
              <a:rPr lang="es-ES"/>
              <a:pPr>
                <a:defRPr/>
              </a:pPr>
              <a:t>20/11/2023</a:t>
            </a:fld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D699-9AC6-4F41-8BB8-A8814C6B5E1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AEFF6-CFB1-4707-A9AB-30FF6640B604}" type="datetime1">
              <a:rPr lang="es-ES"/>
              <a:pPr>
                <a:defRPr/>
              </a:pPr>
              <a:t>20/11/2023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E7B4D-3039-4A95-AF77-BC4EB2541F4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DBAF4-08F1-4526-BF72-8C7560A3B505}" type="datetime1">
              <a:rPr lang="es-ES"/>
              <a:pPr>
                <a:defRPr/>
              </a:pPr>
              <a:t>20/11/2023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21F4F-4DB2-45D2-B810-1CF78CF20E7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D8628-0B24-4EB1-B611-E1C9487B632A}" type="datetime1">
              <a:rPr lang="es-ES"/>
              <a:pPr>
                <a:defRPr/>
              </a:pPr>
              <a:t>20/11/2023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0E0A7-44A4-4545-8B90-DB59631EE18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195263"/>
            <a:ext cx="822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004888"/>
            <a:ext cx="8229600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Rectángulo"/>
          <p:cNvSpPr/>
          <p:nvPr userDrawn="1"/>
        </p:nvSpPr>
        <p:spPr>
          <a:xfrm>
            <a:off x="0" y="4894263"/>
            <a:ext cx="9144000" cy="24923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894263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41D0563-7FC5-423C-9EB5-97FACA4971BA}" type="datetime1">
              <a:rPr lang="es-ES"/>
              <a:pPr>
                <a:defRPr/>
              </a:pPr>
              <a:t>20/11/2023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940425" y="4894263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894263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6ADE86-2BC1-4935-B8DB-3610142D97A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pic>
        <p:nvPicPr>
          <p:cNvPr id="1032" name="8 Imagen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12088" y="192088"/>
            <a:ext cx="1101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lang="es-ES" sz="2000" b="1" kern="1200" dirty="0">
          <a:solidFill>
            <a:srgbClr val="00649D"/>
          </a:solidFill>
          <a:latin typeface="+mj-lt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viewnext" TargetMode="Externa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hyperlink" Target="http://www.slideshare.net/Viewnext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acebook.com/Viewnext.sa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hyperlink" Target="https://twitter.com/viewnext" TargetMode="External"/><Relationship Id="rId4" Type="http://schemas.openxmlformats.org/officeDocument/2006/relationships/hyperlink" Target="http://www.viewnext.com/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213" y="3435350"/>
            <a:ext cx="7772400" cy="10223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BuENAS</a:t>
            </a:r>
            <a:r>
              <a:rPr lang="en-US" dirty="0"/>
              <a:t> PRÁCTICAS DE RENDIMIENTO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3B8E1-3845-403B-98C4-4845F1C2D5AD}" type="slidenum">
              <a:rPr lang="es-ES"/>
              <a:pPr>
                <a:defRPr/>
              </a:pPr>
              <a:t>1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722313" y="3867150"/>
            <a:ext cx="7772400" cy="648816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898989"/>
                </a:solidFill>
                <a:cs typeface="Arial" charset="0"/>
              </a:rPr>
              <a:t>Práctica</a:t>
            </a:r>
            <a:r>
              <a:rPr lang="en-US" dirty="0">
                <a:solidFill>
                  <a:srgbClr val="898989"/>
                </a:solidFill>
                <a:cs typeface="Arial" charset="0"/>
              </a:rPr>
              <a:t> 1 – </a:t>
            </a:r>
            <a:r>
              <a:rPr lang="en-US" dirty="0" err="1">
                <a:solidFill>
                  <a:srgbClr val="898989"/>
                </a:solidFill>
                <a:cs typeface="Arial" charset="0"/>
              </a:rPr>
              <a:t>Trabajar</a:t>
            </a:r>
            <a:r>
              <a:rPr lang="en-US" dirty="0">
                <a:solidFill>
                  <a:srgbClr val="898989"/>
                </a:solidFill>
                <a:cs typeface="Arial" charset="0"/>
              </a:rPr>
              <a:t> con </a:t>
            </a:r>
            <a:r>
              <a:rPr lang="en-US" dirty="0" err="1">
                <a:solidFill>
                  <a:srgbClr val="898989"/>
                </a:solidFill>
                <a:cs typeface="Arial" charset="0"/>
              </a:rPr>
              <a:t>distintas</a:t>
            </a:r>
            <a:r>
              <a:rPr lang="en-US" dirty="0">
                <a:solidFill>
                  <a:srgbClr val="898989"/>
                </a:solidFill>
                <a:cs typeface="Arial" charset="0"/>
              </a:rPr>
              <a:t> JVM</a:t>
            </a:r>
          </a:p>
          <a:p>
            <a:r>
              <a:rPr lang="en-US" i="1" dirty="0">
                <a:solidFill>
                  <a:srgbClr val="898989"/>
                </a:solidFill>
                <a:cs typeface="Arial" charset="0"/>
              </a:rPr>
              <a:t>v1.0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Arial" charset="0"/>
              </a:rPr>
              <a:t>Práctica 1 – JVM </a:t>
            </a:r>
            <a:r>
              <a:rPr lang="es-ES" dirty="0" err="1">
                <a:cs typeface="Arial" charset="0"/>
              </a:rPr>
              <a:t>Architecture</a:t>
            </a:r>
            <a:endParaRPr dirty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2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571500"/>
            <a:ext cx="81915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3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3478"/>
            <a:ext cx="8856984" cy="460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4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4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3478"/>
            <a:ext cx="886281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8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5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8570"/>
            <a:ext cx="8692449" cy="52028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0850" y="3075806"/>
            <a:ext cx="5273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-Xms5m</a:t>
            </a:r>
          </a:p>
          <a:p>
            <a:r>
              <a:rPr lang="es-ES" dirty="0"/>
              <a:t>-Xmx100m</a:t>
            </a:r>
          </a:p>
          <a:p>
            <a:r>
              <a:rPr lang="es-ES" dirty="0"/>
              <a:t>-XX:+</a:t>
            </a:r>
            <a:r>
              <a:rPr lang="es-ES" dirty="0" err="1"/>
              <a:t>HeapDumpOnOutOfMemoryError</a:t>
            </a:r>
            <a:r>
              <a:rPr lang="es-ES" dirty="0"/>
              <a:t> </a:t>
            </a:r>
          </a:p>
          <a:p>
            <a:r>
              <a:rPr lang="es-ES" dirty="0"/>
              <a:t>-</a:t>
            </a:r>
            <a:r>
              <a:rPr lang="es-ES" dirty="0" err="1"/>
              <a:t>XX:HeapDumpPath</a:t>
            </a:r>
            <a:r>
              <a:rPr lang="es-ES" dirty="0"/>
              <a:t>="C:\Users\0014106\Documents\CursoJava\dump.bin"</a:t>
            </a:r>
          </a:p>
        </p:txBody>
      </p:sp>
    </p:spTree>
    <p:extLst>
      <p:ext uri="{BB962C8B-B14F-4D97-AF65-F5344CB8AC3E}">
        <p14:creationId xmlns:p14="http://schemas.microsoft.com/office/powerpoint/2010/main" val="158478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6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7" name="5 Título"/>
          <p:cNvSpPr>
            <a:spLocks noGrp="1"/>
          </p:cNvSpPr>
          <p:nvPr>
            <p:ph type="title"/>
          </p:nvPr>
        </p:nvSpPr>
        <p:spPr>
          <a:xfrm>
            <a:off x="457200" y="195263"/>
            <a:ext cx="8229600" cy="314325"/>
          </a:xfrm>
        </p:spPr>
        <p:txBody>
          <a:bodyPr/>
          <a:lstStyle/>
          <a:p>
            <a:r>
              <a:rPr lang="es-ES" dirty="0" err="1">
                <a:cs typeface="Arial" charset="0"/>
              </a:rPr>
              <a:t>Flags</a:t>
            </a:r>
            <a:r>
              <a:rPr lang="es-ES" dirty="0">
                <a:cs typeface="Arial" charset="0"/>
              </a:rPr>
              <a:t> en Eclipse</a:t>
            </a:r>
            <a:endParaRPr dirty="0"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64" y="1131590"/>
            <a:ext cx="8424936" cy="47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2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Arial" charset="0"/>
              </a:rPr>
              <a:t>Práctica 1 – Ejecutar Visual VM</a:t>
            </a:r>
            <a:endParaRPr dirty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7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9" name="Rectangle 32"/>
          <p:cNvSpPr>
            <a:spLocks noChangeAspect="1" noChangeArrowheads="1"/>
          </p:cNvSpPr>
          <p:nvPr/>
        </p:nvSpPr>
        <p:spPr bwMode="auto">
          <a:xfrm>
            <a:off x="550863" y="700088"/>
            <a:ext cx="8124825" cy="10080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/>
          <a:lstStyle/>
          <a:p>
            <a:pPr algn="just" fontAlgn="auto">
              <a:spcBef>
                <a:spcPct val="20000"/>
              </a:spcBef>
              <a:spcAft>
                <a:spcPct val="20000"/>
              </a:spcAft>
              <a:buClr>
                <a:srgbClr val="FF9933"/>
              </a:buClr>
              <a:buSzPct val="120000"/>
              <a:defRPr/>
            </a:pPr>
            <a:r>
              <a:rPr lang="es-ES" sz="1400" dirty="0">
                <a:latin typeface="+mn-lt"/>
                <a:cs typeface="+mn-cs"/>
              </a:rPr>
              <a:t>Consiste básicamente en comprender algunos conceptos básicos existentes entre distintas JVM (</a:t>
            </a:r>
            <a:r>
              <a:rPr lang="es-ES" sz="1400" dirty="0" err="1">
                <a:latin typeface="+mn-lt"/>
                <a:cs typeface="+mn-cs"/>
              </a:rPr>
              <a:t>heap</a:t>
            </a:r>
            <a:r>
              <a:rPr lang="es-ES" sz="1400" dirty="0">
                <a:latin typeface="+mn-lt"/>
                <a:cs typeface="+mn-cs"/>
              </a:rPr>
              <a:t>, </a:t>
            </a:r>
            <a:r>
              <a:rPr lang="es-ES" sz="1400" dirty="0" err="1">
                <a:latin typeface="+mn-lt"/>
                <a:cs typeface="+mn-cs"/>
              </a:rPr>
              <a:t>metaspace</a:t>
            </a:r>
            <a:r>
              <a:rPr lang="es-ES" sz="1400" dirty="0">
                <a:latin typeface="+mn-lt"/>
                <a:cs typeface="+mn-cs"/>
              </a:rPr>
              <a:t>)</a:t>
            </a:r>
            <a:endParaRPr lang="es-ES" sz="1400" i="1" dirty="0">
              <a:latin typeface="+mn-lt"/>
              <a:cs typeface="+mn-cs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50850" y="1923678"/>
            <a:ext cx="8297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Paso 1: </a:t>
            </a:r>
            <a:r>
              <a:rPr lang="es-ES" dirty="0"/>
              <a:t>Abrir el </a:t>
            </a:r>
            <a:r>
              <a:rPr lang="es-ES" dirty="0" err="1"/>
              <a:t>workspace</a:t>
            </a:r>
            <a:r>
              <a:rPr lang="es-ES" dirty="0"/>
              <a:t> de rendimiento</a:t>
            </a:r>
          </a:p>
          <a:p>
            <a:endParaRPr lang="es-ES" dirty="0"/>
          </a:p>
          <a:p>
            <a:r>
              <a:rPr lang="es-ES" b="1" dirty="0"/>
              <a:t>Paso 2: </a:t>
            </a:r>
            <a:r>
              <a:rPr lang="es-ES" dirty="0"/>
              <a:t>Abrir el proyecto </a:t>
            </a:r>
            <a:r>
              <a:rPr lang="es-ES" dirty="0" err="1"/>
              <a:t>EjemploVM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Paso 3: </a:t>
            </a:r>
            <a:r>
              <a:rPr lang="es-ES" dirty="0"/>
              <a:t>Probamos a ejecutar con la jdk8 y con distintos parámetros</a:t>
            </a:r>
          </a:p>
        </p:txBody>
      </p:sp>
    </p:spTree>
    <p:extLst>
      <p:ext uri="{BB962C8B-B14F-4D97-AF65-F5344CB8AC3E}">
        <p14:creationId xmlns:p14="http://schemas.microsoft.com/office/powerpoint/2010/main" val="60017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8 Imagen"/>
          <p:cNvPicPr>
            <a:picLocks noChangeAspect="1"/>
          </p:cNvPicPr>
          <p:nvPr/>
        </p:nvPicPr>
        <p:blipFill>
          <a:blip r:embed="rId2"/>
          <a:srcRect l="9343" r="2432" b="24626"/>
          <a:stretch>
            <a:fillRect/>
          </a:stretch>
        </p:blipFill>
        <p:spPr bwMode="auto">
          <a:xfrm>
            <a:off x="0" y="-31750"/>
            <a:ext cx="9177338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70E54A-EF73-429F-96F8-0032F5BCA150}" type="slidenum">
              <a:rPr lang="es-ES"/>
              <a:pPr>
                <a:defRPr/>
              </a:pPr>
              <a:t>8</a:t>
            </a:fld>
            <a:endParaRPr lang="es-ES" dirty="0"/>
          </a:p>
        </p:txBody>
      </p:sp>
      <p:pic>
        <p:nvPicPr>
          <p:cNvPr id="90116" name="Picture 3"/>
          <p:cNvPicPr>
            <a:picLocks noChangeAspect="1" noChangeArrowheads="1"/>
          </p:cNvPicPr>
          <p:nvPr/>
        </p:nvPicPr>
        <p:blipFill>
          <a:blip r:embed="rId3"/>
          <a:srcRect l="2" t="2823" r="38362"/>
          <a:stretch>
            <a:fillRect/>
          </a:stretch>
        </p:blipFill>
        <p:spPr bwMode="auto">
          <a:xfrm>
            <a:off x="5668963" y="-31750"/>
            <a:ext cx="352901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6659563" y="2859088"/>
            <a:ext cx="2520950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solidFill>
                <a:schemeClr val="bg1"/>
              </a:solidFill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bg2"/>
                </a:solidFill>
                <a:latin typeface="+mj-lt"/>
                <a:cs typeface="+mn-cs"/>
              </a:rPr>
              <a:t>OFICINAS</a:t>
            </a:r>
            <a:endParaRPr lang="es-ES" sz="1200" dirty="0">
              <a:solidFill>
                <a:schemeClr val="bg2"/>
              </a:solidFill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100" dirty="0">
                <a:solidFill>
                  <a:schemeClr val="bg1"/>
                </a:solidFill>
                <a:latin typeface="+mj-lt"/>
                <a:cs typeface="+mn-cs"/>
              </a:rPr>
              <a:t>Madrid, Barcelona, Valencia, Bilbao, Sevilla, Lisboa (Softinsa)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400" b="1" dirty="0">
              <a:solidFill>
                <a:schemeClr val="bg1"/>
              </a:solidFill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bg2"/>
                </a:solidFill>
                <a:latin typeface="+mj-lt"/>
                <a:cs typeface="+mn-cs"/>
              </a:rPr>
              <a:t>CENTROS DE INNOVACIÓN TECNOLÓGICA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solidFill>
                  <a:schemeClr val="bg1"/>
                </a:solidFill>
                <a:latin typeface="+mj-lt"/>
                <a:cs typeface="+mn-cs"/>
              </a:rPr>
              <a:t>Cáceres , Salamanca (Aldeatejada y Villamayor), Orense , Reus , Almería,  Málaga, Zaragoza</a:t>
            </a:r>
            <a:r>
              <a:rPr lang="pt-BR" sz="1100" dirty="0">
                <a:solidFill>
                  <a:schemeClr val="bg1"/>
                </a:solidFill>
                <a:latin typeface="+mn-lt"/>
                <a:cs typeface="+mn-cs"/>
              </a:rPr>
              <a:t>, </a:t>
            </a:r>
            <a:r>
              <a:rPr lang="pt-BR" sz="1100" dirty="0">
                <a:solidFill>
                  <a:schemeClr val="bg1"/>
                </a:solidFill>
                <a:latin typeface="+mj-lt"/>
                <a:cs typeface="+mn-cs"/>
              </a:rPr>
              <a:t>Portugal (Tomar y Viseu) </a:t>
            </a:r>
          </a:p>
        </p:txBody>
      </p:sp>
      <p:sp>
        <p:nvSpPr>
          <p:cNvPr id="90118" name="11 CuadroTexto"/>
          <p:cNvSpPr txBox="1">
            <a:spLocks noChangeArrowheads="1"/>
          </p:cNvSpPr>
          <p:nvPr/>
        </p:nvSpPr>
        <p:spPr bwMode="auto">
          <a:xfrm>
            <a:off x="7362825" y="2295525"/>
            <a:ext cx="1457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b="1">
                <a:solidFill>
                  <a:schemeClr val="bg1"/>
                </a:solidFill>
                <a:latin typeface="Calibri" pitchFamily="34" charset="0"/>
                <a:hlinkClick r:id="rId4"/>
              </a:rPr>
              <a:t>www.viewnext.com</a:t>
            </a:r>
            <a:endParaRPr lang="es-ES" sz="1200" b="1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90119" name="12 Imagen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0650" y="1708150"/>
            <a:ext cx="614363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0" name="13 Imagen">
            <a:hlinkClick r:id="rId6"/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92988" y="2586038"/>
            <a:ext cx="276225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1" name="14 Imagen">
            <a:hlinkClick r:id="rId8"/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40650" y="2560638"/>
            <a:ext cx="2587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2" name="15 Imagen">
            <a:hlinkClick r:id="rId10"/>
          </p:cNvPr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054975" y="2586038"/>
            <a:ext cx="2936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3" name="Picture 4" descr="http://icon-icons.com/icons2/122/PNG/512/slideshare_socialnetwork_19968.png">
            <a:hlinkClick r:id="rId12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72475" y="2571750"/>
            <a:ext cx="31432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IEWNEXT">
      <a:dk1>
        <a:sysClr val="windowText" lastClr="000000"/>
      </a:dk1>
      <a:lt1>
        <a:sysClr val="window" lastClr="FFFFFF"/>
      </a:lt1>
      <a:dk2>
        <a:srgbClr val="00649D"/>
      </a:dk2>
      <a:lt2>
        <a:srgbClr val="00B0DA"/>
      </a:lt2>
      <a:accent1>
        <a:srgbClr val="1F497D"/>
      </a:accent1>
      <a:accent2>
        <a:srgbClr val="00B0DA"/>
      </a:accent2>
      <a:accent3>
        <a:srgbClr val="9C9E9F"/>
      </a:accent3>
      <a:accent4>
        <a:srgbClr val="FFFFFF"/>
      </a:accent4>
      <a:accent5>
        <a:srgbClr val="4BACC6"/>
      </a:accent5>
      <a:accent6>
        <a:srgbClr val="BFBFB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25DEF76B93F445AC2E22EF8B6B3A5F" ma:contentTypeVersion="2" ma:contentTypeDescription="Crear nuevo documento." ma:contentTypeScope="" ma:versionID="7f0ce1fad5bec73da1033bdf314f7b6c">
  <xsd:schema xmlns:xsd="http://www.w3.org/2001/XMLSchema" xmlns:xs="http://www.w3.org/2001/XMLSchema" xmlns:p="http://schemas.microsoft.com/office/2006/metadata/properties" xmlns:ns2="575d6373-cd0e-481d-a520-c99af498d608" targetNamespace="http://schemas.microsoft.com/office/2006/metadata/properties" ma:root="true" ma:fieldsID="98f9aea90210e8318f2f72972efe8de3" ns2:_="">
    <xsd:import namespace="575d6373-cd0e-481d-a520-c99af498d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d6373-cd0e-481d-a520-c99af498d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DBB89A-62A8-480C-AD30-2744CDF50BA3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575d6373-cd0e-481d-a520-c99af498d60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653E3EF-BAC8-414D-9D24-53D6354093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87029A-4E73-4C19-B70A-B633E362F5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5d6373-cd0e-481d-a520-c99af498d6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186</Words>
  <Application>Microsoft Office PowerPoint</Application>
  <PresentationFormat>Presentación en pantalla (16:9)</PresentationFormat>
  <Paragraphs>40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BuENAS PRÁCTICAS DE RENDIMIENTO</vt:lpstr>
      <vt:lpstr>Práctica 1 – JVM Architecture</vt:lpstr>
      <vt:lpstr>Presentación de PowerPoint</vt:lpstr>
      <vt:lpstr>Presentación de PowerPoint</vt:lpstr>
      <vt:lpstr>Presentación de PowerPoint</vt:lpstr>
      <vt:lpstr>Flags en Eclipse</vt:lpstr>
      <vt:lpstr>Práctica 1 – Ejecutar Visual VM</vt:lpstr>
      <vt:lpstr>Presentación de PowerPoint</vt:lpstr>
    </vt:vector>
  </TitlesOfParts>
  <Company>Ingeniería de Software Avanzado S.A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de Rendimiento - Introducción</dc:title>
  <dc:creator>RUBEN ESCUDERO PLAZA</dc:creator>
  <cp:lastModifiedBy>RUBEN ESCUDERO PLAZA</cp:lastModifiedBy>
  <cp:revision>232</cp:revision>
  <cp:lastPrinted>2018-01-30T11:44:24Z</cp:lastPrinted>
  <dcterms:created xsi:type="dcterms:W3CDTF">2016-01-07T10:39:42Z</dcterms:created>
  <dcterms:modified xsi:type="dcterms:W3CDTF">2023-11-20T13:58:27Z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0x0101009C25DEF76B93F445AC2E22EF8B6B3A5F</vt:lpwstr>
  </property>
</Properties>
</file>