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1" r:id="rId5"/>
    <p:sldId id="267" r:id="rId6"/>
    <p:sldId id="266" r:id="rId7"/>
  </p:sldIdLst>
  <p:sldSz cx="9144000" cy="5143500" type="screen16x9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9200" autoAdjust="0"/>
  </p:normalViewPr>
  <p:slideViewPr>
    <p:cSldViewPr>
      <p:cViewPr varScale="1">
        <p:scale>
          <a:sx n="69" d="100"/>
          <a:sy n="69" d="100"/>
        </p:scale>
        <p:origin x="504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D0A40D-D8E3-477C-8671-C18D2954D1CF}" type="datetimeFigureOut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EE4087B-05A7-4D4E-92BE-D2DF17D7B84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363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7B32E5-810F-4D5D-ABBF-8B689EFCDF36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 b="1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+mj-lt"/>
                <a:cs typeface="Arial" panose="020B0604020202020204" pitchFamily="34" charset="0"/>
              </a:defRPr>
            </a:lvl1pPr>
            <a:lvl2pPr>
              <a:defRPr sz="1400">
                <a:latin typeface="+mj-lt"/>
                <a:cs typeface="Arial" panose="020B0604020202020204" pitchFamily="34" charset="0"/>
              </a:defRPr>
            </a:lvl2pPr>
            <a:lvl3pPr>
              <a:defRPr sz="1200">
                <a:latin typeface="+mj-lt"/>
                <a:cs typeface="Arial" panose="020B0604020202020204" pitchFamily="34" charset="0"/>
              </a:defRPr>
            </a:lvl3pPr>
            <a:lvl4pPr>
              <a:defRPr sz="1100">
                <a:latin typeface="+mj-lt"/>
                <a:cs typeface="Arial" panose="020B0604020202020204" pitchFamily="34" charset="0"/>
              </a:defRPr>
            </a:lvl4pPr>
            <a:lvl5pPr>
              <a:defRPr sz="11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3FD16-E547-4DE3-94CE-506A21246BD9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A7FBF-F9F4-49EF-A19D-C164B4E7F3A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31323-0D1F-4081-B44B-36BEF305D0D7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8B939-5529-45AF-94B0-3030B1EC337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D07F5-FF82-4CEB-85D9-C2E2A8DCA939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BCC1-3897-4BCF-9AE5-FAE95D3079A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/>
          <p:cNvPicPr>
            <a:picLocks noChangeAspect="1"/>
          </p:cNvPicPr>
          <p:nvPr userDrawn="1"/>
        </p:nvPicPr>
        <p:blipFill>
          <a:blip r:embed="rId2"/>
          <a:srcRect t="29066" b="14471"/>
          <a:stretch>
            <a:fillRect/>
          </a:stretch>
        </p:blipFill>
        <p:spPr bwMode="auto">
          <a:xfrm>
            <a:off x="0" y="573088"/>
            <a:ext cx="9144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8 Conector recto"/>
          <p:cNvCxnSpPr/>
          <p:nvPr userDrawn="1"/>
        </p:nvCxnSpPr>
        <p:spPr>
          <a:xfrm>
            <a:off x="684213" y="3867150"/>
            <a:ext cx="74168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9 Image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812088" y="192088"/>
            <a:ext cx="1101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435847"/>
            <a:ext cx="7772400" cy="1021556"/>
          </a:xfrm>
        </p:spPr>
        <p:txBody>
          <a:bodyPr anchor="t"/>
          <a:lstStyle>
            <a:lvl1pPr algn="l">
              <a:defRPr sz="2800" b="1" cap="all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867895"/>
            <a:ext cx="7772400" cy="369056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06B9D-02E1-4242-B116-B20DBE5CE22F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91925-6ACF-40BF-9CCA-96528533D5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93BF-4D0B-48B0-A845-36B9C8704FE1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3D36-7D9C-4CED-AB02-155F75ED22A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C83D8-B234-49E4-B80E-564E5F19FE12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FD7C-6AA4-4043-887B-6A184054988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0013E-661B-43DC-8E06-78AC99678B30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7A1E9-A1D6-4959-BB1D-B9E5E858B19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EE776-A92B-4913-862F-24BD8901F295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D699-9AC6-4F41-8BB8-A8814C6B5E1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AEFF6-CFB1-4707-A9AB-30FF6640B604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E7B4D-3039-4A95-AF77-BC4EB2541F4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DBAF4-08F1-4526-BF72-8C7560A3B505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21F4F-4DB2-45D2-B810-1CF78CF20E7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D8628-0B24-4EB1-B611-E1C9487B632A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0E0A7-44A4-4545-8B90-DB59631EE18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95263"/>
            <a:ext cx="822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004888"/>
            <a:ext cx="82296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" name="9 Rectángulo"/>
          <p:cNvSpPr/>
          <p:nvPr userDrawn="1"/>
        </p:nvSpPr>
        <p:spPr>
          <a:xfrm>
            <a:off x="0" y="4894263"/>
            <a:ext cx="9144000" cy="2492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894263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1D0563-7FC5-423C-9EB5-97FACA4971BA}" type="datetime1">
              <a:rPr lang="es-ES"/>
              <a:pPr>
                <a:defRPr/>
              </a:pPr>
              <a:t>03/02/2022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940425" y="4894263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894263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6ADE86-2BC1-4935-B8DB-3610142D97A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1032" name="8 Imagen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12088" y="192088"/>
            <a:ext cx="1101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lang="es-ES" sz="2000" b="1" kern="1200" dirty="0">
          <a:solidFill>
            <a:srgbClr val="00649D"/>
          </a:solidFill>
          <a:latin typeface="+mj-lt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viewnext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://www.slideshare.net/Viewnex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acebook.com/Viewnext.sa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twitter.com/viewnext" TargetMode="External"/><Relationship Id="rId4" Type="http://schemas.openxmlformats.org/officeDocument/2006/relationships/hyperlink" Target="http://www.viewnext.com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213" y="3435350"/>
            <a:ext cx="7772400" cy="10223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BuENAS</a:t>
            </a:r>
            <a:r>
              <a:rPr lang="en-US" dirty="0" smtClean="0"/>
              <a:t> PRÁCTICAS DE DESARROLLO</a:t>
            </a:r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B8E1-3845-403B-98C4-4845F1C2D5AD}" type="slidenum">
              <a:rPr lang="es-ES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722313" y="3867150"/>
            <a:ext cx="7772400" cy="64881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898989"/>
                </a:solidFill>
                <a:cs typeface="Arial" charset="0"/>
              </a:rPr>
              <a:t>Práctica</a:t>
            </a:r>
            <a:r>
              <a:rPr lang="en-US" dirty="0" smtClean="0">
                <a:solidFill>
                  <a:srgbClr val="898989"/>
                </a:solidFill>
                <a:cs typeface="Arial" charset="0"/>
              </a:rPr>
              <a:t> 2 – </a:t>
            </a:r>
            <a:r>
              <a:rPr lang="en-US" dirty="0" err="1" smtClean="0">
                <a:solidFill>
                  <a:srgbClr val="898989"/>
                </a:solidFill>
                <a:cs typeface="Arial" charset="0"/>
              </a:rPr>
              <a:t>Comparación</a:t>
            </a:r>
            <a:endParaRPr lang="en-US" dirty="0" smtClean="0">
              <a:solidFill>
                <a:srgbClr val="898989"/>
              </a:solidFill>
              <a:cs typeface="Arial" charset="0"/>
            </a:endParaRPr>
          </a:p>
          <a:p>
            <a:r>
              <a:rPr lang="en-US" i="1" dirty="0" smtClean="0">
                <a:solidFill>
                  <a:srgbClr val="898989"/>
                </a:solidFill>
                <a:cs typeface="Arial" charset="0"/>
              </a:rPr>
              <a:t>v1.0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cs typeface="Arial" charset="0"/>
              </a:rPr>
              <a:t>Práctica 2 </a:t>
            </a:r>
            <a:r>
              <a:rPr lang="es-ES" dirty="0" smtClean="0">
                <a:cs typeface="Arial" charset="0"/>
              </a:rPr>
              <a:t>- Comparación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9" name="Rectangle 32"/>
          <p:cNvSpPr>
            <a:spLocks noChangeAspect="1" noChangeArrowheads="1"/>
          </p:cNvSpPr>
          <p:nvPr/>
        </p:nvSpPr>
        <p:spPr bwMode="auto">
          <a:xfrm>
            <a:off x="550863" y="700088"/>
            <a:ext cx="8124825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algn="just" fontAlgn="auto">
              <a:spcBef>
                <a:spcPct val="20000"/>
              </a:spcBef>
              <a:spcAft>
                <a:spcPct val="20000"/>
              </a:spcAft>
              <a:buClr>
                <a:srgbClr val="FF9933"/>
              </a:buClr>
              <a:buSzPct val="120000"/>
              <a:defRPr/>
            </a:pPr>
            <a:r>
              <a:rPr lang="es-ES" sz="1400" dirty="0" smtClean="0">
                <a:latin typeface="+mn-lt"/>
                <a:cs typeface="+mn-cs"/>
              </a:rPr>
              <a:t>Consiste básicamente en aprender lo que el lenguaje Java nos proporciona para evitar reinventar la rueda, evitando así aplicar algoritmos de comparación por nuestra cuenta</a:t>
            </a:r>
            <a:endParaRPr lang="es-ES" sz="1400" i="1" dirty="0">
              <a:latin typeface="+mn-lt"/>
              <a:cs typeface="+mn-c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0850" y="1923678"/>
            <a:ext cx="829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Paso 1: </a:t>
            </a:r>
            <a:r>
              <a:rPr lang="es-ES" dirty="0" smtClean="0"/>
              <a:t>Abrir el </a:t>
            </a:r>
            <a:r>
              <a:rPr lang="es-ES" dirty="0" err="1" smtClean="0"/>
              <a:t>workspace</a:t>
            </a:r>
            <a:r>
              <a:rPr lang="es-ES" dirty="0" smtClean="0"/>
              <a:t> de prácticas</a:t>
            </a:r>
          </a:p>
          <a:p>
            <a:endParaRPr lang="es-ES" dirty="0" smtClean="0"/>
          </a:p>
          <a:p>
            <a:r>
              <a:rPr lang="es-ES" b="1" dirty="0" smtClean="0"/>
              <a:t>Paso 2: </a:t>
            </a:r>
            <a:r>
              <a:rPr lang="es-ES" dirty="0" smtClean="0"/>
              <a:t>Abrir </a:t>
            </a:r>
            <a:r>
              <a:rPr lang="es-ES" dirty="0"/>
              <a:t>el proyecto </a:t>
            </a:r>
            <a:r>
              <a:rPr lang="es-ES" dirty="0" err="1" smtClean="0"/>
              <a:t>EjemploComparacion</a:t>
            </a:r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Paso 3: </a:t>
            </a:r>
            <a:r>
              <a:rPr lang="es-ES" dirty="0" smtClean="0"/>
              <a:t>Ver las diferencias entre comparar co</a:t>
            </a:r>
            <a:r>
              <a:rPr lang="es-ES" dirty="0" smtClean="0"/>
              <a:t>n iguales dos cadenas, con  el </a:t>
            </a:r>
            <a:r>
              <a:rPr lang="es-ES" dirty="0" err="1" smtClean="0"/>
              <a:t>equals</a:t>
            </a:r>
            <a:r>
              <a:rPr lang="es-ES" dirty="0" smtClean="0"/>
              <a:t> y con el </a:t>
            </a:r>
            <a:r>
              <a:rPr lang="es-ES" smtClean="0"/>
              <a:t>equalsIgnoreCase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8 Imagen"/>
          <p:cNvPicPr>
            <a:picLocks noChangeAspect="1"/>
          </p:cNvPicPr>
          <p:nvPr/>
        </p:nvPicPr>
        <p:blipFill>
          <a:blip r:embed="rId2"/>
          <a:srcRect l="9343" r="2432" b="24626"/>
          <a:stretch>
            <a:fillRect/>
          </a:stretch>
        </p:blipFill>
        <p:spPr bwMode="auto">
          <a:xfrm>
            <a:off x="0" y="-31750"/>
            <a:ext cx="9177338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0E54A-EF73-429F-96F8-0032F5BCA150}" type="slidenum">
              <a:rPr lang="es-ES"/>
              <a:pPr>
                <a:defRPr/>
              </a:pPr>
              <a:t>3</a:t>
            </a:fld>
            <a:endParaRPr lang="es-ES" dirty="0"/>
          </a:p>
        </p:txBody>
      </p:sp>
      <p:pic>
        <p:nvPicPr>
          <p:cNvPr id="90116" name="Picture 3"/>
          <p:cNvPicPr>
            <a:picLocks noChangeAspect="1" noChangeArrowheads="1"/>
          </p:cNvPicPr>
          <p:nvPr/>
        </p:nvPicPr>
        <p:blipFill>
          <a:blip r:embed="rId3"/>
          <a:srcRect l="2" t="2823" r="38362"/>
          <a:stretch>
            <a:fillRect/>
          </a:stretch>
        </p:blipFill>
        <p:spPr bwMode="auto">
          <a:xfrm>
            <a:off x="5668963" y="-31750"/>
            <a:ext cx="352901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6659563" y="2859088"/>
            <a:ext cx="252095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solidFill>
                <a:schemeClr val="bg1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2"/>
                </a:solidFill>
                <a:latin typeface="+mj-lt"/>
                <a:cs typeface="+mn-cs"/>
              </a:rPr>
              <a:t>OFICINAS</a:t>
            </a:r>
            <a:endParaRPr lang="es-ES" sz="1200" dirty="0">
              <a:solidFill>
                <a:schemeClr val="bg2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100" dirty="0">
                <a:solidFill>
                  <a:schemeClr val="bg1"/>
                </a:solidFill>
                <a:latin typeface="+mj-lt"/>
                <a:cs typeface="+mn-cs"/>
              </a:rPr>
              <a:t>Madrid, Barcelona, Valencia, Bilbao, Sevilla, Lisboa (Softinsa)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b="1" dirty="0">
              <a:solidFill>
                <a:schemeClr val="bg1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2"/>
                </a:solidFill>
                <a:latin typeface="+mj-lt"/>
                <a:cs typeface="+mn-cs"/>
              </a:rPr>
              <a:t>CENTROS DE INNOVACIÓN TECNOLÓGICA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solidFill>
                  <a:schemeClr val="bg1"/>
                </a:solidFill>
                <a:latin typeface="+mj-lt"/>
                <a:cs typeface="+mn-cs"/>
              </a:rPr>
              <a:t>Cáceres , Salamanca (Aldeatejada y Villamayor), Orense , Reus , Almería,  Málaga, Zaragoza</a:t>
            </a:r>
            <a:r>
              <a:rPr lang="pt-BR" sz="1100" dirty="0">
                <a:solidFill>
                  <a:schemeClr val="bg1"/>
                </a:solidFill>
                <a:latin typeface="+mn-lt"/>
                <a:cs typeface="+mn-cs"/>
              </a:rPr>
              <a:t>, </a:t>
            </a:r>
            <a:r>
              <a:rPr lang="pt-BR" sz="1100" dirty="0">
                <a:solidFill>
                  <a:schemeClr val="bg1"/>
                </a:solidFill>
                <a:latin typeface="+mj-lt"/>
                <a:cs typeface="+mn-cs"/>
              </a:rPr>
              <a:t>Portugal (Tomar y Viseu) </a:t>
            </a:r>
          </a:p>
        </p:txBody>
      </p:sp>
      <p:sp>
        <p:nvSpPr>
          <p:cNvPr id="90118" name="11 CuadroTexto"/>
          <p:cNvSpPr txBox="1">
            <a:spLocks noChangeArrowheads="1"/>
          </p:cNvSpPr>
          <p:nvPr/>
        </p:nvSpPr>
        <p:spPr bwMode="auto">
          <a:xfrm>
            <a:off x="7362825" y="2295525"/>
            <a:ext cx="1457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Calibri" pitchFamily="34" charset="0"/>
                <a:hlinkClick r:id="rId4"/>
              </a:rPr>
              <a:t>www.viewnext.com</a:t>
            </a:r>
            <a:endParaRPr lang="es-ES" sz="12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90119" name="12 Image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0650" y="1708150"/>
            <a:ext cx="614363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0" name="13 Imagen">
            <a:hlinkClick r:id="rId6"/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92988" y="2586038"/>
            <a:ext cx="27622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1" name="14 Imagen">
            <a:hlinkClick r:id="rId8"/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40650" y="2560638"/>
            <a:ext cx="258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2" name="15 Imagen">
            <a:hlinkClick r:id="rId10"/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54975" y="2586038"/>
            <a:ext cx="2936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3" name="Picture 4" descr="http://icon-icons.com/icons2/122/PNG/512/slideshare_socialnetwork_19968.png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72475" y="2571750"/>
            <a:ext cx="3143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VIEWNEXT">
      <a:dk1>
        <a:sysClr val="windowText" lastClr="000000"/>
      </a:dk1>
      <a:lt1>
        <a:sysClr val="window" lastClr="FFFFFF"/>
      </a:lt1>
      <a:dk2>
        <a:srgbClr val="00649D"/>
      </a:dk2>
      <a:lt2>
        <a:srgbClr val="00B0DA"/>
      </a:lt2>
      <a:accent1>
        <a:srgbClr val="1F497D"/>
      </a:accent1>
      <a:accent2>
        <a:srgbClr val="00B0DA"/>
      </a:accent2>
      <a:accent3>
        <a:srgbClr val="9C9E9F"/>
      </a:accent3>
      <a:accent4>
        <a:srgbClr val="FFFFFF"/>
      </a:accent4>
      <a:accent5>
        <a:srgbClr val="4BACC6"/>
      </a:accent5>
      <a:accent6>
        <a:srgbClr val="BFBFB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25DEF76B93F445AC2E22EF8B6B3A5F" ma:contentTypeVersion="2" ma:contentTypeDescription="Crear nuevo documento." ma:contentTypeScope="" ma:versionID="7f0ce1fad5bec73da1033bdf314f7b6c">
  <xsd:schema xmlns:xsd="http://www.w3.org/2001/XMLSchema" xmlns:xs="http://www.w3.org/2001/XMLSchema" xmlns:p="http://schemas.microsoft.com/office/2006/metadata/properties" xmlns:ns2="575d6373-cd0e-481d-a520-c99af498d608" targetNamespace="http://schemas.microsoft.com/office/2006/metadata/properties" ma:root="true" ma:fieldsID="98f9aea90210e8318f2f72972efe8de3" ns2:_="">
    <xsd:import namespace="575d6373-cd0e-481d-a520-c99af498d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6373-cd0e-481d-a520-c99af498d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E5D740-C37D-43B8-9AD3-8B054C099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d6373-cd0e-481d-a520-c99af498d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3A756-DA5C-4889-90DC-AFA7733A74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3AC7947-4285-45C5-82DA-F17E6659E6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134</Words>
  <Application>Microsoft Office PowerPoint</Application>
  <PresentationFormat>Presentación en pantalla (16:9)</PresentationFormat>
  <Paragraphs>24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BuENAS PRÁCTICAS DE DESARROLLO</vt:lpstr>
      <vt:lpstr>Práctica 2 - Comparación</vt:lpstr>
      <vt:lpstr>Presentación de PowerPoint</vt:lpstr>
    </vt:vector>
  </TitlesOfParts>
  <Company>Ingeniería de Software Avanzado S.A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de Rendimiento - Introducción</dc:title>
  <dc:creator/>
  <cp:lastModifiedBy>RUBEN ESCUDERO PLAZA</cp:lastModifiedBy>
  <cp:revision>216</cp:revision>
  <cp:lastPrinted>2018-01-30T11:44:24Z</cp:lastPrinted>
  <dcterms:created xsi:type="dcterms:W3CDTF">2016-01-07T10:39:42Z</dcterms:created>
  <dcterms:modified xsi:type="dcterms:W3CDTF">2022-02-03T07:49:59Z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0x0101009C25DEF76B93F445AC2E22EF8B6B3A5F</vt:lpwstr>
  </property>
</Properties>
</file>