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Play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RBa7O0qewptNsoYMahcogsdRQ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7CAE88-61EB-48D2-8F17-CBCF1F72C3C5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C70A746-D4C4-4C2A-BEAA-31ADDEF070DC}">
      <dgm:prSet/>
      <dgm:spPr/>
      <dgm:t>
        <a:bodyPr/>
        <a:lstStyle/>
        <a:p>
          <a:r>
            <a:rPr lang="es-CL" dirty="0"/>
            <a:t>Diseñar e implementar una plataforma web que permita:</a:t>
          </a:r>
          <a:endParaRPr lang="en-US" dirty="0"/>
        </a:p>
      </dgm:t>
    </dgm:pt>
    <dgm:pt modelId="{E0EF0103-A845-4F56-BE08-754BCC716B79}" type="parTrans" cxnId="{61E370E0-5B77-494C-A383-70329693F035}">
      <dgm:prSet/>
      <dgm:spPr/>
      <dgm:t>
        <a:bodyPr/>
        <a:lstStyle/>
        <a:p>
          <a:endParaRPr lang="en-US"/>
        </a:p>
      </dgm:t>
    </dgm:pt>
    <dgm:pt modelId="{102D7ADF-4DFD-4F6E-A043-962BB41BFAAD}" type="sibTrans" cxnId="{61E370E0-5B77-494C-A383-70329693F035}">
      <dgm:prSet/>
      <dgm:spPr/>
      <dgm:t>
        <a:bodyPr/>
        <a:lstStyle/>
        <a:p>
          <a:endParaRPr lang="en-US"/>
        </a:p>
      </dgm:t>
    </dgm:pt>
    <dgm:pt modelId="{6AF98054-9818-41F6-9907-737DD9117D8D}">
      <dgm:prSet/>
      <dgm:spPr/>
      <dgm:t>
        <a:bodyPr/>
        <a:lstStyle/>
        <a:p>
          <a:endParaRPr lang="en-US" dirty="0"/>
        </a:p>
      </dgm:t>
    </dgm:pt>
    <dgm:pt modelId="{BE0A163F-CCF6-4224-8D69-F15C9548B6DB}" type="parTrans" cxnId="{9DDBC0CC-31E2-4205-9709-37AC5A0BB836}">
      <dgm:prSet/>
      <dgm:spPr/>
      <dgm:t>
        <a:bodyPr/>
        <a:lstStyle/>
        <a:p>
          <a:endParaRPr lang="en-US"/>
        </a:p>
      </dgm:t>
    </dgm:pt>
    <dgm:pt modelId="{CFBA85EE-62BB-412C-BE8C-3DF6206E3335}" type="sibTrans" cxnId="{9DDBC0CC-31E2-4205-9709-37AC5A0BB836}">
      <dgm:prSet/>
      <dgm:spPr/>
      <dgm:t>
        <a:bodyPr/>
        <a:lstStyle/>
        <a:p>
          <a:endParaRPr lang="en-US"/>
        </a:p>
      </dgm:t>
    </dgm:pt>
    <dgm:pt modelId="{F6F4DD2D-A882-444E-BF4D-77CDC715AECA}">
      <dgm:prSet/>
      <dgm:spPr/>
      <dgm:t>
        <a:bodyPr/>
        <a:lstStyle/>
        <a:p>
          <a:r>
            <a:rPr lang="es-CL" dirty="0"/>
            <a:t>Auditores/Supervisores: visualizar en un </a:t>
          </a:r>
          <a:r>
            <a:rPr lang="es-CL" dirty="0" err="1"/>
            <a:t>dashboard</a:t>
          </a:r>
          <a:r>
            <a:rPr lang="es-CL" dirty="0"/>
            <a:t> el estado de visitas, obtener métricas (% completadas vs reagendadas) y exportar reportes en CSV.</a:t>
          </a:r>
          <a:endParaRPr lang="en-US" dirty="0"/>
        </a:p>
      </dgm:t>
    </dgm:pt>
    <dgm:pt modelId="{882799C0-BB9D-41AB-896A-192FACC3BADA}" type="parTrans" cxnId="{55F705D6-F6C7-41ED-ABCA-D09EFE5A2BA1}">
      <dgm:prSet/>
      <dgm:spPr/>
      <dgm:t>
        <a:bodyPr/>
        <a:lstStyle/>
        <a:p>
          <a:endParaRPr lang="en-US"/>
        </a:p>
      </dgm:t>
    </dgm:pt>
    <dgm:pt modelId="{14AEC871-5CD1-469D-8BAB-03A763AD6C71}" type="sibTrans" cxnId="{55F705D6-F6C7-41ED-ABCA-D09EFE5A2BA1}">
      <dgm:prSet/>
      <dgm:spPr/>
      <dgm:t>
        <a:bodyPr/>
        <a:lstStyle/>
        <a:p>
          <a:endParaRPr lang="en-US"/>
        </a:p>
      </dgm:t>
    </dgm:pt>
    <dgm:pt modelId="{2026FBD3-1050-4868-B6E4-D34E0023F7BA}">
      <dgm:prSet/>
      <dgm:spPr/>
      <dgm:t>
        <a:bodyPr/>
        <a:lstStyle/>
        <a:p>
          <a:r>
            <a:rPr lang="es-CL" dirty="0"/>
            <a:t>Administradores: cargar las direcciones semanales y gestionar asignaciones.</a:t>
          </a:r>
          <a:br>
            <a:rPr lang="es-CL" dirty="0"/>
          </a:br>
          <a:endParaRPr lang="en-US" dirty="0"/>
        </a:p>
      </dgm:t>
    </dgm:pt>
    <dgm:pt modelId="{2046F69B-7710-4CA9-A7CF-24A85D97F6B4}" type="parTrans" cxnId="{DEE094E2-077C-4447-8BBA-B9E2021B3EF8}">
      <dgm:prSet/>
      <dgm:spPr/>
      <dgm:t>
        <a:bodyPr/>
        <a:lstStyle/>
        <a:p>
          <a:endParaRPr lang="en-US"/>
        </a:p>
      </dgm:t>
    </dgm:pt>
    <dgm:pt modelId="{9FB605C2-FCCF-4CAC-910E-C781A084A6C9}" type="sibTrans" cxnId="{DEE094E2-077C-4447-8BBA-B9E2021B3EF8}">
      <dgm:prSet/>
      <dgm:spPr/>
      <dgm:t>
        <a:bodyPr/>
        <a:lstStyle/>
        <a:p>
          <a:endParaRPr lang="en-US"/>
        </a:p>
      </dgm:t>
    </dgm:pt>
    <dgm:pt modelId="{4D856943-D537-413E-9543-C682A3E03E20}">
      <dgm:prSet/>
      <dgm:spPr/>
      <dgm:t>
        <a:bodyPr/>
        <a:lstStyle/>
        <a:p>
          <a:r>
            <a:rPr lang="es-CL"/>
            <a:t>Beneficio: digitalizar el proceso → mayor eficiencia, trazabilidad y transparencia.</a:t>
          </a:r>
          <a:endParaRPr lang="en-US"/>
        </a:p>
      </dgm:t>
    </dgm:pt>
    <dgm:pt modelId="{3F5E2A1E-6AEB-4378-8BCB-C2517BE03871}" type="parTrans" cxnId="{FFFAA9E3-E3F8-48BB-B433-369A563569CB}">
      <dgm:prSet/>
      <dgm:spPr/>
      <dgm:t>
        <a:bodyPr/>
        <a:lstStyle/>
        <a:p>
          <a:endParaRPr lang="en-US"/>
        </a:p>
      </dgm:t>
    </dgm:pt>
    <dgm:pt modelId="{06C799BC-11FC-4A9C-9CBA-DDDCCAB2B37A}" type="sibTrans" cxnId="{FFFAA9E3-E3F8-48BB-B433-369A563569CB}">
      <dgm:prSet/>
      <dgm:spPr/>
      <dgm:t>
        <a:bodyPr/>
        <a:lstStyle/>
        <a:p>
          <a:endParaRPr lang="en-US"/>
        </a:p>
      </dgm:t>
    </dgm:pt>
    <dgm:pt modelId="{764AD217-8BCE-4CE4-A46D-2083DEE48DD6}">
      <dgm:prSet/>
      <dgm:spPr/>
      <dgm:t>
        <a:bodyPr/>
        <a:lstStyle/>
        <a:p>
          <a:endParaRPr lang="en-US" dirty="0"/>
        </a:p>
      </dgm:t>
    </dgm:pt>
    <dgm:pt modelId="{B09B43C2-FF79-4B95-A4BF-9E094B00C185}" type="parTrans" cxnId="{81D071EA-04A7-46F2-A65B-656E0DBB5F1D}">
      <dgm:prSet/>
      <dgm:spPr/>
      <dgm:t>
        <a:bodyPr/>
        <a:lstStyle/>
        <a:p>
          <a:endParaRPr lang="es-CL"/>
        </a:p>
      </dgm:t>
    </dgm:pt>
    <dgm:pt modelId="{CC897838-7B42-4766-80C6-06BE8E91B4F2}" type="sibTrans" cxnId="{81D071EA-04A7-46F2-A65B-656E0DBB5F1D}">
      <dgm:prSet/>
      <dgm:spPr/>
      <dgm:t>
        <a:bodyPr/>
        <a:lstStyle/>
        <a:p>
          <a:endParaRPr lang="es-CL"/>
        </a:p>
      </dgm:t>
    </dgm:pt>
    <dgm:pt modelId="{9E186CFB-7951-4EC0-BAA5-660F5F8F336A}">
      <dgm:prSet/>
      <dgm:spPr/>
      <dgm:t>
        <a:bodyPr/>
        <a:lstStyle/>
        <a:p>
          <a:endParaRPr lang="en-US" dirty="0"/>
        </a:p>
      </dgm:t>
    </dgm:pt>
    <dgm:pt modelId="{970E89FD-2C6C-46AD-B9CC-3FD975DEE836}" type="parTrans" cxnId="{DEB1623D-08A0-409E-9493-76857D670039}">
      <dgm:prSet/>
      <dgm:spPr/>
      <dgm:t>
        <a:bodyPr/>
        <a:lstStyle/>
        <a:p>
          <a:endParaRPr lang="es-CL"/>
        </a:p>
      </dgm:t>
    </dgm:pt>
    <dgm:pt modelId="{7106C46B-A06B-4090-9AD1-5C8160F6FCCA}" type="sibTrans" cxnId="{DEB1623D-08A0-409E-9493-76857D670039}">
      <dgm:prSet/>
      <dgm:spPr/>
      <dgm:t>
        <a:bodyPr/>
        <a:lstStyle/>
        <a:p>
          <a:endParaRPr lang="es-CL"/>
        </a:p>
      </dgm:t>
    </dgm:pt>
    <dgm:pt modelId="{57CDE605-50C9-4839-9488-318403C2DFE5}">
      <dgm:prSet/>
      <dgm:spPr/>
      <dgm:t>
        <a:bodyPr/>
        <a:lstStyle/>
        <a:p>
          <a:r>
            <a:rPr lang="es-CL" dirty="0"/>
            <a:t>Técnicos: ver visitas asignadas, marcar estado, reagendar con motivo y notas.</a:t>
          </a:r>
          <a:endParaRPr lang="en-US" dirty="0"/>
        </a:p>
      </dgm:t>
    </dgm:pt>
    <dgm:pt modelId="{DE940135-1928-42CB-8385-483FBC0AEE78}" type="parTrans" cxnId="{65D38BE9-AF60-4715-BF57-CCC7FF9A4782}">
      <dgm:prSet/>
      <dgm:spPr/>
      <dgm:t>
        <a:bodyPr/>
        <a:lstStyle/>
        <a:p>
          <a:endParaRPr lang="es-CL"/>
        </a:p>
      </dgm:t>
    </dgm:pt>
    <dgm:pt modelId="{FB649BE6-C097-4456-8A28-9B6018364E04}" type="sibTrans" cxnId="{65D38BE9-AF60-4715-BF57-CCC7FF9A4782}">
      <dgm:prSet/>
      <dgm:spPr/>
      <dgm:t>
        <a:bodyPr/>
        <a:lstStyle/>
        <a:p>
          <a:endParaRPr lang="es-CL"/>
        </a:p>
      </dgm:t>
    </dgm:pt>
    <dgm:pt modelId="{CAE81586-DB00-4FFC-AEB6-D91F3B6A996B}" type="pres">
      <dgm:prSet presAssocID="{0A7CAE88-61EB-48D2-8F17-CBCF1F72C3C5}" presName="linear" presStyleCnt="0">
        <dgm:presLayoutVars>
          <dgm:animLvl val="lvl"/>
          <dgm:resizeHandles val="exact"/>
        </dgm:presLayoutVars>
      </dgm:prSet>
      <dgm:spPr/>
    </dgm:pt>
    <dgm:pt modelId="{F87B3266-FDD1-46BD-90BB-0A14D71DFB41}" type="pres">
      <dgm:prSet presAssocID="{5C70A746-D4C4-4C2A-BEAA-31ADDEF070D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C11145D-1E1E-4F0C-B429-DB1EAB3687D8}" type="pres">
      <dgm:prSet presAssocID="{5C70A746-D4C4-4C2A-BEAA-31ADDEF070DC}" presName="childText" presStyleLbl="revTx" presStyleIdx="0" presStyleCnt="1">
        <dgm:presLayoutVars>
          <dgm:bulletEnabled val="1"/>
        </dgm:presLayoutVars>
      </dgm:prSet>
      <dgm:spPr/>
    </dgm:pt>
    <dgm:pt modelId="{D25F3FF6-679E-4513-82A8-F04DFDDED127}" type="pres">
      <dgm:prSet presAssocID="{4D856943-D537-413E-9543-C682A3E03E2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6302803-9102-45F1-982D-5D5C86B81874}" type="presOf" srcId="{4D856943-D537-413E-9543-C682A3E03E20}" destId="{D25F3FF6-679E-4513-82A8-F04DFDDED127}" srcOrd="0" destOrd="0" presId="urn:microsoft.com/office/officeart/2005/8/layout/vList2"/>
    <dgm:cxn modelId="{717DB825-332D-4FD7-A1FC-82532ED79FEC}" type="presOf" srcId="{5C70A746-D4C4-4C2A-BEAA-31ADDEF070DC}" destId="{F87B3266-FDD1-46BD-90BB-0A14D71DFB41}" srcOrd="0" destOrd="0" presId="urn:microsoft.com/office/officeart/2005/8/layout/vList2"/>
    <dgm:cxn modelId="{7EFC913A-7A61-474F-85CC-F9DF2DDFCF45}" type="presOf" srcId="{2026FBD3-1050-4868-B6E4-D34E0023F7BA}" destId="{7C11145D-1E1E-4F0C-B429-DB1EAB3687D8}" srcOrd="0" destOrd="5" presId="urn:microsoft.com/office/officeart/2005/8/layout/vList2"/>
    <dgm:cxn modelId="{DEB1623D-08A0-409E-9493-76857D670039}" srcId="{5C70A746-D4C4-4C2A-BEAA-31ADDEF070DC}" destId="{9E186CFB-7951-4EC0-BAA5-660F5F8F336A}" srcOrd="4" destOrd="0" parTransId="{970E89FD-2C6C-46AD-B9CC-3FD975DEE836}" sibTransId="{7106C46B-A06B-4090-9AD1-5C8160F6FCCA}"/>
    <dgm:cxn modelId="{FFE8C55D-6E6B-4DBD-948F-A7CD5FEE373A}" type="presOf" srcId="{9E186CFB-7951-4EC0-BAA5-660F5F8F336A}" destId="{7C11145D-1E1E-4F0C-B429-DB1EAB3687D8}" srcOrd="0" destOrd="4" presId="urn:microsoft.com/office/officeart/2005/8/layout/vList2"/>
    <dgm:cxn modelId="{ADFE3C7B-6694-401C-8256-C7C5CF46544D}" type="presOf" srcId="{F6F4DD2D-A882-444E-BF4D-77CDC715AECA}" destId="{7C11145D-1E1E-4F0C-B429-DB1EAB3687D8}" srcOrd="0" destOrd="3" presId="urn:microsoft.com/office/officeart/2005/8/layout/vList2"/>
    <dgm:cxn modelId="{BA4AB2B6-B383-41BB-B1DA-5CE3C57376B5}" type="presOf" srcId="{57CDE605-50C9-4839-9488-318403C2DFE5}" destId="{7C11145D-1E1E-4F0C-B429-DB1EAB3687D8}" srcOrd="0" destOrd="1" presId="urn:microsoft.com/office/officeart/2005/8/layout/vList2"/>
    <dgm:cxn modelId="{741F60C8-4DCE-4B14-A919-8FE7C100AE25}" type="presOf" srcId="{764AD217-8BCE-4CE4-A46D-2083DEE48DD6}" destId="{7C11145D-1E1E-4F0C-B429-DB1EAB3687D8}" srcOrd="0" destOrd="2" presId="urn:microsoft.com/office/officeart/2005/8/layout/vList2"/>
    <dgm:cxn modelId="{9DDBC0CC-31E2-4205-9709-37AC5A0BB836}" srcId="{5C70A746-D4C4-4C2A-BEAA-31ADDEF070DC}" destId="{6AF98054-9818-41F6-9907-737DD9117D8D}" srcOrd="0" destOrd="0" parTransId="{BE0A163F-CCF6-4224-8D69-F15C9548B6DB}" sibTransId="{CFBA85EE-62BB-412C-BE8C-3DF6206E3335}"/>
    <dgm:cxn modelId="{55F705D6-F6C7-41ED-ABCA-D09EFE5A2BA1}" srcId="{5C70A746-D4C4-4C2A-BEAA-31ADDEF070DC}" destId="{F6F4DD2D-A882-444E-BF4D-77CDC715AECA}" srcOrd="3" destOrd="0" parTransId="{882799C0-BB9D-41AB-896A-192FACC3BADA}" sibTransId="{14AEC871-5CD1-469D-8BAB-03A763AD6C71}"/>
    <dgm:cxn modelId="{290350D7-7109-49E7-909F-2FA684B373D6}" type="presOf" srcId="{0A7CAE88-61EB-48D2-8F17-CBCF1F72C3C5}" destId="{CAE81586-DB00-4FFC-AEB6-D91F3B6A996B}" srcOrd="0" destOrd="0" presId="urn:microsoft.com/office/officeart/2005/8/layout/vList2"/>
    <dgm:cxn modelId="{61E370E0-5B77-494C-A383-70329693F035}" srcId="{0A7CAE88-61EB-48D2-8F17-CBCF1F72C3C5}" destId="{5C70A746-D4C4-4C2A-BEAA-31ADDEF070DC}" srcOrd="0" destOrd="0" parTransId="{E0EF0103-A845-4F56-BE08-754BCC716B79}" sibTransId="{102D7ADF-4DFD-4F6E-A043-962BB41BFAAD}"/>
    <dgm:cxn modelId="{DEE094E2-077C-4447-8BBA-B9E2021B3EF8}" srcId="{5C70A746-D4C4-4C2A-BEAA-31ADDEF070DC}" destId="{2026FBD3-1050-4868-B6E4-D34E0023F7BA}" srcOrd="5" destOrd="0" parTransId="{2046F69B-7710-4CA9-A7CF-24A85D97F6B4}" sibTransId="{9FB605C2-FCCF-4CAC-910E-C781A084A6C9}"/>
    <dgm:cxn modelId="{FFFAA9E3-E3F8-48BB-B433-369A563569CB}" srcId="{0A7CAE88-61EB-48D2-8F17-CBCF1F72C3C5}" destId="{4D856943-D537-413E-9543-C682A3E03E20}" srcOrd="1" destOrd="0" parTransId="{3F5E2A1E-6AEB-4378-8BCB-C2517BE03871}" sibTransId="{06C799BC-11FC-4A9C-9CBA-DDDCCAB2B37A}"/>
    <dgm:cxn modelId="{65D38BE9-AF60-4715-BF57-CCC7FF9A4782}" srcId="{5C70A746-D4C4-4C2A-BEAA-31ADDEF070DC}" destId="{57CDE605-50C9-4839-9488-318403C2DFE5}" srcOrd="1" destOrd="0" parTransId="{DE940135-1928-42CB-8385-483FBC0AEE78}" sibTransId="{FB649BE6-C097-4456-8A28-9B6018364E04}"/>
    <dgm:cxn modelId="{81D071EA-04A7-46F2-A65B-656E0DBB5F1D}" srcId="{5C70A746-D4C4-4C2A-BEAA-31ADDEF070DC}" destId="{764AD217-8BCE-4CE4-A46D-2083DEE48DD6}" srcOrd="2" destOrd="0" parTransId="{B09B43C2-FF79-4B95-A4BF-9E094B00C185}" sibTransId="{CC897838-7B42-4766-80C6-06BE8E91B4F2}"/>
    <dgm:cxn modelId="{A3C9AEED-2374-407A-B6D6-2EB67CE36D54}" type="presOf" srcId="{6AF98054-9818-41F6-9907-737DD9117D8D}" destId="{7C11145D-1E1E-4F0C-B429-DB1EAB3687D8}" srcOrd="0" destOrd="0" presId="urn:microsoft.com/office/officeart/2005/8/layout/vList2"/>
    <dgm:cxn modelId="{3A0FF173-D7FB-4076-815E-FAE5E9D9BB9E}" type="presParOf" srcId="{CAE81586-DB00-4FFC-AEB6-D91F3B6A996B}" destId="{F87B3266-FDD1-46BD-90BB-0A14D71DFB41}" srcOrd="0" destOrd="0" presId="urn:microsoft.com/office/officeart/2005/8/layout/vList2"/>
    <dgm:cxn modelId="{13B6BD5D-20A4-4964-8046-98690FBDFF6A}" type="presParOf" srcId="{CAE81586-DB00-4FFC-AEB6-D91F3B6A996B}" destId="{7C11145D-1E1E-4F0C-B429-DB1EAB3687D8}" srcOrd="1" destOrd="0" presId="urn:microsoft.com/office/officeart/2005/8/layout/vList2"/>
    <dgm:cxn modelId="{39494FD7-8F55-410F-BE04-79B3207CBE7E}" type="presParOf" srcId="{CAE81586-DB00-4FFC-AEB6-D91F3B6A996B}" destId="{D25F3FF6-679E-4513-82A8-F04DFDDED12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B3266-FDD1-46BD-90BB-0A14D71DFB41}">
      <dsp:nvSpPr>
        <dsp:cNvPr id="0" name=""/>
        <dsp:cNvSpPr/>
      </dsp:nvSpPr>
      <dsp:spPr>
        <a:xfrm>
          <a:off x="0" y="122700"/>
          <a:ext cx="6900512" cy="1003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600" kern="1200" dirty="0"/>
            <a:t>Diseñar e implementar una plataforma web que permita:</a:t>
          </a:r>
          <a:endParaRPr lang="en-US" sz="2600" kern="1200" dirty="0"/>
        </a:p>
      </dsp:txBody>
      <dsp:txXfrm>
        <a:off x="49004" y="171704"/>
        <a:ext cx="6802504" cy="905852"/>
      </dsp:txXfrm>
    </dsp:sp>
    <dsp:sp modelId="{7C11145D-1E1E-4F0C-B429-DB1EAB3687D8}">
      <dsp:nvSpPr>
        <dsp:cNvPr id="0" name=""/>
        <dsp:cNvSpPr/>
      </dsp:nvSpPr>
      <dsp:spPr>
        <a:xfrm>
          <a:off x="0" y="1126560"/>
          <a:ext cx="6900512" cy="3283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2000" kern="1200" dirty="0"/>
            <a:t>Técnicos: ver visitas asignadas, marcar estado, reagendar con motivo y notas.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2000" kern="1200" dirty="0"/>
            <a:t>Auditores/Supervisores: visualizar en un </a:t>
          </a:r>
          <a:r>
            <a:rPr lang="es-CL" sz="2000" kern="1200" dirty="0" err="1"/>
            <a:t>dashboard</a:t>
          </a:r>
          <a:r>
            <a:rPr lang="es-CL" sz="2000" kern="1200" dirty="0"/>
            <a:t> el estado de visitas, obtener métricas (% completadas vs reagendadas) y exportar reportes en CSV.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2000" kern="1200" dirty="0"/>
            <a:t>Administradores: cargar las direcciones semanales y gestionar asignaciones.</a:t>
          </a:r>
          <a:br>
            <a:rPr lang="es-CL" sz="2000" kern="1200" dirty="0"/>
          </a:br>
          <a:endParaRPr lang="en-US" sz="2000" kern="1200" dirty="0"/>
        </a:p>
      </dsp:txBody>
      <dsp:txXfrm>
        <a:off x="0" y="1126560"/>
        <a:ext cx="6900512" cy="3283019"/>
      </dsp:txXfrm>
    </dsp:sp>
    <dsp:sp modelId="{D25F3FF6-679E-4513-82A8-F04DFDDED127}">
      <dsp:nvSpPr>
        <dsp:cNvPr id="0" name=""/>
        <dsp:cNvSpPr/>
      </dsp:nvSpPr>
      <dsp:spPr>
        <a:xfrm>
          <a:off x="0" y="4409580"/>
          <a:ext cx="6900512" cy="1003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600" kern="1200"/>
            <a:t>Beneficio: digitalizar el proceso → mayor eficiencia, trazabilidad y transparencia.</a:t>
          </a:r>
          <a:endParaRPr lang="en-US" sz="2600" kern="1200"/>
        </a:p>
      </dsp:txBody>
      <dsp:txXfrm>
        <a:off x="49004" y="4458584"/>
        <a:ext cx="6802504" cy="90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114425" y="0"/>
            <a:ext cx="9963150" cy="6858000"/>
          </a:xfrm>
          <a:custGeom>
            <a:avLst/>
            <a:gdLst/>
            <a:ahLst/>
            <a:cxnLst/>
            <a:rect l="l" t="t" r="r" b="b"/>
            <a:pathLst>
              <a:path w="9963150" h="6858000" extrusionOk="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EFEFE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39700" sx="102000" sy="102000" algn="ctr" rotWithShape="0">
              <a:srgbClr val="D8D8D8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121664" y="0"/>
            <a:ext cx="9948672" cy="6858000"/>
          </a:xfrm>
          <a:custGeom>
            <a:avLst/>
            <a:gdLst/>
            <a:ahLst/>
            <a:cxnLst/>
            <a:rect l="l" t="t" r="r" b="b"/>
            <a:pathLst>
              <a:path w="9963150" h="6858000" extrusionOk="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Play"/>
              <a:buNone/>
            </a:pPr>
            <a:r>
              <a:rPr lang="es-ES" sz="6100" i="1" dirty="0"/>
              <a:t>Sistema de Gestión y Auditoría de Técnicos – Claro Chile</a:t>
            </a:r>
            <a:endParaRPr sz="6100"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1966950" y="5530579"/>
            <a:ext cx="8258100" cy="100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1600" dirty="0"/>
              <a:t>                                         Integrantes: Claudio Duran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1600" dirty="0"/>
              <a:t>Raúl Llanos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1600" dirty="0"/>
              <a:t>Eitan Besa</a:t>
            </a:r>
            <a:endParaRPr sz="1600" dirty="0"/>
          </a:p>
        </p:txBody>
      </p:sp>
      <p:sp>
        <p:nvSpPr>
          <p:cNvPr id="89" name="Google Shape;89;p1"/>
          <p:cNvSpPr/>
          <p:nvPr/>
        </p:nvSpPr>
        <p:spPr>
          <a:xfrm>
            <a:off x="3718560" y="5185569"/>
            <a:ext cx="475488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ES" b="1"/>
              <a:t>Problemática</a:t>
            </a:r>
            <a:br>
              <a:rPr lang="es-ES" b="1"/>
            </a:br>
            <a:endParaRPr/>
          </a:p>
        </p:txBody>
      </p:sp>
      <p:grpSp>
        <p:nvGrpSpPr>
          <p:cNvPr id="95" name="Google Shape;95;p2"/>
          <p:cNvGrpSpPr/>
          <p:nvPr/>
        </p:nvGrpSpPr>
        <p:grpSpPr>
          <a:xfrm>
            <a:off x="3535785" y="1407292"/>
            <a:ext cx="5120430" cy="4982344"/>
            <a:chOff x="3082131" y="0"/>
            <a:chExt cx="4351338" cy="4351338"/>
          </a:xfrm>
        </p:grpSpPr>
        <p:sp>
          <p:nvSpPr>
            <p:cNvPr id="96" name="Google Shape;96;p2"/>
            <p:cNvSpPr/>
            <p:nvPr/>
          </p:nvSpPr>
          <p:spPr>
            <a:xfrm>
              <a:off x="3082131" y="0"/>
              <a:ext cx="4351338" cy="4351338"/>
            </a:xfrm>
            <a:prstGeom prst="diamond">
              <a:avLst/>
            </a:prstGeom>
            <a:solidFill>
              <a:srgbClr val="C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495508" y="413377"/>
              <a:ext cx="1697021" cy="1697021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3578350" y="496219"/>
              <a:ext cx="1531337" cy="1531337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s-ES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Actualmente, los técnicos de Claro registran </a:t>
              </a:r>
              <a:r>
                <a:rPr lang="es-ES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reagendamientos</a:t>
              </a:r>
              <a:r>
                <a:rPr lang="es-ES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y notas de visitas en sus celulares de forma manual (bloc de notas</a:t>
              </a:r>
              <a:r>
                <a:rPr lang="es-ES" sz="1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23070" y="413377"/>
              <a:ext cx="1697021" cy="1697021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5405912" y="496219"/>
              <a:ext cx="1531337" cy="153133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s-ES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Falta de </a:t>
              </a:r>
              <a:r>
                <a:rPr lang="es-ES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trazabilidad</a:t>
              </a:r>
              <a:r>
                <a:rPr lang="es-ES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de las visitas y </a:t>
              </a:r>
              <a:r>
                <a:rPr lang="es-ES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reagendamientos</a:t>
              </a:r>
              <a:r>
                <a:rPr lang="es-ES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br>
                <a:rPr lang="es-ES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br>
                <a:rPr lang="es-ES" sz="11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495508" y="2240939"/>
              <a:ext cx="1697021" cy="1697021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3578350" y="2323781"/>
              <a:ext cx="1531337" cy="1531337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s-ES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Supervisores sin visibilidad en tiempo real</a:t>
              </a:r>
              <a:r>
                <a:rPr lang="es-ES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, solo se enteran cuando el técnico avisa.</a:t>
              </a:r>
              <a:br>
                <a:rPr lang="es-ES" sz="11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br>
                <a:rPr lang="es-ES" sz="11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323070" y="2240939"/>
              <a:ext cx="1697021" cy="1697021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5405912" y="2323781"/>
              <a:ext cx="1531337" cy="1531337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s-ES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Dificultad para consolidar información y generar reportes.</a:t>
              </a:r>
              <a:br>
                <a:rPr lang="es-ES" sz="11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br>
                <a:rPr lang="es-ES" sz="11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Solución propuesta</a:t>
            </a:r>
            <a:endParaRPr lang="en-US" sz="5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3" name="TextBox 1">
            <a:extLst>
              <a:ext uri="{FF2B5EF4-FFF2-40B4-BE49-F238E27FC236}">
                <a16:creationId xmlns:a16="http://schemas.microsoft.com/office/drawing/2014/main" id="{65CF693A-005B-A9E3-9AC7-1A66A23E7A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610403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0F4861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/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156082">
                  <a:alpha val="45882"/>
                </a:srgbClr>
              </a:gs>
              <a:gs pos="100000">
                <a:srgbClr val="156082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156082">
                  <a:alpha val="28627"/>
                </a:srgbClr>
              </a:gs>
              <a:gs pos="2000">
                <a:srgbClr val="156082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 rot="-964587">
            <a:off x="-501737" y="969718"/>
            <a:ext cx="3900357" cy="4178958"/>
          </a:xfrm>
          <a:custGeom>
            <a:avLst/>
            <a:gdLst/>
            <a:ahLst/>
            <a:cxnLst/>
            <a:rect l="l" t="t" r="r" b="b"/>
            <a:pathLst>
              <a:path w="3900357" h="4178958" extrusionOk="0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156082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es-ES" sz="4000" b="1">
                <a:solidFill>
                  <a:srgbClr val="FFFFFF"/>
                </a:solidFill>
              </a:rPr>
              <a:t>Tecnologías trabajadas</a:t>
            </a:r>
            <a:endParaRPr sz="4000">
              <a:solidFill>
                <a:srgbClr val="FFFFFF"/>
              </a:solidFill>
            </a:endParaRPr>
          </a:p>
        </p:txBody>
      </p:sp>
      <p:grpSp>
        <p:nvGrpSpPr>
          <p:cNvPr id="132" name="Google Shape;132;p4"/>
          <p:cNvGrpSpPr/>
          <p:nvPr/>
        </p:nvGrpSpPr>
        <p:grpSpPr>
          <a:xfrm>
            <a:off x="4905052" y="811599"/>
            <a:ext cx="6666833" cy="5331601"/>
            <a:chOff x="0" y="61159"/>
            <a:chExt cx="6666833" cy="5331601"/>
          </a:xfrm>
        </p:grpSpPr>
        <p:sp>
          <p:nvSpPr>
            <p:cNvPr id="133" name="Google Shape;133;p4"/>
            <p:cNvSpPr/>
            <p:nvPr/>
          </p:nvSpPr>
          <p:spPr>
            <a:xfrm>
              <a:off x="0" y="297319"/>
              <a:ext cx="6666833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E9713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33341" y="61159"/>
              <a:ext cx="4666783" cy="4723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EC8154"/>
                </a:gs>
                <a:gs pos="50000">
                  <a:srgbClr val="F16E27"/>
                </a:gs>
                <a:gs pos="100000">
                  <a:srgbClr val="DF5D1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356398" y="84216"/>
              <a:ext cx="4620669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6375" tIns="0" rIns="1763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s-ES" sz="1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Frontend:</a:t>
              </a:r>
              <a:r>
                <a:rPr lang="es-E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React.js (web responsive).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0" y="1023079"/>
              <a:ext cx="6666833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D5AE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333341" y="786919"/>
              <a:ext cx="4666783" cy="4723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DB84A"/>
                </a:gs>
                <a:gs pos="50000">
                  <a:srgbClr val="DEB312"/>
                </a:gs>
                <a:gs pos="100000">
                  <a:srgbClr val="CBA20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356398" y="809976"/>
              <a:ext cx="4620669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6375" tIns="0" rIns="1763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s-ES" sz="1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Backend:</a:t>
              </a:r>
              <a:r>
                <a:rPr lang="es-E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Node.js con Express.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0" y="1748839"/>
              <a:ext cx="6666833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8CA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33341" y="1512679"/>
              <a:ext cx="4666783" cy="4723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9BA4A"/>
                </a:gs>
                <a:gs pos="50000">
                  <a:srgbClr val="8FB614"/>
                </a:gs>
                <a:gs pos="100000">
                  <a:srgbClr val="81A70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356398" y="1535736"/>
              <a:ext cx="4620669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6375" tIns="0" rIns="1763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s-ES" sz="1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Base de datos:</a:t>
              </a:r>
              <a:r>
                <a:rPr lang="es-E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MySQL (relacional, robusta).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0" y="2474599"/>
              <a:ext cx="6666833" cy="1436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3E8B1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0" y="2474599"/>
              <a:ext cx="6666833" cy="143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7400" tIns="333225" rIns="517400" bIns="1137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s-E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Frontend: Vercel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s-E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Backend: Railway/Render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s-E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Base de datos: ClearDB (MySQL en la nube) o Railway MySQL.</a:t>
              </a:r>
              <a:br>
                <a:rPr lang="es-E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333341" y="2238439"/>
              <a:ext cx="4666783" cy="4723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A984A"/>
                </a:gs>
                <a:gs pos="50000">
                  <a:srgbClr val="3A9014"/>
                </a:gs>
                <a:gs pos="100000">
                  <a:srgbClr val="32840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 txBox="1"/>
            <p:nvPr/>
          </p:nvSpPr>
          <p:spPr>
            <a:xfrm>
              <a:off x="356398" y="2261496"/>
              <a:ext cx="4620669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6375" tIns="0" rIns="1763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s-ES" sz="1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Hosting: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0" y="4233560"/>
              <a:ext cx="6666833" cy="1159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1869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 txBox="1"/>
            <p:nvPr/>
          </p:nvSpPr>
          <p:spPr>
            <a:xfrm>
              <a:off x="0" y="4233560"/>
              <a:ext cx="6666833" cy="11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7400" tIns="333225" rIns="517400" bIns="1137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s-E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Axios → consumo de API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s-E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Recharts → visualización de métricas</a:t>
              </a:r>
              <a:br>
                <a:rPr lang="es-E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333341" y="3997399"/>
              <a:ext cx="4666783" cy="4723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497B4D"/>
                </a:gs>
                <a:gs pos="50000">
                  <a:srgbClr val="126D20"/>
                </a:gs>
                <a:gs pos="100000">
                  <a:srgbClr val="0C6319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 txBox="1"/>
            <p:nvPr/>
          </p:nvSpPr>
          <p:spPr>
            <a:xfrm>
              <a:off x="356398" y="4020456"/>
              <a:ext cx="4620669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6375" tIns="0" rIns="1763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s-ES" sz="1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Extras: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es-ES" sz="4000" b="1">
                <a:solidFill>
                  <a:srgbClr val="FFFFFF"/>
                </a:solidFill>
              </a:rPr>
              <a:t>Metodología de trabajo</a:t>
            </a:r>
            <a:endParaRPr sz="4000">
              <a:solidFill>
                <a:srgbClr val="FFFFFF"/>
              </a:solidFill>
            </a:endParaRPr>
          </a:p>
        </p:txBody>
      </p:sp>
      <p:grpSp>
        <p:nvGrpSpPr>
          <p:cNvPr id="159" name="Google Shape;159;p5"/>
          <p:cNvGrpSpPr/>
          <p:nvPr/>
        </p:nvGrpSpPr>
        <p:grpSpPr>
          <a:xfrm>
            <a:off x="849565" y="2940919"/>
            <a:ext cx="10516810" cy="2536124"/>
            <a:chOff x="205509" y="828340"/>
            <a:chExt cx="10516810" cy="2536124"/>
          </a:xfrm>
        </p:grpSpPr>
        <p:sp>
          <p:nvSpPr>
            <p:cNvPr id="160" name="Google Shape;160;p5"/>
            <p:cNvSpPr/>
            <p:nvPr/>
          </p:nvSpPr>
          <p:spPr>
            <a:xfrm>
              <a:off x="205509" y="828340"/>
              <a:ext cx="911674" cy="911674"/>
            </a:xfrm>
            <a:prstGeom prst="ellipse">
              <a:avLst/>
            </a:prstGeom>
            <a:solidFill>
              <a:srgbClr val="E97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396960" y="1019791"/>
              <a:ext cx="528770" cy="52877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1312541" y="828340"/>
              <a:ext cx="2148945" cy="9116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 txBox="1"/>
            <p:nvPr/>
          </p:nvSpPr>
          <p:spPr>
            <a:xfrm>
              <a:off x="1312541" y="828340"/>
              <a:ext cx="2148945" cy="9116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s-E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 aplicará </a:t>
              </a:r>
              <a:r>
                <a:rPr lang="es-ES" sz="13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Scrum</a:t>
              </a:r>
              <a:r>
                <a:rPr lang="es-E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con: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3835925" y="828340"/>
              <a:ext cx="911674" cy="911674"/>
            </a:xfrm>
            <a:prstGeom prst="ellipse">
              <a:avLst/>
            </a:prstGeom>
            <a:solidFill>
              <a:srgbClr val="176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4027376" y="1019791"/>
              <a:ext cx="528770" cy="5287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4942957" y="828340"/>
              <a:ext cx="2148945" cy="9116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 txBox="1"/>
            <p:nvPr/>
          </p:nvSpPr>
          <p:spPr>
            <a:xfrm>
              <a:off x="4942957" y="828340"/>
              <a:ext cx="2148945" cy="9116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s-ES" sz="13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Sprints de 2 semanas</a:t>
              </a:r>
              <a:r>
                <a:rPr lang="es-E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(planificación hasta finales de  octubre).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7466341" y="828340"/>
              <a:ext cx="911674" cy="911674"/>
            </a:xfrm>
            <a:prstGeom prst="ellipse">
              <a:avLst/>
            </a:prstGeom>
            <a:solidFill>
              <a:srgbClr val="0C9E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7657792" y="1019791"/>
              <a:ext cx="528770" cy="52877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8573374" y="828340"/>
              <a:ext cx="2148945" cy="9116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 txBox="1"/>
            <p:nvPr/>
          </p:nvSpPr>
          <p:spPr>
            <a:xfrm>
              <a:off x="8573374" y="828340"/>
              <a:ext cx="2148945" cy="9116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s-ES" sz="13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Gestión en Jira:</a:t>
              </a:r>
              <a:r>
                <a:rPr lang="es-E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backlog, tareas, burndown.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205509" y="2452790"/>
              <a:ext cx="911674" cy="911674"/>
            </a:xfrm>
            <a:prstGeom prst="ellipse">
              <a:avLst/>
            </a:prstGeom>
            <a:solidFill>
              <a:srgbClr val="A02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96960" y="2644242"/>
              <a:ext cx="528770" cy="52877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312541" y="2452790"/>
              <a:ext cx="2148945" cy="9116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 txBox="1"/>
            <p:nvPr/>
          </p:nvSpPr>
          <p:spPr>
            <a:xfrm>
              <a:off x="1312541" y="2452790"/>
              <a:ext cx="2148945" cy="9116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s-ES" sz="13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Reuniones de avance con Claro y profesora.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835925" y="2452790"/>
              <a:ext cx="911674" cy="911674"/>
            </a:xfrm>
            <a:prstGeom prst="ellipse">
              <a:avLst/>
            </a:prstGeom>
            <a:solidFill>
              <a:srgbClr val="4EA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4027376" y="2644242"/>
              <a:ext cx="528770" cy="52877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4942957" y="2452790"/>
              <a:ext cx="2148945" cy="9116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4942957" y="2452790"/>
              <a:ext cx="2148945" cy="9116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s-ES" sz="13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Incrementos funcionales:</a:t>
              </a:r>
              <a:r>
                <a:rPr lang="es-E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cada sprint genera entregables visibles (login, visitas, reagendamiento, dashboard).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es-ES" sz="4000" b="1">
                <a:solidFill>
                  <a:srgbClr val="FFFFFF"/>
                </a:solidFill>
              </a:rPr>
              <a:t>Roles del equipo</a:t>
            </a:r>
            <a:endParaRPr sz="4000">
              <a:solidFill>
                <a:srgbClr val="FFFFFF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1371597" y="2487101"/>
            <a:ext cx="9576218" cy="3459261"/>
            <a:chOff x="3059214" y="2274"/>
            <a:chExt cx="4809425" cy="3749599"/>
          </a:xfrm>
        </p:grpSpPr>
        <p:sp>
          <p:nvSpPr>
            <p:cNvPr id="190" name="Google Shape;190;p6"/>
            <p:cNvSpPr/>
            <p:nvPr/>
          </p:nvSpPr>
          <p:spPr>
            <a:xfrm>
              <a:off x="4502126" y="2274"/>
              <a:ext cx="1923600" cy="1250400"/>
            </a:xfrm>
            <a:prstGeom prst="roundRect">
              <a:avLst>
                <a:gd name="adj" fmla="val 16667"/>
              </a:avLst>
            </a:prstGeom>
            <a:solidFill>
              <a:srgbClr val="E9713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 txBox="1"/>
            <p:nvPr/>
          </p:nvSpPr>
          <p:spPr>
            <a:xfrm>
              <a:off x="4563162" y="63310"/>
              <a:ext cx="1801500" cy="112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s-ES" sz="12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Claudio (</a:t>
              </a:r>
              <a:r>
                <a:rPr lang="es-ES" sz="1200" b="1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Product</a:t>
              </a:r>
              <a:r>
                <a:rPr lang="es-ES" sz="12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s-ES" sz="1200" b="1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Owner,QA</a:t>
              </a:r>
              <a:r>
                <a:rPr lang="es-ES" sz="12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):</a:t>
              </a:r>
              <a:r>
                <a:rPr lang="es-ES" sz="1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comunicación con cliente, definición de backlog, validación de avances.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945039" y="2501473"/>
              <a:ext cx="1923600" cy="1250400"/>
            </a:xfrm>
            <a:prstGeom prst="roundRect">
              <a:avLst>
                <a:gd name="adj" fmla="val 16667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 txBox="1"/>
            <p:nvPr/>
          </p:nvSpPr>
          <p:spPr>
            <a:xfrm>
              <a:off x="6006075" y="2562509"/>
              <a:ext cx="1801500" cy="112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s-ES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Raúl (Backend Lead):</a:t>
              </a:r>
              <a:r>
                <a:rPr lang="es-E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modelado de BD en MySQL, desarrollo de API, lógica de negocio.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3059214" y="2501473"/>
              <a:ext cx="1923600" cy="1250400"/>
            </a:xfrm>
            <a:prstGeom prst="roundRect">
              <a:avLst>
                <a:gd name="adj" fmla="val 16667"/>
              </a:avLst>
            </a:prstGeom>
            <a:solidFill>
              <a:srgbClr val="0C9ED5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 txBox="1"/>
            <p:nvPr/>
          </p:nvSpPr>
          <p:spPr>
            <a:xfrm>
              <a:off x="3120250" y="2562509"/>
              <a:ext cx="1801500" cy="112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s-ES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Eitan (Frontend Lead):</a:t>
              </a:r>
              <a:r>
                <a:rPr lang="es-E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desarrollo de interfaz en React.js, integración con backend, usabilidad.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/>
          <p:nvPr/>
        </p:nvSpPr>
        <p:spPr>
          <a:xfrm rot="5400000">
            <a:off x="5307751" y="-5307750"/>
            <a:ext cx="1576500" cy="12192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838200" y="12546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ES" b="1">
                <a:solidFill>
                  <a:schemeClr val="lt1"/>
                </a:solidFill>
              </a:rPr>
              <a:t>Propuesta inicial de base de datos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/>
          <p:nvPr/>
        </p:nvSpPr>
        <p:spPr>
          <a:xfrm flipH="1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8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8"/>
          <p:cNvSpPr/>
          <p:nvPr/>
        </p:nvSpPr>
        <p:spPr>
          <a:xfrm rot="5400000">
            <a:off x="5307751" y="-5307750"/>
            <a:ext cx="1576500" cy="12192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es-ES" sz="4000" b="1">
                <a:solidFill>
                  <a:srgbClr val="FFFFFF"/>
                </a:solidFill>
              </a:rPr>
              <a:t>Cierre / Próximos pasos</a:t>
            </a:r>
            <a:endParaRPr sz="4000">
              <a:solidFill>
                <a:srgbClr val="FFFFFF"/>
              </a:solidFill>
            </a:endParaRPr>
          </a:p>
        </p:txBody>
      </p:sp>
      <p:grpSp>
        <p:nvGrpSpPr>
          <p:cNvPr id="215" name="Google Shape;215;p8"/>
          <p:cNvGrpSpPr/>
          <p:nvPr/>
        </p:nvGrpSpPr>
        <p:grpSpPr>
          <a:xfrm>
            <a:off x="744738" y="3157899"/>
            <a:ext cx="10726464" cy="2102164"/>
            <a:chOff x="100682" y="1045320"/>
            <a:chExt cx="10726464" cy="2102164"/>
          </a:xfrm>
        </p:grpSpPr>
        <p:sp>
          <p:nvSpPr>
            <p:cNvPr id="216" name="Google Shape;216;p8"/>
            <p:cNvSpPr/>
            <p:nvPr/>
          </p:nvSpPr>
          <p:spPr>
            <a:xfrm>
              <a:off x="752566" y="1045320"/>
              <a:ext cx="1066720" cy="1066720"/>
            </a:xfrm>
            <a:prstGeom prst="rect">
              <a:avLst/>
            </a:prstGeom>
            <a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00682" y="2427484"/>
              <a:ext cx="2370489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 txBox="1"/>
            <p:nvPr/>
          </p:nvSpPr>
          <p:spPr>
            <a:xfrm>
              <a:off x="100682" y="2427484"/>
              <a:ext cx="2370489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lang="es-ES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Validación de propuesta con profesora y cliente.</a:t>
              </a:r>
              <a:br>
                <a:rPr lang="es-ES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537891" y="1045320"/>
              <a:ext cx="1066720" cy="1066720"/>
            </a:xfrm>
            <a:prstGeom prst="rect">
              <a:avLst/>
            </a:prstGeom>
            <a:blipFill rotWithShape="1">
              <a:blip r:embed="rId5">
                <a:alphaModFix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2886007" y="2427484"/>
              <a:ext cx="2370489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 txBox="1"/>
            <p:nvPr/>
          </p:nvSpPr>
          <p:spPr>
            <a:xfrm>
              <a:off x="2886007" y="2427484"/>
              <a:ext cx="2370489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lang="es-E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Desarrollo iterativo en </a:t>
              </a:r>
              <a:r>
                <a:rPr lang="es-E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sprints</a:t>
              </a:r>
              <a:r>
                <a:rPr lang="es-E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br>
                <a:rPr lang="es-E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6323216" y="1045320"/>
              <a:ext cx="1066720" cy="1066720"/>
            </a:xfrm>
            <a:prstGeom prst="rect">
              <a:avLst/>
            </a:prstGeom>
            <a:blipFill rotWithShape="1"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5671332" y="2427484"/>
              <a:ext cx="2370489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 txBox="1"/>
            <p:nvPr/>
          </p:nvSpPr>
          <p:spPr>
            <a:xfrm>
              <a:off x="5671332" y="2427484"/>
              <a:ext cx="2370489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lang="es-ES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Entrega a Claro: </a:t>
              </a:r>
              <a:r>
                <a:rPr lang="es-ES" sz="17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31 de octubre</a:t>
              </a:r>
              <a:r>
                <a:rPr lang="es-ES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br>
                <a:rPr lang="es-ES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9108541" y="1045320"/>
              <a:ext cx="1066720" cy="1066720"/>
            </a:xfrm>
            <a:prstGeom prst="rect">
              <a:avLst/>
            </a:prstGeom>
            <a:blipFill rotWithShape="1">
              <a:blip r:embed="rId8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8456657" y="2427484"/>
              <a:ext cx="2370489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 txBox="1"/>
            <p:nvPr/>
          </p:nvSpPr>
          <p:spPr>
            <a:xfrm>
              <a:off x="8456657" y="2427484"/>
              <a:ext cx="2370489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lang="es-ES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Defensa final en Duoc UC: </a:t>
              </a:r>
              <a:r>
                <a:rPr lang="es-ES" sz="17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 de noviembre</a:t>
              </a:r>
              <a:r>
                <a:rPr lang="es-ES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385</Words>
  <Application>Microsoft Office PowerPoint</Application>
  <PresentationFormat>Widescreen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Arial</vt:lpstr>
      <vt:lpstr>Play</vt:lpstr>
      <vt:lpstr>Tema de Office</vt:lpstr>
      <vt:lpstr>Sistema de Gestión y Auditoría de Técnicos – Claro Chile</vt:lpstr>
      <vt:lpstr>Problemática </vt:lpstr>
      <vt:lpstr>Solución propuesta</vt:lpstr>
      <vt:lpstr>Tecnologías trabajadas</vt:lpstr>
      <vt:lpstr>Metodología de trabajo</vt:lpstr>
      <vt:lpstr>Roles del equipo</vt:lpstr>
      <vt:lpstr>Propuesta inicial de base de datos</vt:lpstr>
      <vt:lpstr>Cierre / Próximos pasos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CLAUDIO ANDRES DURAN CERDA</dc:creator>
  <cp:lastModifiedBy>EITAN . BESA ROITBURD</cp:lastModifiedBy>
  <cp:revision>3</cp:revision>
  <dcterms:created xsi:type="dcterms:W3CDTF">2025-08-31T19:50:37Z</dcterms:created>
  <dcterms:modified xsi:type="dcterms:W3CDTF">2025-09-01T00:50:15Z</dcterms:modified>
</cp:coreProperties>
</file>