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82" r:id="rId5"/>
    <p:sldId id="283" r:id="rId6"/>
    <p:sldId id="304" r:id="rId7"/>
    <p:sldId id="269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SCS - Sistemas Computacionais e Segurança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encrypted-tbn0.gstatic.com/images?q=tbn:ANd9GcSOhp5mbUV_CNP8uqyBBEAFwApbBCPVY2VB9g&amp;usqp=CAU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88840"/>
            <a:ext cx="7572375" cy="37861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56792"/>
            <a:ext cx="312164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3717032"/>
            <a:ext cx="4839002" cy="2859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Evolução do SO:</a:t>
            </a:r>
          </a:p>
          <a:p>
            <a:pPr>
              <a:buNone/>
            </a:pPr>
            <a:r>
              <a:rPr lang="pt-BR" sz="2800" b="1" dirty="0" smtClean="0"/>
              <a:t>Década 1940: </a:t>
            </a:r>
            <a:r>
              <a:rPr lang="pt-BR" sz="2800" dirty="0" smtClean="0"/>
              <a:t>Ausência de SO. Maquinas rudimentares operadas e controladas manualmente. Código binário.</a:t>
            </a:r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sz="2800" b="1" dirty="0" smtClean="0"/>
              <a:t>Década </a:t>
            </a:r>
            <a:r>
              <a:rPr lang="pt-BR" sz="2800" b="1" dirty="0" smtClean="0"/>
              <a:t>1950: </a:t>
            </a:r>
            <a:r>
              <a:rPr lang="pt-BR" sz="2800" dirty="0" smtClean="0"/>
              <a:t>Surgimento do SO, que era uma porção de código para gerenciar transições entre </a:t>
            </a:r>
            <a:r>
              <a:rPr lang="pt-BR" sz="2800" dirty="0" err="1" smtClean="0"/>
              <a:t>jobs</a:t>
            </a:r>
            <a:r>
              <a:rPr lang="pt-BR" sz="2800" dirty="0" smtClean="0"/>
              <a:t>.</a:t>
            </a:r>
          </a:p>
          <a:p>
            <a:pPr>
              <a:buNone/>
            </a:pPr>
            <a:r>
              <a:rPr lang="pt-BR" sz="2800" dirty="0" smtClean="0"/>
              <a:t>Paradigma: </a:t>
            </a:r>
            <a:r>
              <a:rPr lang="pt-BR" sz="2800" b="1" u="sng" dirty="0" smtClean="0"/>
              <a:t>Sistema de processamento de lote em fluxo único</a:t>
            </a:r>
          </a:p>
          <a:p>
            <a:pPr>
              <a:buNone/>
            </a:pPr>
            <a:endParaRPr lang="pt-BR" sz="2800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800" b="1" dirty="0" smtClean="0"/>
              <a:t>Década 1960: </a:t>
            </a:r>
            <a:r>
              <a:rPr lang="pt-BR" sz="2800" dirty="0" smtClean="0"/>
              <a:t>Sistemas em lote com uma série de otimizações.</a:t>
            </a:r>
          </a:p>
          <a:p>
            <a:pPr>
              <a:buNone/>
            </a:pPr>
            <a:r>
              <a:rPr lang="pt-BR" sz="2800" b="1" u="sng" dirty="0" smtClean="0"/>
              <a:t>-</a:t>
            </a:r>
            <a:r>
              <a:rPr lang="pt-BR" sz="2800" b="1" dirty="0" err="1" smtClean="0"/>
              <a:t>Job</a:t>
            </a:r>
            <a:r>
              <a:rPr lang="pt-BR" sz="2800" b="1" dirty="0" smtClean="0"/>
              <a:t> de computação\processador</a:t>
            </a:r>
          </a:p>
          <a:p>
            <a:pPr>
              <a:buNone/>
            </a:pPr>
            <a:r>
              <a:rPr lang="pt-BR" sz="2800" b="1" dirty="0" smtClean="0"/>
              <a:t>-</a:t>
            </a:r>
            <a:r>
              <a:rPr lang="pt-BR" sz="2800" b="1" dirty="0" err="1" smtClean="0"/>
              <a:t>Job</a:t>
            </a:r>
            <a:r>
              <a:rPr lang="pt-BR" sz="2800" b="1" dirty="0" smtClean="0"/>
              <a:t> orientado a I/O</a:t>
            </a:r>
          </a:p>
          <a:p>
            <a:pPr>
              <a:buNone/>
            </a:pPr>
            <a:r>
              <a:rPr lang="pt-BR" sz="2800" b="1" dirty="0" smtClean="0"/>
              <a:t>-Multiprogramação (</a:t>
            </a:r>
            <a:r>
              <a:rPr lang="pt-BR" sz="2800" b="1" dirty="0" err="1" smtClean="0"/>
              <a:t>deadlock</a:t>
            </a:r>
            <a:r>
              <a:rPr lang="pt-BR" sz="2800" b="1" dirty="0" smtClean="0"/>
              <a:t>)</a:t>
            </a:r>
          </a:p>
          <a:p>
            <a:pPr>
              <a:buNone/>
            </a:pPr>
            <a:r>
              <a:rPr lang="pt-BR" sz="2800" b="1" dirty="0" smtClean="0"/>
              <a:t>-Sistemas interativos</a:t>
            </a:r>
          </a:p>
          <a:p>
            <a:pPr>
              <a:buNone/>
            </a:pPr>
            <a:r>
              <a:rPr lang="pt-BR" sz="2800" b="1" dirty="0" smtClean="0"/>
              <a:t>-Sistemas de tempo real</a:t>
            </a:r>
          </a:p>
          <a:p>
            <a:pPr>
              <a:buNone/>
            </a:pPr>
            <a:r>
              <a:rPr lang="pt-BR" sz="2800" b="1" dirty="0" smtClean="0"/>
              <a:t>-Tempo compartilhado</a:t>
            </a:r>
          </a:p>
          <a:p>
            <a:pPr>
              <a:buNone/>
            </a:pPr>
            <a:r>
              <a:rPr lang="pt-BR" sz="2800" b="1" dirty="0" smtClean="0"/>
              <a:t>-Tempo de retorno reduzido</a:t>
            </a:r>
            <a:endParaRPr lang="pt-BR" sz="2800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-Memória Virtual</a:t>
            </a:r>
          </a:p>
          <a:p>
            <a:pPr>
              <a:buNone/>
            </a:pPr>
            <a:r>
              <a:rPr lang="pt-BR" sz="2800" b="1" dirty="0" smtClean="0"/>
              <a:t>-Valor relativo homem\máquina</a:t>
            </a:r>
          </a:p>
          <a:p>
            <a:pPr>
              <a:buNone/>
            </a:pPr>
            <a:r>
              <a:rPr lang="pt-BR" sz="2800" b="1" dirty="0" smtClean="0"/>
              <a:t>-Sistemas operacionais escritos em linguagem de alto nível : Unix em C e </a:t>
            </a:r>
            <a:r>
              <a:rPr lang="pt-BR" sz="2800" b="1" dirty="0" err="1" smtClean="0"/>
              <a:t>Multics</a:t>
            </a:r>
            <a:r>
              <a:rPr lang="pt-BR" sz="2800" b="1" dirty="0" smtClean="0"/>
              <a:t> em EPL</a:t>
            </a:r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sz="2800" b="1" dirty="0" smtClean="0"/>
              <a:t>-Padrão de referência: IBM /360 , OS/360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268760"/>
            <a:ext cx="6614160" cy="523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Década 1970: </a:t>
            </a:r>
            <a:r>
              <a:rPr lang="pt-BR" sz="2800" dirty="0" smtClean="0"/>
              <a:t>Melhorias no multiprocessamento, tempo compartilhado e operações de tempo real.</a:t>
            </a:r>
          </a:p>
          <a:p>
            <a:pPr>
              <a:buNone/>
            </a:pPr>
            <a:r>
              <a:rPr lang="pt-BR" sz="2800" dirty="0" smtClean="0"/>
              <a:t>Aparecimento de redes de computadores e protocolo TCP/IP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Aparecimento de problemas de segurança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Final da década de 70: surgimento da computação pessoal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Década 1980:</a:t>
            </a:r>
          </a:p>
          <a:p>
            <a:pPr>
              <a:buNone/>
            </a:pPr>
            <a:r>
              <a:rPr lang="pt-BR" sz="2800" dirty="0" smtClean="0"/>
              <a:t>C</a:t>
            </a:r>
            <a:r>
              <a:rPr lang="pt-BR" sz="2800" dirty="0" smtClean="0"/>
              <a:t>omputador pessoal</a:t>
            </a:r>
          </a:p>
          <a:p>
            <a:pPr>
              <a:buNone/>
            </a:pPr>
            <a:r>
              <a:rPr lang="pt-BR" sz="2800" dirty="0" smtClean="0"/>
              <a:t>Estação de trabalho</a:t>
            </a:r>
          </a:p>
          <a:p>
            <a:pPr>
              <a:buNone/>
            </a:pPr>
            <a:r>
              <a:rPr lang="pt-BR" sz="2800" dirty="0" smtClean="0"/>
              <a:t>Interfaces gráficas</a:t>
            </a:r>
          </a:p>
          <a:p>
            <a:pPr>
              <a:buNone/>
            </a:pPr>
            <a:r>
              <a:rPr lang="pt-BR" sz="2800" dirty="0" smtClean="0"/>
              <a:t>Computação distribuída</a:t>
            </a:r>
          </a:p>
          <a:p>
            <a:pPr>
              <a:buNone/>
            </a:pPr>
            <a:r>
              <a:rPr lang="pt-BR" sz="2800" dirty="0" smtClean="0"/>
              <a:t>Arquitetura cliente-servidor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Década 1990:</a:t>
            </a:r>
          </a:p>
          <a:p>
            <a:pPr>
              <a:buNone/>
            </a:pPr>
            <a:r>
              <a:rPr lang="pt-BR" sz="2800" dirty="0" smtClean="0"/>
              <a:t>Alto desempenho de hardware</a:t>
            </a:r>
          </a:p>
          <a:p>
            <a:pPr>
              <a:buNone/>
            </a:pPr>
            <a:r>
              <a:rPr lang="pt-BR" sz="2800" dirty="0" smtClean="0"/>
              <a:t>Boom da Internet</a:t>
            </a:r>
          </a:p>
          <a:p>
            <a:pPr>
              <a:buNone/>
            </a:pPr>
            <a:r>
              <a:rPr lang="pt-BR" sz="2800" dirty="0" smtClean="0"/>
              <a:t>Orientação a objetos consolidada (Java .Net)</a:t>
            </a:r>
          </a:p>
          <a:p>
            <a:pPr>
              <a:buNone/>
            </a:pPr>
            <a:r>
              <a:rPr lang="pt-BR" sz="2800" dirty="0" smtClean="0"/>
              <a:t>Software Livre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Década 2000:</a:t>
            </a:r>
          </a:p>
          <a:p>
            <a:pPr>
              <a:buNone/>
            </a:pPr>
            <a:r>
              <a:rPr lang="pt-BR" sz="2800" dirty="0" smtClean="0"/>
              <a:t>Serviços Web</a:t>
            </a:r>
          </a:p>
          <a:p>
            <a:pPr>
              <a:buNone/>
            </a:pPr>
            <a:r>
              <a:rPr lang="pt-BR" sz="2800" dirty="0" smtClean="0"/>
              <a:t>Paralelismo massivo</a:t>
            </a:r>
          </a:p>
          <a:p>
            <a:pPr>
              <a:buNone/>
            </a:pPr>
            <a:r>
              <a:rPr lang="pt-BR" sz="2800" dirty="0" err="1" smtClean="0"/>
              <a:t>Apis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Celulares, </a:t>
            </a:r>
            <a:r>
              <a:rPr lang="pt-BR" sz="2800" dirty="0" err="1" smtClean="0"/>
              <a:t>tablets</a:t>
            </a:r>
            <a:r>
              <a:rPr lang="pt-BR" sz="2800" dirty="0" smtClean="0"/>
              <a:t>, </a:t>
            </a:r>
            <a:r>
              <a:rPr lang="pt-BR" sz="2800" dirty="0" err="1" smtClean="0"/>
              <a:t>Pdas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Máquinas Virtuais e Emuladores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-Sistemas de numeração</a:t>
            </a:r>
          </a:p>
          <a:p>
            <a:pPr>
              <a:buNone/>
            </a:pPr>
            <a:r>
              <a:rPr lang="pt-BR" dirty="0" smtClean="0"/>
              <a:t>-Noções de Hardware</a:t>
            </a:r>
          </a:p>
          <a:p>
            <a:pPr>
              <a:buNone/>
            </a:pPr>
            <a:r>
              <a:rPr lang="pt-BR" dirty="0" smtClean="0"/>
              <a:t>-Introdução a Sistemas Operacionais</a:t>
            </a:r>
            <a:endParaRPr lang="pt-BR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Principais componentes do SO:</a:t>
            </a:r>
          </a:p>
          <a:p>
            <a:pPr>
              <a:buNone/>
            </a:pPr>
            <a:r>
              <a:rPr lang="pt-BR" sz="2800" dirty="0" smtClean="0"/>
              <a:t>Escalonador de Processador</a:t>
            </a:r>
          </a:p>
          <a:p>
            <a:pPr>
              <a:buNone/>
            </a:pPr>
            <a:r>
              <a:rPr lang="pt-BR" sz="2800" dirty="0" smtClean="0"/>
              <a:t>Gerenciamento de Memória</a:t>
            </a:r>
          </a:p>
          <a:p>
            <a:pPr>
              <a:buNone/>
            </a:pPr>
            <a:r>
              <a:rPr lang="pt-BR" sz="2800" dirty="0" smtClean="0"/>
              <a:t>Gerenciador de E/S</a:t>
            </a:r>
          </a:p>
          <a:p>
            <a:pPr>
              <a:buNone/>
            </a:pPr>
            <a:r>
              <a:rPr lang="pt-BR" sz="2800" dirty="0" smtClean="0"/>
              <a:t>Gerenciador de comunicação interprocessos (IPC)</a:t>
            </a:r>
          </a:p>
          <a:p>
            <a:pPr>
              <a:buNone/>
            </a:pPr>
            <a:r>
              <a:rPr lang="pt-BR" sz="2800" dirty="0" smtClean="0"/>
              <a:t>Gerenciador de sistemas de arquivos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800" b="1" dirty="0" smtClean="0"/>
              <a:t>O que se espera do SO:</a:t>
            </a:r>
          </a:p>
          <a:p>
            <a:pPr>
              <a:buNone/>
            </a:pPr>
            <a:r>
              <a:rPr lang="pt-BR" sz="2800" dirty="0" smtClean="0"/>
              <a:t>Eficiência</a:t>
            </a:r>
          </a:p>
          <a:p>
            <a:pPr>
              <a:buNone/>
            </a:pPr>
            <a:r>
              <a:rPr lang="pt-BR" sz="2800" dirty="0" smtClean="0"/>
              <a:t>Robustez</a:t>
            </a:r>
          </a:p>
          <a:p>
            <a:pPr>
              <a:buNone/>
            </a:pPr>
            <a:r>
              <a:rPr lang="pt-BR" sz="2800" dirty="0" err="1" smtClean="0"/>
              <a:t>Escalabilidade</a:t>
            </a:r>
            <a:endParaRPr lang="pt-BR" sz="2800" dirty="0" smtClean="0"/>
          </a:p>
          <a:p>
            <a:pPr>
              <a:buNone/>
            </a:pPr>
            <a:r>
              <a:rPr lang="pt-BR" sz="2800" dirty="0" err="1" smtClean="0"/>
              <a:t>Extensibilidade</a:t>
            </a: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Portabilidade</a:t>
            </a:r>
          </a:p>
          <a:p>
            <a:pPr>
              <a:buNone/>
            </a:pPr>
            <a:r>
              <a:rPr lang="pt-BR" sz="2800" dirty="0" smtClean="0"/>
              <a:t>Segurança</a:t>
            </a:r>
          </a:p>
          <a:p>
            <a:pPr>
              <a:buNone/>
            </a:pPr>
            <a:r>
              <a:rPr lang="pt-BR" sz="2800" dirty="0" smtClean="0"/>
              <a:t>Interatividade</a:t>
            </a:r>
          </a:p>
          <a:p>
            <a:pPr>
              <a:buNone/>
            </a:pPr>
            <a:r>
              <a:rPr lang="pt-BR" sz="2800" dirty="0" smtClean="0"/>
              <a:t>Usabilidade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Principais esquemas de arquitetura de SO:</a:t>
            </a:r>
          </a:p>
          <a:p>
            <a:pPr>
              <a:buNone/>
            </a:pPr>
            <a:r>
              <a:rPr lang="pt-BR" sz="2800" dirty="0" smtClean="0"/>
              <a:t>Monolítica</a:t>
            </a:r>
          </a:p>
          <a:p>
            <a:pPr>
              <a:buNone/>
            </a:pPr>
            <a:r>
              <a:rPr lang="pt-BR" sz="2800" dirty="0" smtClean="0"/>
              <a:t>Prós: Rapidez e alta eficiência</a:t>
            </a:r>
          </a:p>
          <a:p>
            <a:pPr>
              <a:buNone/>
            </a:pPr>
            <a:r>
              <a:rPr lang="pt-BR" sz="2800" dirty="0" smtClean="0"/>
              <a:t>Contras: Suscetíveis a código maliciosos e falhas. Difícil isolar um problema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28800"/>
            <a:ext cx="6715125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Principais esquemas de arquitetura de SO:</a:t>
            </a:r>
          </a:p>
          <a:p>
            <a:pPr>
              <a:buNone/>
            </a:pPr>
            <a:r>
              <a:rPr lang="pt-BR" sz="2800" dirty="0" smtClean="0"/>
              <a:t>Camada</a:t>
            </a:r>
          </a:p>
          <a:p>
            <a:pPr>
              <a:buNone/>
            </a:pPr>
            <a:r>
              <a:rPr lang="pt-BR" sz="2800" dirty="0" smtClean="0"/>
              <a:t>Prós: </a:t>
            </a:r>
            <a:r>
              <a:rPr lang="pt-BR" sz="2800" dirty="0" err="1" smtClean="0"/>
              <a:t>Modularização</a:t>
            </a:r>
            <a:r>
              <a:rPr lang="pt-BR" sz="2800" dirty="0" smtClean="0"/>
              <a:t>, facilita depuração</a:t>
            </a:r>
          </a:p>
          <a:p>
            <a:pPr>
              <a:buNone/>
            </a:pPr>
            <a:r>
              <a:rPr lang="pt-BR" sz="2800" dirty="0" smtClean="0"/>
              <a:t>Contras: Perda de eficiência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132856"/>
            <a:ext cx="7223760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b="1" dirty="0" smtClean="0"/>
              <a:t>Principais esquemas de arquitetura de SO:</a:t>
            </a:r>
          </a:p>
          <a:p>
            <a:pPr>
              <a:buNone/>
            </a:pPr>
            <a:r>
              <a:rPr lang="pt-BR" sz="2800" dirty="0" smtClean="0"/>
              <a:t>Micronúcleo</a:t>
            </a:r>
          </a:p>
          <a:p>
            <a:pPr>
              <a:buNone/>
            </a:pPr>
            <a:r>
              <a:rPr lang="pt-BR" sz="2800" dirty="0" smtClean="0"/>
              <a:t>Prós: Extensíveis, portáveis, escaláveis e robustos</a:t>
            </a:r>
          </a:p>
          <a:p>
            <a:pPr>
              <a:buNone/>
            </a:pPr>
            <a:r>
              <a:rPr lang="pt-BR" sz="2800" dirty="0" smtClean="0"/>
              <a:t>Contras: Alto custo de comunicação entre os módulos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204864"/>
            <a:ext cx="602932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Sistemas de numeração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Em computação são usados vários sistemas de numeração : Binário, </a:t>
            </a:r>
            <a:r>
              <a:rPr lang="pt-BR" dirty="0" err="1" smtClean="0"/>
              <a:t>Octal</a:t>
            </a:r>
            <a:r>
              <a:rPr lang="pt-BR" dirty="0" smtClean="0"/>
              <a:t>, Decimal e Hexadecimal</a:t>
            </a:r>
            <a:endParaRPr lang="pt-BR" sz="2800" b="1" dirty="0" smtClean="0"/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dirty="0" smtClean="0"/>
              <a:t>Binário : Hardware (Processador, barramento)</a:t>
            </a:r>
          </a:p>
          <a:p>
            <a:pPr>
              <a:buNone/>
            </a:pPr>
            <a:r>
              <a:rPr lang="pt-BR" dirty="0" err="1" smtClean="0"/>
              <a:t>Octal</a:t>
            </a:r>
            <a:r>
              <a:rPr lang="pt-BR" dirty="0" smtClean="0"/>
              <a:t> : Dispositivos de armazenamento, facilitava a programação, substituindo o binário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Sistemas de numeração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Decimal : sistema numérico usado pelo ser humano. O computador não utiliza diretamente.  </a:t>
            </a:r>
            <a:endParaRPr lang="pt-BR" sz="2800" b="1" dirty="0" smtClean="0"/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r>
              <a:rPr lang="pt-BR" sz="2800" dirty="0" smtClean="0"/>
              <a:t>Hexadecimal : Mesmo uso do </a:t>
            </a:r>
            <a:r>
              <a:rPr lang="pt-BR" sz="2800" dirty="0" err="1" smtClean="0"/>
              <a:t>octal</a:t>
            </a:r>
            <a:endParaRPr lang="pt-BR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Sistemas de numeração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Representação : o número de símbolos equivale a base do sistema de numeração.</a:t>
            </a:r>
          </a:p>
          <a:p>
            <a:pPr>
              <a:buNone/>
            </a:pPr>
            <a:r>
              <a:rPr lang="pt-BR" sz="2800" dirty="0" smtClean="0"/>
              <a:t>Exemplo : Binário 0 e 1. </a:t>
            </a:r>
            <a:r>
              <a:rPr lang="pt-BR" sz="2800" dirty="0" err="1" smtClean="0"/>
              <a:t>Octal</a:t>
            </a:r>
            <a:r>
              <a:rPr lang="pt-BR" sz="2800" dirty="0" smtClean="0"/>
              <a:t> 0,1,2,3,4,5,6 e 7.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Conversão: seja o número x</a:t>
            </a:r>
          </a:p>
          <a:p>
            <a:pPr>
              <a:buNone/>
            </a:pPr>
            <a:r>
              <a:rPr lang="pt-BR" sz="2800" dirty="0" smtClean="0"/>
              <a:t>                      x*(número da base)</a:t>
            </a:r>
            <a:r>
              <a:rPr lang="pt-BR" sz="2800" dirty="0" err="1" smtClean="0"/>
              <a:t>^Posição</a:t>
            </a:r>
            <a:r>
              <a:rPr lang="pt-BR" sz="2800" dirty="0" smtClean="0"/>
              <a:t> -1</a:t>
            </a:r>
          </a:p>
          <a:p>
            <a:pPr>
              <a:buNone/>
            </a:pPr>
            <a:r>
              <a:rPr lang="pt-BR" sz="2800" dirty="0" smtClean="0"/>
              <a:t>Exemplo: 1 0 1 1 (binário)</a:t>
            </a:r>
          </a:p>
          <a:p>
            <a:pPr>
              <a:buNone/>
            </a:pPr>
            <a:r>
              <a:rPr lang="pt-BR" sz="2800" dirty="0" smtClean="0"/>
              <a:t>=1*2^3 + 0*2^2+ 1*2^1 +1*2^0 = 11 (decimal)  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Sistemas de numeração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Byte : Menor porção de memória endereçável.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Possui 8 bits, melhor número para armazenar 1 caractere (idioma inglês).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Pode ser dividido em 2, um </a:t>
            </a:r>
            <a:r>
              <a:rPr lang="pt-BR" sz="2800" dirty="0" err="1" smtClean="0"/>
              <a:t>nibble</a:t>
            </a:r>
            <a:r>
              <a:rPr lang="pt-BR" sz="2800" dirty="0" smtClean="0"/>
              <a:t>, menor porção de bits capaz de </a:t>
            </a:r>
            <a:r>
              <a:rPr lang="pt-BR" sz="2800" smtClean="0"/>
              <a:t>armazenar números de 0 a 9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Noções de Hardware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800" dirty="0" smtClean="0"/>
              <a:t>-Placa mãe ou principal: circuito impresso que integra todos os hardwares.  Tem as </a:t>
            </a:r>
            <a:r>
              <a:rPr lang="pt-BR" sz="2800" dirty="0" err="1" smtClean="0"/>
              <a:t>ROMs</a:t>
            </a:r>
            <a:r>
              <a:rPr lang="pt-BR" sz="2800" dirty="0" smtClean="0"/>
              <a:t> principais, como a BIOS e </a:t>
            </a:r>
            <a:r>
              <a:rPr lang="pt-BR" sz="2800" dirty="0" err="1" smtClean="0"/>
              <a:t>Bootstrap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-Processador: CPU, ULA e Registradores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-Relógio : Fornece o pulso sincronizador\orquestrador do sistema</a:t>
            </a:r>
          </a:p>
          <a:p>
            <a:pPr>
              <a:buNone/>
            </a:pPr>
            <a:r>
              <a:rPr lang="pt-BR" sz="2800" dirty="0" smtClean="0"/>
              <a:t>-Memória:  Dispositivo de armazenamento volátil usado para a operação computacional.</a:t>
            </a:r>
            <a:endParaRPr lang="pt-BR" sz="2800" dirty="0" smtClean="0"/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endParaRPr lang="pt-BR" sz="28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Noções de Hardware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-Armazenamento Secundário : buffers, discos, fitas, mídias ópticas. Pode ser volátil ou não.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-Barramento: trilhas físicas </a:t>
            </a:r>
            <a:r>
              <a:rPr lang="pt-BR" sz="2800" dirty="0" smtClean="0"/>
              <a:t>por </a:t>
            </a:r>
            <a:r>
              <a:rPr lang="pt-BR" sz="2800" dirty="0" smtClean="0"/>
              <a:t>onde são transmitidas as informações</a:t>
            </a:r>
          </a:p>
          <a:p>
            <a:pPr>
              <a:buNone/>
            </a:pPr>
            <a:endParaRPr lang="pt-BR" sz="2800" b="1" dirty="0" smtClean="0"/>
          </a:p>
          <a:p>
            <a:pPr>
              <a:buNone/>
            </a:pPr>
            <a:endParaRPr lang="pt-BR" sz="28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             Introdução </a:t>
            </a:r>
            <a:r>
              <a:rPr lang="pt-BR" sz="3200" dirty="0" smtClean="0"/>
              <a:t>a Sistemas Operacionais</a:t>
            </a:r>
            <a:endParaRPr lang="pt-B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1533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800" dirty="0" smtClean="0"/>
              <a:t>Definição de Sistema Operacional SO :</a:t>
            </a:r>
          </a:p>
          <a:p>
            <a:pPr>
              <a:buNone/>
            </a:pPr>
            <a:r>
              <a:rPr lang="pt-BR" sz="2800" dirty="0" smtClean="0"/>
              <a:t>É um software que tem por função primária habilitar a utilização do hardware e gerencia-lo, bem como os recursos e abstrações de software.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dirty="0" smtClean="0"/>
              <a:t> É composto por duas partes:</a:t>
            </a:r>
          </a:p>
          <a:p>
            <a:pPr>
              <a:buNone/>
            </a:pPr>
            <a:r>
              <a:rPr lang="pt-BR" sz="2800" dirty="0" err="1" smtClean="0"/>
              <a:t>Kernel</a:t>
            </a:r>
            <a:r>
              <a:rPr lang="pt-BR" sz="2800" dirty="0" smtClean="0"/>
              <a:t> ou núcleo: É a porção do SO responsável pelo gerenciamento do hardware e software de um sistema computacional</a:t>
            </a:r>
          </a:p>
          <a:p>
            <a:pPr>
              <a:buNone/>
            </a:pPr>
            <a:r>
              <a:rPr lang="pt-BR" sz="2800" dirty="0" smtClean="0"/>
              <a:t>Shell ou interface: Porção do SO que permite a interação com o usuário.</a:t>
            </a:r>
          </a:p>
          <a:p>
            <a:pPr>
              <a:buNone/>
            </a:pPr>
            <a:endParaRPr lang="pt-BR" sz="28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19123</TotalTime>
  <Words>788</Words>
  <Application>Microsoft Office PowerPoint</Application>
  <PresentationFormat>Apresentação na tela (4:3)</PresentationFormat>
  <Paragraphs>136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SCS - Sistemas Computacionais e Segurança</vt:lpstr>
      <vt:lpstr>Agenda</vt:lpstr>
      <vt:lpstr> Sistemas de numeração</vt:lpstr>
      <vt:lpstr> Sistemas de numeração</vt:lpstr>
      <vt:lpstr> Sistemas de numeração</vt:lpstr>
      <vt:lpstr> Sistemas de numeração</vt:lpstr>
      <vt:lpstr>Noções de Hardware</vt:lpstr>
      <vt:lpstr>Noções de Hardware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  <vt:lpstr>             Introdução a Sistemas Operacionais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 e Mobile</dc:title>
  <dc:creator>Raul Loula</dc:creator>
  <cp:lastModifiedBy>Raul Loula</cp:lastModifiedBy>
  <cp:revision>215</cp:revision>
  <dcterms:created xsi:type="dcterms:W3CDTF">2022-07-28T22:59:50Z</dcterms:created>
  <dcterms:modified xsi:type="dcterms:W3CDTF">2023-08-19T19:14:03Z</dcterms:modified>
</cp:coreProperties>
</file>