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305" r:id="rId5"/>
    <p:sldId id="282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21" r:id="rId19"/>
    <p:sldId id="318" r:id="rId20"/>
    <p:sldId id="319" r:id="rId21"/>
    <p:sldId id="320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30/08/2023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SCS - Sistemas Computacionais e Segurança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</a:t>
            </a:r>
            <a:r>
              <a:rPr lang="pt-BR" dirty="0" smtClean="0"/>
              <a:t> Processos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sz="2800" b="1" dirty="0" smtClean="0"/>
              <a:t>Interrupções de software: </a:t>
            </a:r>
            <a:r>
              <a:rPr lang="pt-BR" sz="2800" dirty="0" smtClean="0"/>
              <a:t>são </a:t>
            </a:r>
            <a:r>
              <a:rPr lang="pt-BR" sz="2800" dirty="0" smtClean="0"/>
              <a:t>sinalizações geradas pelo próprio processamento do código fonte. Definido pela arquitetura de processador.</a:t>
            </a:r>
          </a:p>
          <a:p>
            <a:pPr>
              <a:buNone/>
            </a:pPr>
            <a:endParaRPr lang="pt-BR" sz="2800" b="1" dirty="0" smtClean="0"/>
          </a:p>
          <a:p>
            <a:pPr>
              <a:buNone/>
            </a:pPr>
            <a:r>
              <a:rPr lang="pt-BR" sz="2800" b="1" dirty="0" smtClean="0"/>
              <a:t>Falha: </a:t>
            </a:r>
            <a:r>
              <a:rPr lang="pt-BR" sz="2800" dirty="0" smtClean="0"/>
              <a:t>Indicam problemas no processamento da aplicação-&gt; falha de acesso, corrupção de dados.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b="1" dirty="0" smtClean="0"/>
              <a:t>Desvio: </a:t>
            </a:r>
            <a:r>
              <a:rPr lang="pt-BR" sz="2800" dirty="0" smtClean="0"/>
              <a:t>Fim de programa ou transbordo de registrador</a:t>
            </a:r>
          </a:p>
          <a:p>
            <a:pPr>
              <a:buNone/>
            </a:pPr>
            <a:endParaRPr lang="pt-BR" sz="2800" b="1" dirty="0" smtClean="0"/>
          </a:p>
          <a:p>
            <a:pPr>
              <a:buNone/>
            </a:pPr>
            <a:r>
              <a:rPr lang="pt-BR" sz="2800" b="1" dirty="0" smtClean="0"/>
              <a:t>Aborto: </a:t>
            </a:r>
            <a:r>
              <a:rPr lang="pt-BR" sz="2800" dirty="0" smtClean="0"/>
              <a:t>Falha irrecuperável. O processo é extinto</a:t>
            </a:r>
            <a:endParaRPr lang="pt-BR" sz="2800" dirty="0" smtClean="0"/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endParaRPr lang="pt-BR" sz="2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melhor definir thread, o ideal é dividi-las nos contextos em que ela pode ocorrer. Existem dois tipos:</a:t>
            </a:r>
          </a:p>
          <a:p>
            <a:endParaRPr lang="pt-BR" dirty="0" smtClean="0"/>
          </a:p>
          <a:p>
            <a:r>
              <a:rPr lang="pt-BR" b="1" i="1" dirty="0" err="1" smtClean="0"/>
              <a:t>Kernel-Level</a:t>
            </a:r>
            <a:r>
              <a:rPr lang="pt-BR" b="1" i="1" dirty="0" smtClean="0"/>
              <a:t> Thread KLT</a:t>
            </a:r>
            <a:r>
              <a:rPr lang="pt-BR" i="1" dirty="0" smtClean="0"/>
              <a:t> – </a:t>
            </a:r>
            <a:r>
              <a:rPr lang="pt-BR" dirty="0" smtClean="0"/>
              <a:t>Nível de sistema operacional</a:t>
            </a:r>
          </a:p>
          <a:p>
            <a:r>
              <a:rPr lang="pt-BR" b="1" i="1" dirty="0" err="1" smtClean="0"/>
              <a:t>User-Level</a:t>
            </a:r>
            <a:r>
              <a:rPr lang="pt-BR" b="1" i="1" dirty="0" smtClean="0"/>
              <a:t> Thread ULT</a:t>
            </a:r>
            <a:r>
              <a:rPr lang="pt-BR" i="1" dirty="0" smtClean="0"/>
              <a:t> – </a:t>
            </a:r>
            <a:r>
              <a:rPr lang="pt-BR" dirty="0" smtClean="0"/>
              <a:t>Nível de usuário/programa</a:t>
            </a:r>
            <a:endParaRPr lang="pt-BR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Kernel-Level</a:t>
            </a:r>
            <a:r>
              <a:rPr lang="pt-BR" dirty="0" smtClean="0"/>
              <a:t> Thread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556792"/>
            <a:ext cx="4331970" cy="419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Kernel-Level</a:t>
            </a:r>
            <a:r>
              <a:rPr lang="pt-BR" dirty="0" smtClean="0"/>
              <a:t> Thread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Depende do hardware: deve haver suporte para multiprocessamento</a:t>
            </a:r>
          </a:p>
          <a:p>
            <a:r>
              <a:rPr lang="pt-BR" dirty="0" smtClean="0"/>
              <a:t>Depende do sistema operacional: o sistema operacional deve ter suporte a thread (</a:t>
            </a:r>
            <a:r>
              <a:rPr lang="pt-BR" dirty="0" err="1" smtClean="0"/>
              <a:t>Hypervisor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User-Level</a:t>
            </a:r>
            <a:r>
              <a:rPr lang="pt-BR" dirty="0" smtClean="0"/>
              <a:t> Thread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772816"/>
            <a:ext cx="4184332" cy="3800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User-Level</a:t>
            </a:r>
            <a:r>
              <a:rPr lang="pt-BR" dirty="0" smtClean="0"/>
              <a:t> Thread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Depende de biblioteca de linguagem para ser implementada</a:t>
            </a:r>
          </a:p>
          <a:p>
            <a:r>
              <a:rPr lang="pt-BR" dirty="0" smtClean="0"/>
              <a:t>Pode ser implementada mesmo que o SO não tenha suporte a thread</a:t>
            </a:r>
          </a:p>
          <a:p>
            <a:r>
              <a:rPr lang="pt-BR" dirty="0" smtClean="0"/>
              <a:t>A existência da thread é desconhecida pelo SO. Todo controle é feito pela aplicação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Thread: em tradução direta pode ser: fio, linha;  passar linha pela agulha , ideia ou qualidade que conecta coisas.</a:t>
            </a:r>
          </a:p>
          <a:p>
            <a:r>
              <a:rPr lang="pt-BR" dirty="0" smtClean="0"/>
              <a:t>No ambiente computacional é maneira\forma em que tarefas, programas, partes de um programa podem ser executados. Neste caso, a execução é simultânea.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necessariamente as threads são executadas ao mesmo tempo.</a:t>
            </a:r>
          </a:p>
          <a:p>
            <a:r>
              <a:rPr lang="pt-BR" dirty="0" smtClean="0"/>
              <a:t>Tanto em nível de aplicação, quanto em nível de SO, ocorre escalonamento.</a:t>
            </a:r>
          </a:p>
          <a:p>
            <a:r>
              <a:rPr lang="pt-BR" dirty="0" smtClean="0"/>
              <a:t>A alternância rápida entre as threads pode dar a ilusão de processamento simultâneo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Vantagens: é mais fácil carregar </a:t>
            </a:r>
            <a:r>
              <a:rPr lang="pt-BR" dirty="0" smtClean="0"/>
              <a:t>uma thread do que um programa</a:t>
            </a:r>
          </a:p>
          <a:p>
            <a:r>
              <a:rPr lang="pt-BR" dirty="0" smtClean="0"/>
              <a:t>Permite utilização da área de código do PCB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Desvantagem: Aumento da complexidade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       Coordenação entre threads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772816"/>
            <a:ext cx="7371874" cy="40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-Processos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-Thread</a:t>
            </a:r>
          </a:p>
          <a:p>
            <a:pPr>
              <a:buNone/>
            </a:pPr>
            <a:r>
              <a:rPr lang="pt-BR" dirty="0" smtClean="0"/>
              <a:t>-</a:t>
            </a:r>
            <a:r>
              <a:rPr lang="pt-BR" dirty="0" err="1" smtClean="0"/>
              <a:t>Deadlock</a:t>
            </a:r>
            <a:endParaRPr lang="pt-B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                </a:t>
            </a:r>
            <a:r>
              <a:rPr lang="pt-BR" sz="3200" dirty="0" smtClean="0"/>
              <a:t>Coordenação entre threads\processos</a:t>
            </a:r>
            <a:endParaRPr lang="pt-BR" sz="3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-</a:t>
            </a:r>
            <a:r>
              <a:rPr lang="pt-BR" dirty="0" err="1" smtClean="0"/>
              <a:t>Mutual</a:t>
            </a:r>
            <a:r>
              <a:rPr lang="pt-BR" dirty="0" smtClean="0"/>
              <a:t> </a:t>
            </a:r>
            <a:r>
              <a:rPr lang="pt-BR" dirty="0" err="1" smtClean="0"/>
              <a:t>Exclusion</a:t>
            </a:r>
            <a:r>
              <a:rPr lang="pt-BR" dirty="0" smtClean="0"/>
              <a:t> (Exclusão mútua) – </a:t>
            </a:r>
            <a:r>
              <a:rPr lang="pt-BR" dirty="0" err="1" smtClean="0"/>
              <a:t>Mutex</a:t>
            </a:r>
            <a:endParaRPr lang="pt-BR" dirty="0" smtClean="0"/>
          </a:p>
          <a:p>
            <a:r>
              <a:rPr lang="pt-BR" dirty="0" smtClean="0"/>
              <a:t>Método usado para acessar regiões críticas de código. Permite que o acesso seja exclusivo, impedindo todo o tipo de inconsistência.</a:t>
            </a:r>
          </a:p>
          <a:p>
            <a:r>
              <a:rPr lang="pt-BR" dirty="0" smtClean="0"/>
              <a:t>Semáforo: Mecanismo de sinalizar de aguardar e prosseguir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           </a:t>
            </a:r>
            <a:r>
              <a:rPr lang="pt-BR" sz="3200" dirty="0" smtClean="0"/>
              <a:t>Coordenação entre </a:t>
            </a:r>
            <a:r>
              <a:rPr lang="pt-BR" sz="3200" dirty="0" smtClean="0"/>
              <a:t>threads\processos</a:t>
            </a:r>
            <a:endParaRPr lang="pt-BR" sz="3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988840"/>
            <a:ext cx="5553551" cy="382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err="1" smtClean="0"/>
              <a:t>Deadlock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Condições para </a:t>
            </a:r>
            <a:r>
              <a:rPr lang="pt-BR" dirty="0" err="1" smtClean="0"/>
              <a:t>Deadlock</a:t>
            </a:r>
            <a:r>
              <a:rPr lang="pt-BR" dirty="0" smtClean="0"/>
              <a:t>:</a:t>
            </a:r>
          </a:p>
          <a:p>
            <a:r>
              <a:rPr lang="pt-BR" dirty="0" smtClean="0"/>
              <a:t>Exclusão Mútua</a:t>
            </a:r>
          </a:p>
          <a:p>
            <a:r>
              <a:rPr lang="pt-BR" dirty="0" smtClean="0"/>
              <a:t>Posse e espera</a:t>
            </a:r>
          </a:p>
          <a:p>
            <a:r>
              <a:rPr lang="pt-BR" dirty="0" smtClean="0"/>
              <a:t>Não preempção</a:t>
            </a:r>
          </a:p>
          <a:p>
            <a:r>
              <a:rPr lang="pt-BR" dirty="0" smtClean="0"/>
              <a:t>Espera circular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err="1" smtClean="0"/>
              <a:t>Deadlock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772816"/>
            <a:ext cx="6324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err="1" smtClean="0"/>
              <a:t>Deadlock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Como lidar com </a:t>
            </a:r>
            <a:r>
              <a:rPr lang="pt-BR" dirty="0" err="1" smtClean="0"/>
              <a:t>deadlock</a:t>
            </a:r>
            <a:r>
              <a:rPr lang="pt-BR" dirty="0" smtClean="0"/>
              <a:t>: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A- Evitar entrar em </a:t>
            </a:r>
            <a:r>
              <a:rPr lang="pt-BR" dirty="0" err="1" smtClean="0"/>
              <a:t>deadlock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B- Permitir, detectar e corrigi-lo</a:t>
            </a:r>
          </a:p>
          <a:p>
            <a:pPr>
              <a:buNone/>
            </a:pPr>
            <a:r>
              <a:rPr lang="pt-BR" dirty="0" smtClean="0"/>
              <a:t>C- Ignorar e assumir que não ocorrem</a:t>
            </a:r>
          </a:p>
          <a:p>
            <a:endParaRPr lang="pt-BR" dirty="0" smtClean="0"/>
          </a:p>
          <a:p>
            <a:r>
              <a:rPr lang="pt-BR" dirty="0" smtClean="0"/>
              <a:t>Abordagem para evitar que nunca ocorra é a combinação de A e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err="1" smtClean="0"/>
              <a:t>Deadlock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Prevenção (Posse e espera):</a:t>
            </a:r>
          </a:p>
          <a:p>
            <a:pPr>
              <a:buNone/>
            </a:pPr>
            <a:r>
              <a:rPr lang="pt-BR" dirty="0" smtClean="0"/>
              <a:t>-Processo só inicia se tiver todos os recursos</a:t>
            </a:r>
          </a:p>
          <a:p>
            <a:pPr>
              <a:buNone/>
            </a:pPr>
            <a:r>
              <a:rPr lang="pt-BR" dirty="0" smtClean="0"/>
              <a:t>-Quando solicitar um recurso, liberar o que não está em uso. </a:t>
            </a:r>
          </a:p>
          <a:p>
            <a:pPr>
              <a:buNone/>
            </a:pPr>
            <a:r>
              <a:rPr lang="pt-BR" dirty="0" smtClean="0"/>
              <a:t>Problemas-&gt; Inanição, baixa utilização e subaproveitamento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err="1" smtClean="0"/>
              <a:t>Deadlock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Prevenção (Preempção):</a:t>
            </a:r>
          </a:p>
          <a:p>
            <a:pPr>
              <a:buNone/>
            </a:pPr>
            <a:r>
              <a:rPr lang="pt-BR" dirty="0" smtClean="0"/>
              <a:t>-Quando o processo solicitar e recurso e for negado, salva o estado e libera os recursos alocados.</a:t>
            </a:r>
          </a:p>
          <a:p>
            <a:pPr>
              <a:buNone/>
            </a:pPr>
            <a:r>
              <a:rPr lang="pt-BR" dirty="0" smtClean="0"/>
              <a:t>-Confisco de recursos não usados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Problemas-&gt; Nem sempre é possível salvar o estado 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err="1" smtClean="0"/>
              <a:t>Deadlock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Prevenção (Espera circular):</a:t>
            </a:r>
          </a:p>
          <a:p>
            <a:pPr>
              <a:buNone/>
            </a:pPr>
            <a:r>
              <a:rPr lang="pt-BR" dirty="0" smtClean="0"/>
              <a:t>-Evitar ciclos</a:t>
            </a:r>
          </a:p>
          <a:p>
            <a:pPr>
              <a:buNone/>
            </a:pPr>
            <a:r>
              <a:rPr lang="pt-BR" dirty="0" smtClean="0"/>
              <a:t>-Estabelecer prioridade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Problemas-&gt;Evitar e detectar ciclo fica complicado em ambiente de múltiplas instâncias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err="1" smtClean="0"/>
              <a:t>Deadlock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Prevenção (Espera circular):</a:t>
            </a:r>
          </a:p>
          <a:p>
            <a:pPr>
              <a:buNone/>
            </a:pPr>
            <a:r>
              <a:rPr lang="pt-BR" dirty="0" smtClean="0"/>
              <a:t>-Evitar ciclos</a:t>
            </a:r>
          </a:p>
          <a:p>
            <a:pPr>
              <a:buNone/>
            </a:pPr>
            <a:r>
              <a:rPr lang="pt-BR" dirty="0" smtClean="0"/>
              <a:t>-Estabelecer prioridade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-Algoritmo do Banqueiro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err="1" smtClean="0"/>
              <a:t>Deadlock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Recuperação de </a:t>
            </a:r>
            <a:r>
              <a:rPr lang="pt-BR" dirty="0" err="1" smtClean="0"/>
              <a:t>deadlock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smtClean="0"/>
              <a:t>-Eliminar todos os processos em </a:t>
            </a:r>
            <a:r>
              <a:rPr lang="pt-BR" dirty="0" err="1" smtClean="0"/>
              <a:t>deadlock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-Eliminar 1 a 1 até eliminar o </a:t>
            </a:r>
            <a:r>
              <a:rPr lang="pt-BR" dirty="0" err="1" smtClean="0"/>
              <a:t>deadlock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-Confiscar recursos até eliminar o </a:t>
            </a:r>
            <a:r>
              <a:rPr lang="pt-BR" dirty="0" err="1" smtClean="0"/>
              <a:t>deadlock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</a:t>
            </a:r>
            <a:r>
              <a:rPr lang="pt-BR" dirty="0" smtClean="0"/>
              <a:t> Processos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800" b="1" dirty="0" smtClean="0"/>
              <a:t>Processo: </a:t>
            </a:r>
            <a:r>
              <a:rPr lang="pt-BR" sz="2800" dirty="0" smtClean="0"/>
              <a:t>é um programa em execução</a:t>
            </a:r>
          </a:p>
          <a:p>
            <a:pPr>
              <a:buNone/>
            </a:pPr>
            <a:endParaRPr lang="pt-BR" sz="2800" b="1" dirty="0" smtClean="0"/>
          </a:p>
          <a:p>
            <a:pPr>
              <a:buNone/>
            </a:pPr>
            <a:r>
              <a:rPr lang="pt-BR" sz="2800" b="1" dirty="0" smtClean="0"/>
              <a:t>Programa: </a:t>
            </a:r>
            <a:r>
              <a:rPr lang="pt-BR" sz="2800" dirty="0" smtClean="0"/>
              <a:t>é </a:t>
            </a:r>
            <a:r>
              <a:rPr lang="pt-BR" sz="2800" dirty="0" smtClean="0"/>
              <a:t>a definição de um algoritmo, em linguagem de máquina que pode ser observado.</a:t>
            </a:r>
          </a:p>
          <a:p>
            <a:pPr>
              <a:buNone/>
            </a:pPr>
            <a:endParaRPr lang="pt-BR" sz="2800" b="1" dirty="0" smtClean="0"/>
          </a:p>
          <a:p>
            <a:pPr>
              <a:buNone/>
            </a:pPr>
            <a:r>
              <a:rPr lang="pt-BR" sz="2800" b="1" dirty="0" smtClean="0"/>
              <a:t>*Processo é objeto, programa é classe. Ou ainda, processo é o prédio, programa é a planta.</a:t>
            </a:r>
            <a:endParaRPr lang="pt-BR" sz="2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</a:t>
            </a:r>
            <a:r>
              <a:rPr lang="pt-BR" dirty="0" smtClean="0"/>
              <a:t> Processos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844824"/>
            <a:ext cx="6092190" cy="378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</a:t>
            </a:r>
            <a:r>
              <a:rPr lang="pt-BR" dirty="0" smtClean="0"/>
              <a:t> Processos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800" b="1" dirty="0" smtClean="0"/>
              <a:t>1-Despacho</a:t>
            </a:r>
          </a:p>
          <a:p>
            <a:pPr>
              <a:buNone/>
            </a:pPr>
            <a:r>
              <a:rPr lang="pt-BR" sz="2800" b="1" dirty="0" smtClean="0"/>
              <a:t>2-Temporizador esgotado</a:t>
            </a:r>
          </a:p>
          <a:p>
            <a:pPr>
              <a:buNone/>
            </a:pPr>
            <a:r>
              <a:rPr lang="pt-BR" sz="2800" b="1" dirty="0" smtClean="0"/>
              <a:t>3-Bloqueio</a:t>
            </a:r>
          </a:p>
          <a:p>
            <a:pPr>
              <a:buNone/>
            </a:pPr>
            <a:r>
              <a:rPr lang="pt-BR" sz="2800" b="1" dirty="0" smtClean="0"/>
              <a:t>4-Despertar</a:t>
            </a:r>
            <a:endParaRPr lang="pt-BR" sz="2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</a:t>
            </a:r>
            <a:r>
              <a:rPr lang="pt-BR" dirty="0" smtClean="0"/>
              <a:t> Processos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sz="2800" b="1" dirty="0" smtClean="0"/>
              <a:t>PID: </a:t>
            </a:r>
            <a:r>
              <a:rPr lang="pt-BR" sz="2800" b="1" dirty="0" err="1" smtClean="0"/>
              <a:t>Process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Identifier</a:t>
            </a:r>
            <a:endParaRPr lang="pt-BR" sz="2800" b="1" dirty="0" smtClean="0"/>
          </a:p>
          <a:p>
            <a:pPr>
              <a:buNone/>
            </a:pPr>
            <a:r>
              <a:rPr lang="pt-BR" sz="2800" b="1" dirty="0" smtClean="0"/>
              <a:t>PCB: </a:t>
            </a:r>
            <a:r>
              <a:rPr lang="pt-BR" sz="2800" b="1" dirty="0" err="1" smtClean="0"/>
              <a:t>Process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Control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Block</a:t>
            </a:r>
            <a:r>
              <a:rPr lang="pt-BR" sz="2800" b="1" dirty="0" smtClean="0"/>
              <a:t> (</a:t>
            </a:r>
            <a:r>
              <a:rPr lang="pt-BR" sz="2800" b="1" dirty="0" err="1" smtClean="0"/>
              <a:t>struct</a:t>
            </a:r>
            <a:r>
              <a:rPr lang="pt-BR" sz="2800" b="1" dirty="0" smtClean="0"/>
              <a:t>\</a:t>
            </a:r>
            <a:r>
              <a:rPr lang="pt-BR" sz="2800" b="1" dirty="0" err="1" smtClean="0"/>
              <a:t>record</a:t>
            </a:r>
            <a:r>
              <a:rPr lang="pt-BR" sz="2800" b="1" dirty="0" smtClean="0"/>
              <a:t>)</a:t>
            </a:r>
          </a:p>
          <a:p>
            <a:pPr>
              <a:buNone/>
            </a:pPr>
            <a:r>
              <a:rPr lang="pt-BR" sz="2800" dirty="0" smtClean="0"/>
              <a:t>-PID</a:t>
            </a:r>
          </a:p>
          <a:p>
            <a:pPr>
              <a:buNone/>
            </a:pPr>
            <a:r>
              <a:rPr lang="pt-BR" sz="2800" dirty="0" smtClean="0"/>
              <a:t>-Estado do Processo</a:t>
            </a:r>
          </a:p>
          <a:p>
            <a:pPr>
              <a:buNone/>
            </a:pPr>
            <a:r>
              <a:rPr lang="pt-BR" sz="2800" dirty="0" smtClean="0"/>
              <a:t>-Contador do programa</a:t>
            </a:r>
          </a:p>
          <a:p>
            <a:pPr>
              <a:buNone/>
            </a:pPr>
            <a:r>
              <a:rPr lang="pt-BR" sz="2800" dirty="0" smtClean="0"/>
              <a:t>-Prioridade de Escalonamento</a:t>
            </a:r>
          </a:p>
          <a:p>
            <a:pPr>
              <a:buNone/>
            </a:pPr>
            <a:r>
              <a:rPr lang="pt-BR" sz="2800" dirty="0" smtClean="0"/>
              <a:t>-Credenciais</a:t>
            </a:r>
          </a:p>
          <a:p>
            <a:pPr>
              <a:buNone/>
            </a:pPr>
            <a:r>
              <a:rPr lang="pt-BR" sz="2800" dirty="0" smtClean="0"/>
              <a:t>-Ponteiro processo Pai </a:t>
            </a:r>
          </a:p>
          <a:p>
            <a:pPr>
              <a:buNone/>
            </a:pPr>
            <a:r>
              <a:rPr lang="pt-BR" sz="2800" dirty="0" smtClean="0"/>
              <a:t>-Ponteiro processo filho</a:t>
            </a:r>
          </a:p>
          <a:p>
            <a:pPr>
              <a:buNone/>
            </a:pPr>
            <a:r>
              <a:rPr lang="pt-BR" sz="2800" dirty="0" smtClean="0"/>
              <a:t>-Ponteiro para recursos alocados</a:t>
            </a:r>
            <a:endParaRPr lang="pt-BR" sz="2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</a:t>
            </a:r>
            <a:r>
              <a:rPr lang="pt-BR" dirty="0" smtClean="0"/>
              <a:t> Processos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sz="2800" b="1" dirty="0" smtClean="0"/>
              <a:t>Operações sobre processo:</a:t>
            </a:r>
          </a:p>
          <a:p>
            <a:pPr>
              <a:buNone/>
            </a:pPr>
            <a:r>
              <a:rPr lang="pt-BR" sz="2800" dirty="0" smtClean="0"/>
              <a:t>-Criar</a:t>
            </a:r>
          </a:p>
          <a:p>
            <a:pPr>
              <a:buNone/>
            </a:pPr>
            <a:r>
              <a:rPr lang="pt-BR" sz="2800" dirty="0" smtClean="0"/>
              <a:t>-Destruir</a:t>
            </a:r>
          </a:p>
          <a:p>
            <a:pPr>
              <a:buNone/>
            </a:pPr>
            <a:r>
              <a:rPr lang="pt-BR" sz="2800" dirty="0" smtClean="0"/>
              <a:t>-Suspender</a:t>
            </a:r>
          </a:p>
          <a:p>
            <a:pPr>
              <a:buNone/>
            </a:pPr>
            <a:r>
              <a:rPr lang="pt-BR" sz="2800" dirty="0" smtClean="0"/>
              <a:t>-Retomar</a:t>
            </a:r>
          </a:p>
          <a:p>
            <a:pPr>
              <a:buNone/>
            </a:pPr>
            <a:r>
              <a:rPr lang="pt-BR" sz="2800" dirty="0" smtClean="0"/>
              <a:t>-Alterar prioridade</a:t>
            </a:r>
          </a:p>
          <a:p>
            <a:pPr>
              <a:buNone/>
            </a:pPr>
            <a:r>
              <a:rPr lang="pt-BR" sz="2800" dirty="0" smtClean="0"/>
              <a:t>-Bloquear</a:t>
            </a:r>
          </a:p>
          <a:p>
            <a:pPr>
              <a:buNone/>
            </a:pPr>
            <a:r>
              <a:rPr lang="pt-BR" sz="2800" dirty="0" smtClean="0"/>
              <a:t>-Acordar</a:t>
            </a:r>
          </a:p>
          <a:p>
            <a:pPr>
              <a:buNone/>
            </a:pPr>
            <a:r>
              <a:rPr lang="pt-BR" sz="2800" dirty="0" smtClean="0"/>
              <a:t>-Despachar</a:t>
            </a:r>
          </a:p>
          <a:p>
            <a:pPr>
              <a:buNone/>
            </a:pPr>
            <a:r>
              <a:rPr lang="pt-BR" sz="2800" dirty="0" smtClean="0"/>
              <a:t>-Habilitar comunicação entre processos</a:t>
            </a:r>
            <a:endParaRPr lang="pt-BR" sz="2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</a:t>
            </a:r>
            <a:r>
              <a:rPr lang="pt-BR" dirty="0" smtClean="0"/>
              <a:t> Processos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564904"/>
            <a:ext cx="4572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</a:t>
            </a:r>
            <a:r>
              <a:rPr lang="pt-BR" dirty="0" smtClean="0"/>
              <a:t> Processos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800" b="1" dirty="0" smtClean="0"/>
              <a:t>Interrupções: </a:t>
            </a:r>
            <a:r>
              <a:rPr lang="pt-BR" sz="2800" dirty="0" smtClean="0"/>
              <a:t>são </a:t>
            </a:r>
            <a:r>
              <a:rPr lang="pt-BR" sz="2800" dirty="0" smtClean="0"/>
              <a:t>sinalizações </a:t>
            </a:r>
            <a:r>
              <a:rPr lang="pt-BR" sz="2800" dirty="0" smtClean="0"/>
              <a:t>que </a:t>
            </a:r>
            <a:r>
              <a:rPr lang="pt-BR" sz="2800" dirty="0" smtClean="0"/>
              <a:t>habilitam o software a responder sinais do hardware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b="1" dirty="0" smtClean="0"/>
              <a:t>Síncronas: </a:t>
            </a:r>
            <a:r>
              <a:rPr lang="pt-BR" sz="2800" dirty="0" smtClean="0"/>
              <a:t>geradas como resultado da computação corrente. (</a:t>
            </a:r>
            <a:r>
              <a:rPr lang="pt-BR" sz="2800" dirty="0" err="1" smtClean="0"/>
              <a:t>division</a:t>
            </a:r>
            <a:r>
              <a:rPr lang="pt-BR" sz="2800" dirty="0" smtClean="0"/>
              <a:t> </a:t>
            </a:r>
            <a:r>
              <a:rPr lang="pt-BR" sz="2800" dirty="0" err="1" smtClean="0"/>
              <a:t>by</a:t>
            </a:r>
            <a:r>
              <a:rPr lang="pt-BR" sz="2800" dirty="0" smtClean="0"/>
              <a:t> zero)</a:t>
            </a:r>
          </a:p>
          <a:p>
            <a:pPr>
              <a:buNone/>
            </a:pPr>
            <a:r>
              <a:rPr lang="pt-BR" sz="2800" b="1" dirty="0" smtClean="0"/>
              <a:t>Assíncronas</a:t>
            </a:r>
            <a:r>
              <a:rPr lang="pt-BR" sz="2800" b="1" dirty="0" smtClean="0"/>
              <a:t>: </a:t>
            </a:r>
            <a:r>
              <a:rPr lang="pt-BR" sz="2800" dirty="0" smtClean="0"/>
              <a:t>são gerados por eventos não relacionados com o processo corrente</a:t>
            </a:r>
          </a:p>
          <a:p>
            <a:pPr>
              <a:buNone/>
            </a:pPr>
            <a:r>
              <a:rPr lang="pt-BR" sz="2800" b="1" dirty="0" smtClean="0"/>
              <a:t>Exemplos: </a:t>
            </a:r>
            <a:r>
              <a:rPr lang="pt-BR" sz="2800" dirty="0" smtClean="0"/>
              <a:t>E\S, temporizador , interprocessadores</a:t>
            </a:r>
            <a:endParaRPr lang="pt-BR" sz="2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19178</TotalTime>
  <Words>723</Words>
  <Application>Microsoft Office PowerPoint</Application>
  <PresentationFormat>Apresentação na tela (4:3)</PresentationFormat>
  <Paragraphs>128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SCS - Sistemas Computacionais e Segurança</vt:lpstr>
      <vt:lpstr>Agenda</vt:lpstr>
      <vt:lpstr>  Processos</vt:lpstr>
      <vt:lpstr>  Processos</vt:lpstr>
      <vt:lpstr>  Processos</vt:lpstr>
      <vt:lpstr>  Processos</vt:lpstr>
      <vt:lpstr>  Processos</vt:lpstr>
      <vt:lpstr>  Processos</vt:lpstr>
      <vt:lpstr>  Processos</vt:lpstr>
      <vt:lpstr>  Processos</vt:lpstr>
      <vt:lpstr>Thread</vt:lpstr>
      <vt:lpstr>Kernel-Level Thread</vt:lpstr>
      <vt:lpstr>Kernel-Level Thread</vt:lpstr>
      <vt:lpstr>User-Level Thread</vt:lpstr>
      <vt:lpstr>User-Level Thread</vt:lpstr>
      <vt:lpstr>Thread</vt:lpstr>
      <vt:lpstr>Thread</vt:lpstr>
      <vt:lpstr>Thread</vt:lpstr>
      <vt:lpstr>       Coordenação entre threads</vt:lpstr>
      <vt:lpstr>                Coordenação entre threads\processos</vt:lpstr>
      <vt:lpstr>           Coordenação entre threads\processos</vt:lpstr>
      <vt:lpstr>Deadlock</vt:lpstr>
      <vt:lpstr>Deadlock</vt:lpstr>
      <vt:lpstr>Deadlock</vt:lpstr>
      <vt:lpstr>Deadlock</vt:lpstr>
      <vt:lpstr>Deadlock</vt:lpstr>
      <vt:lpstr>Deadlock</vt:lpstr>
      <vt:lpstr>Deadlock</vt:lpstr>
      <vt:lpstr>Deadlock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Distribuídos e Mobile</dc:title>
  <dc:creator>Raul Loula</dc:creator>
  <cp:lastModifiedBy>Raul Loula</cp:lastModifiedBy>
  <cp:revision>226</cp:revision>
  <dcterms:created xsi:type="dcterms:W3CDTF">2022-07-28T22:59:50Z</dcterms:created>
  <dcterms:modified xsi:type="dcterms:W3CDTF">2023-08-31T00:04:32Z</dcterms:modified>
</cp:coreProperties>
</file>