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5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371874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Mutual</a:t>
            </a:r>
            <a:r>
              <a:rPr lang="pt-BR" dirty="0" smtClean="0"/>
              <a:t> </a:t>
            </a:r>
            <a:r>
              <a:rPr lang="pt-BR" dirty="0" err="1" smtClean="0"/>
              <a:t>Exclusion</a:t>
            </a:r>
            <a:r>
              <a:rPr lang="pt-BR" dirty="0" smtClean="0"/>
              <a:t> (Exclusão mútua) – </a:t>
            </a:r>
            <a:r>
              <a:rPr lang="pt-BR" dirty="0" err="1" smtClean="0"/>
              <a:t>Mutex</a:t>
            </a:r>
            <a:endParaRPr lang="pt-BR" dirty="0" smtClean="0"/>
          </a:p>
          <a:p>
            <a:r>
              <a:rPr lang="pt-BR" dirty="0" smtClean="0"/>
              <a:t>Método usado para acessar regiões críticas de código. Permite que o acesso seja exclusivo, impedindo todo o tipo de inconsistência.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5553551" cy="382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Num ambiente distribuído, é comum que exista um processo coordenador, iniciador ou que tenha funções especiais para a consistência, tornando o ambiente </a:t>
            </a:r>
            <a:r>
              <a:rPr lang="pt-BR" dirty="0" err="1" smtClean="0"/>
              <a:t>thread-safe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não há este processo, é necessário uma outra abordagem para que haja coordenação entre os processos.</a:t>
            </a:r>
          </a:p>
          <a:p>
            <a:r>
              <a:rPr lang="pt-BR" dirty="0" smtClean="0"/>
              <a:t>Os algoritmos que executam essa tarefa são conhecidos como “</a:t>
            </a:r>
            <a:r>
              <a:rPr lang="pt-BR" dirty="0" err="1" smtClean="0"/>
              <a:t>Election</a:t>
            </a:r>
            <a:r>
              <a:rPr lang="pt-BR" dirty="0" smtClean="0"/>
              <a:t> </a:t>
            </a:r>
            <a:r>
              <a:rPr lang="pt-BR" dirty="0" err="1" smtClean="0"/>
              <a:t>algorithms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Num contexto onde não há coordenador, assume-se que:</a:t>
            </a:r>
          </a:p>
          <a:p>
            <a:pPr>
              <a:buNone/>
            </a:pPr>
            <a:r>
              <a:rPr lang="pt-BR" dirty="0" smtClean="0"/>
              <a:t>-Os processos tem um ID</a:t>
            </a:r>
          </a:p>
          <a:p>
            <a:pPr>
              <a:buNone/>
            </a:pPr>
            <a:r>
              <a:rPr lang="pt-BR" dirty="0" smtClean="0"/>
              <a:t>-Todos os processos conhecem os </a:t>
            </a:r>
            <a:r>
              <a:rPr lang="pt-BR" dirty="0" err="1" smtClean="0"/>
              <a:t>ids</a:t>
            </a:r>
            <a:r>
              <a:rPr lang="pt-BR" dirty="0" smtClean="0"/>
              <a:t> dos outros processos</a:t>
            </a:r>
          </a:p>
          <a:p>
            <a:pPr>
              <a:buNone/>
            </a:pPr>
            <a:r>
              <a:rPr lang="pt-BR" dirty="0" smtClean="0"/>
              <a:t>-Os “</a:t>
            </a:r>
            <a:r>
              <a:rPr lang="pt-BR" dirty="0" err="1" smtClean="0"/>
              <a:t>Election</a:t>
            </a:r>
            <a:r>
              <a:rPr lang="pt-BR" dirty="0" smtClean="0"/>
              <a:t> </a:t>
            </a:r>
            <a:r>
              <a:rPr lang="pt-BR" dirty="0" err="1" smtClean="0"/>
              <a:t>algorithms</a:t>
            </a:r>
            <a:r>
              <a:rPr lang="pt-BR" dirty="0" smtClean="0"/>
              <a:t>” selecionam o processo com o maior id e o elegem o coordenador.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Num contexto onde não há coordenador, assume-se que:</a:t>
            </a:r>
          </a:p>
          <a:p>
            <a:pPr>
              <a:buNone/>
            </a:pPr>
            <a:r>
              <a:rPr lang="pt-BR" dirty="0" smtClean="0"/>
              <a:t>-Os processos tem um ID</a:t>
            </a:r>
          </a:p>
          <a:p>
            <a:pPr>
              <a:buNone/>
            </a:pPr>
            <a:r>
              <a:rPr lang="pt-BR" dirty="0" smtClean="0"/>
              <a:t>-Todos os processos conhecem os </a:t>
            </a:r>
            <a:r>
              <a:rPr lang="pt-BR" dirty="0" err="1" smtClean="0"/>
              <a:t>ids</a:t>
            </a:r>
            <a:r>
              <a:rPr lang="pt-BR" dirty="0" smtClean="0"/>
              <a:t> dos outros processos</a:t>
            </a:r>
          </a:p>
          <a:p>
            <a:pPr>
              <a:buNone/>
            </a:pPr>
            <a:r>
              <a:rPr lang="pt-BR" dirty="0" smtClean="0"/>
              <a:t>-Os “</a:t>
            </a:r>
            <a:r>
              <a:rPr lang="pt-BR" dirty="0" err="1" smtClean="0"/>
              <a:t>Election</a:t>
            </a:r>
            <a:r>
              <a:rPr lang="pt-BR" dirty="0" smtClean="0"/>
              <a:t> </a:t>
            </a:r>
            <a:r>
              <a:rPr lang="pt-BR" dirty="0" err="1" smtClean="0"/>
              <a:t>algorithms</a:t>
            </a:r>
            <a:r>
              <a:rPr lang="pt-BR" dirty="0" smtClean="0"/>
              <a:t>” selecionam o processo com o maior id e o elegem o coordenador.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Bully</a:t>
            </a:r>
            <a:r>
              <a:rPr lang="pt-BR" b="1" dirty="0" smtClean="0"/>
              <a:t> </a:t>
            </a:r>
            <a:r>
              <a:rPr lang="pt-BR" b="1" dirty="0" err="1" smtClean="0"/>
              <a:t>algorithm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en-US" dirty="0" smtClean="0"/>
              <a:t>Hector Garcia-Molina, Elections in a Distributed Computing System, IEEE Transactions on Computers, Vol. C-31, No. 1, January (1982) 48–59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Num ambiente de n processos </a:t>
            </a:r>
            <a:r>
              <a:rPr lang="pt-BR" i="1" u="sng" dirty="0" smtClean="0"/>
              <a:t>P</a:t>
            </a:r>
            <a:r>
              <a:rPr lang="pt-BR" dirty="0" smtClean="0"/>
              <a:t>, um determinado processo </a:t>
            </a:r>
            <a:r>
              <a:rPr lang="pt-BR" dirty="0" err="1" smtClean="0"/>
              <a:t>Pk</a:t>
            </a:r>
            <a:r>
              <a:rPr lang="pt-BR" dirty="0" smtClean="0"/>
              <a:t>, percebe que o processo coordenador não responde. Então, o processo </a:t>
            </a:r>
            <a:r>
              <a:rPr lang="pt-BR" dirty="0" err="1" smtClean="0"/>
              <a:t>Pk</a:t>
            </a:r>
            <a:r>
              <a:rPr lang="pt-BR" dirty="0" smtClean="0"/>
              <a:t> inicia um processo de eleição.</a:t>
            </a:r>
          </a:p>
          <a:p>
            <a:r>
              <a:rPr lang="pt-BR" dirty="0" err="1" smtClean="0"/>
              <a:t>Pk</a:t>
            </a:r>
            <a:r>
              <a:rPr lang="pt-BR" dirty="0" smtClean="0"/>
              <a:t> envia uma mensagem para todos os processos com identificadores maiores (</a:t>
            </a:r>
            <a:r>
              <a:rPr lang="pt-BR" dirty="0" err="1" smtClean="0"/>
              <a:t>Pk</a:t>
            </a:r>
            <a:r>
              <a:rPr lang="pt-BR" dirty="0" smtClean="0"/>
              <a:t>+1, </a:t>
            </a:r>
            <a:r>
              <a:rPr lang="pt-BR" dirty="0" err="1" smtClean="0"/>
              <a:t>Pk</a:t>
            </a:r>
            <a:r>
              <a:rPr lang="pt-BR" dirty="0" smtClean="0"/>
              <a:t>+2)</a:t>
            </a:r>
          </a:p>
          <a:p>
            <a:r>
              <a:rPr lang="pt-BR" dirty="0" smtClean="0"/>
              <a:t>Se </a:t>
            </a:r>
            <a:r>
              <a:rPr lang="pt-BR" dirty="0" err="1" smtClean="0"/>
              <a:t>Pk</a:t>
            </a:r>
            <a:r>
              <a:rPr lang="pt-BR" dirty="0" smtClean="0"/>
              <a:t> não obtiver resposta, </a:t>
            </a:r>
            <a:r>
              <a:rPr lang="pt-BR" dirty="0" err="1" smtClean="0"/>
              <a:t>Pk</a:t>
            </a:r>
            <a:r>
              <a:rPr lang="pt-BR" dirty="0" smtClean="0"/>
              <a:t> é o novo coordenador.</a:t>
            </a:r>
          </a:p>
          <a:p>
            <a:r>
              <a:rPr lang="pt-BR" dirty="0" smtClean="0"/>
              <a:t>Se </a:t>
            </a:r>
            <a:r>
              <a:rPr lang="pt-BR" dirty="0" err="1" smtClean="0"/>
              <a:t>Pk</a:t>
            </a:r>
            <a:r>
              <a:rPr lang="pt-BR" dirty="0" smtClean="0"/>
              <a:t> obtiver resposta, então o trabalho de </a:t>
            </a:r>
            <a:r>
              <a:rPr lang="pt-BR" dirty="0" err="1" smtClean="0"/>
              <a:t>Pk</a:t>
            </a:r>
            <a:r>
              <a:rPr lang="pt-BR" dirty="0" smtClean="0"/>
              <a:t> está encerrado.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Ring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600825" cy="29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processos tem a lista dos processos que são seus sucessores</a:t>
            </a:r>
          </a:p>
          <a:p>
            <a:r>
              <a:rPr lang="pt-BR" dirty="0" smtClean="0"/>
              <a:t>O processo com maior id, ao perceber que o coordenador não responde, manda uma mensagem de eleição.</a:t>
            </a:r>
          </a:p>
          <a:p>
            <a:r>
              <a:rPr lang="pt-BR" dirty="0" smtClean="0"/>
              <a:t>Se não houver resposta do atual coordenador, ou de um eventual processo com maior id, a mensagem retorna ao processo que iniciou a eleição sem alteração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-Threads</a:t>
            </a:r>
          </a:p>
          <a:p>
            <a:pPr>
              <a:buNone/>
            </a:pPr>
            <a:r>
              <a:rPr lang="pt-BR" dirty="0" smtClean="0"/>
              <a:t>-Coordenação entre threads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processo de eleição é finalizado e o processo eleito envia uma mensagem formalizando o resultado da eleição.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exemplos anteriores não são adequados e aplicáveis em todas as situações.</a:t>
            </a:r>
          </a:p>
          <a:p>
            <a:r>
              <a:rPr lang="pt-BR" dirty="0" smtClean="0"/>
              <a:t>Em ambientes wireless, em sistemas de larga escala e sistemas dispersos em áreas geográficas muito grandes, a escolha do processo coordenador é diferente.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exemplos anteriores não são adequados e aplicáveis em todas as situações.</a:t>
            </a:r>
          </a:p>
          <a:p>
            <a:r>
              <a:rPr lang="pt-BR" dirty="0" smtClean="0"/>
              <a:t>Em ambientes wireless, em sistemas de larga escala e sistemas dispersos em áreas geográficas muito grandes, a escolha do processo coordenador é diferente.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Num ambiente wireless, a qualquer momento um nó pode enviar um mensagem de eleição.</a:t>
            </a:r>
          </a:p>
          <a:p>
            <a:r>
              <a:rPr lang="pt-BR" dirty="0" smtClean="0"/>
              <a:t>Uma vez definido o </a:t>
            </a:r>
            <a:r>
              <a:rPr lang="pt-BR" dirty="0" err="1" smtClean="0"/>
              <a:t>parent</a:t>
            </a:r>
            <a:r>
              <a:rPr lang="pt-BR" dirty="0" smtClean="0"/>
              <a:t>, o nó envia para seus vizinhos a mensagem informando quem é o seu nó coordenador.</a:t>
            </a:r>
          </a:p>
          <a:p>
            <a:r>
              <a:rPr lang="pt-BR" dirty="0" smtClean="0"/>
              <a:t>Os vizinhos respondem informando que são seus nós coordenadores, informando a características de seus coordenadores, ou informando que tem o mesmo coordenador.  Ao obter a resposta, o nó pode escolher manter-se com o coordenador atual ou trocar por algum mais ótimo, conforme o informe dos seus vizinhos.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Num ambiente wireless, a qualquer momento um nó pode enviar um mensagem de eleição.</a:t>
            </a:r>
          </a:p>
          <a:p>
            <a:r>
              <a:rPr lang="pt-BR" dirty="0" smtClean="0"/>
              <a:t>Uma vez definido o </a:t>
            </a:r>
            <a:r>
              <a:rPr lang="pt-BR" dirty="0" err="1" smtClean="0"/>
              <a:t>parent</a:t>
            </a:r>
            <a:r>
              <a:rPr lang="pt-BR" dirty="0" smtClean="0"/>
              <a:t>, o nó envia para seus vizinhos a mensagem informando quem é o seu nó coordenador.</a:t>
            </a:r>
          </a:p>
          <a:p>
            <a:r>
              <a:rPr lang="pt-BR" dirty="0" smtClean="0"/>
              <a:t>Os vizinhos respondem informando que são seus nós coordenadores, informando a características de seus coordenadores, ou informando que tem o mesmo coordenador. Ao obter a resposta, o nó pode escolher manter-se com o coordenador atual ou trocar por algum mais ótimo, conforme o informe dos seus vizinhos.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Num sistema de larga escala, a eleição é feita por outros critérios.</a:t>
            </a:r>
          </a:p>
          <a:p>
            <a:r>
              <a:rPr lang="pt-BR" dirty="0" smtClean="0"/>
              <a:t>Um coordenador é um super nó</a:t>
            </a:r>
          </a:p>
          <a:p>
            <a:r>
              <a:rPr lang="pt-BR" dirty="0" smtClean="0"/>
              <a:t>Um nó comum deve ter acesso de baixa latência a um super nó</a:t>
            </a:r>
          </a:p>
          <a:p>
            <a:r>
              <a:rPr lang="pt-BR" dirty="0" smtClean="0"/>
              <a:t>Deve existir um número pré definido de super nós.</a:t>
            </a:r>
          </a:p>
          <a:p>
            <a:r>
              <a:rPr lang="pt-BR" dirty="0" smtClean="0"/>
              <a:t>Cada super nó deve coordenar um número máximo de nós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Num ambiente distribuído em </a:t>
            </a:r>
            <a:r>
              <a:rPr lang="pt-BR" smtClean="0"/>
              <a:t>uma </a:t>
            </a:r>
            <a:r>
              <a:rPr lang="pt-BR" smtClean="0"/>
              <a:t>área </a:t>
            </a:r>
            <a:r>
              <a:rPr lang="pt-BR" dirty="0" smtClean="0"/>
              <a:t>geográfica muito grande, além dos critérios anteriores,  é levado em consideração a distância geográfica.</a:t>
            </a:r>
          </a:p>
          <a:p>
            <a:r>
              <a:rPr lang="pt-BR" dirty="0" smtClean="0"/>
              <a:t>O ideal é que o coordenador seja o mais próximo.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melhor definir thread, o ideal é dividi-las nos contextos em que ela pode ocorrer. Existem dois tipos:</a:t>
            </a:r>
          </a:p>
          <a:p>
            <a:endParaRPr lang="pt-BR" dirty="0" smtClean="0"/>
          </a:p>
          <a:p>
            <a:r>
              <a:rPr lang="pt-BR" b="1" i="1" dirty="0" err="1" smtClean="0"/>
              <a:t>Kernel-Level</a:t>
            </a:r>
            <a:r>
              <a:rPr lang="pt-BR" b="1" i="1" dirty="0" smtClean="0"/>
              <a:t> Thread KLT</a:t>
            </a:r>
            <a:r>
              <a:rPr lang="pt-BR" i="1" dirty="0" smtClean="0"/>
              <a:t> – </a:t>
            </a:r>
            <a:r>
              <a:rPr lang="pt-BR" dirty="0" smtClean="0"/>
              <a:t>Nível de sistema operacional</a:t>
            </a:r>
          </a:p>
          <a:p>
            <a:r>
              <a:rPr lang="pt-BR" b="1" i="1" dirty="0" err="1" smtClean="0"/>
              <a:t>User-Level</a:t>
            </a:r>
            <a:r>
              <a:rPr lang="pt-BR" b="1" i="1" dirty="0" smtClean="0"/>
              <a:t> Thread ULT</a:t>
            </a:r>
            <a:r>
              <a:rPr lang="pt-BR" i="1" dirty="0" smtClean="0"/>
              <a:t> – </a:t>
            </a:r>
            <a:r>
              <a:rPr lang="pt-BR" dirty="0" smtClean="0"/>
              <a:t>Nível de usuário/programa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Kernel-Level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4331970" cy="41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Kernel-Level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do hardware: deve haver suporte para multiprocessamento</a:t>
            </a:r>
          </a:p>
          <a:p>
            <a:r>
              <a:rPr lang="pt-BR" dirty="0" smtClean="0"/>
              <a:t>Depende do sistema operacional: o sistema operacional deve ter suporte a thread (</a:t>
            </a:r>
            <a:r>
              <a:rPr lang="pt-BR" dirty="0" err="1" smtClean="0"/>
              <a:t>Hypervisor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72816"/>
            <a:ext cx="4184332" cy="380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de biblioteca de linguagem para ser implementada</a:t>
            </a:r>
          </a:p>
          <a:p>
            <a:r>
              <a:rPr lang="pt-BR" dirty="0" smtClean="0"/>
              <a:t>Pode ser implementada mesmo que o SO não tenha suporte a thread</a:t>
            </a:r>
          </a:p>
          <a:p>
            <a:r>
              <a:rPr lang="pt-BR" dirty="0" smtClean="0"/>
              <a:t>A existência da thread é desconhecida pelo SO. Todo controle é feito pela aplicação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Thread: em tradução direta pode ser: fio, linha;  passar linha pela agulha , ideia ou qualidade que conecta coisas.</a:t>
            </a:r>
          </a:p>
          <a:p>
            <a:r>
              <a:rPr lang="pt-BR" dirty="0" smtClean="0"/>
              <a:t>No ambiente computacional é maneira\forma em que tarefas, programas, partes de um programa podem ser executados. Neste caso, a execução é simultânea.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necessariamente as threads são executadas ao mesmo tempo.</a:t>
            </a:r>
          </a:p>
          <a:p>
            <a:r>
              <a:rPr lang="pt-BR" dirty="0" smtClean="0"/>
              <a:t>Tanto em nível de aplicação, quanto em nível de SO, ocorre escalonamento.</a:t>
            </a:r>
          </a:p>
          <a:p>
            <a:r>
              <a:rPr lang="pt-BR" dirty="0" smtClean="0"/>
              <a:t>A alternância rápida entre as threads pode dar a ilusão de processamento simultâneo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18128</TotalTime>
  <Words>987</Words>
  <Application>Microsoft Office PowerPoint</Application>
  <PresentationFormat>Apresentação na tela (4:3)</PresentationFormat>
  <Paragraphs>82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Sistemas Distribuídos e Mobile</vt:lpstr>
      <vt:lpstr>Agenda</vt:lpstr>
      <vt:lpstr>Thread</vt:lpstr>
      <vt:lpstr>Kernel-Level Thread</vt:lpstr>
      <vt:lpstr>Kernel-Level Thread</vt:lpstr>
      <vt:lpstr>User-Level Thread</vt:lpstr>
      <vt:lpstr>User-Level Thread</vt:lpstr>
      <vt:lpstr>Thread</vt:lpstr>
      <vt:lpstr>Thread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  <vt:lpstr>       Coordenação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72</cp:revision>
  <dcterms:created xsi:type="dcterms:W3CDTF">2022-07-28T22:59:50Z</dcterms:created>
  <dcterms:modified xsi:type="dcterms:W3CDTF">2023-02-16T17:59:46Z</dcterms:modified>
</cp:coreProperties>
</file>