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34" r:id="rId5"/>
    <p:sldId id="320" r:id="rId6"/>
    <p:sldId id="321" r:id="rId7"/>
    <p:sldId id="319" r:id="rId8"/>
    <p:sldId id="298" r:id="rId9"/>
    <p:sldId id="299" r:id="rId10"/>
    <p:sldId id="322" r:id="rId11"/>
    <p:sldId id="323" r:id="rId12"/>
    <p:sldId id="324" r:id="rId13"/>
    <p:sldId id="327" r:id="rId14"/>
    <p:sldId id="329" r:id="rId15"/>
    <p:sldId id="325" r:id="rId16"/>
    <p:sldId id="326" r:id="rId17"/>
    <p:sldId id="330" r:id="rId18"/>
    <p:sldId id="332" r:id="rId19"/>
    <p:sldId id="328" r:id="rId20"/>
    <p:sldId id="331"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30/11/2022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30/11/2022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Sistemas Distribuídos e </a:t>
            </a:r>
            <a:r>
              <a:rPr lang="pt-BR" dirty="0" err="1" smtClean="0"/>
              <a:t>Mobile</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Problema dos Generais Bizantinos</a:t>
            </a:r>
            <a:endParaRPr lang="pt-BR" sz="28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a:bodyPr>
          <a:lstStyle/>
          <a:p>
            <a:r>
              <a:rPr lang="pt-BR" dirty="0" smtClean="0"/>
              <a:t>O problema dos Generais Bizantinos em linhas gerais é um problema de “confiança”</a:t>
            </a:r>
          </a:p>
          <a:p>
            <a:r>
              <a:rPr lang="pt-BR" dirty="0" smtClean="0"/>
              <a:t>No ambiente computacional distribuído,  falhas no geral podem levar a problemas de comunicação e confiança, o que pode gerar uma falha catastrófica.</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a:bodyPr>
          <a:lstStyle/>
          <a:p>
            <a:pPr>
              <a:buNone/>
            </a:pPr>
            <a:r>
              <a:rPr lang="pt-BR" dirty="0" smtClean="0"/>
              <a:t>1-Com base nos paradigmas apresentados nos slides anteriores, de que maneira podemos subjulgar os sistemas de defesa SAM?</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a:bodyPr>
          <a:lstStyle/>
          <a:p>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 – Resposta 1</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a:bodyPr>
          <a:lstStyle/>
          <a:p>
            <a:pPr>
              <a:buNone/>
            </a:pPr>
            <a:r>
              <a:rPr lang="pt-BR" dirty="0" smtClean="0"/>
              <a:t>Para desarticular um sistema SAM, o princípio é desarticular a comunicação entre os componentes do sistema SAM. Pode ser aplicada uma completa interrupção da comunicação ou ainda gerar mensagens falsas ou corrompidas</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 – Resposta 1</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fontScale="77500" lnSpcReduction="20000"/>
          </a:bodyPr>
          <a:lstStyle/>
          <a:p>
            <a:r>
              <a:rPr lang="pt-BR" dirty="0" smtClean="0"/>
              <a:t>Os aviões </a:t>
            </a:r>
            <a:r>
              <a:rPr lang="pt-BR" dirty="0" err="1" smtClean="0"/>
              <a:t>Prowler</a:t>
            </a:r>
            <a:r>
              <a:rPr lang="pt-BR" dirty="0" smtClean="0"/>
              <a:t> e </a:t>
            </a:r>
            <a:r>
              <a:rPr lang="pt-BR" dirty="0" err="1" smtClean="0"/>
              <a:t>Growler</a:t>
            </a:r>
            <a:r>
              <a:rPr lang="pt-BR" dirty="0" smtClean="0"/>
              <a:t>, operados pelos EUA, são usados no escopo de guerra eletrônica</a:t>
            </a:r>
          </a:p>
          <a:p>
            <a:r>
              <a:rPr lang="pt-BR" dirty="0" smtClean="0"/>
              <a:t>São usados para caçar e destruir sistemas de defesa SAM e outros sistemas de defesa</a:t>
            </a:r>
          </a:p>
          <a:p>
            <a:r>
              <a:rPr lang="pt-BR" dirty="0" smtClean="0"/>
              <a:t>Na impossibilidade de destruição, geram interferência (</a:t>
            </a:r>
            <a:r>
              <a:rPr lang="pt-BR" dirty="0" err="1" smtClean="0"/>
              <a:t>Jamming</a:t>
            </a:r>
            <a:r>
              <a:rPr lang="pt-BR" dirty="0" smtClean="0"/>
              <a:t>)impedindo a comunicação entre os componentes de defesa e mísseis</a:t>
            </a:r>
          </a:p>
          <a:p>
            <a:r>
              <a:rPr lang="pt-BR" dirty="0" smtClean="0"/>
              <a:t>Eles destroem os nós que compõem o sistema até que seja impossível haver coerência na rede ou simplesmente impedem a comunicação ou a alteram.</a:t>
            </a:r>
          </a:p>
          <a:p>
            <a:r>
              <a:rPr lang="pt-BR" dirty="0" smtClean="0"/>
              <a:t>Lembre-se num ambiente em que está subordinado ao paradigma dos Generais Bizantinos, se o teorema não for respeitado, ocorre falha</a:t>
            </a:r>
          </a:p>
          <a:p>
            <a:pPr>
              <a:buNone/>
            </a:pP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pic>
        <p:nvPicPr>
          <p:cNvPr id="41986" name="Picture 2" descr="https://3.bp.blogspot.com/-ow-bPiwjMgg/UzILxfWvoPI/AAAAAAAAAnw/yAIyVEgW2Uo/s1600/Prowler1.jpg"/>
          <p:cNvPicPr>
            <a:picLocks noChangeAspect="1" noChangeArrowheads="1"/>
          </p:cNvPicPr>
          <p:nvPr/>
        </p:nvPicPr>
        <p:blipFill>
          <a:blip r:embed="rId3" cstate="print"/>
          <a:srcRect/>
          <a:stretch>
            <a:fillRect/>
          </a:stretch>
        </p:blipFill>
        <p:spPr bwMode="auto">
          <a:xfrm>
            <a:off x="1259632" y="1340768"/>
            <a:ext cx="6900863" cy="4822031"/>
          </a:xfrm>
          <a:prstGeom prst="rect">
            <a:avLst/>
          </a:prstGeom>
          <a:noFill/>
        </p:spPr>
      </p:pic>
      <p:sp>
        <p:nvSpPr>
          <p:cNvPr id="7" name="CaixaDeTexto 6"/>
          <p:cNvSpPr txBox="1"/>
          <p:nvPr/>
        </p:nvSpPr>
        <p:spPr>
          <a:xfrm>
            <a:off x="3347864" y="6211669"/>
            <a:ext cx="1728192" cy="646331"/>
          </a:xfrm>
          <a:prstGeom prst="rect">
            <a:avLst/>
          </a:prstGeom>
          <a:noFill/>
        </p:spPr>
        <p:txBody>
          <a:bodyPr wrap="square" rtlCol="0">
            <a:spAutoFit/>
          </a:bodyPr>
          <a:lstStyle/>
          <a:p>
            <a:r>
              <a:rPr lang="pt-BR" sz="3600" dirty="0" err="1" smtClean="0"/>
              <a:t>Prowler</a:t>
            </a:r>
            <a:endParaRPr lang="pt-BR"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7" name="CaixaDeTexto 6"/>
          <p:cNvSpPr txBox="1"/>
          <p:nvPr/>
        </p:nvSpPr>
        <p:spPr>
          <a:xfrm>
            <a:off x="3779912" y="6021288"/>
            <a:ext cx="1728192" cy="646331"/>
          </a:xfrm>
          <a:prstGeom prst="rect">
            <a:avLst/>
          </a:prstGeom>
          <a:noFill/>
        </p:spPr>
        <p:txBody>
          <a:bodyPr wrap="square" rtlCol="0">
            <a:spAutoFit/>
          </a:bodyPr>
          <a:lstStyle/>
          <a:p>
            <a:r>
              <a:rPr lang="pt-BR" sz="3600" dirty="0" err="1" smtClean="0"/>
              <a:t>G</a:t>
            </a:r>
            <a:r>
              <a:rPr lang="pt-BR" sz="3600" dirty="0" err="1" smtClean="0"/>
              <a:t>rowler</a:t>
            </a:r>
            <a:endParaRPr lang="pt-BR" sz="3600" dirty="0"/>
          </a:p>
        </p:txBody>
      </p:sp>
      <p:pic>
        <p:nvPicPr>
          <p:cNvPr id="48130" name="Picture 2" descr="https://3.bp.blogspot.com/-n_f70jzwCS8/UzIL0dv65LI/AAAAAAAAAn4/7vCo1w0pwOw/s1600/Growler1.jpg"/>
          <p:cNvPicPr>
            <a:picLocks noChangeAspect="1" noChangeArrowheads="1"/>
          </p:cNvPicPr>
          <p:nvPr/>
        </p:nvPicPr>
        <p:blipFill>
          <a:blip r:embed="rId3" cstate="print"/>
          <a:srcRect/>
          <a:stretch>
            <a:fillRect/>
          </a:stretch>
        </p:blipFill>
        <p:spPr bwMode="auto">
          <a:xfrm>
            <a:off x="1763688" y="1772816"/>
            <a:ext cx="5953125" cy="345281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 – Resposta 1</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fontScale="85000" lnSpcReduction="10000"/>
          </a:bodyPr>
          <a:lstStyle/>
          <a:p>
            <a:pPr>
              <a:buNone/>
            </a:pPr>
            <a:r>
              <a:rPr lang="pt-BR" dirty="0" smtClean="0"/>
              <a:t>    Israel, por meio de </a:t>
            </a:r>
            <a:r>
              <a:rPr lang="pt-BR" dirty="0" err="1" smtClean="0"/>
              <a:t>drones</a:t>
            </a:r>
            <a:r>
              <a:rPr lang="pt-BR" dirty="0" smtClean="0"/>
              <a:t> desarticulou o sistema de defesa aérea na guerra da Síria emitindo sinais falsos. O sistema de defesa foi levado a crer que estava diante de um ataque maciço de caças, quando na verdade eram </a:t>
            </a:r>
            <a:r>
              <a:rPr lang="pt-BR" dirty="0" err="1" smtClean="0"/>
              <a:t>drones</a:t>
            </a:r>
            <a:r>
              <a:rPr lang="pt-BR" dirty="0" smtClean="0"/>
              <a:t> de sacrifício. Uma vez o sistema saturado por essa ameaça, foi atacado por </a:t>
            </a:r>
            <a:r>
              <a:rPr lang="pt-BR" dirty="0" err="1" smtClean="0"/>
              <a:t>drones</a:t>
            </a:r>
            <a:r>
              <a:rPr lang="pt-BR" dirty="0" smtClean="0"/>
              <a:t> suicidas.</a:t>
            </a:r>
          </a:p>
          <a:p>
            <a:pPr>
              <a:buNone/>
            </a:pPr>
            <a:r>
              <a:rPr lang="pt-BR" dirty="0" smtClean="0"/>
              <a:t>	De acordo com Israel, o sucesso do ataque também contou com problemas de operação do sistema de defesa Sírio. Nem todas as boas práticas foram seguidas. No caso, um ou mais nós do sistema agiram de maneira corrupta, ainda que sem dolo.</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 – Resposta 1</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lnSpcReduction="10000"/>
          </a:bodyPr>
          <a:lstStyle/>
          <a:p>
            <a:pPr>
              <a:buNone/>
            </a:pPr>
            <a:r>
              <a:rPr lang="pt-BR" dirty="0" smtClean="0"/>
              <a:t>Para evitar esse tipo de problema, torpedos pesados modernos utilizam um cabo de comunicação que pode ter alguns quilômetros de extensão (Até 2km)</a:t>
            </a:r>
          </a:p>
          <a:p>
            <a:pPr>
              <a:buNone/>
            </a:pPr>
            <a:r>
              <a:rPr lang="pt-BR" dirty="0" smtClean="0"/>
              <a:t>Essa abordagem impede a detecção do torpedo, submarino e as medidas de defesa por </a:t>
            </a:r>
            <a:r>
              <a:rPr lang="pt-BR" dirty="0" err="1" smtClean="0"/>
              <a:t>jamming</a:t>
            </a:r>
            <a:r>
              <a:rPr lang="pt-BR" dirty="0" smtClean="0"/>
              <a:t>. </a:t>
            </a:r>
          </a:p>
          <a:p>
            <a:pPr>
              <a:buNone/>
            </a:pPr>
            <a:r>
              <a:rPr lang="pt-BR" dirty="0" smtClean="0"/>
              <a:t>Outras soluções de navegação, aquisição e busca de alvos são as mesmas da 2º Guerra Mundial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a:bodyPr>
          <a:lstStyle/>
          <a:p>
            <a:pPr>
              <a:buNone/>
            </a:pPr>
            <a:r>
              <a:rPr lang="pt-BR" dirty="0" smtClean="0"/>
              <a:t>2-Com base nos exemplos anteriores qual seria a sugestão de comportamento para </a:t>
            </a:r>
            <a:r>
              <a:rPr lang="pt-BR" dirty="0" err="1" smtClean="0"/>
              <a:t>drones</a:t>
            </a:r>
            <a:r>
              <a:rPr lang="pt-BR" dirty="0" smtClean="0"/>
              <a:t> de ataque caso percam a comunicação com a central de controle, em ordem de gerar dano e otimizar o gasto bélico e operacional de seu emprego?</a:t>
            </a:r>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Agenda</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-Problema dos 2 Generais</a:t>
            </a:r>
            <a:endParaRPr lang="pt-BR" dirty="0" smtClean="0"/>
          </a:p>
          <a:p>
            <a:pPr>
              <a:buNone/>
            </a:pPr>
            <a:r>
              <a:rPr lang="pt-BR" dirty="0" smtClean="0"/>
              <a:t>-Problema dos Generais Bizantinos</a:t>
            </a:r>
            <a:endParaRPr lang="pt-BR" dirty="0" smtClean="0"/>
          </a:p>
        </p:txBody>
      </p:sp>
      <p:pic>
        <p:nvPicPr>
          <p:cNvPr id="1027"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r>
              <a:rPr lang="pt-BR" dirty="0" smtClean="0"/>
              <a:t> Resposta </a:t>
            </a:r>
            <a:r>
              <a:rPr lang="pt-BR" dirty="0" smtClean="0"/>
              <a:t>2</a:t>
            </a:r>
            <a:endParaRPr lang="pt-BR"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a:bodyPr>
          <a:lstStyle/>
          <a:p>
            <a:pPr>
              <a:buNone/>
            </a:pPr>
            <a:r>
              <a:rPr lang="pt-BR" dirty="0" smtClean="0"/>
              <a:t>Comportamento de munição de vadiagem.</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Problema dos 2 Generais</a:t>
            </a:r>
            <a:endParaRPr lang="pt-BR" sz="36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2051720" y="1844824"/>
            <a:ext cx="4943475" cy="1752600"/>
          </a:xfrm>
          <a:prstGeom prst="rect">
            <a:avLst/>
          </a:prstGeom>
          <a:noFill/>
          <a:ln w="9525">
            <a:noFill/>
            <a:miter lim="800000"/>
            <a:headEnd/>
            <a:tailEnd/>
          </a:ln>
        </p:spPr>
      </p:pic>
      <p:graphicFrame>
        <p:nvGraphicFramePr>
          <p:cNvPr id="7" name="Tabela 6"/>
          <p:cNvGraphicFramePr>
            <a:graphicFrameLocks noGrp="1"/>
          </p:cNvGraphicFramePr>
          <p:nvPr/>
        </p:nvGraphicFramePr>
        <p:xfrm>
          <a:off x="2051720" y="4221088"/>
          <a:ext cx="6192688" cy="2016223"/>
        </p:xfrm>
        <a:graphic>
          <a:graphicData uri="http://schemas.openxmlformats.org/drawingml/2006/table">
            <a:tbl>
              <a:tblPr/>
              <a:tblGrid>
                <a:gridCol w="1696258"/>
                <a:gridCol w="1777032"/>
                <a:gridCol w="2719398"/>
              </a:tblGrid>
              <a:tr h="602947">
                <a:tc>
                  <a:txBody>
                    <a:bodyPr/>
                    <a:lstStyle/>
                    <a:p>
                      <a:pPr algn="l" fontAlgn="b"/>
                      <a:r>
                        <a:rPr lang="pt-BR" sz="1400" b="1" i="0" u="none" strike="noStrike" dirty="0">
                          <a:solidFill>
                            <a:srgbClr val="000000"/>
                          </a:solidFill>
                          <a:latin typeface="Calibri"/>
                        </a:rPr>
                        <a:t>Exército1</a:t>
                      </a:r>
                    </a:p>
                  </a:txBody>
                  <a:tcPr marL="9525" marR="9525" marT="9525" marB="0" anchor="b">
                    <a:lnL>
                      <a:noFill/>
                    </a:lnL>
                    <a:lnR>
                      <a:noFill/>
                    </a:lnR>
                    <a:lnT>
                      <a:noFill/>
                    </a:lnT>
                    <a:lnB>
                      <a:noFill/>
                    </a:lnB>
                  </a:tcPr>
                </a:tc>
                <a:tc>
                  <a:txBody>
                    <a:bodyPr/>
                    <a:lstStyle/>
                    <a:p>
                      <a:pPr algn="l" fontAlgn="b"/>
                      <a:r>
                        <a:rPr lang="pt-BR" sz="1400" b="1" i="0" u="none" strike="noStrike" dirty="0">
                          <a:solidFill>
                            <a:srgbClr val="000000"/>
                          </a:solidFill>
                          <a:latin typeface="Calibri"/>
                        </a:rPr>
                        <a:t>Exército 2</a:t>
                      </a:r>
                    </a:p>
                  </a:txBody>
                  <a:tcPr marL="9525" marR="9525" marT="9525" marB="0" anchor="b">
                    <a:lnL>
                      <a:noFill/>
                    </a:lnL>
                    <a:lnR>
                      <a:noFill/>
                    </a:lnR>
                    <a:lnT>
                      <a:noFill/>
                    </a:lnT>
                    <a:lnB>
                      <a:noFill/>
                    </a:lnB>
                  </a:tcPr>
                </a:tc>
                <a:tc>
                  <a:txBody>
                    <a:bodyPr/>
                    <a:lstStyle/>
                    <a:p>
                      <a:pPr algn="l" fontAlgn="b"/>
                      <a:r>
                        <a:rPr lang="pt-BR" sz="1400" b="1" i="0" u="none" strike="noStrike">
                          <a:solidFill>
                            <a:srgbClr val="000000"/>
                          </a:solidFill>
                          <a:latin typeface="Calibri"/>
                        </a:rPr>
                        <a:t>Resultado</a:t>
                      </a:r>
                    </a:p>
                  </a:txBody>
                  <a:tcPr marL="9525" marR="9525" marT="9525" marB="0" anchor="b">
                    <a:lnL>
                      <a:noFill/>
                    </a:lnL>
                    <a:lnR>
                      <a:noFill/>
                    </a:lnR>
                    <a:lnT>
                      <a:noFill/>
                    </a:lnT>
                    <a:lnB>
                      <a:noFill/>
                    </a:lnB>
                  </a:tcPr>
                </a:tc>
              </a:tr>
              <a:tr h="353319">
                <a:tc>
                  <a:txBody>
                    <a:bodyPr/>
                    <a:lstStyle/>
                    <a:p>
                      <a:pPr algn="l" fontAlgn="b"/>
                      <a:r>
                        <a:rPr lang="pt-BR" sz="1100" b="0" i="0" u="none" strike="noStrike">
                          <a:solidFill>
                            <a:srgbClr val="000000"/>
                          </a:solidFill>
                          <a:latin typeface="Calibri"/>
                        </a:rPr>
                        <a:t>Ataca</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latin typeface="Calibri"/>
                        </a:rPr>
                        <a:t>Ataca</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latin typeface="Calibri"/>
                        </a:rPr>
                        <a:t>Cidade capturada</a:t>
                      </a:r>
                    </a:p>
                  </a:txBody>
                  <a:tcPr marL="9525" marR="9525" marT="9525" marB="0" anchor="b">
                    <a:lnL>
                      <a:noFill/>
                    </a:lnL>
                    <a:lnR>
                      <a:noFill/>
                    </a:lnR>
                    <a:lnT>
                      <a:noFill/>
                    </a:lnT>
                    <a:lnB>
                      <a:noFill/>
                    </a:lnB>
                  </a:tcPr>
                </a:tc>
              </a:tr>
              <a:tr h="353319">
                <a:tc>
                  <a:txBody>
                    <a:bodyPr/>
                    <a:lstStyle/>
                    <a:p>
                      <a:pPr algn="l" fontAlgn="b"/>
                      <a:r>
                        <a:rPr lang="pt-BR" sz="1100" b="0" i="0" u="none" strike="noStrike" dirty="0">
                          <a:solidFill>
                            <a:srgbClr val="000000"/>
                          </a:solidFill>
                          <a:latin typeface="Calibri"/>
                        </a:rPr>
                        <a:t>Ataca</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latin typeface="Calibri"/>
                        </a:rPr>
                        <a:t>Não Ataca</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latin typeface="Calibri"/>
                        </a:rPr>
                        <a:t>Exército 1 derrotado</a:t>
                      </a:r>
                    </a:p>
                  </a:txBody>
                  <a:tcPr marL="9525" marR="9525" marT="9525" marB="0" anchor="b">
                    <a:lnL>
                      <a:noFill/>
                    </a:lnL>
                    <a:lnR>
                      <a:noFill/>
                    </a:lnR>
                    <a:lnT>
                      <a:noFill/>
                    </a:lnT>
                    <a:lnB>
                      <a:noFill/>
                    </a:lnB>
                  </a:tcPr>
                </a:tc>
              </a:tr>
              <a:tr h="353319">
                <a:tc>
                  <a:txBody>
                    <a:bodyPr/>
                    <a:lstStyle/>
                    <a:p>
                      <a:pPr algn="l" fontAlgn="b"/>
                      <a:r>
                        <a:rPr lang="pt-BR" sz="1100" b="0" i="0" u="none" strike="noStrike">
                          <a:solidFill>
                            <a:srgbClr val="000000"/>
                          </a:solidFill>
                          <a:latin typeface="Calibri"/>
                        </a:rPr>
                        <a:t>Não Ataca</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latin typeface="Calibri"/>
                        </a:rPr>
                        <a:t>Ataca</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latin typeface="Calibri"/>
                        </a:rPr>
                        <a:t>Exército 2 derrotado</a:t>
                      </a:r>
                    </a:p>
                  </a:txBody>
                  <a:tcPr marL="9525" marR="9525" marT="9525" marB="0" anchor="b">
                    <a:lnL>
                      <a:noFill/>
                    </a:lnL>
                    <a:lnR>
                      <a:noFill/>
                    </a:lnR>
                    <a:lnT>
                      <a:noFill/>
                    </a:lnT>
                    <a:lnB>
                      <a:noFill/>
                    </a:lnB>
                  </a:tcPr>
                </a:tc>
              </a:tr>
              <a:tr h="353319">
                <a:tc>
                  <a:txBody>
                    <a:bodyPr/>
                    <a:lstStyle/>
                    <a:p>
                      <a:pPr algn="l" fontAlgn="b"/>
                      <a:r>
                        <a:rPr lang="pt-BR" sz="1100" b="0" i="0" u="none" strike="noStrike">
                          <a:solidFill>
                            <a:srgbClr val="000000"/>
                          </a:solidFill>
                          <a:latin typeface="Calibri"/>
                        </a:rPr>
                        <a:t>Não Ataca</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latin typeface="Calibri"/>
                        </a:rPr>
                        <a:t>Não Ataca</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latin typeface="Calibri"/>
                        </a:rPr>
                        <a:t>Nada acontece</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Problema dos 2 Generais</a:t>
            </a:r>
            <a:endParaRPr lang="pt-BR" sz="40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lstStyle/>
          <a:p>
            <a:r>
              <a:rPr lang="pt-BR" dirty="0" smtClean="0"/>
              <a:t>No contexto de SD, não há como um nó saber o estado do outro nó sem que haja comunicação</a:t>
            </a:r>
          </a:p>
          <a:p>
            <a:r>
              <a:rPr lang="pt-BR" dirty="0" smtClean="0"/>
              <a:t>Não há solução para este problema. </a:t>
            </a: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Problema dos 2 Generais</a:t>
            </a:r>
            <a:endParaRPr lang="pt-BR" sz="40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pic>
        <p:nvPicPr>
          <p:cNvPr id="40962" name="Picture 2"/>
          <p:cNvPicPr>
            <a:picLocks noChangeAspect="1" noChangeArrowheads="1"/>
          </p:cNvPicPr>
          <p:nvPr/>
        </p:nvPicPr>
        <p:blipFill>
          <a:blip r:embed="rId3" cstate="print"/>
          <a:srcRect/>
          <a:stretch>
            <a:fillRect/>
          </a:stretch>
        </p:blipFill>
        <p:spPr bwMode="auto">
          <a:xfrm>
            <a:off x="1403648" y="2420888"/>
            <a:ext cx="6766560" cy="23202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Problema dos 2 Generais</a:t>
            </a:r>
            <a:endParaRPr lang="pt-BR" sz="40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a:xfrm>
            <a:off x="457200" y="1600200"/>
            <a:ext cx="8229600" cy="4525963"/>
          </a:xfrm>
        </p:spPr>
        <p:txBody>
          <a:bodyPr/>
          <a:lstStyle/>
          <a:p>
            <a:r>
              <a:rPr lang="pt-BR" dirty="0" smtClean="0"/>
              <a:t>O Sistema de Defesa antiaéreo SAM (</a:t>
            </a:r>
            <a:r>
              <a:rPr lang="pt-BR" dirty="0" err="1" smtClean="0"/>
              <a:t>Surface</a:t>
            </a:r>
            <a:r>
              <a:rPr lang="pt-BR" dirty="0" smtClean="0"/>
              <a:t> </a:t>
            </a:r>
            <a:r>
              <a:rPr lang="pt-BR" dirty="0" err="1" smtClean="0"/>
              <a:t>Air</a:t>
            </a:r>
            <a:r>
              <a:rPr lang="pt-BR" dirty="0" smtClean="0"/>
              <a:t> </a:t>
            </a:r>
            <a:r>
              <a:rPr lang="pt-BR" dirty="0" err="1" smtClean="0"/>
              <a:t>Missile</a:t>
            </a:r>
            <a:r>
              <a:rPr lang="pt-BR" dirty="0" smtClean="0"/>
              <a:t>) , nos modelos mais simples, está subordinado ao paradigma do problema dos 2 Generais</a:t>
            </a:r>
          </a:p>
          <a:p>
            <a:r>
              <a:rPr lang="pt-BR" dirty="0" smtClean="0"/>
              <a:t>Modelos SAM mais avançados estão subordinados ao paradigma dos Generais Bizantinos</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Problema dos 2 Generais</a:t>
            </a:r>
            <a:endParaRPr lang="pt-BR" sz="40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pic>
        <p:nvPicPr>
          <p:cNvPr id="39938" name="Picture 2"/>
          <p:cNvPicPr>
            <a:picLocks noChangeAspect="1" noChangeArrowheads="1"/>
          </p:cNvPicPr>
          <p:nvPr/>
        </p:nvPicPr>
        <p:blipFill>
          <a:blip r:embed="rId3" cstate="print"/>
          <a:srcRect/>
          <a:stretch>
            <a:fillRect/>
          </a:stretch>
        </p:blipFill>
        <p:spPr bwMode="auto">
          <a:xfrm>
            <a:off x="352425" y="261938"/>
            <a:ext cx="8439150" cy="633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Problema dos Generais Bizantinos</a:t>
            </a:r>
            <a:endParaRPr lang="pt-BR" sz="28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pic>
        <p:nvPicPr>
          <p:cNvPr id="21505" name="Picture 1"/>
          <p:cNvPicPr>
            <a:picLocks noChangeAspect="1" noChangeArrowheads="1"/>
          </p:cNvPicPr>
          <p:nvPr/>
        </p:nvPicPr>
        <p:blipFill>
          <a:blip r:embed="rId3" cstate="print"/>
          <a:srcRect/>
          <a:stretch>
            <a:fillRect/>
          </a:stretch>
        </p:blipFill>
        <p:spPr bwMode="auto">
          <a:xfrm>
            <a:off x="1619672" y="1628800"/>
            <a:ext cx="6389370" cy="42633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Problema dos Generais Bizantinos</a:t>
            </a:r>
            <a:endParaRPr lang="pt-BR" sz="2800" dirty="0"/>
          </a:p>
        </p:txBody>
      </p:sp>
      <p:pic>
        <p:nvPicPr>
          <p:cNvPr id="4" name="Picture 3"/>
          <p:cNvPicPr>
            <a:picLocks noChangeAspect="1" noChangeArrowheads="1"/>
          </p:cNvPicPr>
          <p:nvPr/>
        </p:nvPicPr>
        <p:blipFill>
          <a:blip r:embed="rId2" cstate="print"/>
          <a:srcRect/>
          <a:stretch>
            <a:fillRect/>
          </a:stretch>
        </p:blipFill>
        <p:spPr bwMode="auto">
          <a:xfrm>
            <a:off x="395536" y="404664"/>
            <a:ext cx="1533525" cy="619125"/>
          </a:xfrm>
          <a:prstGeom prst="rect">
            <a:avLst/>
          </a:prstGeom>
          <a:noFill/>
          <a:ln w="9525">
            <a:noFill/>
            <a:miter lim="800000"/>
            <a:headEnd/>
            <a:tailEnd/>
          </a:ln>
        </p:spPr>
      </p:pic>
      <p:sp>
        <p:nvSpPr>
          <p:cNvPr id="5" name="Espaço Reservado para Conteúdo 4"/>
          <p:cNvSpPr>
            <a:spLocks noGrp="1"/>
          </p:cNvSpPr>
          <p:nvPr>
            <p:ph idx="1"/>
          </p:nvPr>
        </p:nvSpPr>
        <p:spPr/>
        <p:txBody>
          <a:bodyPr>
            <a:normAutofit fontScale="92500"/>
          </a:bodyPr>
          <a:lstStyle/>
          <a:p>
            <a:r>
              <a:rPr lang="pt-BR" dirty="0" smtClean="0"/>
              <a:t>Cada general pode ser honesto ou corrupto</a:t>
            </a:r>
          </a:p>
          <a:p>
            <a:r>
              <a:rPr lang="pt-BR" dirty="0" smtClean="0"/>
              <a:t>Até um número </a:t>
            </a:r>
            <a:r>
              <a:rPr lang="pt-BR" i="1" u="sng" dirty="0" smtClean="0"/>
              <a:t>f</a:t>
            </a:r>
            <a:r>
              <a:rPr lang="pt-BR" dirty="0" smtClean="0"/>
              <a:t> de generais pode ser corrupto</a:t>
            </a:r>
          </a:p>
          <a:p>
            <a:r>
              <a:rPr lang="pt-BR" dirty="0" smtClean="0"/>
              <a:t>Generais honestos desconhecem os corruptos</a:t>
            </a:r>
          </a:p>
          <a:p>
            <a:r>
              <a:rPr lang="pt-BR" dirty="0" smtClean="0"/>
              <a:t>Generais corruptos pode operar em conluio</a:t>
            </a:r>
          </a:p>
          <a:p>
            <a:r>
              <a:rPr lang="pt-BR" dirty="0" smtClean="0"/>
              <a:t>Generais honestos concordam com um plano</a:t>
            </a:r>
          </a:p>
          <a:p>
            <a:r>
              <a:rPr lang="pt-BR" dirty="0" smtClean="0"/>
              <a:t>Teorema: 3</a:t>
            </a:r>
            <a:r>
              <a:rPr lang="pt-BR" i="1" u="sng" dirty="0" smtClean="0"/>
              <a:t>f</a:t>
            </a:r>
            <a:r>
              <a:rPr lang="pt-BR" dirty="0" smtClean="0"/>
              <a:t>+1 no total para tolerar </a:t>
            </a:r>
            <a:r>
              <a:rPr lang="pt-BR" i="1" u="sng" dirty="0" smtClean="0"/>
              <a:t>f</a:t>
            </a:r>
            <a:r>
              <a:rPr lang="pt-BR" dirty="0" smtClean="0"/>
              <a:t>  generais corruptos</a:t>
            </a:r>
          </a:p>
          <a:p>
            <a:r>
              <a:rPr lang="pt-BR" dirty="0" smtClean="0"/>
              <a:t>Criptografia ameniza o problema</a:t>
            </a:r>
          </a:p>
          <a:p>
            <a:endParaRPr lang="pt-B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18189</TotalTime>
  <Words>570</Words>
  <Application>Microsoft Office PowerPoint</Application>
  <PresentationFormat>Apresentação na tela (4:3)</PresentationFormat>
  <Paragraphs>66</Paragraphs>
  <Slides>20</Slides>
  <Notes>0</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Tema do Office</vt:lpstr>
      <vt:lpstr>Sistemas Distribuídos e Mobile</vt:lpstr>
      <vt:lpstr>Agenda</vt:lpstr>
      <vt:lpstr>Problema dos 2 Generais</vt:lpstr>
      <vt:lpstr>Problema dos 2 Generais</vt:lpstr>
      <vt:lpstr>Problema dos 2 Generais</vt:lpstr>
      <vt:lpstr>Problema dos 2 Generais</vt:lpstr>
      <vt:lpstr>Problema dos 2 Generais</vt:lpstr>
      <vt:lpstr>Problema dos Generais Bizantinos</vt:lpstr>
      <vt:lpstr>Problema dos Generais Bizantinos</vt:lpstr>
      <vt:lpstr>Problema dos Generais Bizantinos</vt:lpstr>
      <vt:lpstr>Exercício</vt:lpstr>
      <vt:lpstr>Exercício</vt:lpstr>
      <vt:lpstr>Exercício – Resposta 1</vt:lpstr>
      <vt:lpstr>Exercício – Resposta 1</vt:lpstr>
      <vt:lpstr>Exercício</vt:lpstr>
      <vt:lpstr>Exercício</vt:lpstr>
      <vt:lpstr>Exercício – Resposta 1</vt:lpstr>
      <vt:lpstr>Exercício – Resposta 1</vt:lpstr>
      <vt:lpstr>Exercício</vt:lpstr>
      <vt:lpstr>Exercício Resposta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Distribuídos e Mobile</dc:title>
  <dc:creator>Raul Loula</dc:creator>
  <cp:lastModifiedBy>Raul Loula</cp:lastModifiedBy>
  <cp:revision>82</cp:revision>
  <dcterms:created xsi:type="dcterms:W3CDTF">2022-07-28T22:59:50Z</dcterms:created>
  <dcterms:modified xsi:type="dcterms:W3CDTF">2022-11-30T22:42:13Z</dcterms:modified>
</cp:coreProperties>
</file>