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7" r:id="rId22"/>
    <p:sldId id="278" r:id="rId23"/>
    <p:sldId id="280" r:id="rId24"/>
    <p:sldId id="281" r:id="rId25"/>
    <p:sldId id="282" r:id="rId26"/>
    <p:sldId id="283" r:id="rId27"/>
    <p:sldId id="275" r:id="rId28"/>
    <p:sldId id="276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624" y="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Teoria da Computação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Teoria da Computação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Formalmente, a computação “nasceu” em 1936 com a publicação do artigo de Alan Turing: </a:t>
            </a:r>
            <a:r>
              <a:rPr lang="pt-BR" b="1" dirty="0" err="1" smtClean="0"/>
              <a:t>On</a:t>
            </a:r>
            <a:r>
              <a:rPr lang="pt-BR" b="1" dirty="0" smtClean="0"/>
              <a:t> </a:t>
            </a:r>
            <a:r>
              <a:rPr lang="pt-BR" b="1" dirty="0" err="1" smtClean="0"/>
              <a:t>Computable</a:t>
            </a:r>
            <a:r>
              <a:rPr lang="pt-BR" b="1" dirty="0" smtClean="0"/>
              <a:t> </a:t>
            </a:r>
            <a:r>
              <a:rPr lang="pt-BR" b="1" dirty="0" err="1" smtClean="0"/>
              <a:t>Numbers</a:t>
            </a:r>
            <a:r>
              <a:rPr lang="pt-BR" b="1" dirty="0" smtClean="0"/>
              <a:t> </a:t>
            </a:r>
            <a:r>
              <a:rPr lang="en-US" b="1" dirty="0" smtClean="0"/>
              <a:t>with an Application to the </a:t>
            </a:r>
            <a:r>
              <a:rPr lang="en-US" b="1" dirty="0" err="1" smtClean="0"/>
              <a:t>Entscheidungsproblem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Teoria da Computação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Na prática a humanidade faz computação desde a antiguidade, inclusive usando máquinas programáveis.</a:t>
            </a:r>
          </a:p>
          <a:p>
            <a:pPr>
              <a:buNone/>
            </a:pPr>
            <a:r>
              <a:rPr lang="pt-BR" dirty="0" smtClean="0"/>
              <a:t>Exemplo: Ábaco, Mecanismo de </a:t>
            </a:r>
            <a:r>
              <a:rPr lang="pt-BR" dirty="0" err="1" smtClean="0"/>
              <a:t>Antikythera</a:t>
            </a:r>
            <a:r>
              <a:rPr lang="pt-BR" dirty="0" smtClean="0"/>
              <a:t>, Máquina de calcular de Pascal e Leibniz, Tear de </a:t>
            </a:r>
            <a:r>
              <a:rPr lang="pt-BR" dirty="0" err="1" smtClean="0"/>
              <a:t>Jacquard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 Histórico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1900 – David Hilbert : Lista com os 23 problemas. Entre eles o </a:t>
            </a:r>
            <a:r>
              <a:rPr lang="pt-BR" dirty="0" err="1" smtClean="0"/>
              <a:t>Entscheidungsproblem</a:t>
            </a:r>
            <a:r>
              <a:rPr lang="pt-BR" dirty="0" smtClean="0"/>
              <a:t> (problema da decisão)</a:t>
            </a:r>
          </a:p>
          <a:p>
            <a:pPr>
              <a:buNone/>
            </a:pPr>
            <a:r>
              <a:rPr lang="pt-BR" dirty="0" smtClean="0"/>
              <a:t>1931-Kurt </a:t>
            </a:r>
            <a:r>
              <a:rPr lang="pt-BR" dirty="0" err="1" smtClean="0"/>
              <a:t>Godel</a:t>
            </a:r>
            <a:r>
              <a:rPr lang="pt-BR" dirty="0" smtClean="0"/>
              <a:t> : Teorema da Completude</a:t>
            </a:r>
          </a:p>
          <a:p>
            <a:pPr>
              <a:buNone/>
            </a:pPr>
            <a:r>
              <a:rPr lang="pt-BR" dirty="0" smtClean="0"/>
              <a:t>1936-Alan Turing: </a:t>
            </a:r>
            <a:r>
              <a:rPr lang="pt-BR" dirty="0" err="1" smtClean="0"/>
              <a:t>Computabilidade</a:t>
            </a:r>
            <a:r>
              <a:rPr lang="pt-BR" dirty="0" smtClean="0"/>
              <a:t> e Máquina de Turing</a:t>
            </a:r>
          </a:p>
          <a:p>
            <a:pPr>
              <a:buNone/>
            </a:pPr>
            <a:r>
              <a:rPr lang="pt-BR" dirty="0" smtClean="0"/>
              <a:t>1949-John </a:t>
            </a:r>
            <a:r>
              <a:rPr lang="pt-BR" dirty="0" err="1" smtClean="0"/>
              <a:t>Mauchly</a:t>
            </a:r>
            <a:r>
              <a:rPr lang="pt-BR" dirty="0" smtClean="0"/>
              <a:t>: Short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 1º linguagem de alto nível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Compilador é um programa, ou grupo de programas, responsável pela geração de código de máquina a partir de uma linguagem de alto nível ou linguagem de programação. Exemplo C, Pascal.</a:t>
            </a:r>
          </a:p>
          <a:p>
            <a:pPr>
              <a:buNone/>
            </a:pPr>
            <a:r>
              <a:rPr lang="pt-BR" dirty="0" smtClean="0"/>
              <a:t>Linguagem de máquina é um código especifico para um processador e sistema operacional</a:t>
            </a:r>
            <a:r>
              <a:rPr lang="en-US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Linguagens como C# e Java são compiladas para uma linguagem objeto ou intermediária, que posteriormente é convertida para linguagem de máquina. A conversão ocorre por meio do framework .Net e máquina virtual Java, respectivamente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Há linguagens que são interpretadas. Exemplo: </a:t>
            </a:r>
            <a:r>
              <a:rPr lang="pt-BR" dirty="0" err="1" smtClean="0"/>
              <a:t>JavaScript</a:t>
            </a:r>
            <a:r>
              <a:rPr lang="pt-BR" dirty="0" smtClean="0"/>
              <a:t>, </a:t>
            </a:r>
            <a:r>
              <a:rPr lang="pt-BR" dirty="0" err="1" smtClean="0"/>
              <a:t>Python</a:t>
            </a:r>
            <a:r>
              <a:rPr lang="pt-BR" dirty="0" smtClean="0"/>
              <a:t> e R.</a:t>
            </a:r>
          </a:p>
          <a:p>
            <a:pPr>
              <a:buNone/>
            </a:pPr>
            <a:r>
              <a:rPr lang="pt-BR" dirty="0" smtClean="0"/>
              <a:t>Nesse caso, o código fonte é submetido ao interpretador especifico para cada linguagem em cada arquitetura (processador) e sistema operacional e gera o código de máquina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Assembly</a:t>
            </a:r>
            <a:r>
              <a:rPr lang="pt-BR" dirty="0" smtClean="0"/>
              <a:t> é uma linguagem baseada em mnemônicos, específica para cada processador. O código é “montado” em uma ferramenta chamada montador , que transforma o texto em código de máquina.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Em todos os exemplo anteriores ocorre o processo de compilação, que é a transformação do código de alto nível para o código de máquina.</a:t>
            </a:r>
          </a:p>
          <a:p>
            <a:pPr>
              <a:buNone/>
            </a:pPr>
            <a:r>
              <a:rPr lang="pt-BR" dirty="0" smtClean="0"/>
              <a:t>A compilação possui 3 etapas: análise léxica, sintática e semântica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Análise léxica:  consiste na varredura do código fonte buscando por </a:t>
            </a:r>
            <a:r>
              <a:rPr lang="pt-BR" dirty="0" err="1" smtClean="0"/>
              <a:t>tokens</a:t>
            </a:r>
            <a:r>
              <a:rPr lang="pt-BR" dirty="0" smtClean="0"/>
              <a:t> ou símbolos léxicos.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Análise Sintática:  verifica se os </a:t>
            </a:r>
            <a:r>
              <a:rPr lang="pt-BR" dirty="0" err="1" smtClean="0"/>
              <a:t>tokens</a:t>
            </a:r>
            <a:r>
              <a:rPr lang="pt-BR" dirty="0" smtClean="0"/>
              <a:t> obtidos na análise léxica podem ser gerados por uma gramática. Em outras palavras,  se os </a:t>
            </a:r>
            <a:r>
              <a:rPr lang="pt-BR" dirty="0" err="1" smtClean="0"/>
              <a:t>tokens</a:t>
            </a:r>
            <a:r>
              <a:rPr lang="pt-BR" dirty="0" smtClean="0"/>
              <a:t> podem formar um programa válido.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Análise semântica:  faz a checagem se o resultado obtido pela analise sintática respeita as regras sensíveis ao contexto: tipo de variáveis, escopo, visibilidade,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Teoria da computação pode ser definida como um subcampo da Ciência da Computação e Matemática, responsável pelo estudo e pela formalização do conhecimento sobre a computação.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-Compilador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95536" y="2852936"/>
            <a:ext cx="172819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Análise Léxica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91880" y="2852936"/>
            <a:ext cx="172819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Análise Sintática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16216" y="2852936"/>
            <a:ext cx="172819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Análise Semântica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11560" y="1556792"/>
            <a:ext cx="1296144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Código Fonte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8" idx="4"/>
            <a:endCxn id="5" idx="0"/>
          </p:cNvCxnSpPr>
          <p:nvPr/>
        </p:nvCxnSpPr>
        <p:spPr>
          <a:xfrm>
            <a:off x="1259632" y="23488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588224" y="5445224"/>
            <a:ext cx="1656184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907704" y="4509120"/>
            <a:ext cx="172819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Tabela de Símbolos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5" idx="2"/>
            <a:endCxn id="14" idx="0"/>
          </p:cNvCxnSpPr>
          <p:nvPr/>
        </p:nvCxnSpPr>
        <p:spPr>
          <a:xfrm>
            <a:off x="1259632" y="3789040"/>
            <a:ext cx="151216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4" idx="0"/>
            <a:endCxn id="6" idx="2"/>
          </p:cNvCxnSpPr>
          <p:nvPr/>
        </p:nvCxnSpPr>
        <p:spPr>
          <a:xfrm flipV="1">
            <a:off x="2771800" y="3789040"/>
            <a:ext cx="158417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4" idx="3"/>
            <a:endCxn id="7" idx="2"/>
          </p:cNvCxnSpPr>
          <p:nvPr/>
        </p:nvCxnSpPr>
        <p:spPr>
          <a:xfrm flipV="1">
            <a:off x="3635896" y="3789040"/>
            <a:ext cx="3744416" cy="12601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2"/>
            <a:endCxn id="13" idx="0"/>
          </p:cNvCxnSpPr>
          <p:nvPr/>
        </p:nvCxnSpPr>
        <p:spPr>
          <a:xfrm>
            <a:off x="7380312" y="3789040"/>
            <a:ext cx="3600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3"/>
            <a:endCxn id="6" idx="1"/>
          </p:cNvCxnSpPr>
          <p:nvPr/>
        </p:nvCxnSpPr>
        <p:spPr>
          <a:xfrm>
            <a:off x="2123728" y="33209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6" idx="3"/>
            <a:endCxn id="7" idx="1"/>
          </p:cNvCxnSpPr>
          <p:nvPr/>
        </p:nvCxnSpPr>
        <p:spPr>
          <a:xfrm>
            <a:off x="5220072" y="33209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339752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Tokens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364088" y="256490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Árvore sintática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Até 1950 : Linguagem de máquina binário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Início </a:t>
            </a:r>
            <a:r>
              <a:rPr lang="pt-BR" dirty="0" err="1" smtClean="0"/>
              <a:t>déc</a:t>
            </a:r>
            <a:r>
              <a:rPr lang="pt-BR" dirty="0" smtClean="0"/>
              <a:t>. 1950 :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Metade </a:t>
            </a:r>
            <a:r>
              <a:rPr lang="pt-BR" dirty="0" err="1" smtClean="0"/>
              <a:t>déc</a:t>
            </a:r>
            <a:r>
              <a:rPr lang="pt-BR" dirty="0" smtClean="0"/>
              <a:t>. 1950 : Fortran, </a:t>
            </a:r>
            <a:r>
              <a:rPr lang="pt-BR" dirty="0" err="1" smtClean="0"/>
              <a:t>Cobol</a:t>
            </a:r>
            <a:r>
              <a:rPr lang="pt-BR" dirty="0" smtClean="0"/>
              <a:t> e </a:t>
            </a:r>
            <a:r>
              <a:rPr lang="pt-BR" dirty="0" err="1" smtClean="0"/>
              <a:t>Lisp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1º Geração : linguagem de máquina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2º Geração  :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3º Geração : </a:t>
            </a:r>
            <a:r>
              <a:rPr lang="pt-BR" dirty="0" err="1" smtClean="0"/>
              <a:t>Cobol</a:t>
            </a:r>
            <a:r>
              <a:rPr lang="pt-BR" dirty="0" smtClean="0"/>
              <a:t>, C, C++, C#, Java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4º Geração:  </a:t>
            </a:r>
            <a:r>
              <a:rPr lang="pt-BR" dirty="0" err="1" smtClean="0"/>
              <a:t>Nomad</a:t>
            </a:r>
            <a:r>
              <a:rPr lang="pt-BR" dirty="0" smtClean="0"/>
              <a:t> , SQL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5º Geração: Prolog e OPS5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429000"/>
            <a:ext cx="501255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ódigo de Máquina • Universidade da Tecnolog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844824"/>
            <a:ext cx="2790825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811347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477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 Linguagens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1238252"/>
            <a:ext cx="4651058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 -Compilador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Ao longo do curso será demonstrado que as máquinas conceituais (autômatos , máquinas de Turing), linguagens (linguagens regulares, livres de contexto, sensíveis ao contexto) , são do ponto de vista matemático\teórico a mesma coisa.</a:t>
            </a:r>
          </a:p>
          <a:p>
            <a:pPr>
              <a:buNone/>
            </a:pPr>
            <a:r>
              <a:rPr lang="pt-BR" dirty="0" smtClean="0"/>
              <a:t>Exemplo: Um autômato finito só processa linguagens regulares, que podem ser definidas como um autômato.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             Teoria da Computação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988840"/>
            <a:ext cx="2710339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95536" y="141277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Leitura recomendada: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6783509" cy="63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Teoria da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 maneira simplista, temos 2 caminhos a seguir quando estudamos Teoria da Computação: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A-Estudo</a:t>
            </a:r>
            <a:r>
              <a:rPr lang="pt-BR" dirty="0" smtClean="0"/>
              <a:t> das máquinas solucionadoras de problema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B-Estudo dos problemas computacionais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Teoria da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Estudo das máquinas solucionadoras de problema corresponde a teoria de autômatos, linguagens e compiladores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Teoria da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Estudo dos problemas computacionais compreende o conhecimento sobre algoritmos, </a:t>
            </a:r>
            <a:r>
              <a:rPr lang="pt-BR" dirty="0" err="1" smtClean="0"/>
              <a:t>computabilidade</a:t>
            </a:r>
            <a:r>
              <a:rPr lang="pt-BR" dirty="0" smtClean="0"/>
              <a:t> , </a:t>
            </a:r>
            <a:r>
              <a:rPr lang="pt-BR" dirty="0" err="1" smtClean="0"/>
              <a:t>decidibilidade</a:t>
            </a:r>
            <a:r>
              <a:rPr lang="pt-BR" dirty="0" smtClean="0"/>
              <a:t> e complexidade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Definição de computação:</a:t>
            </a:r>
          </a:p>
          <a:p>
            <a:pPr>
              <a:buNone/>
            </a:pPr>
            <a:r>
              <a:rPr lang="pt-BR" dirty="0" smtClean="0"/>
              <a:t>-Informal -&gt; Solução de um problema*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-Formal    -&gt; Cálculo de uma função por meio de um algoritmo**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800" b="1" dirty="0" smtClean="0"/>
              <a:t>*Definição muito informal</a:t>
            </a:r>
          </a:p>
          <a:p>
            <a:pPr>
              <a:buNone/>
            </a:pPr>
            <a:r>
              <a:rPr lang="pt-BR" sz="2800" b="1" dirty="0" smtClean="0"/>
              <a:t>**Definição informal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Definição – taxonomia informal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907704" y="1772816"/>
            <a:ext cx="2808312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283968" y="1772816"/>
            <a:ext cx="2808312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131840" y="3573016"/>
            <a:ext cx="2808312" cy="2808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915816" y="278092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IA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932040" y="263691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Teoria da Computação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07904" y="472514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Sistemas de informação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Definição – taxonomia informal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*Taxonomia informal da Ciência da computação Prof. Mauricio </a:t>
            </a:r>
            <a:r>
              <a:rPr lang="pt-BR" dirty="0" err="1" smtClean="0"/>
              <a:t>Marengoni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IA: Inteligência Artificial, computação natural, etc.</a:t>
            </a:r>
          </a:p>
          <a:p>
            <a:pPr>
              <a:buNone/>
            </a:pPr>
            <a:r>
              <a:rPr lang="pt-BR" dirty="0" smtClean="0"/>
              <a:t>Sistemas de Informação: Banco de Dados, Sistemas operacionais, Aplicativos, ERP , processadores de texto, etc.</a:t>
            </a:r>
          </a:p>
          <a:p>
            <a:pPr>
              <a:buNone/>
            </a:pPr>
            <a:r>
              <a:rPr lang="pt-BR" dirty="0" smtClean="0"/>
              <a:t>Teoria da Computação: Autômatos, linguagens, algoritmos, compiladores.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826</Words>
  <Application>Microsoft Office PowerPoint</Application>
  <PresentationFormat>Apresentação na tela (4:3)</PresentationFormat>
  <Paragraphs>93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Teoria da Computação</vt:lpstr>
      <vt:lpstr>Definição</vt:lpstr>
      <vt:lpstr>Slide 3</vt:lpstr>
      <vt:lpstr>Teoria da Computação</vt:lpstr>
      <vt:lpstr>Teoria da Computação</vt:lpstr>
      <vt:lpstr>Teoria da Computação</vt:lpstr>
      <vt:lpstr>Definição</vt:lpstr>
      <vt:lpstr>Definição – taxonomia informal</vt:lpstr>
      <vt:lpstr>Definição – taxonomia informal</vt:lpstr>
      <vt:lpstr>Teoria da Computação</vt:lpstr>
      <vt:lpstr>Teoria da Computação</vt:lpstr>
      <vt:lpstr>           Teoria da Computação - Histórico</vt:lpstr>
      <vt:lpstr>           Teoria da Computação -Compilador</vt:lpstr>
      <vt:lpstr>           Teoria da Computação -Compilador</vt:lpstr>
      <vt:lpstr>           Teoria da Computação -Compilador</vt:lpstr>
      <vt:lpstr>           Teoria da Computação -Compilador</vt:lpstr>
      <vt:lpstr>           Teoria da Computação -Compilador</vt:lpstr>
      <vt:lpstr>           Teoria da Computação -Compilador</vt:lpstr>
      <vt:lpstr>           Teoria da Computação -Compilador</vt:lpstr>
      <vt:lpstr>              Teoria da Computação -Compilador</vt:lpstr>
      <vt:lpstr>              Teoria da Computação - Linguagens</vt:lpstr>
      <vt:lpstr>              Teoria da Computação - Linguagens</vt:lpstr>
      <vt:lpstr>              Teoria da Computação - Linguagens</vt:lpstr>
      <vt:lpstr>              Teoria da Computação - Linguagens</vt:lpstr>
      <vt:lpstr>              Teoria da Computação - Linguagens</vt:lpstr>
      <vt:lpstr>              Teoria da Computação - Linguagens</vt:lpstr>
      <vt:lpstr>              Teoria da Computação -Compilador</vt:lpstr>
      <vt:lpstr>              Teoria da Computação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Computação</dc:title>
  <dc:creator>Raul Loula</dc:creator>
  <cp:lastModifiedBy>Raul Loula</cp:lastModifiedBy>
  <cp:revision>7</cp:revision>
  <dcterms:created xsi:type="dcterms:W3CDTF">2023-08-13T18:31:27Z</dcterms:created>
  <dcterms:modified xsi:type="dcterms:W3CDTF">2023-08-23T23:51:57Z</dcterms:modified>
</cp:coreProperties>
</file>