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1"/>
  </p:notesMasterIdLst>
  <p:sldIdLst>
    <p:sldId id="256" r:id="rId2"/>
    <p:sldId id="296" r:id="rId3"/>
    <p:sldId id="298" r:id="rId4"/>
    <p:sldId id="302" r:id="rId5"/>
    <p:sldId id="305" r:id="rId6"/>
    <p:sldId id="303" r:id="rId7"/>
    <p:sldId id="306" r:id="rId8"/>
    <p:sldId id="304" r:id="rId9"/>
    <p:sldId id="307" r:id="rId10"/>
    <p:sldId id="308" r:id="rId11"/>
    <p:sldId id="309" r:id="rId12"/>
    <p:sldId id="299" r:id="rId13"/>
    <p:sldId id="300" r:id="rId14"/>
    <p:sldId id="301" r:id="rId15"/>
    <p:sldId id="279" r:id="rId16"/>
    <p:sldId id="277" r:id="rId17"/>
    <p:sldId id="278"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72" r:id="rId32"/>
    <p:sldId id="310" r:id="rId33"/>
    <p:sldId id="294" r:id="rId34"/>
    <p:sldId id="273" r:id="rId35"/>
    <p:sldId id="274" r:id="rId36"/>
    <p:sldId id="275" r:id="rId37"/>
    <p:sldId id="276" r:id="rId38"/>
    <p:sldId id="293" r:id="rId39"/>
    <p:sldId id="295" r:id="rId40"/>
  </p:sldIdLst>
  <p:sldSz cx="9144000" cy="6858000" type="screen4x3"/>
  <p:notesSz cx="6858000" cy="9144000"/>
  <p:defaultTextStyle>
    <a:defPPr>
      <a:defRPr lang="pt-B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4" autoAdjust="0"/>
    <p:restoredTop sz="90929"/>
  </p:normalViewPr>
  <p:slideViewPr>
    <p:cSldViewPr>
      <p:cViewPr varScale="1">
        <p:scale>
          <a:sx n="56" d="100"/>
          <a:sy n="56" d="100"/>
        </p:scale>
        <p:origin x="864" y="5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6B3A99-469B-4C9D-A967-6132B3B71906}" type="datetimeFigureOut">
              <a:rPr lang="pt-BR" smtClean="0"/>
              <a:pPr/>
              <a:t>08/09/2022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590159-3163-4B6F-BBBD-3FF9806E74BE}"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6384B98-4206-4985-A357-760A7680A518}" type="slidenum">
              <a:rPr lang="pt-BR" smtClean="0"/>
              <a:pPr/>
              <a:t>16</a:t>
            </a:fld>
            <a:endParaRPr lang="pt-B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13904" y="4343401"/>
            <a:ext cx="5030194" cy="4114800"/>
          </a:xfrm>
          <a:noFill/>
          <a:ln/>
        </p:spPr>
        <p:txBody>
          <a:bodyPr/>
          <a:lstStyle/>
          <a:p>
            <a:pPr eaLnBrk="1" hangingPunct="1"/>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4518762-09C1-49CE-B48A-384710F54EA3}" type="slidenum">
              <a:rPr lang="pt-BR" smtClean="0"/>
              <a:pPr/>
              <a:t>29</a:t>
            </a:fld>
            <a:endParaRPr lang="pt-BR"/>
          </a:p>
        </p:txBody>
      </p:sp>
      <p:sp>
        <p:nvSpPr>
          <p:cNvPr id="49155" name="Rectangle 2"/>
          <p:cNvSpPr>
            <a:spLocks noGrp="1" noRot="1" noChangeAspect="1" noChangeArrowheads="1" noTextEdit="1"/>
          </p:cNvSpPr>
          <p:nvPr>
            <p:ph type="sldImg"/>
          </p:nvPr>
        </p:nvSpPr>
        <p:spPr>
          <a:xfrm>
            <a:off x="1144588" y="685800"/>
            <a:ext cx="4572000" cy="3429000"/>
          </a:xfrm>
          <a:ln/>
        </p:spPr>
      </p:sp>
      <p:sp>
        <p:nvSpPr>
          <p:cNvPr id="49156" name="Rectangle 3"/>
          <p:cNvSpPr>
            <a:spLocks noGrp="1" noChangeArrowheads="1"/>
          </p:cNvSpPr>
          <p:nvPr>
            <p:ph type="body" idx="1"/>
          </p:nvPr>
        </p:nvSpPr>
        <p:spPr>
          <a:xfrm>
            <a:off x="913904" y="4343401"/>
            <a:ext cx="5030194" cy="4114800"/>
          </a:xfrm>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466E666-727E-475C-9134-C06E2F120ADC}" type="slidenum">
              <a:rPr lang="pt-BR" smtClean="0"/>
              <a:pPr/>
              <a:t>30</a:t>
            </a:fld>
            <a:endParaRPr lang="pt-BR"/>
          </a:p>
        </p:txBody>
      </p:sp>
      <p:sp>
        <p:nvSpPr>
          <p:cNvPr id="50179" name="Rectangle 2"/>
          <p:cNvSpPr>
            <a:spLocks noGrp="1" noRot="1" noChangeAspect="1" noChangeArrowheads="1" noTextEdit="1"/>
          </p:cNvSpPr>
          <p:nvPr>
            <p:ph type="sldImg"/>
          </p:nvPr>
        </p:nvSpPr>
        <p:spPr>
          <a:xfrm>
            <a:off x="1144588" y="685800"/>
            <a:ext cx="4572000" cy="3429000"/>
          </a:xfrm>
          <a:ln/>
        </p:spPr>
      </p:sp>
      <p:sp>
        <p:nvSpPr>
          <p:cNvPr id="50180" name="Rectangle 3"/>
          <p:cNvSpPr>
            <a:spLocks noGrp="1" noChangeArrowheads="1"/>
          </p:cNvSpPr>
          <p:nvPr>
            <p:ph type="body" idx="1"/>
          </p:nvPr>
        </p:nvSpPr>
        <p:spPr>
          <a:xfrm>
            <a:off x="913904" y="4343401"/>
            <a:ext cx="5030194" cy="4114800"/>
          </a:xfrm>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5590159-3163-4B6F-BBBD-3FF9806E74BE}" type="slidenum">
              <a:rPr lang="pt-BR" smtClean="0"/>
              <a:pPr/>
              <a:t>31</a:t>
            </a:fld>
            <a:endParaRPr lang="pt-BR"/>
          </a:p>
        </p:txBody>
      </p:sp>
    </p:spTree>
    <p:extLst>
      <p:ext uri="{BB962C8B-B14F-4D97-AF65-F5344CB8AC3E}">
        <p14:creationId xmlns:p14="http://schemas.microsoft.com/office/powerpoint/2010/main" val="254965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7CDEB23-CCDD-4383-8561-FA18B0A255AA}" type="slidenum">
              <a:rPr lang="pt-BR" smtClean="0"/>
              <a:pPr/>
              <a:t>17</a:t>
            </a:fld>
            <a:endParaRPr lang="pt-B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3904" y="4343401"/>
            <a:ext cx="5030194" cy="4114800"/>
          </a:xfrm>
          <a:noFill/>
          <a:ln/>
        </p:spPr>
        <p:txBody>
          <a:bodyPr/>
          <a:lstStyle/>
          <a:p>
            <a:pPr eaLnBrk="1" hangingPunct="1"/>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5590159-3163-4B6F-BBBD-3FF9806E74BE}" type="slidenum">
              <a:rPr lang="pt-BR" smtClean="0"/>
              <a:pPr/>
              <a:t>21</a:t>
            </a:fld>
            <a:endParaRPr lang="pt-BR"/>
          </a:p>
        </p:txBody>
      </p:sp>
    </p:spTree>
    <p:extLst>
      <p:ext uri="{BB962C8B-B14F-4D97-AF65-F5344CB8AC3E}">
        <p14:creationId xmlns:p14="http://schemas.microsoft.com/office/powerpoint/2010/main" val="414494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5590159-3163-4B6F-BBBD-3FF9806E74BE}" type="slidenum">
              <a:rPr lang="pt-BR" smtClean="0"/>
              <a:pPr/>
              <a:t>23</a:t>
            </a:fld>
            <a:endParaRPr lang="pt-BR"/>
          </a:p>
        </p:txBody>
      </p:sp>
    </p:spTree>
    <p:extLst>
      <p:ext uri="{BB962C8B-B14F-4D97-AF65-F5344CB8AC3E}">
        <p14:creationId xmlns:p14="http://schemas.microsoft.com/office/powerpoint/2010/main" val="243689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9AE966E-8C5C-462B-AB5F-21CA954CBC42}" type="slidenum">
              <a:rPr lang="pt-BR" smtClean="0"/>
              <a:pPr/>
              <a:t>24</a:t>
            </a:fld>
            <a:endParaRPr lang="pt-BR"/>
          </a:p>
        </p:txBody>
      </p:sp>
      <p:sp>
        <p:nvSpPr>
          <p:cNvPr id="44035" name="Rectangle 2"/>
          <p:cNvSpPr>
            <a:spLocks noGrp="1" noRot="1" noChangeAspect="1" noChangeArrowheads="1" noTextEdit="1"/>
          </p:cNvSpPr>
          <p:nvPr>
            <p:ph type="sldImg"/>
          </p:nvPr>
        </p:nvSpPr>
        <p:spPr>
          <a:xfrm>
            <a:off x="1179278" y="685801"/>
            <a:ext cx="4502426" cy="3429000"/>
          </a:xfrm>
          <a:ln/>
        </p:spPr>
      </p:sp>
      <p:sp>
        <p:nvSpPr>
          <p:cNvPr id="44036" name="Rectangle 3"/>
          <p:cNvSpPr>
            <a:spLocks noGrp="1" noChangeArrowheads="1"/>
          </p:cNvSpPr>
          <p:nvPr>
            <p:ph type="body" idx="1"/>
          </p:nvPr>
        </p:nvSpPr>
        <p:spPr>
          <a:xfrm>
            <a:off x="913904" y="4343401"/>
            <a:ext cx="5030194"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343E47F-1485-49E6-96A5-93032C40D0C7}" type="slidenum">
              <a:rPr lang="pt-BR" smtClean="0"/>
              <a:pPr/>
              <a:t>25</a:t>
            </a:fld>
            <a:endParaRPr lang="pt-BR"/>
          </a:p>
        </p:txBody>
      </p:sp>
      <p:sp>
        <p:nvSpPr>
          <p:cNvPr id="45059" name="Rectangle 2"/>
          <p:cNvSpPr>
            <a:spLocks noGrp="1" noRot="1" noChangeAspect="1" noChangeArrowheads="1" noTextEdit="1"/>
          </p:cNvSpPr>
          <p:nvPr>
            <p:ph type="sldImg"/>
          </p:nvPr>
        </p:nvSpPr>
        <p:spPr>
          <a:xfrm>
            <a:off x="1179278" y="685801"/>
            <a:ext cx="4502426" cy="3429000"/>
          </a:xfrm>
          <a:ln/>
        </p:spPr>
      </p:sp>
      <p:sp>
        <p:nvSpPr>
          <p:cNvPr id="45060" name="Rectangle 3"/>
          <p:cNvSpPr>
            <a:spLocks noGrp="1" noChangeArrowheads="1"/>
          </p:cNvSpPr>
          <p:nvPr>
            <p:ph type="body" idx="1"/>
          </p:nvPr>
        </p:nvSpPr>
        <p:spPr>
          <a:xfrm>
            <a:off x="913904" y="4343401"/>
            <a:ext cx="5030194"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66186D6-DCB4-4801-B491-C66E5D82504B}" type="slidenum">
              <a:rPr lang="pt-BR" smtClean="0"/>
              <a:pPr/>
              <a:t>26</a:t>
            </a:fld>
            <a:endParaRPr lang="pt-BR"/>
          </a:p>
        </p:txBody>
      </p:sp>
      <p:sp>
        <p:nvSpPr>
          <p:cNvPr id="46083" name="Rectangle 2"/>
          <p:cNvSpPr>
            <a:spLocks noGrp="1" noRot="1" noChangeAspect="1" noChangeArrowheads="1" noTextEdit="1"/>
          </p:cNvSpPr>
          <p:nvPr>
            <p:ph type="sldImg"/>
          </p:nvPr>
        </p:nvSpPr>
        <p:spPr>
          <a:xfrm>
            <a:off x="1179278" y="685801"/>
            <a:ext cx="4502426" cy="3429000"/>
          </a:xfrm>
          <a:ln/>
        </p:spPr>
      </p:sp>
      <p:sp>
        <p:nvSpPr>
          <p:cNvPr id="46084" name="Rectangle 3"/>
          <p:cNvSpPr>
            <a:spLocks noGrp="1" noChangeArrowheads="1"/>
          </p:cNvSpPr>
          <p:nvPr>
            <p:ph type="body" idx="1"/>
          </p:nvPr>
        </p:nvSpPr>
        <p:spPr>
          <a:xfrm>
            <a:off x="913904" y="4343401"/>
            <a:ext cx="5030194"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2CBA21C-C163-4000-8163-A56AD8F7FCA1}" type="slidenum">
              <a:rPr lang="pt-BR" smtClean="0"/>
              <a:pPr/>
              <a:t>27</a:t>
            </a:fld>
            <a:endParaRPr lang="pt-BR"/>
          </a:p>
        </p:txBody>
      </p:sp>
      <p:sp>
        <p:nvSpPr>
          <p:cNvPr id="47107" name="Rectangle 2"/>
          <p:cNvSpPr>
            <a:spLocks noGrp="1" noRot="1" noChangeAspect="1" noChangeArrowheads="1" noTextEdit="1"/>
          </p:cNvSpPr>
          <p:nvPr>
            <p:ph type="sldImg"/>
          </p:nvPr>
        </p:nvSpPr>
        <p:spPr>
          <a:xfrm>
            <a:off x="1179278" y="685801"/>
            <a:ext cx="4502426" cy="3429000"/>
          </a:xfrm>
          <a:ln/>
        </p:spPr>
      </p:sp>
      <p:sp>
        <p:nvSpPr>
          <p:cNvPr id="47108" name="Rectangle 3"/>
          <p:cNvSpPr>
            <a:spLocks noGrp="1" noChangeArrowheads="1"/>
          </p:cNvSpPr>
          <p:nvPr>
            <p:ph type="body" idx="1"/>
          </p:nvPr>
        </p:nvSpPr>
        <p:spPr>
          <a:xfrm>
            <a:off x="913904" y="4343401"/>
            <a:ext cx="5030194" cy="4114800"/>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1290C7-39AE-427D-9179-A967B0BA87E7}" type="slidenum">
              <a:rPr lang="pt-BR" smtClean="0"/>
              <a:pPr/>
              <a:t>28</a:t>
            </a:fld>
            <a:endParaRPr lang="pt-BR"/>
          </a:p>
        </p:txBody>
      </p:sp>
      <p:sp>
        <p:nvSpPr>
          <p:cNvPr id="48131" name="Rectangle 2"/>
          <p:cNvSpPr>
            <a:spLocks noGrp="1" noRot="1" noChangeAspect="1" noChangeArrowheads="1" noTextEdit="1"/>
          </p:cNvSpPr>
          <p:nvPr>
            <p:ph type="sldImg"/>
          </p:nvPr>
        </p:nvSpPr>
        <p:spPr>
          <a:xfrm>
            <a:off x="1144588" y="685800"/>
            <a:ext cx="4572000" cy="3429000"/>
          </a:xfrm>
          <a:ln/>
        </p:spPr>
      </p:sp>
      <p:sp>
        <p:nvSpPr>
          <p:cNvPr id="48132" name="Rectangle 3"/>
          <p:cNvSpPr>
            <a:spLocks noGrp="1" noChangeArrowheads="1"/>
          </p:cNvSpPr>
          <p:nvPr>
            <p:ph type="body" idx="1"/>
          </p:nvPr>
        </p:nvSpPr>
        <p:spPr>
          <a:xfrm>
            <a:off x="913904" y="4343401"/>
            <a:ext cx="5030194" cy="4114800"/>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pPr>
              <a:defRPr/>
            </a:pPr>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pPr>
              <a:defRPr/>
            </a:pPr>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pPr>
              <a:defRPr/>
            </a:pPr>
            <a:fld id="{AD94C988-D95B-43A3-A73E-45300B60D74A}" type="slidenum">
              <a:rPr lang="pt-BR" smtClean="0"/>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44213AF-26F6-41FA-8D85-E2C5388D6E58}" type="datetimeFigureOut">
              <a:rPr lang="en-US" smtClean="0"/>
              <a:pPr/>
              <a:t>9/8/2022</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fld id="{D5BBC35B-A44B-4119-B8DA-DE9E3DFADA20}" type="slidenum">
              <a:rPr kumimoji="0" lang="en-US" smtClean="0"/>
              <a:pPr/>
              <a:t>‹nº›</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44213AF-26F6-41FA-8D85-E2C5388D6E58}" type="datetimeFigureOut">
              <a:rPr lang="en-US" smtClean="0"/>
              <a:pPr/>
              <a:t>9/8/2022</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fld id="{D5BBC35B-A44B-4119-B8DA-DE9E3DFADA20}" type="slidenum">
              <a:rPr kumimoji="0" lang="en-US" smtClean="0"/>
              <a:pPr/>
              <a:t>‹nº›</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8"/>
          <p:cNvSpPr>
            <a:spLocks noGrp="1" noChangeArrowheads="1"/>
          </p:cNvSpPr>
          <p:nvPr>
            <p:ph type="ftr" sz="quarter" idx="10"/>
          </p:nvPr>
        </p:nvSpPr>
        <p:spPr>
          <a:ln/>
        </p:spPr>
        <p:txBody>
          <a:bodyPr/>
          <a:lstStyle>
            <a:lvl1pPr>
              <a:defRPr/>
            </a:lvl1pPr>
          </a:lstStyle>
          <a:p>
            <a:pPr>
              <a:defRPr/>
            </a:pPr>
            <a:r>
              <a:rPr lang="pt-BR"/>
              <a:t>Lógica de Programação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fld id="{544213AF-26F6-41FA-8D85-E2C5388D6E58}" type="datetimeFigureOut">
              <a:rPr lang="en-US" smtClean="0"/>
              <a:pPr/>
              <a:t>9/8/2022</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fld id="{D5BBC35B-A44B-4119-B8DA-DE9E3DFADA20}" type="slidenum">
              <a:rPr kumimoji="0" lang="en-US" smtClean="0"/>
              <a:pPr/>
              <a:t>‹nº›</a:t>
            </a:fld>
            <a:endParaRPr kumimoji="0" lang="en-US"/>
          </a:p>
        </p:txBody>
      </p:sp>
      <p:sp>
        <p:nvSpPr>
          <p:cNvPr id="7" name="Título 6"/>
          <p:cNvSpPr>
            <a:spLocks noGrp="1"/>
          </p:cNvSpPr>
          <p:nvPr>
            <p:ph type="title"/>
          </p:nvPr>
        </p:nvSpPr>
        <p:spPr/>
        <p:txBody>
          <a:bodyPr rtlCol="0"/>
          <a:lstStyle/>
          <a:p>
            <a:r>
              <a:rPr kumimoji="0" lang="pt-BR"/>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fld id="{544213AF-26F6-41FA-8D85-E2C5388D6E58}" type="datetimeFigureOut">
              <a:rPr lang="en-US" smtClean="0"/>
              <a:pPr/>
              <a:t>9/8/2022</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fld id="{D5BBC35B-A44B-4119-B8DA-DE9E3DFADA20}" type="slidenum">
              <a:rPr kumimoji="0" lang="en-US" smtClean="0"/>
              <a:pPr/>
              <a:t>‹nº›</a:t>
            </a:fld>
            <a:endParaRPr kumimoji="0" lang="en-US"/>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fld id="{544213AF-26F6-41FA-8D85-E2C5388D6E58}" type="datetimeFigureOut">
              <a:rPr lang="en-US" smtClean="0"/>
              <a:pPr/>
              <a:t>9/8/2022</a:t>
            </a:fld>
            <a:endParaRPr lang="en-US"/>
          </a:p>
        </p:txBody>
      </p:sp>
      <p:sp>
        <p:nvSpPr>
          <p:cNvPr id="6" name="Espaço Reservado para Rodapé 5"/>
          <p:cNvSpPr>
            <a:spLocks noGrp="1"/>
          </p:cNvSpPr>
          <p:nvPr>
            <p:ph type="ftr" sz="quarter" idx="11"/>
          </p:nvPr>
        </p:nvSpPr>
        <p:spPr/>
        <p:txBody>
          <a:bodyPr/>
          <a:lstStyle/>
          <a:p>
            <a:endParaRPr kumimoji="0" lang="en-US"/>
          </a:p>
        </p:txBody>
      </p:sp>
      <p:sp>
        <p:nvSpPr>
          <p:cNvPr id="7" name="Espaço Reservado para Número de Slide 6"/>
          <p:cNvSpPr>
            <a:spLocks noGrp="1"/>
          </p:cNvSpPr>
          <p:nvPr>
            <p:ph type="sldNum" sz="quarter" idx="12"/>
          </p:nvPr>
        </p:nvSpPr>
        <p:spPr/>
        <p:txBody>
          <a:bodyPr/>
          <a:lstStyle/>
          <a:p>
            <a:fld id="{D5BBC35B-A44B-4119-B8DA-DE9E3DFADA20}" type="slidenum">
              <a:rPr kumimoji="0" lang="en-US" smtClean="0"/>
              <a:pPr/>
              <a:t>‹nº›</a:t>
            </a:fld>
            <a:endParaRPr kumimoji="0" lang="en-US"/>
          </a:p>
        </p:txBody>
      </p:sp>
      <p:sp>
        <p:nvSpPr>
          <p:cNvPr id="8" name="Título 7"/>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Espaço Reservado para Data 6"/>
          <p:cNvSpPr>
            <a:spLocks noGrp="1"/>
          </p:cNvSpPr>
          <p:nvPr>
            <p:ph type="dt" sz="half" idx="10"/>
          </p:nvPr>
        </p:nvSpPr>
        <p:spPr/>
        <p:txBody>
          <a:bodyPr/>
          <a:lstStyle/>
          <a:p>
            <a:fld id="{544213AF-26F6-41FA-8D85-E2C5388D6E58}" type="datetimeFigureOut">
              <a:rPr lang="en-US" smtClean="0"/>
              <a:pPr/>
              <a:t>9/8/2022</a:t>
            </a:fld>
            <a:endParaRPr lang="en-US"/>
          </a:p>
        </p:txBody>
      </p:sp>
      <p:sp>
        <p:nvSpPr>
          <p:cNvPr id="8" name="Espaço Reservado para Rodapé 7"/>
          <p:cNvSpPr>
            <a:spLocks noGrp="1"/>
          </p:cNvSpPr>
          <p:nvPr>
            <p:ph type="ftr" sz="quarter" idx="11"/>
          </p:nvPr>
        </p:nvSpPr>
        <p:spPr/>
        <p:txBody>
          <a:bodyPr/>
          <a:lstStyle/>
          <a:p>
            <a:endParaRPr kumimoji="0" lang="en-US"/>
          </a:p>
        </p:txBody>
      </p:sp>
      <p:sp>
        <p:nvSpPr>
          <p:cNvPr id="9" name="Espaço Reservado para Número de Slide 8"/>
          <p:cNvSpPr>
            <a:spLocks noGrp="1"/>
          </p:cNvSpPr>
          <p:nvPr>
            <p:ph type="sldNum" sz="quarter" idx="12"/>
          </p:nvPr>
        </p:nvSpPr>
        <p:spPr/>
        <p:txBody>
          <a:bodyPr/>
          <a:lstStyle/>
          <a:p>
            <a:fld id="{D5BBC35B-A44B-4119-B8DA-DE9E3DFADA20}" type="slidenum">
              <a:rPr kumimoji="0" lang="en-US" smtClean="0"/>
              <a:pPr/>
              <a:t>‹nº›</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544213AF-26F6-41FA-8D85-E2C5388D6E58}" type="datetimeFigureOut">
              <a:rPr lang="en-US" smtClean="0"/>
              <a:pPr/>
              <a:t>9/8/2022</a:t>
            </a:fld>
            <a:endParaRPr lang="en-US"/>
          </a:p>
        </p:txBody>
      </p:sp>
      <p:sp>
        <p:nvSpPr>
          <p:cNvPr id="4" name="Espaço Reservado para Rodapé 3"/>
          <p:cNvSpPr>
            <a:spLocks noGrp="1"/>
          </p:cNvSpPr>
          <p:nvPr>
            <p:ph type="ftr" sz="quarter" idx="11"/>
          </p:nvPr>
        </p:nvSpPr>
        <p:spPr/>
        <p:txBody>
          <a:bodyPr/>
          <a:lstStyle/>
          <a:p>
            <a:endParaRPr kumimoji="0" lang="en-US"/>
          </a:p>
        </p:txBody>
      </p:sp>
      <p:sp>
        <p:nvSpPr>
          <p:cNvPr id="5" name="Espaço Reservado para Número de Slide 4"/>
          <p:cNvSpPr>
            <a:spLocks noGrp="1"/>
          </p:cNvSpPr>
          <p:nvPr>
            <p:ph type="sldNum" sz="quarter" idx="12"/>
          </p:nvPr>
        </p:nvSpPr>
        <p:spPr/>
        <p:txBody>
          <a:bodyPr/>
          <a:lstStyle/>
          <a:p>
            <a:fld id="{D5BBC35B-A44B-4119-B8DA-DE9E3DFADA20}" type="slidenum">
              <a:rPr kumimoji="0" lang="en-US" smtClean="0"/>
              <a:pPr/>
              <a:t>‹nº›</a:t>
            </a:fld>
            <a:endParaRPr kumimoji="0" lang="en-US"/>
          </a:p>
        </p:txBody>
      </p:sp>
      <p:sp>
        <p:nvSpPr>
          <p:cNvPr id="6" name="Título 5"/>
          <p:cNvSpPr>
            <a:spLocks noGrp="1"/>
          </p:cNvSpPr>
          <p:nvPr>
            <p:ph type="title"/>
          </p:nvPr>
        </p:nvSpPr>
        <p:spPr/>
        <p:txBody>
          <a:bodyPr rtlCol="0"/>
          <a:lstStyle/>
          <a:p>
            <a:r>
              <a:rPr kumimoji="0" lang="pt-BR"/>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44213AF-26F6-41FA-8D85-E2C5388D6E58}" type="datetimeFigureOut">
              <a:rPr lang="en-US" smtClean="0"/>
              <a:pPr/>
              <a:t>9/8/2022</a:t>
            </a:fld>
            <a:endParaRPr lang="en-US"/>
          </a:p>
        </p:txBody>
      </p:sp>
      <p:sp>
        <p:nvSpPr>
          <p:cNvPr id="3" name="Espaço Reservado para Rodapé 2"/>
          <p:cNvSpPr>
            <a:spLocks noGrp="1"/>
          </p:cNvSpPr>
          <p:nvPr>
            <p:ph type="ftr" sz="quarter" idx="11"/>
          </p:nvPr>
        </p:nvSpPr>
        <p:spPr/>
        <p:txBody>
          <a:bodyPr/>
          <a:lstStyle/>
          <a:p>
            <a:endParaRPr kumimoji="0" lang="en-US"/>
          </a:p>
        </p:txBody>
      </p:sp>
      <p:sp>
        <p:nvSpPr>
          <p:cNvPr id="4" name="Espaço Reservado para Número de Slide 3"/>
          <p:cNvSpPr>
            <a:spLocks noGrp="1"/>
          </p:cNvSpPr>
          <p:nvPr>
            <p:ph type="sldNum" sz="quarter" idx="12"/>
          </p:nvPr>
        </p:nvSpPr>
        <p:spPr/>
        <p:txBody>
          <a:bodyPr/>
          <a:lstStyle/>
          <a:p>
            <a:fld id="{D5BBC35B-A44B-4119-B8DA-DE9E3DFADA20}" type="slidenum">
              <a:rPr kumimoji="0" lang="en-US" smtClean="0"/>
              <a:pPr/>
              <a:t>‹nº›</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p>
            <a:fld id="{544213AF-26F6-41FA-8D85-E2C5388D6E58}" type="datetimeFigureOut">
              <a:rPr lang="en-US" smtClean="0"/>
              <a:pPr/>
              <a:t>9/8/2022</a:t>
            </a:fld>
            <a:endParaRPr lang="en-US"/>
          </a:p>
        </p:txBody>
      </p:sp>
      <p:sp>
        <p:nvSpPr>
          <p:cNvPr id="6" name="Espaço Reservado para Rodapé 5"/>
          <p:cNvSpPr>
            <a:spLocks noGrp="1"/>
          </p:cNvSpPr>
          <p:nvPr>
            <p:ph type="ftr" sz="quarter" idx="11"/>
          </p:nvPr>
        </p:nvSpPr>
        <p:spPr/>
        <p:txBody>
          <a:bodyPr/>
          <a:lstStyle/>
          <a:p>
            <a:endParaRPr kumimoji="0" lang="en-US"/>
          </a:p>
        </p:txBody>
      </p:sp>
      <p:sp>
        <p:nvSpPr>
          <p:cNvPr id="7" name="Espaço Reservado para Número de Slide 6"/>
          <p:cNvSpPr>
            <a:spLocks noGrp="1"/>
          </p:cNvSpPr>
          <p:nvPr>
            <p:ph type="sldNum" sz="quarter" idx="12"/>
          </p:nvPr>
        </p:nvSpPr>
        <p:spPr/>
        <p:txBody>
          <a:bodyPr/>
          <a:lstStyle/>
          <a:p>
            <a:fld id="{D5BBC35B-A44B-4119-B8DA-DE9E3DFADA20}" type="slidenum">
              <a:rPr kumimoji="0" lang="en-US" smtClean="0"/>
              <a:pPr/>
              <a:t>‹nº›</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9/8/2022</a:t>
            </a:fld>
            <a:endParaRPr lang="en-US">
              <a:solidFill>
                <a:schemeClr val="tx1"/>
              </a:solidFill>
            </a:endParaRP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‹nº›</a:t>
            </a:fld>
            <a:endParaRPr kumimoji="0" lang="en-US">
              <a:solidFill>
                <a:schemeClr val="tx1"/>
              </a:solidFill>
            </a:endParaRP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a:t>Clique para editar o estilo do título mestre</a:t>
            </a:r>
            <a:endParaRPr kumimoji="0" lang="en-US"/>
          </a:p>
        </p:txBody>
      </p:sp>
      <p:sp>
        <p:nvSpPr>
          <p:cNvPr id="8" name="Forma liv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orma liv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pt-BR"/>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9/8/2022</a:t>
            </a:fld>
            <a:endParaRPr lang="en-US" sz="1000" dirty="0">
              <a:solidFill>
                <a:schemeClr val="tx1"/>
              </a:solidFill>
            </a:endParaRP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‹nº›</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043608" y="1988840"/>
            <a:ext cx="7772400" cy="1656184"/>
          </a:xfrm>
        </p:spPr>
        <p:txBody>
          <a:bodyPr>
            <a:normAutofit/>
          </a:bodyPr>
          <a:lstStyle/>
          <a:p>
            <a:pPr algn="ctr" eaLnBrk="1" hangingPunct="1"/>
            <a:r>
              <a:rPr lang="pt-BR" b="1" dirty="0"/>
              <a:t>A Linguagem Java</a:t>
            </a:r>
          </a:p>
        </p:txBody>
      </p:sp>
      <p:sp>
        <p:nvSpPr>
          <p:cNvPr id="4099" name="Text Box 5"/>
          <p:cNvSpPr txBox="1">
            <a:spLocks noChangeArrowheads="1"/>
          </p:cNvSpPr>
          <p:nvPr/>
        </p:nvSpPr>
        <p:spPr bwMode="auto">
          <a:xfrm>
            <a:off x="971600" y="4005064"/>
            <a:ext cx="7128792" cy="830997"/>
          </a:xfrm>
          <a:prstGeom prst="rect">
            <a:avLst/>
          </a:prstGeom>
          <a:noFill/>
          <a:ln w="9525">
            <a:noFill/>
            <a:miter lim="800000"/>
            <a:headEnd/>
            <a:tailEnd/>
          </a:ln>
        </p:spPr>
        <p:txBody>
          <a:bodyPr wrap="square">
            <a:spAutoFit/>
          </a:bodyPr>
          <a:lstStyle/>
          <a:p>
            <a:pPr algn="ctr"/>
            <a:r>
              <a:rPr lang="pt-BR" dirty="0"/>
              <a:t>Comandos de Entrada e Saída</a:t>
            </a:r>
          </a:p>
          <a:p>
            <a:pPr algn="ctr"/>
            <a:r>
              <a:rPr lang="pt-BR" dirty="0"/>
              <a:t>(Uso do Scanner)</a:t>
            </a:r>
          </a:p>
        </p:txBody>
      </p:sp>
      <p:sp>
        <p:nvSpPr>
          <p:cNvPr id="4" name="Subtítulo 2"/>
          <p:cNvSpPr>
            <a:spLocks noGrp="1"/>
          </p:cNvSpPr>
          <p:nvPr>
            <p:ph type="subTitle" idx="1"/>
          </p:nvPr>
        </p:nvSpPr>
        <p:spPr>
          <a:xfrm>
            <a:off x="899592" y="5657850"/>
            <a:ext cx="7772400" cy="1200150"/>
          </a:xfrm>
        </p:spPr>
        <p:txBody>
          <a:bodyPr/>
          <a:lstStyle/>
          <a:p>
            <a:pPr marR="0" algn="ctr" eaLnBrk="1" hangingPunct="1"/>
            <a:r>
              <a:rPr lang="pt-BR" dirty="0" err="1">
                <a:solidFill>
                  <a:schemeClr val="tx1"/>
                </a:solidFill>
              </a:rPr>
              <a:t>Profa</a:t>
            </a:r>
            <a:r>
              <a:rPr lang="pt-BR" dirty="0">
                <a:solidFill>
                  <a:schemeClr val="tx1"/>
                </a:solidFill>
              </a:rPr>
              <a:t>. Sandra Bianca Henriques </a:t>
            </a:r>
            <a:r>
              <a:rPr lang="pt-BR" dirty="0" err="1">
                <a:solidFill>
                  <a:schemeClr val="tx1"/>
                </a:solidFill>
              </a:rPr>
              <a:t>Geroldo</a:t>
            </a:r>
            <a:endParaRPr lang="pt-BR" dirty="0">
              <a:solidFill>
                <a:schemeClr val="tx1"/>
              </a:solidFill>
            </a:endParaRPr>
          </a:p>
          <a:p>
            <a:pPr marR="0" algn="ctr" eaLnBrk="1" hangingPunct="1"/>
            <a:r>
              <a:rPr lang="pt-BR" dirty="0">
                <a:solidFill>
                  <a:schemeClr val="tx1"/>
                </a:solidFill>
              </a:rPr>
              <a:t>Email: profsandra.fatec@gmail.com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algn="just"/>
            <a:r>
              <a:rPr lang="pt-BR" dirty="0"/>
              <a:t>No Java 1.5 foi incorporada a função  </a:t>
            </a:r>
            <a:r>
              <a:rPr lang="pt-BR" dirty="0" err="1"/>
              <a:t>printf</a:t>
            </a:r>
            <a:r>
              <a:rPr lang="pt-BR" dirty="0"/>
              <a:t>() da linguagem C como um método do pacote de classes System.out.</a:t>
            </a:r>
          </a:p>
          <a:p>
            <a:pPr algn="just"/>
            <a:r>
              <a:rPr lang="pt-BR" dirty="0"/>
              <a:t>Sintaxe:</a:t>
            </a:r>
          </a:p>
          <a:p>
            <a:pPr lvl="1" algn="just"/>
            <a:r>
              <a:rPr lang="pt-BR" dirty="0"/>
              <a:t>System.</a:t>
            </a:r>
            <a:r>
              <a:rPr lang="pt-BR" dirty="0" err="1"/>
              <a:t>out.printf</a:t>
            </a:r>
            <a:r>
              <a:rPr lang="pt-BR" dirty="0"/>
              <a:t>(“mensagem código”, </a:t>
            </a:r>
            <a:r>
              <a:rPr lang="pt-BR" dirty="0" err="1"/>
              <a:t>variavel</a:t>
            </a:r>
            <a:r>
              <a:rPr lang="pt-BR" dirty="0"/>
              <a:t>);</a:t>
            </a:r>
          </a:p>
          <a:p>
            <a:pPr algn="just"/>
            <a:endParaRPr lang="pt-BR" dirty="0"/>
          </a:p>
          <a:p>
            <a:pPr algn="just"/>
            <a:r>
              <a:rPr lang="pt-BR" dirty="0"/>
              <a:t>Exemplo:</a:t>
            </a:r>
          </a:p>
          <a:p>
            <a:pPr lvl="1" algn="just">
              <a:buNone/>
            </a:pPr>
            <a:r>
              <a:rPr lang="pt-BR" dirty="0"/>
              <a:t>System.</a:t>
            </a:r>
            <a:r>
              <a:rPr lang="pt-BR" dirty="0" err="1"/>
              <a:t>out.print</a:t>
            </a:r>
            <a:r>
              <a:rPr lang="pt-BR" dirty="0"/>
              <a:t>("Digite um </a:t>
            </a:r>
            <a:r>
              <a:rPr lang="pt-BR" dirty="0" err="1"/>
              <a:t>float</a:t>
            </a:r>
            <a:r>
              <a:rPr lang="pt-BR" dirty="0"/>
              <a:t>: ");</a:t>
            </a:r>
          </a:p>
          <a:p>
            <a:pPr lvl="1" algn="just">
              <a:buNone/>
            </a:pPr>
            <a:r>
              <a:rPr lang="pt-BR" dirty="0" err="1"/>
              <a:t>double</a:t>
            </a:r>
            <a:r>
              <a:rPr lang="pt-BR" dirty="0"/>
              <a:t> num2 = entra.</a:t>
            </a:r>
            <a:r>
              <a:rPr lang="pt-BR" dirty="0" err="1"/>
              <a:t>nextFloat</a:t>
            </a:r>
            <a:r>
              <a:rPr lang="pt-BR" dirty="0"/>
              <a:t>(); </a:t>
            </a:r>
          </a:p>
          <a:p>
            <a:pPr lvl="1" algn="just">
              <a:buNone/>
            </a:pPr>
            <a:r>
              <a:rPr lang="pt-BR" dirty="0"/>
              <a:t>System.</a:t>
            </a:r>
            <a:r>
              <a:rPr lang="pt-BR" dirty="0" err="1"/>
              <a:t>out.printf</a:t>
            </a:r>
            <a:r>
              <a:rPr lang="pt-BR" dirty="0"/>
              <a:t>("</a:t>
            </a:r>
            <a:r>
              <a:rPr lang="pt-BR" dirty="0" err="1"/>
              <a:t>Float</a:t>
            </a:r>
            <a:r>
              <a:rPr lang="pt-BR" dirty="0"/>
              <a:t>: %.2f\n",num2);</a:t>
            </a:r>
          </a:p>
          <a:p>
            <a:pPr algn="just"/>
            <a:endParaRPr lang="pt-BR" dirty="0"/>
          </a:p>
        </p:txBody>
      </p:sp>
      <p:sp>
        <p:nvSpPr>
          <p:cNvPr id="3" name="Título 2"/>
          <p:cNvSpPr>
            <a:spLocks noGrp="1"/>
          </p:cNvSpPr>
          <p:nvPr>
            <p:ph type="title"/>
          </p:nvPr>
        </p:nvSpPr>
        <p:spPr/>
        <p:txBody>
          <a:bodyPr/>
          <a:lstStyle/>
          <a:p>
            <a:r>
              <a:rPr lang="pt-BR" dirty="0"/>
              <a:t>Imprimindo conteúdo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Imprimindo conteúdo</a:t>
            </a:r>
          </a:p>
        </p:txBody>
      </p:sp>
      <p:pic>
        <p:nvPicPr>
          <p:cNvPr id="1026" name="Picture 2"/>
          <p:cNvPicPr>
            <a:picLocks noChangeAspect="1" noChangeArrowheads="1"/>
          </p:cNvPicPr>
          <p:nvPr/>
        </p:nvPicPr>
        <p:blipFill>
          <a:blip r:embed="rId2" cstate="print"/>
          <a:srcRect l="16394" t="22266" r="32465" b="25563"/>
          <a:stretch>
            <a:fillRect/>
          </a:stretch>
        </p:blipFill>
        <p:spPr bwMode="auto">
          <a:xfrm>
            <a:off x="1403648" y="1556792"/>
            <a:ext cx="6624736" cy="381642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Exemplo 1:</a:t>
            </a:r>
            <a:endParaRPr lang="pt-BR" sz="2800" dirty="0"/>
          </a:p>
          <a:p>
            <a:pPr>
              <a:buNone/>
            </a:pPr>
            <a:endParaRPr lang="pt-BR" sz="2800" dirty="0"/>
          </a:p>
        </p:txBody>
      </p:sp>
      <p:sp>
        <p:nvSpPr>
          <p:cNvPr id="3" name="Título 2"/>
          <p:cNvSpPr>
            <a:spLocks noGrp="1"/>
          </p:cNvSpPr>
          <p:nvPr>
            <p:ph type="title"/>
          </p:nvPr>
        </p:nvSpPr>
        <p:spPr/>
        <p:txBody>
          <a:bodyPr>
            <a:normAutofit fontScale="90000"/>
          </a:bodyPr>
          <a:lstStyle/>
          <a:p>
            <a:r>
              <a:rPr lang="pt-BR" dirty="0"/>
              <a:t>Entrada de Dados (Classe Scanner)</a:t>
            </a:r>
          </a:p>
        </p:txBody>
      </p:sp>
      <p:pic>
        <p:nvPicPr>
          <p:cNvPr id="1026" name="Picture 2"/>
          <p:cNvPicPr>
            <a:picLocks noChangeAspect="1" noChangeArrowheads="1"/>
          </p:cNvPicPr>
          <p:nvPr/>
        </p:nvPicPr>
        <p:blipFill>
          <a:blip r:embed="rId2" cstate="print"/>
          <a:srcRect t="11438" r="48811" b="30485"/>
          <a:stretch>
            <a:fillRect/>
          </a:stretch>
        </p:blipFill>
        <p:spPr bwMode="auto">
          <a:xfrm>
            <a:off x="755576" y="2030134"/>
            <a:ext cx="7272808" cy="463922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Métodos mais usados para os tipos de dados:</a:t>
            </a:r>
          </a:p>
          <a:p>
            <a:r>
              <a:rPr lang="pt-BR" sz="2800" dirty="0"/>
              <a:t>Para o tipo de dado </a:t>
            </a:r>
            <a:r>
              <a:rPr lang="pt-BR" sz="2800" dirty="0" err="1"/>
              <a:t>double</a:t>
            </a:r>
            <a:r>
              <a:rPr lang="pt-BR" sz="2800" dirty="0"/>
              <a:t>:</a:t>
            </a:r>
          </a:p>
          <a:p>
            <a:pPr>
              <a:buNone/>
            </a:pPr>
            <a:r>
              <a:rPr lang="pt-BR" sz="2800" dirty="0"/>
              <a:t>		</a:t>
            </a:r>
            <a:r>
              <a:rPr lang="pt-BR" sz="2800" dirty="0" err="1"/>
              <a:t>nomeDoobjeto</a:t>
            </a:r>
            <a:r>
              <a:rPr lang="pt-BR" sz="2800" dirty="0"/>
              <a:t>.</a:t>
            </a:r>
            <a:r>
              <a:rPr lang="pt-BR" sz="2800" dirty="0" err="1">
                <a:solidFill>
                  <a:srgbClr val="FF0000"/>
                </a:solidFill>
              </a:rPr>
              <a:t>nextDouble</a:t>
            </a:r>
            <a:r>
              <a:rPr lang="pt-BR" sz="2800" dirty="0">
                <a:solidFill>
                  <a:srgbClr val="FF0000"/>
                </a:solidFill>
              </a:rPr>
              <a:t>()</a:t>
            </a:r>
            <a:r>
              <a:rPr lang="pt-BR" sz="2800" dirty="0"/>
              <a:t>;</a:t>
            </a:r>
          </a:p>
          <a:p>
            <a:pPr>
              <a:buNone/>
            </a:pPr>
            <a:endParaRPr lang="pt-BR" sz="2800" dirty="0"/>
          </a:p>
          <a:p>
            <a:r>
              <a:rPr lang="pt-BR" sz="2800" dirty="0"/>
              <a:t>Para o tipo de dado String:</a:t>
            </a:r>
          </a:p>
          <a:p>
            <a:pPr>
              <a:buNone/>
            </a:pPr>
            <a:r>
              <a:rPr lang="pt-BR" sz="2800" dirty="0"/>
              <a:t>		</a:t>
            </a:r>
            <a:r>
              <a:rPr lang="pt-BR" sz="2800" dirty="0" err="1"/>
              <a:t>nomeDoobjeto</a:t>
            </a:r>
            <a:r>
              <a:rPr lang="pt-BR" sz="2800" dirty="0"/>
              <a:t>.</a:t>
            </a:r>
            <a:r>
              <a:rPr lang="pt-BR" sz="2800" dirty="0" err="1">
                <a:solidFill>
                  <a:srgbClr val="FF0000"/>
                </a:solidFill>
              </a:rPr>
              <a:t>nextLine</a:t>
            </a:r>
            <a:r>
              <a:rPr lang="pt-BR" sz="2800" dirty="0">
                <a:solidFill>
                  <a:srgbClr val="FF0000"/>
                </a:solidFill>
              </a:rPr>
              <a:t>()</a:t>
            </a:r>
            <a:r>
              <a:rPr lang="pt-BR" sz="2800" dirty="0"/>
              <a:t>;</a:t>
            </a:r>
          </a:p>
          <a:p>
            <a:pPr>
              <a:buNone/>
            </a:pPr>
            <a:endParaRPr lang="pt-BR" sz="2800" dirty="0"/>
          </a:p>
        </p:txBody>
      </p:sp>
      <p:sp>
        <p:nvSpPr>
          <p:cNvPr id="3" name="Título 2"/>
          <p:cNvSpPr>
            <a:spLocks noGrp="1"/>
          </p:cNvSpPr>
          <p:nvPr>
            <p:ph type="title"/>
          </p:nvPr>
        </p:nvSpPr>
        <p:spPr/>
        <p:txBody>
          <a:bodyPr>
            <a:normAutofit fontScale="90000"/>
          </a:bodyPr>
          <a:lstStyle/>
          <a:p>
            <a:r>
              <a:rPr lang="pt-BR" dirty="0"/>
              <a:t>Entrada de Dados (Classe Scanner)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124744"/>
            <a:ext cx="8229600" cy="4525963"/>
          </a:xfrm>
        </p:spPr>
        <p:txBody>
          <a:bodyPr/>
          <a:lstStyle/>
          <a:p>
            <a:r>
              <a:rPr lang="pt-BR" dirty="0"/>
              <a:t>Exemplo 2:</a:t>
            </a:r>
            <a:endParaRPr lang="pt-BR" sz="2800" dirty="0"/>
          </a:p>
          <a:p>
            <a:pPr>
              <a:buNone/>
            </a:pPr>
            <a:endParaRPr lang="pt-BR" sz="2800" dirty="0"/>
          </a:p>
        </p:txBody>
      </p:sp>
      <p:sp>
        <p:nvSpPr>
          <p:cNvPr id="3" name="Título 2"/>
          <p:cNvSpPr>
            <a:spLocks noGrp="1"/>
          </p:cNvSpPr>
          <p:nvPr>
            <p:ph type="title"/>
          </p:nvPr>
        </p:nvSpPr>
        <p:spPr/>
        <p:txBody>
          <a:bodyPr>
            <a:normAutofit fontScale="90000"/>
          </a:bodyPr>
          <a:lstStyle/>
          <a:p>
            <a:r>
              <a:rPr lang="pt-BR" dirty="0"/>
              <a:t>Entrada de Dados (Classe Scanner)</a:t>
            </a:r>
          </a:p>
        </p:txBody>
      </p:sp>
      <p:pic>
        <p:nvPicPr>
          <p:cNvPr id="2050" name="Picture 2"/>
          <p:cNvPicPr>
            <a:picLocks noChangeAspect="1" noChangeArrowheads="1"/>
          </p:cNvPicPr>
          <p:nvPr/>
        </p:nvPicPr>
        <p:blipFill>
          <a:blip r:embed="rId2" cstate="print"/>
          <a:srcRect t="12422" r="44937" b="15719"/>
          <a:stretch>
            <a:fillRect/>
          </a:stretch>
        </p:blipFill>
        <p:spPr bwMode="auto">
          <a:xfrm>
            <a:off x="971600" y="1601416"/>
            <a:ext cx="7164288" cy="525658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pt-BR" sz="3200" dirty="0"/>
              <a:t>Estruturas Condicionais</a:t>
            </a:r>
          </a:p>
        </p:txBody>
      </p:sp>
      <p:sp>
        <p:nvSpPr>
          <p:cNvPr id="4100" name="Rectangle 3"/>
          <p:cNvSpPr>
            <a:spLocks noGrp="1" noChangeArrowheads="1"/>
          </p:cNvSpPr>
          <p:nvPr>
            <p:ph type="body" sz="half" idx="1"/>
          </p:nvPr>
        </p:nvSpPr>
        <p:spPr>
          <a:xfrm>
            <a:off x="611560" y="1268760"/>
            <a:ext cx="8280400" cy="4968329"/>
          </a:xfrm>
        </p:spPr>
        <p:txBody>
          <a:bodyPr>
            <a:noAutofit/>
          </a:bodyPr>
          <a:lstStyle/>
          <a:p>
            <a:pPr algn="just" eaLnBrk="1" hangingPunct="1">
              <a:buClr>
                <a:schemeClr val="tx1"/>
              </a:buClr>
            </a:pPr>
            <a:r>
              <a:rPr lang="pt-BR" sz="2400" dirty="0">
                <a:cs typeface="Times New Roman" pitchFamily="18" charset="0"/>
              </a:rPr>
              <a:t>No dia-a-dia, surge a necessidade de tomar decisões. Na lógica de programação, e na criação de programas, isso também ocorre. Para isso se utilizam Estruturas de Seleção, conhecidas também como Estrutura de Controle Decisória ou de Decisão, ou ainda conhecidas como Estrutura de Controle Condicional.</a:t>
            </a:r>
          </a:p>
          <a:p>
            <a:pPr algn="just" eaLnBrk="1" hangingPunct="1">
              <a:buClr>
                <a:schemeClr val="tx1"/>
              </a:buClr>
            </a:pPr>
            <a:r>
              <a:rPr lang="pt-BR" sz="2400" dirty="0">
                <a:cs typeface="Times New Roman" pitchFamily="18" charset="0"/>
              </a:rPr>
              <a:t>As Estruturas Condicionais permitem a execução de um ou vários comandos. Para isso </a:t>
            </a:r>
            <a:r>
              <a:rPr lang="pt-BR" sz="2400" u="sng" dirty="0">
                <a:cs typeface="Times New Roman" pitchFamily="18" charset="0"/>
              </a:rPr>
              <a:t>uma condição, ou várias condições, devem ser satisfeitas</a:t>
            </a:r>
            <a:r>
              <a:rPr lang="pt-BR" sz="2400" dirty="0">
                <a:cs typeface="Times New Roman" pitchFamily="18" charset="0"/>
              </a:rPr>
              <a:t>. </a:t>
            </a:r>
          </a:p>
          <a:p>
            <a:pPr algn="just" eaLnBrk="1" hangingPunct="1">
              <a:buClr>
                <a:schemeClr val="tx1"/>
              </a:buClr>
            </a:pPr>
            <a:r>
              <a:rPr lang="pt-BR" sz="2400" dirty="0">
                <a:cs typeface="Times New Roman" pitchFamily="18" charset="0"/>
              </a:rPr>
              <a:t>A Estrutura de Seleção pode ainda ser classificada em: Simples, Composta ou Aninhada (Encadeada).</a:t>
            </a:r>
          </a:p>
          <a:p>
            <a:pPr algn="just" eaLnBrk="1" hangingPunct="1">
              <a:buClr>
                <a:schemeClr val="tx1"/>
              </a:buClr>
            </a:pPr>
            <a:endParaRPr lang="pt-BR" sz="2400" dirty="0">
              <a:cs typeface="Times New Roman" pitchFamily="18" charset="0"/>
            </a:endParaRPr>
          </a:p>
          <a:p>
            <a:pPr algn="just" eaLnBrk="1" hangingPunct="1">
              <a:buFontTx/>
              <a:buNone/>
            </a:pPr>
            <a:endParaRPr lang="pt-B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pt-BR">
                <a:solidFill>
                  <a:schemeClr val="tx1"/>
                </a:solidFill>
              </a:rPr>
              <a:t>Operadores Relacionais</a:t>
            </a:r>
          </a:p>
        </p:txBody>
      </p:sp>
      <p:sp>
        <p:nvSpPr>
          <p:cNvPr id="6148" name="Rectangle 38"/>
          <p:cNvSpPr>
            <a:spLocks noGrp="1" noChangeArrowheads="1"/>
          </p:cNvSpPr>
          <p:nvPr>
            <p:ph type="body" idx="1"/>
          </p:nvPr>
        </p:nvSpPr>
        <p:spPr>
          <a:xfrm>
            <a:off x="611188" y="1268413"/>
            <a:ext cx="8064500" cy="1555750"/>
          </a:xfrm>
          <a:noFill/>
        </p:spPr>
        <p:txBody>
          <a:bodyPr/>
          <a:lstStyle/>
          <a:p>
            <a:pPr algn="just" eaLnBrk="1" hangingPunct="1"/>
            <a:r>
              <a:rPr lang="pt-BR" sz="2000"/>
              <a:t>Utilizamos os operadores relacionais para realizar comparações entre dois valores do mesmo tipo primitivo (ex: inteiro, real). Esses valores são representados por constantes, variáveis ou expressões aritméticas.</a:t>
            </a:r>
          </a:p>
        </p:txBody>
      </p:sp>
      <p:sp>
        <p:nvSpPr>
          <p:cNvPr id="6149" name="Text Box 39"/>
          <p:cNvSpPr txBox="1">
            <a:spLocks noChangeArrowheads="1"/>
          </p:cNvSpPr>
          <p:nvPr/>
        </p:nvSpPr>
        <p:spPr bwMode="auto">
          <a:xfrm>
            <a:off x="1835150" y="2911475"/>
            <a:ext cx="6553200" cy="2235200"/>
          </a:xfrm>
          <a:prstGeom prst="rect">
            <a:avLst/>
          </a:prstGeom>
          <a:noFill/>
          <a:ln w="9525">
            <a:solidFill>
              <a:schemeClr val="tx1"/>
            </a:solidFill>
            <a:miter lim="800000"/>
            <a:headEnd/>
            <a:tailEnd/>
          </a:ln>
        </p:spPr>
        <p:txBody>
          <a:bodyPr>
            <a:spAutoFit/>
          </a:bodyPr>
          <a:lstStyle/>
          <a:p>
            <a:r>
              <a:rPr lang="pt-BR" sz="2000" b="1" dirty="0"/>
              <a:t> Operador	Operação		Exemplo</a:t>
            </a:r>
          </a:p>
          <a:p>
            <a:r>
              <a:rPr lang="pt-BR" sz="2000" dirty="0"/>
              <a:t>    ==		igualdade		</a:t>
            </a:r>
            <a:r>
              <a:rPr lang="pt-BR" sz="2000" dirty="0" err="1"/>
              <a:t>if</a:t>
            </a:r>
            <a:r>
              <a:rPr lang="pt-BR" sz="2000" dirty="0"/>
              <a:t> (x==10)</a:t>
            </a:r>
          </a:p>
          <a:p>
            <a:r>
              <a:rPr lang="pt-BR" sz="2000" dirty="0"/>
              <a:t>    !=	      	diferente		</a:t>
            </a:r>
            <a:r>
              <a:rPr lang="pt-BR" sz="2000" dirty="0" err="1"/>
              <a:t>if</a:t>
            </a:r>
            <a:r>
              <a:rPr lang="pt-BR" sz="2000" dirty="0"/>
              <a:t> (a!=b)</a:t>
            </a:r>
          </a:p>
          <a:p>
            <a:r>
              <a:rPr lang="pt-BR" sz="2000" dirty="0"/>
              <a:t>    &lt;            	menor que		</a:t>
            </a:r>
            <a:r>
              <a:rPr lang="pt-BR" sz="2000" dirty="0" err="1"/>
              <a:t>if</a:t>
            </a:r>
            <a:r>
              <a:rPr lang="pt-BR" sz="2000" dirty="0"/>
              <a:t> (y&lt;10)</a:t>
            </a:r>
          </a:p>
          <a:p>
            <a:r>
              <a:rPr lang="pt-BR" sz="2000" dirty="0"/>
              <a:t>    &gt;            	maior que		</a:t>
            </a:r>
            <a:r>
              <a:rPr lang="pt-BR" sz="2000" dirty="0" err="1"/>
              <a:t>if</a:t>
            </a:r>
            <a:r>
              <a:rPr lang="pt-BR" sz="2000" dirty="0"/>
              <a:t> (z&gt;100)</a:t>
            </a:r>
          </a:p>
          <a:p>
            <a:r>
              <a:rPr lang="pt-BR" sz="2000" dirty="0"/>
              <a:t>   &lt;=                menor ou igual que	</a:t>
            </a:r>
            <a:r>
              <a:rPr lang="pt-BR" sz="2000" dirty="0" err="1"/>
              <a:t>if</a:t>
            </a:r>
            <a:r>
              <a:rPr lang="pt-BR" sz="2000" dirty="0"/>
              <a:t> (</a:t>
            </a:r>
            <a:r>
              <a:rPr lang="pt-BR" sz="2000" dirty="0" err="1"/>
              <a:t>cont</a:t>
            </a:r>
            <a:r>
              <a:rPr lang="pt-BR" sz="2000" dirty="0"/>
              <a:t>&lt;=10)</a:t>
            </a:r>
          </a:p>
          <a:p>
            <a:r>
              <a:rPr lang="pt-BR" sz="2000" dirty="0"/>
              <a:t>   &gt;=	            maior ou igual que	</a:t>
            </a:r>
            <a:r>
              <a:rPr lang="pt-BR" sz="2000" dirty="0" err="1"/>
              <a:t>if</a:t>
            </a:r>
            <a:r>
              <a:rPr lang="pt-BR" sz="2000" dirty="0"/>
              <a:t> (c&gt;=1)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5"/>
          <p:cNvSpPr>
            <a:spLocks noGrp="1" noChangeArrowheads="1"/>
          </p:cNvSpPr>
          <p:nvPr>
            <p:ph type="title"/>
          </p:nvPr>
        </p:nvSpPr>
        <p:spPr>
          <a:xfrm>
            <a:off x="755650" y="333375"/>
            <a:ext cx="7793038" cy="719138"/>
          </a:xfrm>
          <a:noFill/>
        </p:spPr>
        <p:txBody>
          <a:bodyPr anchor="b"/>
          <a:lstStyle/>
          <a:p>
            <a:pPr eaLnBrk="1" hangingPunct="1"/>
            <a:r>
              <a:rPr lang="pt-BR"/>
              <a:t>Operadores Lógicos</a:t>
            </a:r>
          </a:p>
        </p:txBody>
      </p:sp>
      <p:sp>
        <p:nvSpPr>
          <p:cNvPr id="7172" name="Rectangle 26"/>
          <p:cNvSpPr>
            <a:spLocks noGrp="1" noChangeArrowheads="1"/>
          </p:cNvSpPr>
          <p:nvPr>
            <p:ph type="body" idx="1"/>
          </p:nvPr>
        </p:nvSpPr>
        <p:spPr>
          <a:xfrm>
            <a:off x="787400" y="1733550"/>
            <a:ext cx="7772400" cy="1987550"/>
          </a:xfrm>
          <a:noFill/>
        </p:spPr>
        <p:txBody>
          <a:bodyPr/>
          <a:lstStyle/>
          <a:p>
            <a:pPr algn="just" eaLnBrk="1" hangingPunct="1"/>
            <a:r>
              <a:rPr lang="pt-BR" sz="2000"/>
              <a:t>Conectivos (palavras que fazem ligação entre duas frases) serão utilizados para a formação de novas proposições a partir de outras já conhecidas.</a:t>
            </a:r>
          </a:p>
          <a:p>
            <a:pPr algn="just" eaLnBrk="1" hangingPunct="1"/>
            <a:r>
              <a:rPr lang="pt-BR" sz="2000"/>
              <a:t>Em programas usa-se os seguintes conectivos:</a:t>
            </a:r>
          </a:p>
          <a:p>
            <a:pPr algn="just" eaLnBrk="1" hangingPunct="1">
              <a:lnSpc>
                <a:spcPct val="90000"/>
              </a:lnSpc>
            </a:pPr>
            <a:endParaRPr lang="pt-BR" sz="2000"/>
          </a:p>
        </p:txBody>
      </p:sp>
      <p:sp>
        <p:nvSpPr>
          <p:cNvPr id="7173" name="Text Box 27"/>
          <p:cNvSpPr txBox="1">
            <a:spLocks noChangeArrowheads="1"/>
          </p:cNvSpPr>
          <p:nvPr/>
        </p:nvSpPr>
        <p:spPr bwMode="auto">
          <a:xfrm>
            <a:off x="900113" y="3500438"/>
            <a:ext cx="7993062" cy="2308324"/>
          </a:xfrm>
          <a:prstGeom prst="rect">
            <a:avLst/>
          </a:prstGeom>
          <a:noFill/>
          <a:ln w="12700">
            <a:solidFill>
              <a:schemeClr val="tx1"/>
            </a:solidFill>
            <a:miter lim="800000"/>
            <a:headEnd/>
            <a:tailEnd/>
          </a:ln>
        </p:spPr>
        <p:txBody>
          <a:bodyPr>
            <a:spAutoFit/>
          </a:bodyPr>
          <a:lstStyle/>
          <a:p>
            <a:r>
              <a:rPr lang="pt-BR" sz="2000" dirty="0"/>
              <a:t> Operador </a:t>
            </a:r>
          </a:p>
          <a:p>
            <a:r>
              <a:rPr lang="pt-BR" sz="2000" dirty="0"/>
              <a:t>(conectivo)	 Operação		Exemplo	</a:t>
            </a:r>
          </a:p>
          <a:p>
            <a:endParaRPr lang="pt-BR" sz="2000" dirty="0"/>
          </a:p>
          <a:p>
            <a:r>
              <a:rPr lang="pt-BR" sz="2000" dirty="0"/>
              <a:t>   &amp;&amp;	       	Conjunção (E)		 </a:t>
            </a:r>
            <a:r>
              <a:rPr lang="pt-BR" sz="2000" dirty="0" err="1"/>
              <a:t>if</a:t>
            </a:r>
            <a:r>
              <a:rPr lang="pt-BR" sz="2000" dirty="0"/>
              <a:t> ((x&gt;10) &amp;&amp; (y&lt;5))</a:t>
            </a:r>
          </a:p>
          <a:p>
            <a:r>
              <a:rPr lang="pt-BR" sz="2000" dirty="0"/>
              <a:t>    |</a:t>
            </a:r>
            <a:r>
              <a:rPr lang="pt-BR" sz="2000" dirty="0" err="1"/>
              <a:t>|</a:t>
            </a:r>
            <a:r>
              <a:rPr lang="pt-BR" sz="2000" dirty="0"/>
              <a:t>	  	Disjunção  (OU) 	 </a:t>
            </a:r>
            <a:r>
              <a:rPr lang="pt-BR" sz="2000" dirty="0" err="1"/>
              <a:t>if</a:t>
            </a:r>
            <a:r>
              <a:rPr lang="pt-BR" sz="2000" dirty="0"/>
              <a:t> ((x&gt;10) |</a:t>
            </a:r>
            <a:r>
              <a:rPr lang="pt-BR" sz="2000" dirty="0" err="1"/>
              <a:t>|</a:t>
            </a:r>
            <a:r>
              <a:rPr lang="pt-BR" sz="2000" dirty="0"/>
              <a:t> (y&lt;5))</a:t>
            </a:r>
            <a:r>
              <a:rPr lang="pt-BR" dirty="0"/>
              <a:t> </a:t>
            </a:r>
            <a:endParaRPr lang="pt-BR" sz="2000" dirty="0"/>
          </a:p>
          <a:p>
            <a:r>
              <a:rPr lang="pt-BR" sz="2000" dirty="0"/>
              <a:t>    !	  	 Negação (NÃO)	 	 </a:t>
            </a:r>
            <a:r>
              <a:rPr lang="pt-BR" sz="2000" dirty="0" err="1"/>
              <a:t>if</a:t>
            </a:r>
            <a:r>
              <a:rPr lang="pt-BR" sz="2000" dirty="0"/>
              <a:t> (!(x&gt;10))</a:t>
            </a:r>
          </a:p>
          <a:p>
            <a:endParaRPr lang="pt-B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8313" y="202853"/>
            <a:ext cx="8352159" cy="777875"/>
          </a:xfrm>
        </p:spPr>
        <p:txBody>
          <a:bodyPr>
            <a:normAutofit/>
          </a:bodyPr>
          <a:lstStyle/>
          <a:p>
            <a:pPr eaLnBrk="1" hangingPunct="1"/>
            <a:r>
              <a:rPr lang="pt-BR" dirty="0"/>
              <a:t>Tabela da Verdade – operador </a:t>
            </a:r>
            <a:r>
              <a:rPr lang="pt-BR" dirty="0">
                <a:solidFill>
                  <a:srgbClr val="F80000"/>
                </a:solidFill>
              </a:rPr>
              <a:t>E</a:t>
            </a:r>
          </a:p>
        </p:txBody>
      </p:sp>
      <p:sp>
        <p:nvSpPr>
          <p:cNvPr id="8196" name="Rectangle 3"/>
          <p:cNvSpPr>
            <a:spLocks noGrp="1" noChangeArrowheads="1"/>
          </p:cNvSpPr>
          <p:nvPr>
            <p:ph type="body" sz="half" idx="1"/>
          </p:nvPr>
        </p:nvSpPr>
        <p:spPr>
          <a:xfrm>
            <a:off x="684213" y="1167978"/>
            <a:ext cx="8208962" cy="4525962"/>
          </a:xfrm>
          <a:noFill/>
        </p:spPr>
        <p:txBody>
          <a:bodyPr/>
          <a:lstStyle/>
          <a:p>
            <a:pPr eaLnBrk="1" hangingPunct="1"/>
            <a:r>
              <a:rPr lang="pt-BR"/>
              <a:t>Operador Lógico E (&amp;&amp;)</a:t>
            </a:r>
          </a:p>
          <a:p>
            <a:pPr eaLnBrk="1" hangingPunct="1"/>
            <a:endParaRPr lang="pt-BR"/>
          </a:p>
          <a:p>
            <a:pPr eaLnBrk="1" hangingPunct="1"/>
            <a:endParaRPr lang="pt-BR"/>
          </a:p>
          <a:p>
            <a:pPr eaLnBrk="1" hangingPunct="1"/>
            <a:endParaRPr lang="pt-BR"/>
          </a:p>
          <a:p>
            <a:pPr eaLnBrk="1" hangingPunct="1"/>
            <a:endParaRPr lang="pt-BR"/>
          </a:p>
          <a:p>
            <a:pPr eaLnBrk="1" hangingPunct="1"/>
            <a:endParaRPr lang="pt-BR" sz="2000"/>
          </a:p>
          <a:p>
            <a:pPr eaLnBrk="1" hangingPunct="1"/>
            <a:r>
              <a:rPr lang="pt-BR" sz="2000"/>
              <a:t>Ex: considere a expressão ((x&gt;10) &amp;&amp; (y&lt;5)) e as possibilidades apontadas pela tabela abaixo:</a:t>
            </a:r>
          </a:p>
          <a:p>
            <a:pPr eaLnBrk="1" hangingPunct="1"/>
            <a:endParaRPr lang="pt-BR" sz="2000"/>
          </a:p>
          <a:p>
            <a:pPr eaLnBrk="1" hangingPunct="1">
              <a:buFontTx/>
              <a:buNone/>
            </a:pPr>
            <a:endParaRPr lang="pt-BR" sz="2000"/>
          </a:p>
          <a:p>
            <a:pPr eaLnBrk="1" hangingPunct="1"/>
            <a:endParaRPr lang="pt-BR" sz="2000"/>
          </a:p>
        </p:txBody>
      </p:sp>
      <p:sp>
        <p:nvSpPr>
          <p:cNvPr id="8197" name="Text Box 4"/>
          <p:cNvSpPr txBox="1">
            <a:spLocks noChangeArrowheads="1"/>
          </p:cNvSpPr>
          <p:nvPr/>
        </p:nvSpPr>
        <p:spPr bwMode="auto">
          <a:xfrm>
            <a:off x="2700338" y="1672803"/>
            <a:ext cx="4241800" cy="1930400"/>
          </a:xfrm>
          <a:prstGeom prst="rect">
            <a:avLst/>
          </a:prstGeom>
          <a:noFill/>
          <a:ln w="12700">
            <a:solidFill>
              <a:schemeClr val="tx1"/>
            </a:solidFill>
            <a:miter lim="800000"/>
            <a:headEnd/>
            <a:tailEnd/>
          </a:ln>
        </p:spPr>
        <p:txBody>
          <a:bodyPr wrap="none">
            <a:spAutoFit/>
          </a:bodyPr>
          <a:lstStyle/>
          <a:p>
            <a:r>
              <a:rPr lang="pt-BR" sz="2400" u="sng"/>
              <a:t> Expressão	        Resultado  </a:t>
            </a:r>
          </a:p>
          <a:p>
            <a:r>
              <a:rPr lang="pt-BR" sz="2400"/>
              <a:t>    V </a:t>
            </a:r>
            <a:r>
              <a:rPr lang="pt-BR" sz="2400">
                <a:solidFill>
                  <a:srgbClr val="F80000"/>
                </a:solidFill>
              </a:rPr>
              <a:t>&amp;&amp;</a:t>
            </a:r>
            <a:r>
              <a:rPr lang="pt-BR" sz="2400"/>
              <a:t> V	   	V</a:t>
            </a:r>
          </a:p>
          <a:p>
            <a:r>
              <a:rPr lang="pt-BR" sz="2400"/>
              <a:t>    V </a:t>
            </a:r>
            <a:r>
              <a:rPr lang="pt-BR" sz="2400">
                <a:solidFill>
                  <a:srgbClr val="F80000"/>
                </a:solidFill>
              </a:rPr>
              <a:t>&amp;&amp;</a:t>
            </a:r>
            <a:r>
              <a:rPr lang="pt-BR" sz="2400"/>
              <a:t> F	   	F</a:t>
            </a:r>
          </a:p>
          <a:p>
            <a:r>
              <a:rPr lang="pt-BR" sz="2400"/>
              <a:t>    F </a:t>
            </a:r>
            <a:r>
              <a:rPr lang="pt-BR" sz="2400">
                <a:solidFill>
                  <a:srgbClr val="F80000"/>
                </a:solidFill>
              </a:rPr>
              <a:t>&amp;&amp;</a:t>
            </a:r>
            <a:r>
              <a:rPr lang="pt-BR" sz="2400"/>
              <a:t> V	   	F</a:t>
            </a:r>
          </a:p>
          <a:p>
            <a:r>
              <a:rPr lang="pt-BR" sz="2400"/>
              <a:t>    F </a:t>
            </a:r>
            <a:r>
              <a:rPr lang="pt-BR" sz="2400">
                <a:solidFill>
                  <a:srgbClr val="F80000"/>
                </a:solidFill>
              </a:rPr>
              <a:t>&amp;&amp;</a:t>
            </a:r>
            <a:r>
              <a:rPr lang="pt-BR" sz="2400"/>
              <a:t> F	   	F</a:t>
            </a:r>
          </a:p>
        </p:txBody>
      </p:sp>
      <p:graphicFrame>
        <p:nvGraphicFramePr>
          <p:cNvPr id="170020" name="Group 36"/>
          <p:cNvGraphicFramePr>
            <a:graphicFrameLocks noGrp="1"/>
          </p:cNvGraphicFramePr>
          <p:nvPr>
            <p:ph sz="half" idx="2"/>
          </p:nvPr>
        </p:nvGraphicFramePr>
        <p:xfrm>
          <a:off x="1692275" y="4552528"/>
          <a:ext cx="6335713" cy="1828800"/>
        </p:xfrm>
        <a:graphic>
          <a:graphicData uri="http://schemas.openxmlformats.org/drawingml/2006/table">
            <a:tbl>
              <a:tblPr/>
              <a:tblGrid>
                <a:gridCol w="2111375">
                  <a:extLst>
                    <a:ext uri="{9D8B030D-6E8A-4147-A177-3AD203B41FA5}">
                      <a16:colId xmlns:a16="http://schemas.microsoft.com/office/drawing/2014/main" val="20000"/>
                    </a:ext>
                  </a:extLst>
                </a:gridCol>
                <a:gridCol w="2112963">
                  <a:extLst>
                    <a:ext uri="{9D8B030D-6E8A-4147-A177-3AD203B41FA5}">
                      <a16:colId xmlns:a16="http://schemas.microsoft.com/office/drawing/2014/main" val="20001"/>
                    </a:ext>
                  </a:extLst>
                </a:gridCol>
                <a:gridCol w="2111375">
                  <a:extLst>
                    <a:ext uri="{9D8B030D-6E8A-4147-A177-3AD203B41FA5}">
                      <a16:colId xmlns:a16="http://schemas.microsoft.com/office/drawing/2014/main" val="20002"/>
                    </a:ext>
                  </a:extLst>
                </a:gridCol>
              </a:tblGrid>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valor de </a:t>
                      </a:r>
                      <a:r>
                        <a:rPr kumimoji="0" lang="pt-BR" sz="1800" b="1" i="0" u="none" strike="noStrike" cap="none" normalizeH="0" baseline="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valor de </a:t>
                      </a:r>
                      <a:r>
                        <a:rPr kumimoji="0" lang="pt-BR" sz="1800" b="1" i="0"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1" i="0" u="none" strike="noStrike" cap="none" normalizeH="0" baseline="0">
                          <a:ln>
                            <a:noFill/>
                          </a:ln>
                          <a:solidFill>
                            <a:schemeClr val="tx1"/>
                          </a:solidFill>
                          <a:effectLst/>
                          <a:latin typeface="Arial" charset="0"/>
                        </a:rPr>
                        <a:t>Resultado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15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3  (V)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20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10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5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4  (V)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8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20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68313" y="346869"/>
            <a:ext cx="8064127" cy="777875"/>
          </a:xfrm>
        </p:spPr>
        <p:txBody>
          <a:bodyPr>
            <a:normAutofit fontScale="90000"/>
          </a:bodyPr>
          <a:lstStyle/>
          <a:p>
            <a:pPr eaLnBrk="1" hangingPunct="1"/>
            <a:r>
              <a:rPr lang="pt-BR" dirty="0"/>
              <a:t>Tabela da Verdade – operador </a:t>
            </a:r>
            <a:r>
              <a:rPr lang="pt-BR" dirty="0">
                <a:solidFill>
                  <a:srgbClr val="F80000"/>
                </a:solidFill>
              </a:rPr>
              <a:t>OU</a:t>
            </a:r>
          </a:p>
        </p:txBody>
      </p:sp>
      <p:sp>
        <p:nvSpPr>
          <p:cNvPr id="9220" name="Rectangle 3"/>
          <p:cNvSpPr>
            <a:spLocks noGrp="1" noChangeArrowheads="1"/>
          </p:cNvSpPr>
          <p:nvPr>
            <p:ph type="body" sz="half" idx="1"/>
          </p:nvPr>
        </p:nvSpPr>
        <p:spPr>
          <a:xfrm>
            <a:off x="684213" y="1311994"/>
            <a:ext cx="8208962" cy="4525962"/>
          </a:xfrm>
          <a:noFill/>
        </p:spPr>
        <p:txBody>
          <a:bodyPr/>
          <a:lstStyle/>
          <a:p>
            <a:pPr eaLnBrk="1" hangingPunct="1"/>
            <a:r>
              <a:rPr lang="pt-BR"/>
              <a:t>Operador Lógico OU (||)</a:t>
            </a:r>
          </a:p>
          <a:p>
            <a:pPr eaLnBrk="1" hangingPunct="1"/>
            <a:endParaRPr lang="pt-BR"/>
          </a:p>
          <a:p>
            <a:pPr eaLnBrk="1" hangingPunct="1"/>
            <a:endParaRPr lang="pt-BR"/>
          </a:p>
          <a:p>
            <a:pPr eaLnBrk="1" hangingPunct="1"/>
            <a:endParaRPr lang="pt-BR"/>
          </a:p>
          <a:p>
            <a:pPr eaLnBrk="1" hangingPunct="1"/>
            <a:endParaRPr lang="pt-BR"/>
          </a:p>
          <a:p>
            <a:pPr eaLnBrk="1" hangingPunct="1"/>
            <a:endParaRPr lang="pt-BR" sz="2000"/>
          </a:p>
          <a:p>
            <a:pPr eaLnBrk="1" hangingPunct="1"/>
            <a:r>
              <a:rPr lang="pt-BR" sz="2000"/>
              <a:t>Ex: considere a expressão ((x&gt;10) || (y&lt;5)) e as possibilidades apontadas pela tabela abaixo:</a:t>
            </a:r>
          </a:p>
          <a:p>
            <a:pPr eaLnBrk="1" hangingPunct="1"/>
            <a:endParaRPr lang="pt-BR" sz="2000"/>
          </a:p>
          <a:p>
            <a:pPr eaLnBrk="1" hangingPunct="1">
              <a:buFontTx/>
              <a:buNone/>
            </a:pPr>
            <a:endParaRPr lang="pt-BR" sz="2000"/>
          </a:p>
          <a:p>
            <a:pPr eaLnBrk="1" hangingPunct="1"/>
            <a:endParaRPr lang="pt-BR" sz="2000"/>
          </a:p>
        </p:txBody>
      </p:sp>
      <p:sp>
        <p:nvSpPr>
          <p:cNvPr id="9221" name="Text Box 4"/>
          <p:cNvSpPr txBox="1">
            <a:spLocks noChangeArrowheads="1"/>
          </p:cNvSpPr>
          <p:nvPr/>
        </p:nvSpPr>
        <p:spPr bwMode="auto">
          <a:xfrm>
            <a:off x="2700338" y="1816819"/>
            <a:ext cx="4241800" cy="1930400"/>
          </a:xfrm>
          <a:prstGeom prst="rect">
            <a:avLst/>
          </a:prstGeom>
          <a:noFill/>
          <a:ln w="12700">
            <a:solidFill>
              <a:schemeClr val="tx1"/>
            </a:solidFill>
            <a:miter lim="800000"/>
            <a:headEnd/>
            <a:tailEnd/>
          </a:ln>
        </p:spPr>
        <p:txBody>
          <a:bodyPr wrap="none">
            <a:spAutoFit/>
          </a:bodyPr>
          <a:lstStyle/>
          <a:p>
            <a:r>
              <a:rPr lang="pt-BR" sz="2400" u="sng"/>
              <a:t> Expressão	        Resultado  </a:t>
            </a:r>
          </a:p>
          <a:p>
            <a:r>
              <a:rPr lang="pt-BR" sz="2400"/>
              <a:t>    V </a:t>
            </a:r>
            <a:r>
              <a:rPr lang="pt-BR" sz="2400">
                <a:solidFill>
                  <a:srgbClr val="F80000"/>
                </a:solidFill>
              </a:rPr>
              <a:t>||</a:t>
            </a:r>
            <a:r>
              <a:rPr lang="pt-BR" sz="2400"/>
              <a:t> V	   	V</a:t>
            </a:r>
          </a:p>
          <a:p>
            <a:r>
              <a:rPr lang="pt-BR" sz="2400"/>
              <a:t>    V </a:t>
            </a:r>
            <a:r>
              <a:rPr lang="pt-BR" sz="2400">
                <a:solidFill>
                  <a:srgbClr val="F80000"/>
                </a:solidFill>
              </a:rPr>
              <a:t>||</a:t>
            </a:r>
            <a:r>
              <a:rPr lang="pt-BR" sz="2400"/>
              <a:t> F	   	V</a:t>
            </a:r>
          </a:p>
          <a:p>
            <a:r>
              <a:rPr lang="pt-BR" sz="2400"/>
              <a:t>    F </a:t>
            </a:r>
            <a:r>
              <a:rPr lang="pt-BR" sz="2400">
                <a:solidFill>
                  <a:srgbClr val="F80000"/>
                </a:solidFill>
              </a:rPr>
              <a:t>||</a:t>
            </a:r>
            <a:r>
              <a:rPr lang="pt-BR" sz="2400"/>
              <a:t> V	   	V</a:t>
            </a:r>
          </a:p>
          <a:p>
            <a:r>
              <a:rPr lang="pt-BR" sz="2400"/>
              <a:t>    F </a:t>
            </a:r>
            <a:r>
              <a:rPr lang="pt-BR" sz="2400">
                <a:solidFill>
                  <a:srgbClr val="F80000"/>
                </a:solidFill>
              </a:rPr>
              <a:t>||</a:t>
            </a:r>
            <a:r>
              <a:rPr lang="pt-BR" sz="2400"/>
              <a:t> F	   	F</a:t>
            </a:r>
          </a:p>
        </p:txBody>
      </p:sp>
      <p:graphicFrame>
        <p:nvGraphicFramePr>
          <p:cNvPr id="173061" name="Group 5"/>
          <p:cNvGraphicFramePr>
            <a:graphicFrameLocks noGrp="1"/>
          </p:cNvGraphicFramePr>
          <p:nvPr>
            <p:ph sz="half" idx="2"/>
          </p:nvPr>
        </p:nvGraphicFramePr>
        <p:xfrm>
          <a:off x="1692275" y="4696544"/>
          <a:ext cx="6335713" cy="1828800"/>
        </p:xfrm>
        <a:graphic>
          <a:graphicData uri="http://schemas.openxmlformats.org/drawingml/2006/table">
            <a:tbl>
              <a:tblPr/>
              <a:tblGrid>
                <a:gridCol w="2111375">
                  <a:extLst>
                    <a:ext uri="{9D8B030D-6E8A-4147-A177-3AD203B41FA5}">
                      <a16:colId xmlns:a16="http://schemas.microsoft.com/office/drawing/2014/main" val="20000"/>
                    </a:ext>
                  </a:extLst>
                </a:gridCol>
                <a:gridCol w="2112963">
                  <a:extLst>
                    <a:ext uri="{9D8B030D-6E8A-4147-A177-3AD203B41FA5}">
                      <a16:colId xmlns:a16="http://schemas.microsoft.com/office/drawing/2014/main" val="20001"/>
                    </a:ext>
                  </a:extLst>
                </a:gridCol>
                <a:gridCol w="2111375">
                  <a:extLst>
                    <a:ext uri="{9D8B030D-6E8A-4147-A177-3AD203B41FA5}">
                      <a16:colId xmlns:a16="http://schemas.microsoft.com/office/drawing/2014/main" val="20002"/>
                    </a:ext>
                  </a:extLst>
                </a:gridCol>
              </a:tblGrid>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valor de </a:t>
                      </a:r>
                      <a:r>
                        <a:rPr kumimoji="0" lang="pt-BR" sz="1800" b="1" i="0" u="none" strike="noStrike" cap="none" normalizeH="0" baseline="0">
                          <a:ln>
                            <a:noFill/>
                          </a:ln>
                          <a:solidFill>
                            <a:schemeClr val="tx1"/>
                          </a:solidFill>
                          <a:effectLst/>
                          <a:latin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valor de </a:t>
                      </a:r>
                      <a:r>
                        <a:rPr kumimoji="0" lang="pt-BR" sz="1800" b="1" i="0"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1" i="0" u="none" strike="noStrike" cap="none" normalizeH="0" baseline="0">
                          <a:ln>
                            <a:noFill/>
                          </a:ln>
                          <a:solidFill>
                            <a:schemeClr val="tx1"/>
                          </a:solidFill>
                          <a:effectLst/>
                          <a:latin typeface="Arial" charset="0"/>
                        </a:rPr>
                        <a:t>Resultado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15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3  (V)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20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10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9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5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4  (V)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8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a:ln>
                            <a:noFill/>
                          </a:ln>
                          <a:solidFill>
                            <a:schemeClr val="tx1"/>
                          </a:solidFill>
                          <a:effectLst/>
                          <a:latin typeface="Arial" charset="0"/>
                        </a:rPr>
                        <a:t>20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800" b="0" i="0" u="none" strike="noStrike" cap="none" normalizeH="0" baseline="0" dirty="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a:t>A classe Scanner permite que seja realizada a entrada de dados no modo Console. </a:t>
            </a:r>
          </a:p>
          <a:p>
            <a:r>
              <a:rPr lang="pt-BR" dirty="0"/>
              <a:t>Para usar a classe é necessário adicionar um </a:t>
            </a:r>
            <a:r>
              <a:rPr lang="pt-BR" dirty="0" err="1"/>
              <a:t>import</a:t>
            </a:r>
            <a:endParaRPr lang="pt-BR" dirty="0"/>
          </a:p>
          <a:p>
            <a:endParaRPr lang="pt-BR" dirty="0"/>
          </a:p>
          <a:p>
            <a:pPr lvl="3"/>
            <a:r>
              <a:rPr lang="pt-BR" sz="2800" dirty="0" err="1"/>
              <a:t>import</a:t>
            </a:r>
            <a:r>
              <a:rPr lang="pt-BR" sz="2800" dirty="0"/>
              <a:t> </a:t>
            </a:r>
            <a:r>
              <a:rPr lang="pt-BR" sz="2800" dirty="0" err="1"/>
              <a:t>java</a:t>
            </a:r>
            <a:r>
              <a:rPr lang="pt-BR" sz="2800" dirty="0"/>
              <a:t>.util.Scanner;</a:t>
            </a:r>
          </a:p>
        </p:txBody>
      </p:sp>
      <p:sp>
        <p:nvSpPr>
          <p:cNvPr id="3" name="Título 2"/>
          <p:cNvSpPr>
            <a:spLocks noGrp="1"/>
          </p:cNvSpPr>
          <p:nvPr>
            <p:ph type="title"/>
          </p:nvPr>
        </p:nvSpPr>
        <p:spPr/>
        <p:txBody>
          <a:bodyPr>
            <a:normAutofit fontScale="90000"/>
          </a:bodyPr>
          <a:lstStyle/>
          <a:p>
            <a:r>
              <a:rPr lang="pt-BR" dirty="0"/>
              <a:t>Entrada de Dados (Classe Scanner)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pt-BR"/>
              <a:t>Estrutura de Seleção Simples</a:t>
            </a:r>
          </a:p>
        </p:txBody>
      </p:sp>
      <p:sp>
        <p:nvSpPr>
          <p:cNvPr id="10244" name="Rectangle 3"/>
          <p:cNvSpPr>
            <a:spLocks noGrp="1" noChangeArrowheads="1"/>
          </p:cNvSpPr>
          <p:nvPr>
            <p:ph type="body" sz="half" idx="1"/>
          </p:nvPr>
        </p:nvSpPr>
        <p:spPr>
          <a:xfrm>
            <a:off x="323528" y="1196975"/>
            <a:ext cx="8820472" cy="5111750"/>
          </a:xfrm>
        </p:spPr>
        <p:txBody>
          <a:bodyPr>
            <a:noAutofit/>
          </a:bodyPr>
          <a:lstStyle/>
          <a:p>
            <a:pPr eaLnBrk="1" hangingPunct="1">
              <a:buClr>
                <a:schemeClr val="tx1"/>
              </a:buClr>
            </a:pPr>
            <a:r>
              <a:rPr lang="pt-BR" sz="2000" dirty="0">
                <a:cs typeface="Times New Roman" pitchFamily="18" charset="0"/>
              </a:rPr>
              <a:t>A estrutura de seleção simples usa o comando </a:t>
            </a:r>
            <a:r>
              <a:rPr lang="pt-BR" sz="2000" b="1" dirty="0" err="1">
                <a:cs typeface="Times New Roman" pitchFamily="18" charset="0"/>
              </a:rPr>
              <a:t>if</a:t>
            </a:r>
            <a:r>
              <a:rPr lang="pt-BR" sz="2000" dirty="0">
                <a:cs typeface="Times New Roman" pitchFamily="18" charset="0"/>
              </a:rPr>
              <a:t>.</a:t>
            </a:r>
          </a:p>
          <a:p>
            <a:pPr eaLnBrk="1" hangingPunct="1">
              <a:buClr>
                <a:schemeClr val="tx1"/>
              </a:buClr>
            </a:pPr>
            <a:endParaRPr lang="pt-BR" sz="2000" dirty="0">
              <a:cs typeface="Times New Roman" pitchFamily="18" charset="0"/>
            </a:endParaRPr>
          </a:p>
          <a:p>
            <a:pPr eaLnBrk="1" hangingPunct="1">
              <a:buClr>
                <a:schemeClr val="tx1"/>
              </a:buClr>
            </a:pPr>
            <a:r>
              <a:rPr lang="pt-BR" sz="2000" dirty="0">
                <a:cs typeface="Times New Roman" pitchFamily="18" charset="0"/>
              </a:rPr>
              <a:t>O comando </a:t>
            </a:r>
            <a:r>
              <a:rPr lang="pt-BR" sz="2000" b="1" dirty="0" err="1">
                <a:cs typeface="Times New Roman" pitchFamily="18" charset="0"/>
              </a:rPr>
              <a:t>if</a:t>
            </a:r>
            <a:r>
              <a:rPr lang="pt-BR" sz="2000" dirty="0">
                <a:cs typeface="Times New Roman" pitchFamily="18" charset="0"/>
              </a:rPr>
              <a:t> instrui o computador a tomar uma decisão simples, de forma que um bloco de instruções é executado uma única vez se a </a:t>
            </a:r>
            <a:r>
              <a:rPr lang="pt-BR" sz="2000" dirty="0">
                <a:solidFill>
                  <a:srgbClr val="FF3300"/>
                </a:solidFill>
                <a:cs typeface="Times New Roman" pitchFamily="18" charset="0"/>
              </a:rPr>
              <a:t>expressão de teste for verdadeira</a:t>
            </a:r>
            <a:r>
              <a:rPr lang="pt-BR" sz="2000" dirty="0">
                <a:cs typeface="Times New Roman" pitchFamily="18" charset="0"/>
              </a:rPr>
              <a:t>.</a:t>
            </a:r>
          </a:p>
          <a:p>
            <a:pPr eaLnBrk="1" hangingPunct="1">
              <a:buClr>
                <a:schemeClr val="tx1"/>
              </a:buClr>
            </a:pPr>
            <a:endParaRPr lang="pt-BR" sz="1800" dirty="0">
              <a:cs typeface="Times New Roman" pitchFamily="18" charset="0"/>
            </a:endParaRPr>
          </a:p>
          <a:p>
            <a:pPr eaLnBrk="1" hangingPunct="1">
              <a:buClr>
                <a:schemeClr val="tx1"/>
              </a:buClr>
            </a:pPr>
            <a:r>
              <a:rPr lang="pt-BR" sz="1800" b="1" dirty="0">
                <a:cs typeface="Times New Roman" pitchFamily="18" charset="0"/>
              </a:rPr>
              <a:t>Sintaxe</a:t>
            </a:r>
          </a:p>
          <a:p>
            <a:pPr eaLnBrk="1" hangingPunct="1">
              <a:buFontTx/>
              <a:buNone/>
            </a:pPr>
            <a:r>
              <a:rPr lang="pt-BR" sz="1800" dirty="0">
                <a:cs typeface="Times New Roman" pitchFamily="18" charset="0"/>
              </a:rPr>
              <a:t>	        // a condição deve ser verdadeira para executar os comandos</a:t>
            </a:r>
          </a:p>
          <a:p>
            <a:pPr eaLnBrk="1" hangingPunct="1">
              <a:buFontTx/>
              <a:buNone/>
            </a:pPr>
            <a:r>
              <a:rPr lang="pt-BR" sz="1800" b="1" dirty="0">
                <a:solidFill>
                  <a:srgbClr val="FF3300"/>
                </a:solidFill>
                <a:cs typeface="Times New Roman" pitchFamily="18" charset="0"/>
              </a:rPr>
              <a:t>			</a:t>
            </a:r>
            <a:r>
              <a:rPr lang="pt-BR" sz="1800" b="1" dirty="0" err="1">
                <a:solidFill>
                  <a:srgbClr val="FF3300"/>
                </a:solidFill>
                <a:cs typeface="Times New Roman" pitchFamily="18" charset="0"/>
              </a:rPr>
              <a:t>if</a:t>
            </a:r>
            <a:r>
              <a:rPr lang="pt-BR" sz="1800" b="1" dirty="0">
                <a:solidFill>
                  <a:srgbClr val="FF3300"/>
                </a:solidFill>
                <a:cs typeface="Times New Roman" pitchFamily="18" charset="0"/>
              </a:rPr>
              <a:t> (expressão de teste ou condição)</a:t>
            </a:r>
          </a:p>
          <a:p>
            <a:pPr eaLnBrk="1" hangingPunct="1">
              <a:buFontTx/>
              <a:buNone/>
            </a:pPr>
            <a:r>
              <a:rPr lang="pt-BR" sz="1800" b="1" dirty="0">
                <a:solidFill>
                  <a:srgbClr val="FF3300"/>
                </a:solidFill>
                <a:cs typeface="Times New Roman" pitchFamily="18" charset="0"/>
              </a:rPr>
              <a:t>			{					</a:t>
            </a:r>
          </a:p>
          <a:p>
            <a:pPr eaLnBrk="1" hangingPunct="1">
              <a:buFontTx/>
              <a:buNone/>
            </a:pPr>
            <a:r>
              <a:rPr lang="pt-BR" sz="1800" b="1" dirty="0">
                <a:solidFill>
                  <a:srgbClr val="FF3300"/>
                </a:solidFill>
                <a:cs typeface="Times New Roman" pitchFamily="18" charset="0"/>
              </a:rPr>
              <a:t>	</a:t>
            </a:r>
            <a:r>
              <a:rPr lang="pt-BR" sz="1800" b="1" dirty="0">
                <a:cs typeface="Times New Roman" pitchFamily="18" charset="0"/>
              </a:rPr>
              <a:t>			    </a:t>
            </a:r>
            <a:r>
              <a:rPr lang="pt-BR" sz="1800" b="1" dirty="0">
                <a:solidFill>
                  <a:srgbClr val="3366CC"/>
                </a:solidFill>
                <a:cs typeface="Times New Roman" pitchFamily="18" charset="0"/>
              </a:rPr>
              <a:t>Comando1; //Bloco de Comandos </a:t>
            </a:r>
          </a:p>
          <a:p>
            <a:pPr eaLnBrk="1" hangingPunct="1">
              <a:lnSpc>
                <a:spcPct val="90000"/>
              </a:lnSpc>
              <a:buFontTx/>
              <a:buNone/>
            </a:pPr>
            <a:r>
              <a:rPr lang="pt-BR" sz="1800" b="1" dirty="0">
                <a:solidFill>
                  <a:srgbClr val="3366CC"/>
                </a:solidFill>
                <a:cs typeface="Times New Roman" pitchFamily="18" charset="0"/>
              </a:rPr>
              <a:t>				    Comando2;</a:t>
            </a:r>
          </a:p>
          <a:p>
            <a:pPr eaLnBrk="1" hangingPunct="1">
              <a:lnSpc>
                <a:spcPct val="90000"/>
              </a:lnSpc>
              <a:buFontTx/>
              <a:buNone/>
            </a:pPr>
            <a:r>
              <a:rPr lang="pt-BR" sz="1800" b="1" dirty="0">
                <a:solidFill>
                  <a:srgbClr val="3366CC"/>
                </a:solidFill>
                <a:cs typeface="Times New Roman" pitchFamily="18" charset="0"/>
              </a:rPr>
              <a:t>				        ..</a:t>
            </a:r>
          </a:p>
          <a:p>
            <a:pPr eaLnBrk="1" hangingPunct="1">
              <a:lnSpc>
                <a:spcPct val="90000"/>
              </a:lnSpc>
              <a:buFontTx/>
              <a:buNone/>
            </a:pPr>
            <a:r>
              <a:rPr lang="pt-BR" sz="1800" b="1" dirty="0">
                <a:solidFill>
                  <a:srgbClr val="3366CC"/>
                </a:solidFill>
                <a:cs typeface="Times New Roman" pitchFamily="18" charset="0"/>
              </a:rPr>
              <a:t>				    </a:t>
            </a:r>
            <a:r>
              <a:rPr lang="pt-BR" sz="1800" b="1" dirty="0" err="1">
                <a:solidFill>
                  <a:srgbClr val="3366CC"/>
                </a:solidFill>
                <a:cs typeface="Times New Roman" pitchFamily="18" charset="0"/>
              </a:rPr>
              <a:t>ComandoN</a:t>
            </a:r>
            <a:r>
              <a:rPr lang="pt-BR" sz="1800" b="1" dirty="0">
                <a:solidFill>
                  <a:srgbClr val="3366CC"/>
                </a:solidFill>
                <a:cs typeface="Times New Roman" pitchFamily="18" charset="0"/>
              </a:rPr>
              <a:t>;</a:t>
            </a:r>
          </a:p>
          <a:p>
            <a:pPr eaLnBrk="1" hangingPunct="1">
              <a:lnSpc>
                <a:spcPct val="90000"/>
              </a:lnSpc>
              <a:buFontTx/>
              <a:buNone/>
            </a:pPr>
            <a:r>
              <a:rPr lang="pt-BR" sz="1800" b="1" dirty="0">
                <a:cs typeface="Times New Roman" pitchFamily="18" charset="0"/>
              </a:rPr>
              <a:t>	</a:t>
            </a:r>
            <a:r>
              <a:rPr lang="pt-BR" sz="1800" b="1" dirty="0">
                <a:solidFill>
                  <a:srgbClr val="FF3300"/>
                </a:solidFill>
                <a:cs typeface="Times New Roman" pitchFamily="18" charset="0"/>
              </a:rPr>
              <a:t>		}</a:t>
            </a:r>
          </a:p>
          <a:p>
            <a:pPr eaLnBrk="1" hangingPunct="1"/>
            <a:endParaRPr lang="pt-BR" sz="1800" b="1" dirty="0">
              <a:solidFill>
                <a:srgbClr val="FF3300"/>
              </a:solidFill>
              <a:cs typeface="Times New Roman" pitchFamily="18" charset="0"/>
            </a:endParaRPr>
          </a:p>
        </p:txBody>
      </p:sp>
      <p:sp>
        <p:nvSpPr>
          <p:cNvPr id="10245" name="Line 5"/>
          <p:cNvSpPr>
            <a:spLocks noChangeShapeType="1"/>
          </p:cNvSpPr>
          <p:nvPr/>
        </p:nvSpPr>
        <p:spPr bwMode="auto">
          <a:xfrm>
            <a:off x="2483768" y="3716338"/>
            <a:ext cx="0" cy="2376487"/>
          </a:xfrm>
          <a:prstGeom prst="line">
            <a:avLst/>
          </a:prstGeom>
          <a:noFill/>
          <a:ln w="28575">
            <a:solidFill>
              <a:srgbClr val="FF0000"/>
            </a:solidFill>
            <a:prstDash val="lgDash"/>
            <a:round/>
            <a:headEnd/>
            <a:tailEnd/>
          </a:ln>
        </p:spPr>
        <p:txBody>
          <a:bodyPr/>
          <a:lstStyle/>
          <a:p>
            <a:endParaRPr lang="pt-BR"/>
          </a:p>
        </p:txBody>
      </p:sp>
      <p:sp>
        <p:nvSpPr>
          <p:cNvPr id="10246" name="Line 6"/>
          <p:cNvSpPr>
            <a:spLocks noChangeShapeType="1"/>
          </p:cNvSpPr>
          <p:nvPr/>
        </p:nvSpPr>
        <p:spPr bwMode="auto">
          <a:xfrm>
            <a:off x="3348038" y="4508500"/>
            <a:ext cx="0" cy="1179513"/>
          </a:xfrm>
          <a:prstGeom prst="line">
            <a:avLst/>
          </a:prstGeom>
          <a:noFill/>
          <a:ln w="28575">
            <a:solidFill>
              <a:srgbClr val="0000FF"/>
            </a:solidFill>
            <a:prstDash val="lgDash"/>
            <a:round/>
            <a:headEnd/>
            <a:tailEnd/>
          </a:ln>
        </p:spPr>
        <p:txBody>
          <a:bodyPr/>
          <a:lstStyle/>
          <a:p>
            <a:endParaRPr lang="pt-BR"/>
          </a:p>
        </p:txBody>
      </p:sp>
      <p:sp>
        <p:nvSpPr>
          <p:cNvPr id="10247" name="AutoShape 8"/>
          <p:cNvSpPr>
            <a:spLocks noChangeArrowheads="1"/>
          </p:cNvSpPr>
          <p:nvPr/>
        </p:nvSpPr>
        <p:spPr bwMode="auto">
          <a:xfrm>
            <a:off x="2411413" y="5084763"/>
            <a:ext cx="935037" cy="504825"/>
          </a:xfrm>
          <a:prstGeom prst="leftRightArrow">
            <a:avLst>
              <a:gd name="adj1" fmla="val 50000"/>
              <a:gd name="adj2" fmla="val 37044"/>
            </a:avLst>
          </a:prstGeom>
          <a:solidFill>
            <a:srgbClr val="FF9999"/>
          </a:solidFill>
          <a:ln w="9525">
            <a:solidFill>
              <a:schemeClr val="tx1"/>
            </a:solidFill>
            <a:miter lim="800000"/>
            <a:headEnd/>
            <a:tailEnd/>
          </a:ln>
        </p:spPr>
        <p:txBody>
          <a:bodyPr wrap="none" anchor="ctr"/>
          <a:lstStyle/>
          <a:p>
            <a:endParaRPr lang="pt-BR"/>
          </a:p>
        </p:txBody>
      </p:sp>
      <p:sp>
        <p:nvSpPr>
          <p:cNvPr id="10248" name="Text Box 9"/>
          <p:cNvSpPr txBox="1">
            <a:spLocks noChangeArrowheads="1"/>
          </p:cNvSpPr>
          <p:nvPr/>
        </p:nvSpPr>
        <p:spPr bwMode="auto">
          <a:xfrm>
            <a:off x="900113" y="4005263"/>
            <a:ext cx="1439862" cy="1569660"/>
          </a:xfrm>
          <a:prstGeom prst="rect">
            <a:avLst/>
          </a:prstGeom>
          <a:noFill/>
          <a:ln w="9525">
            <a:noFill/>
            <a:miter lim="800000"/>
            <a:headEnd/>
            <a:tailEnd/>
          </a:ln>
        </p:spPr>
        <p:txBody>
          <a:bodyPr>
            <a:spAutoFit/>
          </a:bodyPr>
          <a:lstStyle/>
          <a:p>
            <a:r>
              <a:rPr lang="pt-BR" sz="1600" dirty="0">
                <a:solidFill>
                  <a:srgbClr val="FF3300"/>
                </a:solidFill>
              </a:rPr>
              <a:t>Recuar por critério de </a:t>
            </a:r>
            <a:r>
              <a:rPr lang="pt-BR" sz="1600" dirty="0" err="1">
                <a:solidFill>
                  <a:srgbClr val="FF3300"/>
                </a:solidFill>
              </a:rPr>
              <a:t>identação</a:t>
            </a:r>
            <a:r>
              <a:rPr lang="pt-BR" sz="1600" dirty="0">
                <a:solidFill>
                  <a:srgbClr val="FF3300"/>
                </a:solidFill>
              </a:rPr>
              <a:t> </a:t>
            </a:r>
          </a:p>
          <a:p>
            <a:r>
              <a:rPr lang="pt-BR" sz="1600" dirty="0">
                <a:solidFill>
                  <a:srgbClr val="FF3300"/>
                </a:solidFill>
              </a:rPr>
              <a:t>(para organização </a:t>
            </a:r>
          </a:p>
          <a:p>
            <a:r>
              <a:rPr lang="pt-BR" sz="1600" dirty="0">
                <a:solidFill>
                  <a:srgbClr val="FF3300"/>
                </a:solidFill>
              </a:rPr>
              <a:t>do código)</a:t>
            </a:r>
          </a:p>
        </p:txBody>
      </p:sp>
      <p:sp>
        <p:nvSpPr>
          <p:cNvPr id="10249" name="Text Box 10"/>
          <p:cNvSpPr txBox="1">
            <a:spLocks noChangeArrowheads="1"/>
          </p:cNvSpPr>
          <p:nvPr/>
        </p:nvSpPr>
        <p:spPr bwMode="auto">
          <a:xfrm>
            <a:off x="2555776" y="5157192"/>
            <a:ext cx="684312" cy="338554"/>
          </a:xfrm>
          <a:prstGeom prst="rect">
            <a:avLst/>
          </a:prstGeom>
          <a:noFill/>
          <a:ln w="9525">
            <a:noFill/>
            <a:miter lim="800000"/>
            <a:headEnd/>
            <a:tailEnd/>
          </a:ln>
        </p:spPr>
        <p:txBody>
          <a:bodyPr wrap="square">
            <a:spAutoFit/>
          </a:bodyPr>
          <a:lstStyle/>
          <a:p>
            <a:r>
              <a:rPr lang="pt-BR" sz="1600" dirty="0"/>
              <a:t>recuo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A938937-3844-4966-B437-6C2C594171BB}"/>
              </a:ext>
            </a:extLst>
          </p:cNvPr>
          <p:cNvPicPr>
            <a:picLocks noChangeAspect="1"/>
          </p:cNvPicPr>
          <p:nvPr/>
        </p:nvPicPr>
        <p:blipFill rotWithShape="1">
          <a:blip r:embed="rId3"/>
          <a:srcRect l="31125" t="16537" r="21183" b="45801"/>
          <a:stretch/>
        </p:blipFill>
        <p:spPr>
          <a:xfrm>
            <a:off x="765921" y="1417638"/>
            <a:ext cx="8186288" cy="3636404"/>
          </a:xfrm>
          <a:prstGeom prst="rect">
            <a:avLst/>
          </a:prstGeom>
        </p:spPr>
      </p:pic>
      <p:sp>
        <p:nvSpPr>
          <p:cNvPr id="11267" name="Rectangle 2"/>
          <p:cNvSpPr>
            <a:spLocks noGrp="1" noChangeArrowheads="1"/>
          </p:cNvSpPr>
          <p:nvPr>
            <p:ph type="title"/>
          </p:nvPr>
        </p:nvSpPr>
        <p:spPr/>
        <p:txBody>
          <a:bodyPr/>
          <a:lstStyle/>
          <a:p>
            <a:pPr eaLnBrk="1" hangingPunct="1"/>
            <a:r>
              <a:rPr lang="pt-BR"/>
              <a:t>Exemplo de Seleção Simples</a:t>
            </a:r>
          </a:p>
        </p:txBody>
      </p:sp>
      <p:sp>
        <p:nvSpPr>
          <p:cNvPr id="8" name="Line 4"/>
          <p:cNvSpPr>
            <a:spLocks noChangeShapeType="1"/>
          </p:cNvSpPr>
          <p:nvPr/>
        </p:nvSpPr>
        <p:spPr bwMode="auto">
          <a:xfrm>
            <a:off x="899592" y="2083712"/>
            <a:ext cx="0" cy="2304256"/>
          </a:xfrm>
          <a:prstGeom prst="line">
            <a:avLst/>
          </a:prstGeom>
          <a:noFill/>
          <a:ln w="28575">
            <a:solidFill>
              <a:srgbClr val="FF0000"/>
            </a:solidFill>
            <a:prstDash val="lgDash"/>
            <a:round/>
            <a:headEnd/>
            <a:tailEnd/>
          </a:ln>
        </p:spPr>
        <p:txBody>
          <a:bodyPr/>
          <a:lstStyle/>
          <a:p>
            <a:endParaRPr lang="pt-BR"/>
          </a:p>
        </p:txBody>
      </p:sp>
      <p:sp>
        <p:nvSpPr>
          <p:cNvPr id="12" name="Line 5"/>
          <p:cNvSpPr>
            <a:spLocks noChangeShapeType="1"/>
          </p:cNvSpPr>
          <p:nvPr/>
        </p:nvSpPr>
        <p:spPr bwMode="auto">
          <a:xfrm>
            <a:off x="1187624" y="3789040"/>
            <a:ext cx="0" cy="432048"/>
          </a:xfrm>
          <a:prstGeom prst="line">
            <a:avLst/>
          </a:prstGeom>
          <a:noFill/>
          <a:ln w="28575">
            <a:solidFill>
              <a:srgbClr val="0000FF"/>
            </a:solidFill>
            <a:prstDash val="lgDash"/>
            <a:round/>
            <a:headEnd/>
            <a:tailEnd/>
          </a:ln>
        </p:spPr>
        <p:txBody>
          <a:bodyPr/>
          <a:lstStyle/>
          <a:p>
            <a:endParaRPr lang="pt-BR"/>
          </a:p>
        </p:txBody>
      </p:sp>
      <p:sp>
        <p:nvSpPr>
          <p:cNvPr id="13" name="Line 6"/>
          <p:cNvSpPr>
            <a:spLocks noChangeShapeType="1"/>
          </p:cNvSpPr>
          <p:nvPr/>
        </p:nvSpPr>
        <p:spPr bwMode="auto">
          <a:xfrm>
            <a:off x="611078" y="1405062"/>
            <a:ext cx="21656" cy="3636404"/>
          </a:xfrm>
          <a:prstGeom prst="line">
            <a:avLst/>
          </a:prstGeom>
          <a:noFill/>
          <a:ln w="28575">
            <a:solidFill>
              <a:schemeClr val="hlink"/>
            </a:solidFill>
            <a:prstDash val="lgDash"/>
            <a:round/>
            <a:headEnd/>
            <a:tailEnd/>
          </a:ln>
        </p:spPr>
        <p:txBody>
          <a:bodyPr/>
          <a:lstStyle/>
          <a:p>
            <a:endParaRPr lang="pt-B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pt-BR"/>
              <a:t>Estrutura de Seleção Composta</a:t>
            </a:r>
          </a:p>
        </p:txBody>
      </p:sp>
      <p:sp>
        <p:nvSpPr>
          <p:cNvPr id="12292" name="Rectangle 3"/>
          <p:cNvSpPr>
            <a:spLocks noGrp="1" noChangeArrowheads="1"/>
          </p:cNvSpPr>
          <p:nvPr>
            <p:ph type="body" sz="half" idx="1"/>
          </p:nvPr>
        </p:nvSpPr>
        <p:spPr>
          <a:xfrm>
            <a:off x="539750" y="1125538"/>
            <a:ext cx="8208963" cy="4967287"/>
          </a:xfrm>
        </p:spPr>
        <p:txBody>
          <a:bodyPr/>
          <a:lstStyle/>
          <a:p>
            <a:pPr algn="just" eaLnBrk="1" hangingPunct="1">
              <a:buClr>
                <a:schemeClr val="tx1"/>
              </a:buClr>
            </a:pPr>
            <a:r>
              <a:rPr lang="pt-BR" sz="2000" dirty="0">
                <a:cs typeface="Times New Roman" pitchFamily="18" charset="0"/>
              </a:rPr>
              <a:t>A estrutura de seleção composta usa o comando </a:t>
            </a:r>
            <a:r>
              <a:rPr lang="pt-BR" sz="2000" b="1" dirty="0" err="1">
                <a:cs typeface="Times New Roman" pitchFamily="18" charset="0"/>
              </a:rPr>
              <a:t>if-else</a:t>
            </a:r>
            <a:r>
              <a:rPr lang="pt-BR" sz="2000" dirty="0">
                <a:cs typeface="Times New Roman" pitchFamily="18" charset="0"/>
              </a:rPr>
              <a:t>.</a:t>
            </a:r>
          </a:p>
          <a:p>
            <a:pPr algn="just" eaLnBrk="1" hangingPunct="1">
              <a:buClr>
                <a:schemeClr val="tx1"/>
              </a:buClr>
            </a:pPr>
            <a:endParaRPr lang="pt-BR" sz="1000" dirty="0">
              <a:cs typeface="Times New Roman" pitchFamily="18" charset="0"/>
            </a:endParaRPr>
          </a:p>
          <a:p>
            <a:pPr algn="just" eaLnBrk="1" hangingPunct="1">
              <a:buClr>
                <a:schemeClr val="tx1"/>
              </a:buClr>
            </a:pPr>
            <a:r>
              <a:rPr lang="pt-BR" sz="2000" dirty="0">
                <a:cs typeface="Times New Roman" pitchFamily="18" charset="0"/>
              </a:rPr>
              <a:t>O comando </a:t>
            </a:r>
            <a:r>
              <a:rPr lang="pt-BR" sz="2000" b="1" dirty="0" err="1">
                <a:cs typeface="Times New Roman" pitchFamily="18" charset="0"/>
              </a:rPr>
              <a:t>else</a:t>
            </a:r>
            <a:r>
              <a:rPr lang="pt-BR" sz="2000" b="1" dirty="0">
                <a:cs typeface="Times New Roman" pitchFamily="18" charset="0"/>
              </a:rPr>
              <a:t> </a:t>
            </a:r>
            <a:r>
              <a:rPr lang="pt-BR" sz="2000" dirty="0">
                <a:cs typeface="Times New Roman" pitchFamily="18" charset="0"/>
              </a:rPr>
              <a:t>quando associado ao </a:t>
            </a:r>
            <a:r>
              <a:rPr lang="pt-BR" sz="2000" b="1" dirty="0" err="1">
                <a:cs typeface="Times New Roman" pitchFamily="18" charset="0"/>
              </a:rPr>
              <a:t>if</a:t>
            </a:r>
            <a:r>
              <a:rPr lang="pt-BR" sz="2000" dirty="0">
                <a:cs typeface="Times New Roman" pitchFamily="18" charset="0"/>
              </a:rPr>
              <a:t>, executará uma instrução ou grupo de instruções entre chaves, se a expressão de teste do comando </a:t>
            </a:r>
            <a:r>
              <a:rPr lang="pt-BR" sz="2000" b="1" dirty="0" err="1">
                <a:cs typeface="Times New Roman" pitchFamily="18" charset="0"/>
              </a:rPr>
              <a:t>if</a:t>
            </a:r>
            <a:r>
              <a:rPr lang="pt-BR" sz="2000" dirty="0">
                <a:cs typeface="Times New Roman" pitchFamily="18" charset="0"/>
              </a:rPr>
              <a:t> for falsa.</a:t>
            </a:r>
          </a:p>
          <a:p>
            <a:pPr algn="just" eaLnBrk="1" hangingPunct="1">
              <a:buClr>
                <a:schemeClr val="tx1"/>
              </a:buClr>
            </a:pPr>
            <a:endParaRPr lang="pt-BR" sz="1000" dirty="0">
              <a:cs typeface="Times New Roman" pitchFamily="18" charset="0"/>
            </a:endParaRPr>
          </a:p>
          <a:p>
            <a:pPr algn="just" eaLnBrk="1" hangingPunct="1">
              <a:buClr>
                <a:schemeClr val="tx1"/>
              </a:buClr>
            </a:pPr>
            <a:r>
              <a:rPr lang="pt-BR" sz="2000" dirty="0">
                <a:cs typeface="Times New Roman" pitchFamily="18" charset="0"/>
              </a:rPr>
              <a:t>Sintaxe:</a:t>
            </a:r>
          </a:p>
          <a:p>
            <a:pPr algn="just" eaLnBrk="1" hangingPunct="1">
              <a:buFontTx/>
              <a:buNone/>
            </a:pPr>
            <a:r>
              <a:rPr lang="pt-BR" sz="2000" dirty="0">
                <a:solidFill>
                  <a:srgbClr val="FF3300"/>
                </a:solidFill>
                <a:cs typeface="Times New Roman" pitchFamily="18" charset="0"/>
              </a:rPr>
              <a:t>		</a:t>
            </a:r>
            <a:r>
              <a:rPr lang="pt-BR" sz="2000" dirty="0" err="1">
                <a:solidFill>
                  <a:srgbClr val="FF3300"/>
                </a:solidFill>
                <a:cs typeface="Times New Roman" pitchFamily="18" charset="0"/>
              </a:rPr>
              <a:t>if</a:t>
            </a:r>
            <a:r>
              <a:rPr lang="pt-BR" sz="2000" dirty="0">
                <a:solidFill>
                  <a:srgbClr val="FF3300"/>
                </a:solidFill>
                <a:cs typeface="Times New Roman" pitchFamily="18" charset="0"/>
              </a:rPr>
              <a:t> (expressão de teste ou condição)</a:t>
            </a:r>
          </a:p>
          <a:p>
            <a:pPr algn="just" eaLnBrk="1" hangingPunct="1">
              <a:buFontTx/>
              <a:buNone/>
            </a:pPr>
            <a:r>
              <a:rPr lang="pt-BR" sz="2000" dirty="0">
                <a:solidFill>
                  <a:srgbClr val="FF3300"/>
                </a:solidFill>
                <a:cs typeface="Times New Roman" pitchFamily="18" charset="0"/>
              </a:rPr>
              <a:t>		{</a:t>
            </a:r>
          </a:p>
          <a:p>
            <a:pPr algn="just" eaLnBrk="1" hangingPunct="1">
              <a:lnSpc>
                <a:spcPct val="90000"/>
              </a:lnSpc>
              <a:buFontTx/>
              <a:buNone/>
            </a:pPr>
            <a:r>
              <a:rPr lang="pt-BR" sz="2000" dirty="0">
                <a:cs typeface="Times New Roman" pitchFamily="18" charset="0"/>
              </a:rPr>
              <a:t>			</a:t>
            </a:r>
            <a:r>
              <a:rPr lang="pt-BR" sz="2000" dirty="0">
                <a:solidFill>
                  <a:srgbClr val="FF3300"/>
                </a:solidFill>
                <a:cs typeface="Times New Roman" pitchFamily="18" charset="0"/>
              </a:rPr>
              <a:t>// Comandos do bloco Verdade;</a:t>
            </a:r>
          </a:p>
          <a:p>
            <a:pPr algn="just" eaLnBrk="1" hangingPunct="1">
              <a:lnSpc>
                <a:spcPct val="90000"/>
              </a:lnSpc>
              <a:buFontTx/>
              <a:buNone/>
            </a:pPr>
            <a:r>
              <a:rPr lang="pt-BR" sz="2000" dirty="0">
                <a:cs typeface="Times New Roman" pitchFamily="18" charset="0"/>
              </a:rPr>
              <a:t>	         </a:t>
            </a:r>
            <a:r>
              <a:rPr lang="pt-BR" sz="2000" dirty="0">
                <a:solidFill>
                  <a:srgbClr val="FF3300"/>
                </a:solidFill>
                <a:cs typeface="Times New Roman" pitchFamily="18" charset="0"/>
              </a:rPr>
              <a:t>}</a:t>
            </a:r>
          </a:p>
          <a:p>
            <a:pPr algn="just" eaLnBrk="1" hangingPunct="1">
              <a:lnSpc>
                <a:spcPct val="90000"/>
              </a:lnSpc>
              <a:buFontTx/>
              <a:buNone/>
            </a:pPr>
            <a:r>
              <a:rPr lang="pt-BR" sz="2000" dirty="0">
                <a:cs typeface="Times New Roman" pitchFamily="18" charset="0"/>
              </a:rPr>
              <a:t>		</a:t>
            </a:r>
            <a:r>
              <a:rPr lang="pt-BR" sz="2000" dirty="0" err="1">
                <a:solidFill>
                  <a:srgbClr val="3366CC"/>
                </a:solidFill>
                <a:cs typeface="Times New Roman" pitchFamily="18" charset="0"/>
              </a:rPr>
              <a:t>else</a:t>
            </a:r>
            <a:r>
              <a:rPr lang="pt-BR" sz="2000" dirty="0">
                <a:solidFill>
                  <a:srgbClr val="3366CC"/>
                </a:solidFill>
                <a:cs typeface="Times New Roman" pitchFamily="18" charset="0"/>
              </a:rPr>
              <a:t> </a:t>
            </a:r>
          </a:p>
          <a:p>
            <a:pPr algn="just" eaLnBrk="1" hangingPunct="1">
              <a:lnSpc>
                <a:spcPct val="90000"/>
              </a:lnSpc>
              <a:buFontTx/>
              <a:buNone/>
            </a:pPr>
            <a:r>
              <a:rPr lang="pt-BR" sz="2000" dirty="0">
                <a:solidFill>
                  <a:srgbClr val="3366CC"/>
                </a:solidFill>
                <a:cs typeface="Times New Roman" pitchFamily="18" charset="0"/>
              </a:rPr>
              <a:t>		{</a:t>
            </a:r>
          </a:p>
          <a:p>
            <a:pPr algn="just" eaLnBrk="1" hangingPunct="1">
              <a:lnSpc>
                <a:spcPct val="90000"/>
              </a:lnSpc>
              <a:buFontTx/>
              <a:buNone/>
            </a:pPr>
            <a:r>
              <a:rPr lang="pt-BR" sz="2000" dirty="0">
                <a:solidFill>
                  <a:srgbClr val="3366CC"/>
                </a:solidFill>
                <a:cs typeface="Times New Roman" pitchFamily="18" charset="0"/>
              </a:rPr>
              <a:t>			// Comandos do bloco Falso;</a:t>
            </a:r>
          </a:p>
          <a:p>
            <a:pPr algn="just" eaLnBrk="1" hangingPunct="1">
              <a:lnSpc>
                <a:spcPct val="90000"/>
              </a:lnSpc>
              <a:buFontTx/>
              <a:buNone/>
            </a:pPr>
            <a:r>
              <a:rPr lang="pt-BR" sz="2000" dirty="0">
                <a:solidFill>
                  <a:srgbClr val="3366CC"/>
                </a:solidFill>
                <a:cs typeface="Times New Roman" pitchFamily="18" charset="0"/>
              </a:rPr>
              <a:t>		}</a:t>
            </a:r>
          </a:p>
          <a:p>
            <a:pPr algn="just" eaLnBrk="1" hangingPunct="1"/>
            <a:endParaRPr lang="pt-BR" sz="2000" dirty="0">
              <a:cs typeface="Times New Roman" pitchFamily="18" charset="0"/>
            </a:endParaRPr>
          </a:p>
        </p:txBody>
      </p:sp>
      <p:sp>
        <p:nvSpPr>
          <p:cNvPr id="12293" name="Line 4"/>
          <p:cNvSpPr>
            <a:spLocks noChangeShapeType="1"/>
          </p:cNvSpPr>
          <p:nvPr/>
        </p:nvSpPr>
        <p:spPr bwMode="auto">
          <a:xfrm>
            <a:off x="1403350" y="3141663"/>
            <a:ext cx="0" cy="2952750"/>
          </a:xfrm>
          <a:prstGeom prst="line">
            <a:avLst/>
          </a:prstGeom>
          <a:noFill/>
          <a:ln w="12700">
            <a:solidFill>
              <a:schemeClr val="tx1"/>
            </a:solidFill>
            <a:prstDash val="lgDash"/>
            <a:round/>
            <a:headEnd/>
            <a:tailEnd/>
          </a:ln>
        </p:spPr>
        <p:txBody>
          <a:bodyPr/>
          <a:lstStyle/>
          <a:p>
            <a:endParaRPr lang="pt-BR"/>
          </a:p>
        </p:txBody>
      </p:sp>
      <p:sp>
        <p:nvSpPr>
          <p:cNvPr id="12294" name="Line 5"/>
          <p:cNvSpPr>
            <a:spLocks noChangeShapeType="1"/>
          </p:cNvSpPr>
          <p:nvPr/>
        </p:nvSpPr>
        <p:spPr bwMode="auto">
          <a:xfrm>
            <a:off x="2411413" y="3573463"/>
            <a:ext cx="0" cy="2519362"/>
          </a:xfrm>
          <a:prstGeom prst="line">
            <a:avLst/>
          </a:prstGeom>
          <a:noFill/>
          <a:ln w="12700">
            <a:solidFill>
              <a:schemeClr val="tx1"/>
            </a:solidFill>
            <a:prstDash val="lgDash"/>
            <a:round/>
            <a:headEnd/>
            <a:tailEnd/>
          </a:ln>
        </p:spPr>
        <p:txBody>
          <a:bodyPr/>
          <a:lstStyle/>
          <a:p>
            <a:endParaRPr lang="pt-B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pt-BR"/>
              <a:t>Estrutura de Seleção Composta</a:t>
            </a:r>
          </a:p>
        </p:txBody>
      </p:sp>
      <p:pic>
        <p:nvPicPr>
          <p:cNvPr id="3" name="Imagem 2">
            <a:extLst>
              <a:ext uri="{FF2B5EF4-FFF2-40B4-BE49-F238E27FC236}">
                <a16:creationId xmlns:a16="http://schemas.microsoft.com/office/drawing/2014/main" id="{70ABC2B6-D50C-43C8-BF5A-B772D656B2E2}"/>
              </a:ext>
            </a:extLst>
          </p:cNvPr>
          <p:cNvPicPr>
            <a:picLocks noChangeAspect="1"/>
          </p:cNvPicPr>
          <p:nvPr/>
        </p:nvPicPr>
        <p:blipFill rotWithShape="1">
          <a:blip r:embed="rId3"/>
          <a:srcRect l="27368" t="16401" r="20863" b="41600"/>
          <a:stretch/>
        </p:blipFill>
        <p:spPr>
          <a:xfrm>
            <a:off x="251520" y="1417630"/>
            <a:ext cx="8362937" cy="3816424"/>
          </a:xfrm>
          <a:prstGeom prst="rect">
            <a:avLst/>
          </a:prstGeom>
        </p:spPr>
      </p:pic>
      <p:sp>
        <p:nvSpPr>
          <p:cNvPr id="6" name="Line 5">
            <a:extLst>
              <a:ext uri="{FF2B5EF4-FFF2-40B4-BE49-F238E27FC236}">
                <a16:creationId xmlns:a16="http://schemas.microsoft.com/office/drawing/2014/main" id="{F1E74D9E-0DA7-4015-A67E-7CB71A4517BA}"/>
              </a:ext>
            </a:extLst>
          </p:cNvPr>
          <p:cNvSpPr>
            <a:spLocks noChangeShapeType="1"/>
          </p:cNvSpPr>
          <p:nvPr/>
        </p:nvSpPr>
        <p:spPr bwMode="auto">
          <a:xfrm>
            <a:off x="1187624" y="3573016"/>
            <a:ext cx="0" cy="1008112"/>
          </a:xfrm>
          <a:prstGeom prst="line">
            <a:avLst/>
          </a:prstGeom>
          <a:noFill/>
          <a:ln w="28575">
            <a:solidFill>
              <a:srgbClr val="0000FF"/>
            </a:solidFill>
            <a:prstDash val="lgDash"/>
            <a:round/>
            <a:headEnd/>
            <a:tailEnd/>
          </a:ln>
        </p:spPr>
        <p:txBody>
          <a:bodyPr/>
          <a:lstStyle/>
          <a:p>
            <a:endParaRPr lang="pt-B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fontAlgn="auto" hangingPunct="1">
              <a:spcAft>
                <a:spcPts val="0"/>
              </a:spcAft>
              <a:buClr>
                <a:srgbClr val="0000FF"/>
              </a:buClr>
              <a:buFont typeface="Wingdings" pitchFamily="2" charset="2"/>
              <a:buNone/>
              <a:defRPr/>
            </a:pPr>
            <a:r>
              <a:rPr lang="pt-BR">
                <a:solidFill>
                  <a:schemeClr val="tx1"/>
                </a:solidFill>
              </a:rPr>
              <a:t>Repetindo Ações</a:t>
            </a:r>
          </a:p>
        </p:txBody>
      </p:sp>
      <p:sp>
        <p:nvSpPr>
          <p:cNvPr id="11267" name="Rectangle 3"/>
          <p:cNvSpPr>
            <a:spLocks noGrp="1" noChangeArrowheads="1"/>
          </p:cNvSpPr>
          <p:nvPr>
            <p:ph type="body" sz="half" idx="1"/>
          </p:nvPr>
        </p:nvSpPr>
        <p:spPr>
          <a:xfrm>
            <a:off x="611188" y="1341438"/>
            <a:ext cx="8208962" cy="4824412"/>
          </a:xfrm>
          <a:noFill/>
        </p:spPr>
        <p:txBody>
          <a:bodyPr/>
          <a:lstStyle/>
          <a:p>
            <a:pPr algn="just" eaLnBrk="1" hangingPunct="1">
              <a:buClr>
                <a:schemeClr val="tx1"/>
              </a:buClr>
            </a:pPr>
            <a:r>
              <a:rPr lang="pt-BR" sz="2000" b="1"/>
              <a:t>Às vezes é necessário repetir a mesma tarefa para chegar a um resultado final.</a:t>
            </a:r>
            <a:r>
              <a:rPr lang="pt-BR" sz="2000"/>
              <a:t> </a:t>
            </a:r>
          </a:p>
          <a:p>
            <a:pPr algn="just" eaLnBrk="1" hangingPunct="1">
              <a:buClr>
                <a:schemeClr val="tx1"/>
              </a:buClr>
            </a:pPr>
            <a:r>
              <a:rPr lang="pt-BR" sz="2000"/>
              <a:t>Por exemplo, para encher uma caixa, você coloca objetos dentro dela e então verifica se na mesma pode ser adicionado mais objetos.</a:t>
            </a:r>
          </a:p>
          <a:p>
            <a:pPr algn="just" eaLnBrk="1" hangingPunct="1">
              <a:buClr>
                <a:schemeClr val="tx1"/>
              </a:buClr>
            </a:pPr>
            <a:r>
              <a:rPr lang="pt-BR" sz="2000"/>
              <a:t>Enquanto constatar que a caixa ainda não está cheia, você coloca mais um objeto dentro dela. A ação se repetirá até atingir o objetivo: encher a caixa.</a:t>
            </a:r>
          </a:p>
          <a:p>
            <a:pPr algn="just" eaLnBrk="1" hangingPunct="1">
              <a:buClr>
                <a:schemeClr val="tx1"/>
              </a:buClr>
            </a:pPr>
            <a:r>
              <a:rPr lang="pt-BR" sz="2000"/>
              <a:t>Quando isso acontecer, você vai parar de colocar objetos na caixa.</a:t>
            </a:r>
          </a:p>
          <a:p>
            <a:pPr algn="just" eaLnBrk="1" hangingPunct="1">
              <a:buClr>
                <a:schemeClr val="tx1"/>
              </a:buClr>
            </a:pPr>
            <a:r>
              <a:rPr lang="pt-BR" sz="2000"/>
              <a:t>Para repetir tarefas em um programa, evitando escrever várias vezes as mesmas instruções, você pode utilizar a Estruturas de Controle de Repetição, ou Estruturas de Repetição.</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fontAlgn="auto" hangingPunct="1">
              <a:spcAft>
                <a:spcPts val="0"/>
              </a:spcAft>
              <a:buClr>
                <a:srgbClr val="0000FF"/>
              </a:buClr>
              <a:buFont typeface="Wingdings" pitchFamily="2" charset="2"/>
              <a:buNone/>
              <a:defRPr/>
            </a:pPr>
            <a:r>
              <a:rPr lang="pt-BR" sz="3200">
                <a:solidFill>
                  <a:schemeClr val="tx1"/>
                </a:solidFill>
              </a:rPr>
              <a:t>Estrutura de Repetição</a:t>
            </a:r>
          </a:p>
        </p:txBody>
      </p:sp>
      <p:sp>
        <p:nvSpPr>
          <p:cNvPr id="12291" name="Rectangle 3"/>
          <p:cNvSpPr>
            <a:spLocks noGrp="1" noChangeArrowheads="1"/>
          </p:cNvSpPr>
          <p:nvPr>
            <p:ph type="body" sz="half" idx="1"/>
          </p:nvPr>
        </p:nvSpPr>
        <p:spPr>
          <a:xfrm>
            <a:off x="684213" y="1341438"/>
            <a:ext cx="7920037" cy="4562475"/>
          </a:xfrm>
          <a:noFill/>
        </p:spPr>
        <p:txBody>
          <a:bodyPr/>
          <a:lstStyle/>
          <a:p>
            <a:pPr algn="just" eaLnBrk="1" hangingPunct="1">
              <a:buClr>
                <a:schemeClr val="tx1"/>
              </a:buClr>
            </a:pPr>
            <a:r>
              <a:rPr lang="pt-BR" sz="2000"/>
              <a:t>P</a:t>
            </a:r>
            <a:r>
              <a:rPr lang="pt-BR" sz="2000">
                <a:cs typeface="Times New Roman" pitchFamily="18" charset="0"/>
              </a:rPr>
              <a:t>ermite que um fluxo/instrução (ou um trecho de instruções) seja executado várias vezes.</a:t>
            </a:r>
            <a:r>
              <a:rPr lang="pt-BR" sz="2000"/>
              <a:t> </a:t>
            </a:r>
          </a:p>
          <a:p>
            <a:pPr algn="just" eaLnBrk="1" hangingPunct="1">
              <a:buClr>
                <a:schemeClr val="tx1"/>
              </a:buClr>
            </a:pPr>
            <a:r>
              <a:rPr lang="pt-BR" sz="2000"/>
              <a:t>As repetições também são chamadas de looping, justamente porque têm por finalidade efetuar o processamento de um determinado trecho, tantas vezes quantas forem necessárias. </a:t>
            </a:r>
          </a:p>
          <a:p>
            <a:pPr algn="just" eaLnBrk="1" hangingPunct="1">
              <a:buClr>
                <a:schemeClr val="tx1"/>
              </a:buClr>
            </a:pPr>
            <a:endParaRPr lang="pt-BR" sz="2000"/>
          </a:p>
          <a:p>
            <a:pPr algn="just" eaLnBrk="1" hangingPunct="1">
              <a:buClr>
                <a:schemeClr val="tx1"/>
              </a:buClr>
            </a:pPr>
            <a:r>
              <a:rPr lang="pt-BR" sz="2000" b="1"/>
              <a:t>Tipos de Estruturas de Repetição:</a:t>
            </a:r>
          </a:p>
          <a:p>
            <a:pPr algn="just" eaLnBrk="1" hangingPunct="1">
              <a:buClr>
                <a:schemeClr val="tx1"/>
              </a:buClr>
            </a:pPr>
            <a:endParaRPr lang="pt-BR" sz="2000" b="1"/>
          </a:p>
          <a:p>
            <a:pPr lvl="1" algn="just" eaLnBrk="1" hangingPunct="1">
              <a:buClr>
                <a:schemeClr val="tx1"/>
              </a:buClr>
              <a:buFontTx/>
              <a:buNone/>
            </a:pPr>
            <a:r>
              <a:rPr lang="pt-BR">
                <a:cs typeface="Times New Roman" pitchFamily="18" charset="0"/>
              </a:rPr>
              <a:t>1- Repetição com Teste no Início (while)</a:t>
            </a:r>
            <a:r>
              <a:rPr lang="pt-BR"/>
              <a:t>;</a:t>
            </a:r>
          </a:p>
          <a:p>
            <a:pPr lvl="1" algn="just" eaLnBrk="1" hangingPunct="1">
              <a:buClr>
                <a:schemeClr val="tx1"/>
              </a:buClr>
              <a:buFontTx/>
              <a:buNone/>
            </a:pPr>
            <a:r>
              <a:rPr lang="pt-BR"/>
              <a:t>2- </a:t>
            </a:r>
            <a:r>
              <a:rPr lang="pt-BR">
                <a:cs typeface="Times New Roman" pitchFamily="18" charset="0"/>
              </a:rPr>
              <a:t>Repetição com Variável de Controle (for)</a:t>
            </a:r>
            <a:r>
              <a:rPr lang="pt-BR"/>
              <a:t>.</a:t>
            </a:r>
          </a:p>
          <a:p>
            <a:pPr lvl="1" algn="just" eaLnBrk="1" hangingPunct="1">
              <a:buClr>
                <a:schemeClr val="tx1"/>
              </a:buClr>
              <a:buFontTx/>
              <a:buNone/>
            </a:pPr>
            <a:r>
              <a:rPr lang="pt-BR">
                <a:cs typeface="Times New Roman" pitchFamily="18" charset="0"/>
              </a:rPr>
              <a:t>3- Repetição com Teste no Final (do-while)</a:t>
            </a:r>
            <a:r>
              <a:rPr lang="pt-B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fontAlgn="auto" hangingPunct="1">
              <a:spcAft>
                <a:spcPts val="0"/>
              </a:spcAft>
              <a:buClr>
                <a:srgbClr val="0000FF"/>
              </a:buClr>
              <a:buFont typeface="Wingdings" pitchFamily="2" charset="2"/>
              <a:buNone/>
              <a:defRPr/>
            </a:pPr>
            <a:r>
              <a:rPr lang="pt-BR" sz="3200">
                <a:solidFill>
                  <a:schemeClr val="tx1"/>
                </a:solidFill>
              </a:rPr>
              <a:t>1- Estrutura while</a:t>
            </a:r>
          </a:p>
        </p:txBody>
      </p:sp>
      <p:sp>
        <p:nvSpPr>
          <p:cNvPr id="13315" name="Rectangle 3"/>
          <p:cNvSpPr>
            <a:spLocks noGrp="1" noChangeArrowheads="1"/>
          </p:cNvSpPr>
          <p:nvPr>
            <p:ph type="body" sz="half" idx="1"/>
          </p:nvPr>
        </p:nvSpPr>
        <p:spPr>
          <a:xfrm>
            <a:off x="395288" y="1484313"/>
            <a:ext cx="8424862" cy="4419600"/>
          </a:xfrm>
          <a:noFill/>
        </p:spPr>
        <p:txBody>
          <a:bodyPr/>
          <a:lstStyle/>
          <a:p>
            <a:pPr algn="just" eaLnBrk="1" hangingPunct="1">
              <a:buClr>
                <a:schemeClr val="tx1"/>
              </a:buClr>
            </a:pPr>
            <a:r>
              <a:rPr lang="pt-BR" sz="2000" b="1">
                <a:cs typeface="Times New Roman" pitchFamily="18" charset="0"/>
              </a:rPr>
              <a:t> Repetição com Teste no Início:</a:t>
            </a:r>
            <a:r>
              <a:rPr lang="pt-BR" sz="2000">
                <a:cs typeface="Times New Roman" pitchFamily="18" charset="0"/>
              </a:rPr>
              <a:t> também conhecido como estrutura </a:t>
            </a:r>
            <a:r>
              <a:rPr lang="pt-BR" sz="2000" b="1">
                <a:cs typeface="Times New Roman" pitchFamily="18" charset="0"/>
              </a:rPr>
              <a:t>while</a:t>
            </a:r>
            <a:r>
              <a:rPr lang="pt-BR" sz="2000">
                <a:cs typeface="Times New Roman" pitchFamily="18" charset="0"/>
              </a:rPr>
              <a:t>. </a:t>
            </a:r>
          </a:p>
          <a:p>
            <a:pPr algn="just" eaLnBrk="1" hangingPunct="1">
              <a:buClr>
                <a:schemeClr val="tx1"/>
              </a:buClr>
            </a:pPr>
            <a:endParaRPr lang="pt-BR" sz="2000">
              <a:cs typeface="Times New Roman" pitchFamily="18" charset="0"/>
            </a:endParaRPr>
          </a:p>
          <a:p>
            <a:pPr algn="just" eaLnBrk="1" hangingPunct="1">
              <a:buClr>
                <a:schemeClr val="tx1"/>
              </a:buClr>
            </a:pPr>
            <a:r>
              <a:rPr lang="pt-BR" sz="2000">
                <a:cs typeface="Times New Roman" pitchFamily="18" charset="0"/>
              </a:rPr>
              <a:t> Consiste em uma estrutura de controle (de fluxo de execução) que permite repetir diversas vezes um mesmo trecho do programa, porém, sempre verificando </a:t>
            </a:r>
            <a:r>
              <a:rPr lang="pt-BR" sz="2000" b="1">
                <a:cs typeface="Times New Roman" pitchFamily="18" charset="0"/>
              </a:rPr>
              <a:t>antes</a:t>
            </a:r>
            <a:r>
              <a:rPr lang="pt-BR" sz="2000" i="1">
                <a:cs typeface="Times New Roman" pitchFamily="18" charset="0"/>
              </a:rPr>
              <a:t> </a:t>
            </a:r>
            <a:r>
              <a:rPr lang="pt-BR" sz="2000">
                <a:cs typeface="Times New Roman" pitchFamily="18" charset="0"/>
              </a:rPr>
              <a:t>de cada execução se é “permitido” executar o mesmo trecho novamente.</a:t>
            </a:r>
          </a:p>
          <a:p>
            <a:pPr algn="just" eaLnBrk="1" hangingPunct="1">
              <a:buClr>
                <a:schemeClr val="tx1"/>
              </a:buClr>
            </a:pPr>
            <a:endParaRPr lang="pt-BR" sz="2000">
              <a:cs typeface="Times New Roman" pitchFamily="18" charset="0"/>
            </a:endParaRPr>
          </a:p>
          <a:p>
            <a:pPr algn="just" eaLnBrk="1" hangingPunct="1">
              <a:buClr>
                <a:schemeClr val="tx1"/>
              </a:buClr>
            </a:pPr>
            <a:r>
              <a:rPr lang="pt-BR" sz="2000">
                <a:cs typeface="Times New Roman" pitchFamily="18" charset="0"/>
              </a:rPr>
              <a:t> A estrutura </a:t>
            </a:r>
            <a:r>
              <a:rPr lang="pt-BR" sz="2000" b="1">
                <a:cs typeface="Times New Roman" pitchFamily="18" charset="0"/>
              </a:rPr>
              <a:t>while</a:t>
            </a:r>
            <a:r>
              <a:rPr lang="pt-BR" sz="2000">
                <a:cs typeface="Times New Roman" pitchFamily="18" charset="0"/>
              </a:rPr>
              <a:t> permite que um bloco, ou uma ação primitiva, seja repetida...</a:t>
            </a:r>
          </a:p>
          <a:p>
            <a:pPr algn="just" eaLnBrk="1" hangingPunct="1">
              <a:buClr>
                <a:schemeClr val="tx1"/>
              </a:buClr>
              <a:buFontTx/>
              <a:buNone/>
            </a:pPr>
            <a:r>
              <a:rPr lang="pt-BR" sz="2000" b="1">
                <a:solidFill>
                  <a:srgbClr val="FF3300"/>
                </a:solidFill>
                <a:cs typeface="Times New Roman" pitchFamily="18" charset="0"/>
              </a:rPr>
              <a:t>	“enquanto uma determinada &lt;expressão de teste ou condição&gt; for verdadeira”.</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fontAlgn="auto" hangingPunct="1">
              <a:spcAft>
                <a:spcPts val="0"/>
              </a:spcAft>
              <a:buClr>
                <a:srgbClr val="0000FF"/>
              </a:buClr>
              <a:buFont typeface="Wingdings" pitchFamily="2" charset="2"/>
              <a:buNone/>
              <a:defRPr/>
            </a:pPr>
            <a:r>
              <a:rPr lang="pt-BR" sz="3200">
                <a:solidFill>
                  <a:schemeClr val="tx1"/>
                </a:solidFill>
              </a:rPr>
              <a:t>1 - Estrutura while</a:t>
            </a:r>
          </a:p>
        </p:txBody>
      </p:sp>
      <p:sp>
        <p:nvSpPr>
          <p:cNvPr id="14339" name="Rectangle 3"/>
          <p:cNvSpPr>
            <a:spLocks noGrp="1" noChangeArrowheads="1"/>
          </p:cNvSpPr>
          <p:nvPr>
            <p:ph type="body" sz="half" idx="1"/>
          </p:nvPr>
        </p:nvSpPr>
        <p:spPr>
          <a:xfrm>
            <a:off x="323850" y="1412875"/>
            <a:ext cx="8208963" cy="4419600"/>
          </a:xfrm>
          <a:noFill/>
        </p:spPr>
        <p:txBody>
          <a:bodyPr/>
          <a:lstStyle/>
          <a:p>
            <a:pPr algn="just" eaLnBrk="1" hangingPunct="1">
              <a:lnSpc>
                <a:spcPct val="90000"/>
              </a:lnSpc>
              <a:buClr>
                <a:schemeClr val="tx1"/>
              </a:buClr>
            </a:pPr>
            <a:r>
              <a:rPr lang="pt-BR" sz="2000">
                <a:cs typeface="Times New Roman" pitchFamily="18" charset="0"/>
              </a:rPr>
              <a:t> Sintaxe geral:</a:t>
            </a:r>
          </a:p>
          <a:p>
            <a:pPr lvl="1" algn="just" eaLnBrk="1" hangingPunct="1">
              <a:lnSpc>
                <a:spcPct val="90000"/>
              </a:lnSpc>
              <a:buClr>
                <a:schemeClr val="tx1"/>
              </a:buClr>
              <a:buFontTx/>
              <a:buNone/>
            </a:pPr>
            <a:endParaRPr lang="pt-BR" sz="1800" b="1">
              <a:cs typeface="Times New Roman" pitchFamily="18" charset="0"/>
            </a:endParaRPr>
          </a:p>
          <a:p>
            <a:pPr lvl="1" algn="just" eaLnBrk="1" hangingPunct="1">
              <a:lnSpc>
                <a:spcPct val="90000"/>
              </a:lnSpc>
              <a:buClr>
                <a:schemeClr val="tx1"/>
              </a:buClr>
              <a:buFontTx/>
              <a:buNone/>
            </a:pPr>
            <a:r>
              <a:rPr lang="pt-BR" sz="1800" b="1">
                <a:cs typeface="Times New Roman" pitchFamily="18" charset="0"/>
              </a:rPr>
              <a:t>	while </a:t>
            </a:r>
            <a:r>
              <a:rPr lang="pt-BR" sz="1800">
                <a:cs typeface="Times New Roman" pitchFamily="18" charset="0"/>
              </a:rPr>
              <a:t>(expressão de teste ou condição) </a:t>
            </a:r>
            <a:r>
              <a:rPr lang="pt-BR" sz="1800" b="1">
                <a:cs typeface="Times New Roman" pitchFamily="18" charset="0"/>
              </a:rPr>
              <a:t>{</a:t>
            </a:r>
            <a:endParaRPr lang="pt-BR" sz="1800">
              <a:cs typeface="Times New Roman" pitchFamily="18" charset="0"/>
            </a:endParaRPr>
          </a:p>
          <a:p>
            <a:pPr lvl="1" algn="just" eaLnBrk="1" hangingPunct="1">
              <a:lnSpc>
                <a:spcPct val="90000"/>
              </a:lnSpc>
              <a:buClr>
                <a:schemeClr val="tx1"/>
              </a:buClr>
              <a:buFontTx/>
              <a:buNone/>
            </a:pPr>
            <a:r>
              <a:rPr lang="pt-BR" sz="1800">
                <a:cs typeface="Times New Roman" pitchFamily="18" charset="0"/>
              </a:rPr>
              <a:t>			comando1;</a:t>
            </a:r>
          </a:p>
          <a:p>
            <a:pPr lvl="1" algn="just" eaLnBrk="1" hangingPunct="1">
              <a:lnSpc>
                <a:spcPct val="90000"/>
              </a:lnSpc>
              <a:buClr>
                <a:schemeClr val="tx1"/>
              </a:buClr>
              <a:buFontTx/>
              <a:buNone/>
            </a:pPr>
            <a:r>
              <a:rPr lang="pt-BR" sz="1800">
                <a:cs typeface="Times New Roman" pitchFamily="18" charset="0"/>
              </a:rPr>
              <a:t>			comando2;</a:t>
            </a:r>
          </a:p>
          <a:p>
            <a:pPr lvl="1" algn="just" eaLnBrk="1" hangingPunct="1">
              <a:lnSpc>
                <a:spcPct val="90000"/>
              </a:lnSpc>
              <a:buClr>
                <a:schemeClr val="tx1"/>
              </a:buClr>
              <a:buFontTx/>
              <a:buNone/>
            </a:pPr>
            <a:r>
              <a:rPr lang="pt-BR" sz="1800">
                <a:cs typeface="Times New Roman" pitchFamily="18" charset="0"/>
              </a:rPr>
              <a:t>	  		      .</a:t>
            </a:r>
          </a:p>
          <a:p>
            <a:pPr lvl="1" algn="just" eaLnBrk="1" hangingPunct="1">
              <a:lnSpc>
                <a:spcPct val="90000"/>
              </a:lnSpc>
              <a:buClr>
                <a:schemeClr val="tx1"/>
              </a:buClr>
              <a:buFontTx/>
              <a:buNone/>
            </a:pPr>
            <a:r>
              <a:rPr lang="pt-BR" sz="1800">
                <a:cs typeface="Times New Roman" pitchFamily="18" charset="0"/>
              </a:rPr>
              <a:t>			comandoN;</a:t>
            </a:r>
          </a:p>
          <a:p>
            <a:pPr lvl="1" algn="just" eaLnBrk="1" hangingPunct="1">
              <a:lnSpc>
                <a:spcPct val="90000"/>
              </a:lnSpc>
              <a:buClr>
                <a:schemeClr val="tx1"/>
              </a:buClr>
              <a:buFontTx/>
              <a:buNone/>
            </a:pPr>
            <a:r>
              <a:rPr lang="pt-BR" sz="1800" b="1">
                <a:cs typeface="Times New Roman" pitchFamily="18" charset="0"/>
              </a:rPr>
              <a:t>    }</a:t>
            </a:r>
          </a:p>
          <a:p>
            <a:pPr lvl="1" algn="just" eaLnBrk="1" hangingPunct="1">
              <a:lnSpc>
                <a:spcPct val="90000"/>
              </a:lnSpc>
              <a:buClr>
                <a:schemeClr val="tx1"/>
              </a:buClr>
              <a:buFontTx/>
              <a:buNone/>
            </a:pPr>
            <a:endParaRPr lang="pt-BR" sz="1800" b="1">
              <a:cs typeface="Times New Roman" pitchFamily="18" charset="0"/>
            </a:endParaRPr>
          </a:p>
          <a:p>
            <a:pPr lvl="1" algn="just" eaLnBrk="1" hangingPunct="1">
              <a:lnSpc>
                <a:spcPct val="90000"/>
              </a:lnSpc>
              <a:buClr>
                <a:schemeClr val="tx1"/>
              </a:buClr>
              <a:buFontTx/>
              <a:buNone/>
            </a:pPr>
            <a:r>
              <a:rPr lang="pt-BR" sz="1800">
                <a:cs typeface="Times New Roman" pitchFamily="18" charset="0"/>
              </a:rPr>
              <a:t>	Assim, enquanto a expressão de teste for verdadeira, o corpo do laço </a:t>
            </a:r>
            <a:r>
              <a:rPr lang="pt-BR" sz="1800" b="1">
                <a:cs typeface="Times New Roman" pitchFamily="18" charset="0"/>
              </a:rPr>
              <a:t>while</a:t>
            </a:r>
            <a:r>
              <a:rPr lang="pt-BR" sz="1800">
                <a:cs typeface="Times New Roman" pitchFamily="18" charset="0"/>
              </a:rPr>
              <a:t> é executado uma vez e a expressão de teste é avaliada novamente. Esse ciclo de teste e execução é repetido até que a expressão de teste se torne falsa, então o laço termina e o controle do programa passa para a linha seguinte ao laço.</a:t>
            </a:r>
          </a:p>
          <a:p>
            <a:pPr lvl="1" algn="just" eaLnBrk="1" hangingPunct="1">
              <a:lnSpc>
                <a:spcPct val="90000"/>
              </a:lnSpc>
              <a:buClr>
                <a:schemeClr val="tx1"/>
              </a:buClr>
              <a:buFontTx/>
              <a:buNone/>
            </a:pPr>
            <a:r>
              <a:rPr lang="pt-BR" sz="1800">
                <a:cs typeface="Times New Roman" pitchFamily="18" charset="0"/>
              </a:rPr>
              <a:t>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fontAlgn="auto" hangingPunct="1">
              <a:spcAft>
                <a:spcPts val="0"/>
              </a:spcAft>
              <a:buClr>
                <a:srgbClr val="0000FF"/>
              </a:buClr>
              <a:buFont typeface="Wingdings" pitchFamily="2" charset="2"/>
              <a:buNone/>
              <a:defRPr/>
            </a:pPr>
            <a:r>
              <a:rPr lang="pt-BR" sz="3200">
                <a:solidFill>
                  <a:schemeClr val="tx1"/>
                </a:solidFill>
              </a:rPr>
              <a:t>Uso de Contador</a:t>
            </a:r>
          </a:p>
        </p:txBody>
      </p:sp>
      <p:sp>
        <p:nvSpPr>
          <p:cNvPr id="16387" name="Rectangle 3"/>
          <p:cNvSpPr>
            <a:spLocks noGrp="1" noChangeArrowheads="1"/>
          </p:cNvSpPr>
          <p:nvPr>
            <p:ph type="body" sz="half" idx="1"/>
          </p:nvPr>
        </p:nvSpPr>
        <p:spPr>
          <a:xfrm>
            <a:off x="323850" y="1341438"/>
            <a:ext cx="8591550" cy="4751387"/>
          </a:xfrm>
          <a:noFill/>
        </p:spPr>
        <p:txBody>
          <a:bodyPr/>
          <a:lstStyle/>
          <a:p>
            <a:pPr algn="just" eaLnBrk="1" hangingPunct="1">
              <a:buClr>
                <a:schemeClr val="tx1"/>
              </a:buClr>
            </a:pPr>
            <a:r>
              <a:rPr lang="pt-BR" sz="2000" dirty="0">
                <a:cs typeface="Times New Roman" pitchFamily="18" charset="0"/>
              </a:rPr>
              <a:t>Para que não ocorra erros na execução de um programa pode-se utilizar variáveis que desempenham o papel de </a:t>
            </a:r>
            <a:r>
              <a:rPr lang="pt-BR" sz="2000" b="1" dirty="0">
                <a:cs typeface="Times New Roman" pitchFamily="18" charset="0"/>
              </a:rPr>
              <a:t>contador.</a:t>
            </a:r>
          </a:p>
          <a:p>
            <a:pPr algn="just" eaLnBrk="1" hangingPunct="1">
              <a:buClr>
                <a:schemeClr val="tx1"/>
              </a:buClr>
            </a:pPr>
            <a:r>
              <a:rPr lang="pt-BR" sz="2000" dirty="0">
                <a:cs typeface="Times New Roman" pitchFamily="18" charset="0"/>
              </a:rPr>
              <a:t>Um contador tem a função de controlar, ou contar, a quantidade de vezes que um bloco de comandos foi executado.</a:t>
            </a:r>
          </a:p>
          <a:p>
            <a:pPr algn="just" eaLnBrk="1" hangingPunct="1">
              <a:buClr>
                <a:schemeClr val="tx1"/>
              </a:buClr>
            </a:pPr>
            <a:r>
              <a:rPr lang="pt-BR" sz="2000" b="1" dirty="0" err="1">
                <a:cs typeface="Times New Roman" pitchFamily="18" charset="0"/>
              </a:rPr>
              <a:t>Obs</a:t>
            </a:r>
            <a:r>
              <a:rPr lang="pt-BR" sz="2000" b="1" dirty="0">
                <a:cs typeface="Times New Roman" pitchFamily="18" charset="0"/>
              </a:rPr>
              <a:t>: na estrutura </a:t>
            </a:r>
            <a:r>
              <a:rPr lang="pt-BR" sz="2000" b="1" dirty="0" err="1">
                <a:cs typeface="Times New Roman" pitchFamily="18" charset="0"/>
              </a:rPr>
              <a:t>while</a:t>
            </a:r>
            <a:r>
              <a:rPr lang="pt-BR" sz="2000" b="1" dirty="0">
                <a:cs typeface="Times New Roman" pitchFamily="18" charset="0"/>
              </a:rPr>
              <a:t> é necessário inicializar (geralmente com o valor zero) o contador e depois dentro dessa estrutura (do loop) atualizar o mesmo, a partir por exemplo de um incremento.</a:t>
            </a:r>
          </a:p>
          <a:p>
            <a:pPr algn="just" eaLnBrk="1" hangingPunct="1">
              <a:buClr>
                <a:schemeClr val="tx1"/>
              </a:buClr>
            </a:pPr>
            <a:r>
              <a:rPr lang="pt-BR" sz="2000" dirty="0">
                <a:cs typeface="Times New Roman" pitchFamily="18" charset="0"/>
              </a:rPr>
              <a:t>Sintaxe:</a:t>
            </a:r>
          </a:p>
          <a:p>
            <a:pPr lvl="1" algn="just" eaLnBrk="1" hangingPunct="1">
              <a:buClr>
                <a:schemeClr val="tx1"/>
              </a:buClr>
              <a:buFontTx/>
              <a:buNone/>
            </a:pPr>
            <a:r>
              <a:rPr lang="pt-BR" sz="1800" b="1" dirty="0">
                <a:cs typeface="Times New Roman" pitchFamily="18" charset="0"/>
              </a:rPr>
              <a:t>			</a:t>
            </a:r>
            <a:r>
              <a:rPr lang="pt-BR" sz="1800" b="1" dirty="0" err="1">
                <a:cs typeface="Times New Roman" pitchFamily="18" charset="0"/>
              </a:rPr>
              <a:t>inicialização_do_contador</a:t>
            </a:r>
            <a:endParaRPr lang="pt-BR" sz="1800" b="1" dirty="0">
              <a:cs typeface="Times New Roman" pitchFamily="18" charset="0"/>
            </a:endParaRPr>
          </a:p>
          <a:p>
            <a:pPr lvl="1" algn="just" eaLnBrk="1" hangingPunct="1">
              <a:buClr>
                <a:schemeClr val="tx1"/>
              </a:buClr>
              <a:buFontTx/>
              <a:buNone/>
            </a:pPr>
            <a:r>
              <a:rPr lang="pt-BR" sz="1800" b="1" dirty="0">
                <a:cs typeface="Times New Roman" pitchFamily="18" charset="0"/>
              </a:rPr>
              <a:t>			</a:t>
            </a:r>
            <a:r>
              <a:rPr lang="pt-BR" sz="1800" b="1" dirty="0" err="1">
                <a:cs typeface="Times New Roman" pitchFamily="18" charset="0"/>
              </a:rPr>
              <a:t>while</a:t>
            </a:r>
            <a:r>
              <a:rPr lang="pt-BR" sz="1800" b="1" dirty="0">
                <a:cs typeface="Times New Roman" pitchFamily="18" charset="0"/>
              </a:rPr>
              <a:t> </a:t>
            </a:r>
            <a:r>
              <a:rPr lang="pt-BR" sz="1800" dirty="0">
                <a:cs typeface="Times New Roman" pitchFamily="18" charset="0"/>
              </a:rPr>
              <a:t>(expressão de teste baseada no contador) </a:t>
            </a:r>
            <a:r>
              <a:rPr lang="pt-BR" sz="1800" b="1" dirty="0">
                <a:cs typeface="Times New Roman" pitchFamily="18" charset="0"/>
              </a:rPr>
              <a:t>{</a:t>
            </a:r>
            <a:endParaRPr lang="pt-BR" sz="1800" dirty="0">
              <a:cs typeface="Times New Roman" pitchFamily="18" charset="0"/>
            </a:endParaRPr>
          </a:p>
          <a:p>
            <a:pPr lvl="1" algn="just" eaLnBrk="1" hangingPunct="1">
              <a:buClr>
                <a:schemeClr val="tx1"/>
              </a:buClr>
              <a:buFontTx/>
              <a:buNone/>
            </a:pPr>
            <a:r>
              <a:rPr lang="pt-BR" sz="1800" dirty="0">
                <a:cs typeface="Times New Roman" pitchFamily="18" charset="0"/>
              </a:rPr>
              <a:t>				comandos;</a:t>
            </a:r>
          </a:p>
          <a:p>
            <a:pPr lvl="1" algn="just" eaLnBrk="1" hangingPunct="1">
              <a:buClr>
                <a:schemeClr val="tx1"/>
              </a:buClr>
              <a:buFontTx/>
              <a:buNone/>
            </a:pPr>
            <a:r>
              <a:rPr lang="pt-BR" sz="1800" b="1" dirty="0">
                <a:cs typeface="Times New Roman" pitchFamily="18" charset="0"/>
              </a:rPr>
              <a:t>				</a:t>
            </a:r>
            <a:r>
              <a:rPr lang="pt-BR" sz="1800" b="1" dirty="0" err="1">
                <a:cs typeface="Times New Roman" pitchFamily="18" charset="0"/>
              </a:rPr>
              <a:t>atualização_do_contador</a:t>
            </a:r>
            <a:r>
              <a:rPr lang="pt-BR" sz="1800" b="1" dirty="0">
                <a:cs typeface="Times New Roman" pitchFamily="18" charset="0"/>
              </a:rPr>
              <a:t>;</a:t>
            </a:r>
            <a:endParaRPr lang="pt-BR" sz="1800" dirty="0">
              <a:cs typeface="Times New Roman" pitchFamily="18" charset="0"/>
            </a:endParaRPr>
          </a:p>
          <a:p>
            <a:pPr lvl="1" algn="just" eaLnBrk="1" hangingPunct="1">
              <a:buClr>
                <a:schemeClr val="tx1"/>
              </a:buClr>
              <a:buFontTx/>
              <a:buNone/>
            </a:pPr>
            <a:r>
              <a:rPr lang="pt-BR" sz="1800" b="1" dirty="0">
                <a:cs typeface="Times New Roman" pitchFamily="18" charset="0"/>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fontAlgn="auto" hangingPunct="1">
              <a:spcAft>
                <a:spcPts val="0"/>
              </a:spcAft>
              <a:buClr>
                <a:srgbClr val="0000FF"/>
              </a:buClr>
              <a:buFont typeface="Wingdings" pitchFamily="2" charset="2"/>
              <a:buNone/>
              <a:defRPr/>
            </a:pPr>
            <a:r>
              <a:rPr lang="pt-BR" sz="3200">
                <a:solidFill>
                  <a:schemeClr val="tx1"/>
                </a:solidFill>
              </a:rPr>
              <a:t>Uso de Contador</a:t>
            </a:r>
          </a:p>
        </p:txBody>
      </p:sp>
      <p:sp>
        <p:nvSpPr>
          <p:cNvPr id="17411" name="Rectangle 3"/>
          <p:cNvSpPr>
            <a:spLocks noGrp="1" noChangeArrowheads="1"/>
          </p:cNvSpPr>
          <p:nvPr>
            <p:ph type="body" sz="half" idx="1"/>
          </p:nvPr>
        </p:nvSpPr>
        <p:spPr>
          <a:xfrm>
            <a:off x="323850" y="1341438"/>
            <a:ext cx="8591550" cy="4751387"/>
          </a:xfrm>
          <a:noFill/>
        </p:spPr>
        <p:txBody>
          <a:bodyPr/>
          <a:lstStyle/>
          <a:p>
            <a:pPr algn="just" eaLnBrk="1" hangingPunct="1"/>
            <a:r>
              <a:rPr lang="pt-BR" sz="2000" b="1" dirty="0"/>
              <a:t>Resumo e sintaxe do contador </a:t>
            </a:r>
          </a:p>
          <a:p>
            <a:pPr algn="just" eaLnBrk="1" hangingPunct="1">
              <a:buFontTx/>
              <a:buNone/>
            </a:pPr>
            <a:r>
              <a:rPr lang="pt-BR" sz="2000" b="1" dirty="0"/>
              <a:t>	</a:t>
            </a:r>
          </a:p>
          <a:p>
            <a:pPr algn="just" eaLnBrk="1" hangingPunct="1"/>
            <a:r>
              <a:rPr lang="pt-BR" sz="2000" dirty="0"/>
              <a:t>CONTADOR: é a variável cujo conteúdo é alterado pelo seu próprio valor adicionado (incrementado) ou subtraído (decrementado) de um valor </a:t>
            </a:r>
            <a:r>
              <a:rPr lang="pt-BR" sz="2000" u="sng" dirty="0"/>
              <a:t>constante</a:t>
            </a:r>
            <a:r>
              <a:rPr lang="pt-BR" sz="2000" dirty="0"/>
              <a:t>. </a:t>
            </a:r>
          </a:p>
          <a:p>
            <a:pPr algn="just" eaLnBrk="1" hangingPunct="1"/>
            <a:r>
              <a:rPr lang="pt-BR" sz="2000" dirty="0"/>
              <a:t>Usado para contar a quantidade de vezes que o programa executa as instruções de um loop.</a:t>
            </a:r>
          </a:p>
          <a:p>
            <a:pPr algn="just" eaLnBrk="1" hangingPunct="1"/>
            <a:endParaRPr lang="pt-BR" sz="2000" dirty="0"/>
          </a:p>
          <a:p>
            <a:pPr algn="just" eaLnBrk="1" hangingPunct="1">
              <a:buFontTx/>
              <a:buNone/>
            </a:pPr>
            <a:r>
              <a:rPr lang="pt-BR" sz="2000" dirty="0"/>
              <a:t>	Sintaxe:</a:t>
            </a:r>
          </a:p>
          <a:p>
            <a:pPr algn="just" eaLnBrk="1" hangingPunct="1">
              <a:buFontTx/>
              <a:buNone/>
            </a:pPr>
            <a:r>
              <a:rPr lang="pt-BR" sz="2000" dirty="0"/>
              <a:t>		</a:t>
            </a:r>
            <a:r>
              <a:rPr lang="pt-BR" sz="2000" dirty="0" err="1"/>
              <a:t>Nome_do_contador</a:t>
            </a:r>
            <a:r>
              <a:rPr lang="pt-BR" sz="2000" dirty="0"/>
              <a:t> = </a:t>
            </a:r>
            <a:r>
              <a:rPr lang="pt-BR" sz="2000" dirty="0" err="1"/>
              <a:t>Nome_do_contador</a:t>
            </a:r>
            <a:r>
              <a:rPr lang="pt-BR" sz="2000" dirty="0"/>
              <a:t> (+ ou -) k;</a:t>
            </a:r>
          </a:p>
          <a:p>
            <a:pPr algn="just" eaLnBrk="1" hangingPunct="1">
              <a:buFontTx/>
              <a:buNone/>
            </a:pPr>
            <a:r>
              <a:rPr lang="pt-BR" sz="2000" dirty="0"/>
              <a:t>			onde k é uma constante.</a:t>
            </a:r>
          </a:p>
          <a:p>
            <a:pPr algn="just" eaLnBrk="1" hangingPunct="1">
              <a:buFontTx/>
              <a:buNone/>
            </a:pPr>
            <a:endParaRPr lang="pt-BR" sz="2000" dirty="0"/>
          </a:p>
          <a:p>
            <a:pPr algn="just" eaLnBrk="1" hangingPunct="1">
              <a:buFontTx/>
              <a:buNone/>
            </a:pPr>
            <a:r>
              <a:rPr lang="pt-BR" sz="2000" dirty="0"/>
              <a:t>		Exemplo: </a:t>
            </a:r>
            <a:r>
              <a:rPr lang="pt-BR" sz="2000" dirty="0" err="1"/>
              <a:t>cont</a:t>
            </a:r>
            <a:r>
              <a:rPr lang="pt-BR" sz="2000" dirty="0"/>
              <a:t> = </a:t>
            </a:r>
            <a:r>
              <a:rPr lang="pt-BR" sz="2000" dirty="0" err="1"/>
              <a:t>cont</a:t>
            </a:r>
            <a:r>
              <a:rPr lang="pt-BR" sz="2000" dirty="0"/>
              <a:t> + 1;</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pt-BR" dirty="0"/>
              <a:t>Para permitir a digitação será necessário criar um objeto a fim de manipular a entrada</a:t>
            </a:r>
          </a:p>
          <a:p>
            <a:endParaRPr lang="pt-BR" sz="2800" dirty="0"/>
          </a:p>
          <a:p>
            <a:pPr>
              <a:buNone/>
            </a:pPr>
            <a:r>
              <a:rPr lang="pt-BR" sz="2800" dirty="0"/>
              <a:t>		Scanner </a:t>
            </a:r>
            <a:r>
              <a:rPr lang="pt-BR" sz="2800" dirty="0">
                <a:solidFill>
                  <a:srgbClr val="FF0000"/>
                </a:solidFill>
              </a:rPr>
              <a:t>entra</a:t>
            </a:r>
            <a:r>
              <a:rPr lang="pt-BR" sz="2800" dirty="0"/>
              <a:t> = </a:t>
            </a:r>
            <a:r>
              <a:rPr lang="pt-BR" sz="2800" dirty="0" err="1"/>
              <a:t>new</a:t>
            </a:r>
            <a:r>
              <a:rPr lang="pt-BR" sz="2800" dirty="0"/>
              <a:t> Scanner(System.in);</a:t>
            </a:r>
          </a:p>
          <a:p>
            <a:pPr>
              <a:buNone/>
            </a:pPr>
            <a:endParaRPr lang="pt-BR" sz="2800" dirty="0"/>
          </a:p>
          <a:p>
            <a:pPr algn="just">
              <a:buNone/>
            </a:pPr>
            <a:r>
              <a:rPr lang="pt-BR" sz="2800" dirty="0"/>
              <a:t>		onde: </a:t>
            </a:r>
            <a:r>
              <a:rPr lang="pt-BR" sz="2800" dirty="0">
                <a:solidFill>
                  <a:srgbClr val="FF0000"/>
                </a:solidFill>
              </a:rPr>
              <a:t>entra</a:t>
            </a:r>
            <a:r>
              <a:rPr lang="pt-BR" sz="2800" dirty="0"/>
              <a:t> é um objeto do tipo Scanner que passa como argumento o objeto System.in dentro construtor. System.in é o que faz a leitura do que se escreve no teclado.</a:t>
            </a:r>
          </a:p>
          <a:p>
            <a:pPr algn="just">
              <a:buNone/>
            </a:pPr>
            <a:endParaRPr lang="pt-BR" sz="2800" dirty="0"/>
          </a:p>
          <a:p>
            <a:pPr>
              <a:buNone/>
            </a:pPr>
            <a:endParaRPr lang="pt-BR" sz="2800" dirty="0"/>
          </a:p>
        </p:txBody>
      </p:sp>
      <p:sp>
        <p:nvSpPr>
          <p:cNvPr id="3" name="Título 2"/>
          <p:cNvSpPr>
            <a:spLocks noGrp="1"/>
          </p:cNvSpPr>
          <p:nvPr>
            <p:ph type="title"/>
          </p:nvPr>
        </p:nvSpPr>
        <p:spPr/>
        <p:txBody>
          <a:bodyPr>
            <a:normAutofit fontScale="90000"/>
          </a:bodyPr>
          <a:lstStyle/>
          <a:p>
            <a:r>
              <a:rPr lang="pt-BR" dirty="0"/>
              <a:t>Entrada de Dados (Classe Scanner)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fontAlgn="auto" hangingPunct="1">
              <a:spcAft>
                <a:spcPts val="0"/>
              </a:spcAft>
              <a:buClr>
                <a:srgbClr val="0000FF"/>
              </a:buClr>
              <a:buFont typeface="Wingdings" pitchFamily="2" charset="2"/>
              <a:buNone/>
              <a:defRPr/>
            </a:pPr>
            <a:r>
              <a:rPr lang="pt-BR" sz="3200">
                <a:solidFill>
                  <a:schemeClr val="tx1"/>
                </a:solidFill>
              </a:rPr>
              <a:t>Observações do Uso de Contador</a:t>
            </a:r>
          </a:p>
        </p:txBody>
      </p:sp>
      <p:sp>
        <p:nvSpPr>
          <p:cNvPr id="18435" name="Rectangle 3"/>
          <p:cNvSpPr>
            <a:spLocks noGrp="1" noChangeArrowheads="1"/>
          </p:cNvSpPr>
          <p:nvPr>
            <p:ph type="body" sz="half" idx="1"/>
          </p:nvPr>
        </p:nvSpPr>
        <p:spPr>
          <a:xfrm>
            <a:off x="323850" y="1125538"/>
            <a:ext cx="8591550" cy="4751387"/>
          </a:xfrm>
          <a:noFill/>
        </p:spPr>
        <p:txBody>
          <a:bodyPr/>
          <a:lstStyle/>
          <a:p>
            <a:pPr eaLnBrk="1" hangingPunct="1"/>
            <a:r>
              <a:rPr lang="pt-BR" sz="2000"/>
              <a:t>OBS1: como o contador é uma variável ele deve ser declarado;</a:t>
            </a:r>
          </a:p>
          <a:p>
            <a:pPr lvl="2" eaLnBrk="1" hangingPunct="1">
              <a:buFontTx/>
              <a:buNone/>
            </a:pPr>
            <a:r>
              <a:rPr lang="pt-BR" sz="2000"/>
              <a:t>Ex: int cont;</a:t>
            </a:r>
          </a:p>
          <a:p>
            <a:pPr eaLnBrk="1" hangingPunct="1"/>
            <a:r>
              <a:rPr lang="pt-BR" sz="2000"/>
              <a:t>OBS2: o contador deve ser iniciado com um valor;</a:t>
            </a:r>
          </a:p>
          <a:p>
            <a:pPr eaLnBrk="1" hangingPunct="1">
              <a:buFontTx/>
              <a:buNone/>
            </a:pPr>
            <a:r>
              <a:rPr lang="pt-BR" sz="2000"/>
              <a:t>		Ex: cont=1;</a:t>
            </a:r>
          </a:p>
          <a:p>
            <a:pPr eaLnBrk="1" hangingPunct="1"/>
            <a:r>
              <a:rPr lang="pt-BR" sz="2000"/>
              <a:t>OBS3: normalmente o contador deve ser usado na condição (expressão de teste) do loop;</a:t>
            </a:r>
          </a:p>
          <a:p>
            <a:pPr eaLnBrk="1" hangingPunct="1">
              <a:buFontTx/>
              <a:buNone/>
            </a:pPr>
            <a:r>
              <a:rPr lang="pt-BR" sz="2000"/>
              <a:t>		Ex:  while (cont&lt;=100)</a:t>
            </a:r>
          </a:p>
          <a:p>
            <a:pPr eaLnBrk="1" hangingPunct="1"/>
            <a:r>
              <a:rPr lang="pt-BR" sz="2000"/>
              <a:t>OBS4: o contador deve ser atualizado dentro do loop para evitar um loop infinito.</a:t>
            </a:r>
          </a:p>
          <a:p>
            <a:pPr eaLnBrk="1" hangingPunct="1">
              <a:buFontTx/>
              <a:buNone/>
            </a:pPr>
            <a:r>
              <a:rPr lang="pt-BR" sz="2000"/>
              <a:t>		Ex:  cont = cont +1;</a:t>
            </a:r>
          </a:p>
        </p:txBody>
      </p:sp>
      <p:sp>
        <p:nvSpPr>
          <p:cNvPr id="18436" name="Text Box 4"/>
          <p:cNvSpPr txBox="1">
            <a:spLocks noChangeArrowheads="1"/>
          </p:cNvSpPr>
          <p:nvPr/>
        </p:nvSpPr>
        <p:spPr bwMode="auto">
          <a:xfrm>
            <a:off x="4859338" y="4149725"/>
            <a:ext cx="2752677" cy="1815882"/>
          </a:xfrm>
          <a:prstGeom prst="rect">
            <a:avLst/>
          </a:prstGeom>
          <a:noFill/>
          <a:ln w="9525">
            <a:solidFill>
              <a:srgbClr val="FF0000"/>
            </a:solidFill>
            <a:miter lim="800000"/>
            <a:headEnd/>
            <a:tailEnd/>
          </a:ln>
        </p:spPr>
        <p:txBody>
          <a:bodyPr wrap="none">
            <a:spAutoFit/>
          </a:bodyPr>
          <a:lstStyle/>
          <a:p>
            <a:r>
              <a:rPr lang="pt-BR" sz="1600" b="1" dirty="0" err="1">
                <a:solidFill>
                  <a:srgbClr val="FF3300"/>
                </a:solidFill>
              </a:rPr>
              <a:t>int</a:t>
            </a:r>
            <a:r>
              <a:rPr lang="pt-BR" sz="1600" b="1" dirty="0">
                <a:solidFill>
                  <a:srgbClr val="FF3300"/>
                </a:solidFill>
              </a:rPr>
              <a:t> </a:t>
            </a:r>
            <a:r>
              <a:rPr lang="pt-BR" sz="1600" b="1" dirty="0" err="1">
                <a:solidFill>
                  <a:srgbClr val="FF3300"/>
                </a:solidFill>
              </a:rPr>
              <a:t>cont</a:t>
            </a:r>
            <a:r>
              <a:rPr lang="pt-BR" sz="1600" b="1" dirty="0">
                <a:solidFill>
                  <a:srgbClr val="FF3300"/>
                </a:solidFill>
              </a:rPr>
              <a:t>;</a:t>
            </a:r>
          </a:p>
          <a:p>
            <a:r>
              <a:rPr lang="pt-BR" sz="1600" b="1" dirty="0" err="1">
                <a:solidFill>
                  <a:srgbClr val="FF3300"/>
                </a:solidFill>
              </a:rPr>
              <a:t>cont</a:t>
            </a:r>
            <a:r>
              <a:rPr lang="pt-BR" sz="1600" b="1" dirty="0">
                <a:solidFill>
                  <a:srgbClr val="FF3300"/>
                </a:solidFill>
              </a:rPr>
              <a:t>=1;</a:t>
            </a:r>
          </a:p>
          <a:p>
            <a:r>
              <a:rPr lang="pt-BR" sz="1600" b="1" dirty="0" err="1">
                <a:solidFill>
                  <a:srgbClr val="FF3300"/>
                </a:solidFill>
              </a:rPr>
              <a:t>while</a:t>
            </a:r>
            <a:r>
              <a:rPr lang="pt-BR" sz="1600" b="1" dirty="0">
                <a:solidFill>
                  <a:srgbClr val="FF3300"/>
                </a:solidFill>
              </a:rPr>
              <a:t>(</a:t>
            </a:r>
            <a:r>
              <a:rPr lang="pt-BR" sz="1600" b="1" dirty="0" err="1">
                <a:solidFill>
                  <a:srgbClr val="FF3300"/>
                </a:solidFill>
              </a:rPr>
              <a:t>cont</a:t>
            </a:r>
            <a:r>
              <a:rPr lang="pt-BR" sz="1600" b="1" dirty="0">
                <a:solidFill>
                  <a:srgbClr val="FF3300"/>
                </a:solidFill>
              </a:rPr>
              <a:t>&lt;=100)</a:t>
            </a:r>
          </a:p>
          <a:p>
            <a:r>
              <a:rPr lang="pt-BR" sz="1600" b="1" dirty="0">
                <a:solidFill>
                  <a:srgbClr val="FF3300"/>
                </a:solidFill>
              </a:rPr>
              <a:t>{	</a:t>
            </a:r>
          </a:p>
          <a:p>
            <a:r>
              <a:rPr lang="pt-BR" sz="1600" b="1" dirty="0">
                <a:solidFill>
                  <a:srgbClr val="FF3300"/>
                </a:solidFill>
              </a:rPr>
              <a:t>	/*instruções;*/</a:t>
            </a:r>
          </a:p>
          <a:p>
            <a:r>
              <a:rPr lang="pt-BR" sz="1600" b="1" dirty="0">
                <a:solidFill>
                  <a:srgbClr val="FF3300"/>
                </a:solidFill>
              </a:rPr>
              <a:t>	</a:t>
            </a:r>
            <a:r>
              <a:rPr lang="pt-BR" sz="1600" b="1" dirty="0" err="1">
                <a:solidFill>
                  <a:srgbClr val="FF3300"/>
                </a:solidFill>
              </a:rPr>
              <a:t>cont</a:t>
            </a:r>
            <a:r>
              <a:rPr lang="pt-BR" sz="1600" b="1" dirty="0">
                <a:solidFill>
                  <a:srgbClr val="FF3300"/>
                </a:solidFill>
              </a:rPr>
              <a:t>=</a:t>
            </a:r>
            <a:r>
              <a:rPr lang="pt-BR" sz="1600" b="1" dirty="0" err="1">
                <a:solidFill>
                  <a:srgbClr val="FF3300"/>
                </a:solidFill>
              </a:rPr>
              <a:t>cont</a:t>
            </a:r>
            <a:r>
              <a:rPr lang="pt-BR" sz="1600" b="1" dirty="0">
                <a:solidFill>
                  <a:srgbClr val="FF3300"/>
                </a:solidFill>
              </a:rPr>
              <a:t>+1;</a:t>
            </a:r>
          </a:p>
          <a:p>
            <a:r>
              <a:rPr lang="pt-BR" sz="1600" b="1" dirty="0">
                <a:solidFill>
                  <a:srgbClr val="FF3300"/>
                </a:solidFill>
              </a:rP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Exemplo</a:t>
            </a:r>
          </a:p>
        </p:txBody>
      </p:sp>
      <p:pic>
        <p:nvPicPr>
          <p:cNvPr id="4" name="Imagem 3">
            <a:extLst>
              <a:ext uri="{FF2B5EF4-FFF2-40B4-BE49-F238E27FC236}">
                <a16:creationId xmlns:a16="http://schemas.microsoft.com/office/drawing/2014/main" id="{BEE255DB-4C0B-4711-BB48-EA379C239114}"/>
              </a:ext>
            </a:extLst>
          </p:cNvPr>
          <p:cNvPicPr>
            <a:picLocks noChangeAspect="1"/>
          </p:cNvPicPr>
          <p:nvPr/>
        </p:nvPicPr>
        <p:blipFill rotWithShape="1">
          <a:blip r:embed="rId3"/>
          <a:srcRect l="27163" t="16401" r="27951" b="43000"/>
          <a:stretch/>
        </p:blipFill>
        <p:spPr>
          <a:xfrm>
            <a:off x="323528" y="1268759"/>
            <a:ext cx="7992888" cy="406655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B17D2262-576C-4D3B-8C2B-E2AE358AA4D3}"/>
              </a:ext>
            </a:extLst>
          </p:cNvPr>
          <p:cNvSpPr/>
          <p:nvPr/>
        </p:nvSpPr>
        <p:spPr>
          <a:xfrm>
            <a:off x="457200" y="1417638"/>
            <a:ext cx="8229600" cy="53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Conteúdo 1">
            <a:extLst>
              <a:ext uri="{FF2B5EF4-FFF2-40B4-BE49-F238E27FC236}">
                <a16:creationId xmlns:a16="http://schemas.microsoft.com/office/drawing/2014/main" id="{66BA9955-9C25-49C5-AC5C-86E0A83BFCB3}"/>
              </a:ext>
            </a:extLst>
          </p:cNvPr>
          <p:cNvSpPr>
            <a:spLocks noGrp="1"/>
          </p:cNvSpPr>
          <p:nvPr>
            <p:ph idx="1"/>
          </p:nvPr>
        </p:nvSpPr>
        <p:spPr>
          <a:xfrm>
            <a:off x="457200" y="1481328"/>
            <a:ext cx="8229600" cy="5376672"/>
          </a:xfrm>
        </p:spPr>
        <p:txBody>
          <a:bodyPr>
            <a:noAutofit/>
          </a:bodyPr>
          <a:lstStyle/>
          <a:p>
            <a:pPr marL="109728" indent="0">
              <a:buNone/>
            </a:pPr>
            <a:r>
              <a:rPr lang="pt-BR" sz="1600" dirty="0"/>
              <a:t>á = \u00e1</a:t>
            </a:r>
          </a:p>
          <a:p>
            <a:pPr marL="109728" indent="0">
              <a:buNone/>
            </a:pPr>
            <a:r>
              <a:rPr lang="pt-BR" sz="1600" dirty="0"/>
              <a:t>à = \u00e0</a:t>
            </a:r>
          </a:p>
          <a:p>
            <a:pPr marL="109728" indent="0">
              <a:buNone/>
            </a:pPr>
            <a:r>
              <a:rPr lang="pt-BR" sz="1600" dirty="0"/>
              <a:t>â = \u00e2</a:t>
            </a:r>
          </a:p>
          <a:p>
            <a:pPr marL="109728" indent="0">
              <a:buNone/>
            </a:pPr>
            <a:r>
              <a:rPr lang="pt-BR" sz="1600" dirty="0"/>
              <a:t>ã = \u00e3</a:t>
            </a:r>
          </a:p>
          <a:p>
            <a:pPr marL="109728" indent="0">
              <a:buNone/>
            </a:pPr>
            <a:r>
              <a:rPr lang="pt-BR" sz="1600" dirty="0"/>
              <a:t>ä = \u00e4</a:t>
            </a:r>
          </a:p>
          <a:p>
            <a:pPr marL="109728" indent="0">
              <a:buNone/>
            </a:pPr>
            <a:r>
              <a:rPr lang="pt-BR" sz="1600" dirty="0"/>
              <a:t>Á = \u00c1</a:t>
            </a:r>
          </a:p>
          <a:p>
            <a:pPr marL="109728" indent="0">
              <a:buNone/>
            </a:pPr>
            <a:r>
              <a:rPr lang="pt-BR" sz="1600" dirty="0"/>
              <a:t>À = \u00c0</a:t>
            </a:r>
          </a:p>
          <a:p>
            <a:pPr marL="109728" indent="0">
              <a:buNone/>
            </a:pPr>
            <a:r>
              <a:rPr lang="pt-BR" sz="1600" dirty="0"/>
              <a:t>Â = \u00c2</a:t>
            </a:r>
          </a:p>
          <a:p>
            <a:pPr marL="109728" indent="0">
              <a:buNone/>
            </a:pPr>
            <a:r>
              <a:rPr lang="pt-BR" sz="1600" dirty="0"/>
              <a:t>Ã = \u00c3</a:t>
            </a:r>
          </a:p>
          <a:p>
            <a:pPr marL="109728" indent="0">
              <a:buNone/>
            </a:pPr>
            <a:r>
              <a:rPr lang="pt-BR" sz="1600" dirty="0"/>
              <a:t>Ä = \u00c4</a:t>
            </a:r>
          </a:p>
          <a:p>
            <a:pPr marL="109728" indent="0">
              <a:buNone/>
            </a:pPr>
            <a:r>
              <a:rPr lang="pt-BR" sz="1600" dirty="0"/>
              <a:t>é = \u00e9</a:t>
            </a:r>
          </a:p>
          <a:p>
            <a:pPr marL="109728" indent="0">
              <a:buNone/>
            </a:pPr>
            <a:r>
              <a:rPr lang="pt-BR" sz="1600" dirty="0" err="1"/>
              <a:t>è</a:t>
            </a:r>
            <a:r>
              <a:rPr lang="pt-BR" sz="1600" dirty="0"/>
              <a:t> = \u00e8</a:t>
            </a:r>
          </a:p>
          <a:p>
            <a:pPr marL="109728" indent="0">
              <a:buNone/>
            </a:pPr>
            <a:r>
              <a:rPr lang="pt-BR" sz="1600" dirty="0"/>
              <a:t>ê = \u00ea</a:t>
            </a:r>
          </a:p>
          <a:p>
            <a:pPr marL="109728" indent="0">
              <a:buNone/>
            </a:pPr>
            <a:r>
              <a:rPr lang="pt-BR" sz="1600" dirty="0"/>
              <a:t>ê = \u00ea</a:t>
            </a:r>
          </a:p>
          <a:p>
            <a:pPr marL="109728" indent="0">
              <a:buNone/>
            </a:pPr>
            <a:r>
              <a:rPr lang="pt-BR" sz="1600" dirty="0"/>
              <a:t>É = \u00c9</a:t>
            </a:r>
          </a:p>
          <a:p>
            <a:pPr marL="109728" indent="0">
              <a:buNone/>
            </a:pPr>
            <a:r>
              <a:rPr lang="pt-BR" sz="1600" dirty="0" err="1"/>
              <a:t>È</a:t>
            </a:r>
            <a:r>
              <a:rPr lang="pt-BR" sz="1600" dirty="0"/>
              <a:t> = \u00c8</a:t>
            </a:r>
          </a:p>
          <a:p>
            <a:pPr marL="109728" indent="0">
              <a:buNone/>
            </a:pPr>
            <a:r>
              <a:rPr lang="pt-BR" sz="1600" dirty="0"/>
              <a:t>Ê = \u00ca</a:t>
            </a:r>
          </a:p>
          <a:p>
            <a:pPr marL="109728" indent="0">
              <a:buNone/>
            </a:pPr>
            <a:r>
              <a:rPr lang="pt-BR" sz="1600" dirty="0"/>
              <a:t>Ë = \u00cb</a:t>
            </a:r>
          </a:p>
          <a:p>
            <a:pPr marL="109728" indent="0">
              <a:buNone/>
            </a:pPr>
            <a:endParaRPr lang="pt-BR" sz="1600" dirty="0"/>
          </a:p>
        </p:txBody>
      </p:sp>
      <p:sp>
        <p:nvSpPr>
          <p:cNvPr id="3" name="Título 2">
            <a:extLst>
              <a:ext uri="{FF2B5EF4-FFF2-40B4-BE49-F238E27FC236}">
                <a16:creationId xmlns:a16="http://schemas.microsoft.com/office/drawing/2014/main" id="{FA7D6ACD-A552-47F2-A8DA-A511E01E3ADE}"/>
              </a:ext>
            </a:extLst>
          </p:cNvPr>
          <p:cNvSpPr>
            <a:spLocks noGrp="1"/>
          </p:cNvSpPr>
          <p:nvPr>
            <p:ph type="title"/>
          </p:nvPr>
        </p:nvSpPr>
        <p:spPr/>
        <p:txBody>
          <a:bodyPr>
            <a:normAutofit/>
          </a:bodyPr>
          <a:lstStyle/>
          <a:p>
            <a:r>
              <a:rPr lang="pt-BR" dirty="0"/>
              <a:t>Códigos usados no print</a:t>
            </a:r>
          </a:p>
        </p:txBody>
      </p:sp>
      <p:sp>
        <p:nvSpPr>
          <p:cNvPr id="6" name="CaixaDeTexto 5">
            <a:extLst>
              <a:ext uri="{FF2B5EF4-FFF2-40B4-BE49-F238E27FC236}">
                <a16:creationId xmlns:a16="http://schemas.microsoft.com/office/drawing/2014/main" id="{CB622579-1FFA-4228-B753-85E85A41715A}"/>
              </a:ext>
            </a:extLst>
          </p:cNvPr>
          <p:cNvSpPr txBox="1"/>
          <p:nvPr/>
        </p:nvSpPr>
        <p:spPr>
          <a:xfrm>
            <a:off x="2627784" y="1419072"/>
            <a:ext cx="2076834" cy="5693866"/>
          </a:xfrm>
          <a:prstGeom prst="rect">
            <a:avLst/>
          </a:prstGeom>
        </p:spPr>
        <p:txBody>
          <a:bodyPr vert="horz">
            <a:noAutofit/>
          </a:bodyPr>
          <a:lstStyle>
            <a:lvl1pPr marL="109728" indent="0" eaLnBrk="1" latinLnBrk="0" hangingPunct="1">
              <a:spcBef>
                <a:spcPts val="400"/>
              </a:spcBef>
              <a:spcAft>
                <a:spcPts val="0"/>
              </a:spcAft>
              <a:buClr>
                <a:schemeClr val="accent1"/>
              </a:buClr>
              <a:buSzPct val="68000"/>
              <a:buFont typeface="Wingdings 3"/>
              <a:buNone/>
              <a:defRPr kumimoji="0" sz="1600">
                <a:latin typeface="+mn-lt"/>
              </a:defRPr>
            </a:lvl1pPr>
            <a:lvl2pPr marL="621792" indent="-228600" eaLnBrk="1" latinLnBrk="0" hangingPunct="1">
              <a:spcBef>
                <a:spcPts val="324"/>
              </a:spcBef>
              <a:buClr>
                <a:schemeClr val="accent1"/>
              </a:buClr>
              <a:buFont typeface="Verdana"/>
              <a:buChar char="◦"/>
              <a:defRPr kumimoji="0" sz="2300">
                <a:latin typeface="+mn-lt"/>
              </a:defRPr>
            </a:lvl2pPr>
            <a:lvl3pPr marL="859536" indent="-228600" eaLnBrk="1" latinLnBrk="0" hangingPunct="1">
              <a:spcBef>
                <a:spcPts val="350"/>
              </a:spcBef>
              <a:buClr>
                <a:schemeClr val="accent2"/>
              </a:buClr>
              <a:buSzPct val="100000"/>
              <a:buFont typeface="Wingdings 2"/>
              <a:buChar char=""/>
              <a:defRPr kumimoji="0" sz="2100">
                <a:latin typeface="+mn-lt"/>
              </a:defRPr>
            </a:lvl3pPr>
            <a:lvl4pPr marL="1143000" indent="-228600" eaLnBrk="1" latinLnBrk="0" hangingPunct="1">
              <a:spcBef>
                <a:spcPts val="350"/>
              </a:spcBef>
              <a:buClr>
                <a:schemeClr val="accent2"/>
              </a:buClr>
              <a:buFont typeface="Wingdings 2"/>
              <a:buChar char=""/>
              <a:defRPr kumimoji="0" sz="1900">
                <a:latin typeface="+mn-lt"/>
              </a:defRPr>
            </a:lvl4pPr>
            <a:lvl5pPr marL="1371600" indent="-228600" eaLnBrk="1" latinLnBrk="0" hangingPunct="1">
              <a:spcBef>
                <a:spcPts val="350"/>
              </a:spcBef>
              <a:buClr>
                <a:schemeClr val="accent2"/>
              </a:buClr>
              <a:buFont typeface="Wingdings 2"/>
              <a:buChar char=""/>
              <a:defRPr kumimoji="0" sz="1800">
                <a:latin typeface="+mn-lt"/>
              </a:defRPr>
            </a:lvl5pPr>
            <a:lvl6pPr marL="1600200" indent="-228600">
              <a:spcBef>
                <a:spcPts val="350"/>
              </a:spcBef>
              <a:buClr>
                <a:schemeClr val="accent3"/>
              </a:buClr>
              <a:buFont typeface="Wingdings 2"/>
              <a:buChar char=""/>
              <a:defRPr kumimoji="0" sz="1800">
                <a:latin typeface="+mn-lt"/>
              </a:defRPr>
            </a:lvl6pPr>
            <a:lvl7pPr marL="1828800" indent="-228600">
              <a:spcBef>
                <a:spcPts val="350"/>
              </a:spcBef>
              <a:buClr>
                <a:schemeClr val="accent3"/>
              </a:buClr>
              <a:buFont typeface="Wingdings 2"/>
              <a:buChar char=""/>
              <a:defRPr kumimoji="0" sz="1600">
                <a:latin typeface="+mn-lt"/>
              </a:defRPr>
            </a:lvl7pPr>
            <a:lvl8pPr marL="2057400" indent="-228600">
              <a:spcBef>
                <a:spcPts val="350"/>
              </a:spcBef>
              <a:buClr>
                <a:schemeClr val="accent3"/>
              </a:buClr>
              <a:buFont typeface="Wingdings 2"/>
              <a:buChar char=""/>
              <a:defRPr kumimoji="0" sz="1600">
                <a:latin typeface="+mn-lt"/>
              </a:defRPr>
            </a:lvl8pPr>
            <a:lvl9pPr marL="2286000" indent="-228600">
              <a:spcBef>
                <a:spcPts val="350"/>
              </a:spcBef>
              <a:buClr>
                <a:schemeClr val="accent3"/>
              </a:buClr>
              <a:buFont typeface="Wingdings 2"/>
              <a:buChar char=""/>
              <a:defRPr kumimoji="0" sz="1600" baseline="0">
                <a:latin typeface="+mn-lt"/>
              </a:defRPr>
            </a:lvl9pPr>
          </a:lstStyle>
          <a:p>
            <a:r>
              <a:rPr lang="pt-BR" dirty="0"/>
              <a:t>í = \u00ed</a:t>
            </a:r>
          </a:p>
          <a:p>
            <a:r>
              <a:rPr lang="pt-BR" dirty="0"/>
              <a:t>ì = \u00ec</a:t>
            </a:r>
          </a:p>
          <a:p>
            <a:r>
              <a:rPr lang="pt-BR" dirty="0"/>
              <a:t>î = \u00ee</a:t>
            </a:r>
          </a:p>
          <a:p>
            <a:r>
              <a:rPr lang="pt-BR" dirty="0"/>
              <a:t>ï = \u00ef</a:t>
            </a:r>
          </a:p>
          <a:p>
            <a:r>
              <a:rPr lang="pt-BR" dirty="0"/>
              <a:t>Í = \u00cd</a:t>
            </a:r>
          </a:p>
          <a:p>
            <a:r>
              <a:rPr lang="pt-BR" dirty="0"/>
              <a:t>Ì = \u00cc</a:t>
            </a:r>
          </a:p>
          <a:p>
            <a:r>
              <a:rPr lang="pt-BR" dirty="0"/>
              <a:t>Î = \u00ce</a:t>
            </a:r>
          </a:p>
          <a:p>
            <a:r>
              <a:rPr lang="pt-BR" dirty="0"/>
              <a:t>Ï = \u00cf</a:t>
            </a:r>
          </a:p>
          <a:p>
            <a:r>
              <a:rPr lang="pt-BR" dirty="0"/>
              <a:t>ó = \u00f3</a:t>
            </a:r>
          </a:p>
          <a:p>
            <a:r>
              <a:rPr lang="pt-BR" dirty="0" err="1"/>
              <a:t>ò</a:t>
            </a:r>
            <a:r>
              <a:rPr lang="pt-BR" dirty="0"/>
              <a:t> = \u00f2</a:t>
            </a:r>
          </a:p>
          <a:p>
            <a:r>
              <a:rPr lang="pt-BR" dirty="0"/>
              <a:t>ô = \u00f4</a:t>
            </a:r>
          </a:p>
          <a:p>
            <a:r>
              <a:rPr lang="pt-BR" dirty="0"/>
              <a:t>õ = \u00f5</a:t>
            </a:r>
          </a:p>
          <a:p>
            <a:r>
              <a:rPr lang="pt-BR" dirty="0"/>
              <a:t>ö = \u00f6</a:t>
            </a:r>
          </a:p>
          <a:p>
            <a:r>
              <a:rPr lang="pt-BR" dirty="0"/>
              <a:t>Ó = \u00d3</a:t>
            </a:r>
          </a:p>
          <a:p>
            <a:r>
              <a:rPr lang="pt-BR" dirty="0" err="1"/>
              <a:t>Ò</a:t>
            </a:r>
            <a:r>
              <a:rPr lang="pt-BR" dirty="0"/>
              <a:t> = \u00d2</a:t>
            </a:r>
          </a:p>
          <a:p>
            <a:r>
              <a:rPr lang="pt-BR" dirty="0"/>
              <a:t>Ô = \u00d4</a:t>
            </a:r>
          </a:p>
          <a:p>
            <a:r>
              <a:rPr lang="pt-BR" dirty="0"/>
              <a:t>Õ = \u00d5</a:t>
            </a:r>
          </a:p>
          <a:p>
            <a:r>
              <a:rPr lang="pt-BR" dirty="0"/>
              <a:t>Ö = \u00d6</a:t>
            </a:r>
          </a:p>
          <a:p>
            <a:endParaRPr lang="pt-BR" dirty="0"/>
          </a:p>
        </p:txBody>
      </p:sp>
      <p:sp>
        <p:nvSpPr>
          <p:cNvPr id="8" name="CaixaDeTexto 7">
            <a:extLst>
              <a:ext uri="{FF2B5EF4-FFF2-40B4-BE49-F238E27FC236}">
                <a16:creationId xmlns:a16="http://schemas.microsoft.com/office/drawing/2014/main" id="{63F37EB3-CC13-4CEA-83EA-F7B263CBC93D}"/>
              </a:ext>
            </a:extLst>
          </p:cNvPr>
          <p:cNvSpPr txBox="1"/>
          <p:nvPr/>
        </p:nvSpPr>
        <p:spPr>
          <a:xfrm>
            <a:off x="5148064" y="1491658"/>
            <a:ext cx="4576572" cy="3293209"/>
          </a:xfrm>
          <a:prstGeom prst="rect">
            <a:avLst/>
          </a:prstGeom>
          <a:noFill/>
        </p:spPr>
        <p:txBody>
          <a:bodyPr wrap="square">
            <a:spAutoFit/>
          </a:bodyPr>
          <a:lstStyle/>
          <a:p>
            <a:r>
              <a:rPr lang="pt-BR" sz="1600" dirty="0">
                <a:latin typeface="+mn-lt"/>
              </a:rPr>
              <a:t>ú = \u00fa</a:t>
            </a:r>
          </a:p>
          <a:p>
            <a:r>
              <a:rPr lang="pt-BR" sz="1600" dirty="0">
                <a:latin typeface="+mn-lt"/>
              </a:rPr>
              <a:t>ù = \u00f9</a:t>
            </a:r>
          </a:p>
          <a:p>
            <a:r>
              <a:rPr lang="pt-BR" sz="1600" dirty="0">
                <a:latin typeface="+mn-lt"/>
              </a:rPr>
              <a:t>û = \u00fb</a:t>
            </a:r>
          </a:p>
          <a:p>
            <a:r>
              <a:rPr lang="pt-BR" sz="1600" dirty="0">
                <a:latin typeface="+mn-lt"/>
              </a:rPr>
              <a:t>ü = \u00fc</a:t>
            </a:r>
          </a:p>
          <a:p>
            <a:r>
              <a:rPr lang="pt-BR" sz="1600" dirty="0">
                <a:latin typeface="+mn-lt"/>
              </a:rPr>
              <a:t>Ú = \u00da</a:t>
            </a:r>
          </a:p>
          <a:p>
            <a:r>
              <a:rPr lang="pt-BR" sz="1600" dirty="0">
                <a:latin typeface="+mn-lt"/>
              </a:rPr>
              <a:t>Ù = \u00d9</a:t>
            </a:r>
          </a:p>
          <a:p>
            <a:r>
              <a:rPr lang="pt-BR" sz="1600" dirty="0">
                <a:latin typeface="+mn-lt"/>
              </a:rPr>
              <a:t>Û = \u00db</a:t>
            </a:r>
          </a:p>
          <a:p>
            <a:r>
              <a:rPr lang="pt-BR" sz="1600" dirty="0">
                <a:latin typeface="+mn-lt"/>
              </a:rPr>
              <a:t>ç = \u00e7</a:t>
            </a:r>
          </a:p>
          <a:p>
            <a:r>
              <a:rPr lang="pt-BR" sz="1600" dirty="0">
                <a:latin typeface="+mn-lt"/>
              </a:rPr>
              <a:t>Ç = \u00c7</a:t>
            </a:r>
          </a:p>
          <a:p>
            <a:r>
              <a:rPr lang="pt-BR" sz="1600" dirty="0">
                <a:latin typeface="+mn-lt"/>
              </a:rPr>
              <a:t>ñ = \u00f1</a:t>
            </a:r>
          </a:p>
          <a:p>
            <a:r>
              <a:rPr lang="pt-BR" sz="1600" dirty="0">
                <a:latin typeface="+mn-lt"/>
              </a:rPr>
              <a:t>Ñ = \u00d1</a:t>
            </a:r>
          </a:p>
          <a:p>
            <a:r>
              <a:rPr lang="pt-BR" sz="1600" dirty="0">
                <a:latin typeface="+mn-lt"/>
              </a:rPr>
              <a:t>&amp; = \u0026</a:t>
            </a:r>
          </a:p>
          <a:p>
            <a:r>
              <a:rPr lang="pt-BR" sz="1600" dirty="0">
                <a:latin typeface="+mn-lt"/>
              </a:rPr>
              <a:t>' = \u0027</a:t>
            </a:r>
          </a:p>
        </p:txBody>
      </p:sp>
    </p:spTree>
    <p:extLst>
      <p:ext uri="{BB962C8B-B14F-4D97-AF65-F5344CB8AC3E}">
        <p14:creationId xmlns:p14="http://schemas.microsoft.com/office/powerpoint/2010/main" val="2352508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5116024"/>
          </a:xfrm>
          <a:solidFill>
            <a:schemeClr val="bg1"/>
          </a:solidFill>
        </p:spPr>
        <p:txBody>
          <a:bodyPr>
            <a:normAutofit/>
          </a:bodyPr>
          <a:lstStyle/>
          <a:p>
            <a:pPr marL="566928" indent="-457200" algn="just">
              <a:buNone/>
            </a:pPr>
            <a:r>
              <a:rPr lang="pt-BR" sz="2400" dirty="0"/>
              <a:t>1) Faça um programa em linguagem Java para ler a idade de uma pessoa expressa em anos, meses e dias e imprime essa idade apenas em dias. Dessa forma, será necessário realizar a leitura de 3 valores inteiros. </a:t>
            </a:r>
            <a:r>
              <a:rPr lang="pt-BR" sz="2400" dirty="0" err="1"/>
              <a:t>Obs</a:t>
            </a:r>
            <a:r>
              <a:rPr lang="pt-BR" sz="2400" dirty="0"/>
              <a:t>: Para efetuar o cálculo considere que 1 ano tem 365 dias, e 1 mês tem 30 dias. </a:t>
            </a:r>
          </a:p>
          <a:p>
            <a:pPr marL="566928" indent="-457200" algn="just">
              <a:buAutoNum type="arabicParenR"/>
            </a:pPr>
            <a:endParaRPr lang="pt-BR" sz="2400" dirty="0"/>
          </a:p>
          <a:p>
            <a:pPr algn="just">
              <a:buNone/>
            </a:pPr>
            <a:r>
              <a:rPr lang="pt-BR" sz="2400" dirty="0"/>
              <a:t>2) A imobiliária IMOV vende apenas terrenos retangulares. Faça um programa em Java para ler as dimensões de um terreno e depois exibir a área do mesmo. Para calcular a área de um retângulo use a fórmula: área = b * h</a:t>
            </a:r>
          </a:p>
        </p:txBody>
      </p:sp>
      <p:sp>
        <p:nvSpPr>
          <p:cNvPr id="3" name="Título 2"/>
          <p:cNvSpPr>
            <a:spLocks noGrp="1"/>
          </p:cNvSpPr>
          <p:nvPr>
            <p:ph type="title"/>
          </p:nvPr>
        </p:nvSpPr>
        <p:spPr/>
        <p:txBody>
          <a:bodyPr/>
          <a:lstStyle/>
          <a:p>
            <a:r>
              <a:rPr lang="pt-BR" dirty="0"/>
              <a:t>Exercícios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00000"/>
          </a:xfrm>
        </p:spPr>
        <p:txBody>
          <a:bodyPr>
            <a:normAutofit/>
          </a:bodyPr>
          <a:lstStyle/>
          <a:p>
            <a:pPr algn="just">
              <a:buNone/>
            </a:pPr>
            <a:r>
              <a:rPr lang="pt-BR" sz="2400" dirty="0"/>
              <a:t>3) Considere a descrição a seguir: </a:t>
            </a:r>
          </a:p>
          <a:p>
            <a:pPr algn="just">
              <a:buNone/>
            </a:pPr>
            <a:r>
              <a:rPr lang="pt-BR" sz="2400" dirty="0"/>
              <a:t>	“O custo de um carro novo para o consumidor é a soma do custo de fábrica com a percentagem do distribuidor (em cima do custo de fábrica) e dos impostos (também aplicados ao custo de fábrica)”.</a:t>
            </a:r>
          </a:p>
          <a:p>
            <a:pPr algn="just">
              <a:buNone/>
            </a:pPr>
            <a:r>
              <a:rPr lang="pt-BR" sz="2400" dirty="0"/>
              <a:t>		</a:t>
            </a:r>
          </a:p>
          <a:p>
            <a:pPr algn="just">
              <a:buNone/>
            </a:pPr>
            <a:r>
              <a:rPr lang="pt-BR" sz="2400" dirty="0"/>
              <a:t>		Supondo que a percentagem do distribuidor seja de 32% e os impostos de 41%, escrever um programa em linguagem Java para ler o custo de fábrica de um carro e imprimir o custo ao consumidor.</a:t>
            </a:r>
          </a:p>
        </p:txBody>
      </p:sp>
      <p:sp>
        <p:nvSpPr>
          <p:cNvPr id="3" name="Título 2"/>
          <p:cNvSpPr>
            <a:spLocks noGrp="1"/>
          </p:cNvSpPr>
          <p:nvPr>
            <p:ph type="title"/>
          </p:nvPr>
        </p:nvSpPr>
        <p:spPr/>
        <p:txBody>
          <a:bodyPr/>
          <a:lstStyle/>
          <a:p>
            <a:r>
              <a:rPr lang="pt-BR" dirty="0"/>
              <a:t>Exercícios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00000"/>
          </a:xfrm>
        </p:spPr>
        <p:txBody>
          <a:bodyPr>
            <a:normAutofit/>
          </a:bodyPr>
          <a:lstStyle/>
          <a:p>
            <a:pPr algn="just">
              <a:buNone/>
            </a:pPr>
            <a:r>
              <a:rPr lang="pt-BR" sz="2400" dirty="0"/>
              <a:t>4) Crie um programa em Java que tendo como dados de entrada a </a:t>
            </a:r>
            <a:r>
              <a:rPr lang="pt-BR" sz="2400" b="1" dirty="0"/>
              <a:t>altura </a:t>
            </a:r>
            <a:r>
              <a:rPr lang="pt-BR" sz="2400" dirty="0"/>
              <a:t>(h) e o </a:t>
            </a:r>
            <a:r>
              <a:rPr lang="pt-BR" sz="2400" b="1" dirty="0"/>
              <a:t>sexo</a:t>
            </a:r>
            <a:r>
              <a:rPr lang="pt-BR" sz="2400" dirty="0"/>
              <a:t> de uma pessoa  (1 - Masculino e 2 - Feminino), calcular seu peso ideal, utilizando as seguintes fórmulas: </a:t>
            </a:r>
          </a:p>
          <a:p>
            <a:pPr>
              <a:buNone/>
            </a:pPr>
            <a:r>
              <a:rPr lang="pt-BR" sz="2400" dirty="0"/>
              <a:t>		– Para masculino</a:t>
            </a:r>
          </a:p>
          <a:p>
            <a:pPr>
              <a:buNone/>
            </a:pPr>
            <a:r>
              <a:rPr lang="pt-BR" sz="2400" dirty="0"/>
              <a:t>			</a:t>
            </a:r>
            <a:r>
              <a:rPr lang="pt-BR" sz="2400" dirty="0" err="1"/>
              <a:t>PesoIdeal</a:t>
            </a:r>
            <a:r>
              <a:rPr lang="pt-BR" sz="2400" dirty="0"/>
              <a:t> = (72.7*h) – 58;</a:t>
            </a:r>
          </a:p>
          <a:p>
            <a:pPr>
              <a:buNone/>
            </a:pPr>
            <a:r>
              <a:rPr lang="pt-BR" sz="2400" dirty="0"/>
              <a:t>		– Para feminino</a:t>
            </a:r>
          </a:p>
          <a:p>
            <a:pPr>
              <a:buNone/>
            </a:pPr>
            <a:r>
              <a:rPr lang="pt-BR" sz="2400" dirty="0"/>
              <a:t>			</a:t>
            </a:r>
            <a:r>
              <a:rPr lang="pt-BR" sz="2400" dirty="0" err="1"/>
              <a:t>PesoIdeal</a:t>
            </a:r>
            <a:r>
              <a:rPr lang="pt-BR" sz="2400" dirty="0"/>
              <a:t> = (62.1*h) – 44.7; </a:t>
            </a:r>
          </a:p>
        </p:txBody>
      </p:sp>
      <p:sp>
        <p:nvSpPr>
          <p:cNvPr id="3" name="Título 2"/>
          <p:cNvSpPr>
            <a:spLocks noGrp="1"/>
          </p:cNvSpPr>
          <p:nvPr>
            <p:ph type="title"/>
          </p:nvPr>
        </p:nvSpPr>
        <p:spPr/>
        <p:txBody>
          <a:bodyPr/>
          <a:lstStyle/>
          <a:p>
            <a:r>
              <a:rPr lang="pt-BR" dirty="0"/>
              <a:t>Exercícios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00000"/>
          </a:xfrm>
        </p:spPr>
        <p:txBody>
          <a:bodyPr>
            <a:normAutofit/>
          </a:bodyPr>
          <a:lstStyle/>
          <a:p>
            <a:pPr algn="just">
              <a:buNone/>
            </a:pPr>
            <a:r>
              <a:rPr lang="pt-BR" sz="2400" dirty="0"/>
              <a:t>5) Nesse ano ocorrerão as eleições para prefeitos, vices e vereadores. De acordo com o Tribunal Superior Eleitoral é considerada a idade da pessoa para que seja verificada a situação da pessoa, ou seja, se a mesma pode votar, ou se o seu voto é opcional, ou se a pessoa não pode votar. A tabela em questão e exibida a seguir: </a:t>
            </a:r>
          </a:p>
        </p:txBody>
      </p:sp>
      <p:sp>
        <p:nvSpPr>
          <p:cNvPr id="3" name="Título 2"/>
          <p:cNvSpPr>
            <a:spLocks noGrp="1"/>
          </p:cNvSpPr>
          <p:nvPr>
            <p:ph type="title"/>
          </p:nvPr>
        </p:nvSpPr>
        <p:spPr/>
        <p:txBody>
          <a:bodyPr/>
          <a:lstStyle/>
          <a:p>
            <a:r>
              <a:rPr lang="pt-BR" dirty="0"/>
              <a:t>Exercícios</a:t>
            </a:r>
          </a:p>
        </p:txBody>
      </p:sp>
      <p:pic>
        <p:nvPicPr>
          <p:cNvPr id="2050" name="Picture 2"/>
          <p:cNvPicPr>
            <a:picLocks noChangeAspect="1" noChangeArrowheads="1"/>
          </p:cNvPicPr>
          <p:nvPr/>
        </p:nvPicPr>
        <p:blipFill>
          <a:blip r:embed="rId2" cstate="print"/>
          <a:srcRect l="25177" t="47859" r="25014" b="30485"/>
          <a:stretch>
            <a:fillRect/>
          </a:stretch>
        </p:blipFill>
        <p:spPr bwMode="auto">
          <a:xfrm>
            <a:off x="611560" y="4221088"/>
            <a:ext cx="8248189" cy="2016224"/>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00000"/>
          </a:xfrm>
        </p:spPr>
        <p:txBody>
          <a:bodyPr>
            <a:normAutofit lnSpcReduction="10000"/>
          </a:bodyPr>
          <a:lstStyle/>
          <a:p>
            <a:pPr algn="just">
              <a:buNone/>
            </a:pPr>
            <a:r>
              <a:rPr lang="pt-BR" sz="2400" dirty="0"/>
              <a:t>5) (continuação)</a:t>
            </a:r>
          </a:p>
          <a:p>
            <a:pPr algn="just">
              <a:buNone/>
            </a:pPr>
            <a:r>
              <a:rPr lang="pt-BR" sz="2400" dirty="0"/>
              <a:t>	Considerando a necessidade de verificar a situação de uma pessoa, crie um programa em Java que dada a idade de uma pessoa, determine sua condição de Eleitor.</a:t>
            </a:r>
          </a:p>
          <a:p>
            <a:pPr algn="just">
              <a:buNone/>
            </a:pPr>
            <a:endParaRPr lang="pt-BR" sz="2400" dirty="0"/>
          </a:p>
          <a:p>
            <a:pPr algn="just">
              <a:buNone/>
            </a:pPr>
            <a:r>
              <a:rPr lang="pt-BR" sz="2400" dirty="0"/>
              <a:t>6) Crie um programa para ler um número como sendo a quantidade de computadores gerenciados por uma empresa. Verificar se o número (quantidade) de computadores é par ou ímpar. </a:t>
            </a:r>
          </a:p>
          <a:p>
            <a:pPr algn="just">
              <a:buNone/>
            </a:pPr>
            <a:r>
              <a:rPr lang="pt-BR" sz="2400" dirty="0"/>
              <a:t>    </a:t>
            </a:r>
            <a:r>
              <a:rPr lang="pt-BR" sz="2400" dirty="0" err="1"/>
              <a:t>Obs</a:t>
            </a:r>
            <a:r>
              <a:rPr lang="pt-BR" sz="2400" dirty="0"/>
              <a:t>: para o número ser par, o resto de sua divisão por dois deve ser igual a zero. Usar o operador %.</a:t>
            </a:r>
          </a:p>
          <a:p>
            <a:pPr algn="just">
              <a:buNone/>
            </a:pPr>
            <a:r>
              <a:rPr lang="pt-BR" sz="2400" dirty="0"/>
              <a:t>				ex: resto = N%2;</a:t>
            </a:r>
          </a:p>
          <a:p>
            <a:pPr algn="just">
              <a:buNone/>
            </a:pPr>
            <a:endParaRPr lang="pt-BR" sz="2400" dirty="0"/>
          </a:p>
          <a:p>
            <a:pPr algn="just">
              <a:buNone/>
            </a:pPr>
            <a:endParaRPr lang="pt-BR" sz="2400" dirty="0"/>
          </a:p>
        </p:txBody>
      </p:sp>
      <p:sp>
        <p:nvSpPr>
          <p:cNvPr id="3" name="Título 2"/>
          <p:cNvSpPr>
            <a:spLocks noGrp="1"/>
          </p:cNvSpPr>
          <p:nvPr>
            <p:ph type="title"/>
          </p:nvPr>
        </p:nvSpPr>
        <p:spPr/>
        <p:txBody>
          <a:bodyPr/>
          <a:lstStyle/>
          <a:p>
            <a:r>
              <a:rPr lang="pt-BR" dirty="0"/>
              <a:t>Exercícios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00000"/>
          </a:xfrm>
        </p:spPr>
        <p:txBody>
          <a:bodyPr>
            <a:normAutofit/>
          </a:bodyPr>
          <a:lstStyle/>
          <a:p>
            <a:pPr algn="just">
              <a:buNone/>
            </a:pPr>
            <a:r>
              <a:rPr lang="pt-BR" sz="2400" dirty="0"/>
              <a:t>7) Criar um programa usando a estrutura </a:t>
            </a:r>
            <a:r>
              <a:rPr lang="pt-BR" sz="2400" dirty="0" err="1"/>
              <a:t>while</a:t>
            </a:r>
            <a:r>
              <a:rPr lang="pt-BR" sz="2400" dirty="0"/>
              <a:t> para imprimir os 100 primeiros múltiplos de 13.</a:t>
            </a:r>
          </a:p>
          <a:p>
            <a:pPr algn="just">
              <a:buNone/>
            </a:pPr>
            <a:endParaRPr lang="pt-BR" sz="2400" dirty="0"/>
          </a:p>
          <a:p>
            <a:pPr algn="just">
              <a:buNone/>
            </a:pPr>
            <a:r>
              <a:rPr lang="pt-BR" sz="2400" dirty="0"/>
              <a:t>8) Criar um programa usando a  estrutura </a:t>
            </a:r>
            <a:r>
              <a:rPr lang="pt-BR" sz="2400" dirty="0" err="1"/>
              <a:t>while</a:t>
            </a:r>
            <a:r>
              <a:rPr lang="pt-BR" sz="2400" dirty="0"/>
              <a:t> para ler 100 números inteiros e somar apenas os números pares. Ao final mostrar o total da soma.</a:t>
            </a:r>
          </a:p>
          <a:p>
            <a:pPr algn="just">
              <a:buNone/>
            </a:pPr>
            <a:endParaRPr lang="pt-BR" sz="2400" dirty="0"/>
          </a:p>
          <a:p>
            <a:pPr algn="just">
              <a:buNone/>
            </a:pPr>
            <a:r>
              <a:rPr lang="pt-BR" sz="2400" dirty="0"/>
              <a:t>9) Uma árvore (árvore 1) tem 1,50 m e cresce 2 centímetros por ano. Uma outra árvore tem 1,10 m (árvore 2) e cresce 3 centímetros por ano. Construa um programa que calcule em quantos anos a árvore 2 será maior que árvore 1.</a:t>
            </a:r>
          </a:p>
          <a:p>
            <a:pPr algn="just">
              <a:buNone/>
            </a:pPr>
            <a:endParaRPr lang="pt-BR" sz="2400" dirty="0"/>
          </a:p>
          <a:p>
            <a:pPr algn="just">
              <a:buNone/>
            </a:pPr>
            <a:endParaRPr lang="pt-BR" sz="2400" dirty="0"/>
          </a:p>
          <a:p>
            <a:pPr algn="just">
              <a:buNone/>
            </a:pPr>
            <a:endParaRPr lang="pt-BR" sz="2400" dirty="0"/>
          </a:p>
          <a:p>
            <a:pPr algn="just">
              <a:buNone/>
            </a:pPr>
            <a:endParaRPr lang="pt-BR" sz="2400" dirty="0"/>
          </a:p>
        </p:txBody>
      </p:sp>
      <p:sp>
        <p:nvSpPr>
          <p:cNvPr id="3" name="Título 2"/>
          <p:cNvSpPr>
            <a:spLocks noGrp="1"/>
          </p:cNvSpPr>
          <p:nvPr>
            <p:ph type="title"/>
          </p:nvPr>
        </p:nvSpPr>
        <p:spPr/>
        <p:txBody>
          <a:bodyPr/>
          <a:lstStyle/>
          <a:p>
            <a:r>
              <a:rPr lang="pt-BR" dirty="0"/>
              <a:t>Exercícios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00000"/>
          </a:xfrm>
        </p:spPr>
        <p:txBody>
          <a:bodyPr>
            <a:normAutofit/>
          </a:bodyPr>
          <a:lstStyle/>
          <a:p>
            <a:pPr algn="just">
              <a:buClr>
                <a:schemeClr val="tx1"/>
              </a:buClr>
              <a:buNone/>
            </a:pPr>
            <a:r>
              <a:rPr lang="pt-BR" sz="2400" dirty="0"/>
              <a:t>10) Escrever um programa (usando a estrutura for) para ler 20 valores, um de cada vez, para a variável X. Contar quantos destes valores são negativos, mostrando os mesmos e escrevendo esta a quantidade ao final. </a:t>
            </a:r>
          </a:p>
          <a:p>
            <a:pPr algn="just">
              <a:buNone/>
            </a:pPr>
            <a:endParaRPr lang="pt-BR" sz="2400" dirty="0"/>
          </a:p>
          <a:p>
            <a:pPr algn="just">
              <a:buNone/>
            </a:pPr>
            <a:endParaRPr lang="pt-BR" sz="2400" dirty="0"/>
          </a:p>
          <a:p>
            <a:pPr algn="just">
              <a:buNone/>
            </a:pPr>
            <a:endParaRPr lang="pt-BR" sz="2400" dirty="0"/>
          </a:p>
          <a:p>
            <a:pPr algn="just">
              <a:buNone/>
            </a:pPr>
            <a:endParaRPr lang="pt-BR" sz="2400" dirty="0"/>
          </a:p>
          <a:p>
            <a:pPr algn="just">
              <a:buNone/>
            </a:pPr>
            <a:endParaRPr lang="pt-BR" sz="2400" dirty="0"/>
          </a:p>
        </p:txBody>
      </p:sp>
      <p:sp>
        <p:nvSpPr>
          <p:cNvPr id="3" name="Título 2"/>
          <p:cNvSpPr>
            <a:spLocks noGrp="1"/>
          </p:cNvSpPr>
          <p:nvPr>
            <p:ph type="title"/>
          </p:nvPr>
        </p:nvSpPr>
        <p:spPr/>
        <p:txBody>
          <a:bodyPr/>
          <a:lstStyle/>
          <a:p>
            <a:r>
              <a:rPr lang="pt-BR" dirty="0"/>
              <a:t>Exercícios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dirty="0"/>
              <a:t>Para cada um dos tipos primitivos existe uma chamada do método para retornar o valor especificado na entrada de dados, sempre seguindo o formato </a:t>
            </a:r>
            <a:r>
              <a:rPr lang="pt-BR" dirty="0" err="1"/>
              <a:t>nextTipoDado</a:t>
            </a:r>
            <a:r>
              <a:rPr lang="pt-BR" dirty="0"/>
              <a:t>(). </a:t>
            </a:r>
          </a:p>
          <a:p>
            <a:pPr algn="just"/>
            <a:r>
              <a:rPr lang="pt-BR" dirty="0"/>
              <a:t>Dessa forma, são invocados alguns dos métodos principais que correspondem com a assinatura que retorna um valor do tipo que foi invocado. </a:t>
            </a:r>
          </a:p>
          <a:p>
            <a:pPr algn="just"/>
            <a:endParaRPr lang="pt-BR" sz="2800" dirty="0"/>
          </a:p>
          <a:p>
            <a:pPr algn="just">
              <a:buNone/>
            </a:pPr>
            <a:r>
              <a:rPr lang="pt-BR" sz="2800" dirty="0"/>
              <a:t>	</a:t>
            </a:r>
          </a:p>
          <a:p>
            <a:pPr algn="just">
              <a:buNone/>
            </a:pPr>
            <a:endParaRPr lang="pt-BR" sz="2800" dirty="0"/>
          </a:p>
        </p:txBody>
      </p:sp>
      <p:sp>
        <p:nvSpPr>
          <p:cNvPr id="3" name="Título 2"/>
          <p:cNvSpPr>
            <a:spLocks noGrp="1"/>
          </p:cNvSpPr>
          <p:nvPr>
            <p:ph type="title"/>
          </p:nvPr>
        </p:nvSpPr>
        <p:spPr/>
        <p:txBody>
          <a:bodyPr>
            <a:normAutofit/>
          </a:bodyPr>
          <a:lstStyle/>
          <a:p>
            <a:r>
              <a:rPr lang="pt-BR" dirty="0"/>
              <a:t>System.in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4972008"/>
          </a:xfrm>
        </p:spPr>
        <p:txBody>
          <a:bodyPr>
            <a:normAutofit/>
          </a:bodyPr>
          <a:lstStyle/>
          <a:p>
            <a:pPr algn="just"/>
            <a:r>
              <a:rPr lang="pt-BR" sz="2800" dirty="0"/>
              <a:t>Scanner entra= </a:t>
            </a:r>
            <a:r>
              <a:rPr lang="pt-BR" sz="2800" dirty="0" err="1"/>
              <a:t>new</a:t>
            </a:r>
            <a:r>
              <a:rPr lang="pt-BR" sz="2800" dirty="0"/>
              <a:t> Scanner(System.in); </a:t>
            </a:r>
          </a:p>
          <a:p>
            <a:pPr algn="just"/>
            <a:endParaRPr lang="pt-BR" sz="2800" dirty="0"/>
          </a:p>
          <a:p>
            <a:pPr lvl="1" algn="just">
              <a:buNone/>
            </a:pPr>
            <a:r>
              <a:rPr lang="pt-BR" sz="2800" dirty="0" err="1"/>
              <a:t>int</a:t>
            </a:r>
            <a:r>
              <a:rPr lang="pt-BR" sz="2800" dirty="0"/>
              <a:t> num1 = entra.</a:t>
            </a:r>
            <a:r>
              <a:rPr lang="pt-BR" sz="2800" b="1" dirty="0" err="1">
                <a:solidFill>
                  <a:srgbClr val="FF0000"/>
                </a:solidFill>
              </a:rPr>
              <a:t>nextInt</a:t>
            </a:r>
            <a:r>
              <a:rPr lang="pt-BR" sz="2800" dirty="0"/>
              <a:t>(); </a:t>
            </a:r>
          </a:p>
          <a:p>
            <a:pPr lvl="1" algn="just">
              <a:buNone/>
            </a:pPr>
            <a:r>
              <a:rPr lang="pt-BR" sz="2800" dirty="0" err="1"/>
              <a:t>float</a:t>
            </a:r>
            <a:r>
              <a:rPr lang="pt-BR" sz="2800" dirty="0"/>
              <a:t> </a:t>
            </a:r>
            <a:r>
              <a:rPr lang="pt-BR" sz="2800" dirty="0" err="1"/>
              <a:t>numF</a:t>
            </a:r>
            <a:r>
              <a:rPr lang="pt-BR" sz="2800" dirty="0"/>
              <a:t> = entra.</a:t>
            </a:r>
            <a:r>
              <a:rPr lang="pt-BR" sz="2800" b="1" dirty="0" err="1">
                <a:solidFill>
                  <a:srgbClr val="FF0000"/>
                </a:solidFill>
              </a:rPr>
              <a:t>nextFloat</a:t>
            </a:r>
            <a:r>
              <a:rPr lang="pt-BR" sz="2800" dirty="0"/>
              <a:t>(); </a:t>
            </a:r>
          </a:p>
          <a:p>
            <a:pPr lvl="1" algn="just">
              <a:buNone/>
            </a:pPr>
            <a:r>
              <a:rPr lang="pt-BR" sz="2800" dirty="0" err="1"/>
              <a:t>double</a:t>
            </a:r>
            <a:r>
              <a:rPr lang="pt-BR" sz="2800" dirty="0"/>
              <a:t> num2 = entra.</a:t>
            </a:r>
            <a:r>
              <a:rPr lang="pt-BR" sz="2800" b="1" dirty="0" err="1">
                <a:solidFill>
                  <a:srgbClr val="FF0000"/>
                </a:solidFill>
              </a:rPr>
              <a:t>nextDouble</a:t>
            </a:r>
            <a:r>
              <a:rPr lang="pt-BR" sz="2800" dirty="0"/>
              <a:t>(); </a:t>
            </a:r>
          </a:p>
          <a:p>
            <a:pPr lvl="1" algn="just">
              <a:buNone/>
            </a:pPr>
            <a:r>
              <a:rPr lang="pt-BR" sz="2800" dirty="0"/>
              <a:t>String palavra = entra.</a:t>
            </a:r>
            <a:r>
              <a:rPr lang="pt-BR" sz="2800" b="1" dirty="0" err="1">
                <a:solidFill>
                  <a:srgbClr val="FF0000"/>
                </a:solidFill>
              </a:rPr>
              <a:t>next</a:t>
            </a:r>
            <a:r>
              <a:rPr lang="pt-BR" sz="2800" dirty="0"/>
              <a:t>();</a:t>
            </a:r>
          </a:p>
          <a:p>
            <a:pPr lvl="1" algn="just">
              <a:buNone/>
            </a:pPr>
            <a:r>
              <a:rPr lang="pt-BR" sz="2800" dirty="0"/>
              <a:t>String frase = entra.</a:t>
            </a:r>
            <a:r>
              <a:rPr lang="pt-BR" sz="2800" b="1" dirty="0" err="1">
                <a:solidFill>
                  <a:srgbClr val="FF0000"/>
                </a:solidFill>
              </a:rPr>
              <a:t>nextLine</a:t>
            </a:r>
            <a:r>
              <a:rPr lang="pt-BR" sz="2800" dirty="0"/>
              <a:t>();</a:t>
            </a:r>
          </a:p>
          <a:p>
            <a:pPr lvl="1" algn="just">
              <a:buNone/>
            </a:pPr>
            <a:r>
              <a:rPr lang="pt-BR" sz="2800" dirty="0" err="1"/>
              <a:t>char</a:t>
            </a:r>
            <a:r>
              <a:rPr lang="pt-BR" sz="2800" dirty="0"/>
              <a:t> c = </a:t>
            </a:r>
            <a:r>
              <a:rPr lang="pt-BR" sz="2800" b="1" dirty="0">
                <a:solidFill>
                  <a:srgbClr val="FF0000"/>
                </a:solidFill>
              </a:rPr>
              <a:t>(</a:t>
            </a:r>
            <a:r>
              <a:rPr lang="pt-BR" sz="2800" b="1" dirty="0" err="1">
                <a:solidFill>
                  <a:srgbClr val="FF0000"/>
                </a:solidFill>
              </a:rPr>
              <a:t>char</a:t>
            </a:r>
            <a:r>
              <a:rPr lang="pt-BR" sz="2800" b="1" dirty="0">
                <a:solidFill>
                  <a:srgbClr val="FF0000"/>
                </a:solidFill>
              </a:rPr>
              <a:t>)System.in.read()</a:t>
            </a:r>
            <a:r>
              <a:rPr lang="pt-BR" sz="2800" dirty="0"/>
              <a:t>;</a:t>
            </a:r>
          </a:p>
          <a:p>
            <a:pPr algn="just">
              <a:buNone/>
            </a:pPr>
            <a:endParaRPr lang="pt-BR" sz="2800" dirty="0"/>
          </a:p>
        </p:txBody>
      </p:sp>
      <p:sp>
        <p:nvSpPr>
          <p:cNvPr id="3" name="Título 2"/>
          <p:cNvSpPr>
            <a:spLocks noGrp="1"/>
          </p:cNvSpPr>
          <p:nvPr>
            <p:ph type="title"/>
          </p:nvPr>
        </p:nvSpPr>
        <p:spPr/>
        <p:txBody>
          <a:bodyPr>
            <a:normAutofit/>
          </a:bodyPr>
          <a:lstStyle/>
          <a:p>
            <a:r>
              <a:rPr lang="pt-BR" dirty="0"/>
              <a:t>System.in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just"/>
            <a:r>
              <a:rPr lang="pt-BR" sz="2800" dirty="0"/>
              <a:t>Lendo um valor inteiro:</a:t>
            </a:r>
          </a:p>
          <a:p>
            <a:pPr lvl="2" algn="just">
              <a:buNone/>
            </a:pPr>
            <a:r>
              <a:rPr lang="pt-BR" sz="2400" dirty="0"/>
              <a:t>Scanner entra = </a:t>
            </a:r>
            <a:r>
              <a:rPr lang="pt-BR" sz="2400" dirty="0" err="1"/>
              <a:t>new</a:t>
            </a:r>
            <a:r>
              <a:rPr lang="pt-BR" sz="2400" dirty="0"/>
              <a:t> Scanner(System.in); </a:t>
            </a:r>
          </a:p>
          <a:p>
            <a:pPr lvl="2" algn="just">
              <a:buNone/>
            </a:pPr>
            <a:r>
              <a:rPr lang="pt-BR" sz="2400" dirty="0" err="1"/>
              <a:t>int</a:t>
            </a:r>
            <a:r>
              <a:rPr lang="pt-BR" sz="2400" dirty="0"/>
              <a:t> </a:t>
            </a:r>
            <a:r>
              <a:rPr lang="pt-BR" sz="2400" dirty="0" err="1"/>
              <a:t>codigo</a:t>
            </a:r>
            <a:r>
              <a:rPr lang="pt-BR" sz="2400" dirty="0"/>
              <a:t> = entra.</a:t>
            </a:r>
            <a:r>
              <a:rPr lang="pt-BR" sz="2400" dirty="0" err="1"/>
              <a:t>nextInt</a:t>
            </a:r>
            <a:r>
              <a:rPr lang="pt-BR" sz="2400" dirty="0"/>
              <a:t>(); </a:t>
            </a:r>
          </a:p>
          <a:p>
            <a:pPr lvl="1" algn="just">
              <a:buNone/>
            </a:pPr>
            <a:endParaRPr lang="pt-BR" sz="2800" dirty="0"/>
          </a:p>
          <a:p>
            <a:pPr algn="just"/>
            <a:r>
              <a:rPr lang="pt-BR" sz="2800" dirty="0"/>
              <a:t>Lendo um valor real:</a:t>
            </a:r>
          </a:p>
          <a:p>
            <a:pPr lvl="2" algn="just">
              <a:buNone/>
            </a:pPr>
            <a:r>
              <a:rPr lang="pt-BR" sz="2400" dirty="0"/>
              <a:t>Scanner entra = </a:t>
            </a:r>
            <a:r>
              <a:rPr lang="pt-BR" sz="2400" dirty="0" err="1"/>
              <a:t>new</a:t>
            </a:r>
            <a:r>
              <a:rPr lang="pt-BR" sz="2400" dirty="0"/>
              <a:t> Scanner(System.in); </a:t>
            </a:r>
          </a:p>
          <a:p>
            <a:pPr lvl="2" algn="just">
              <a:buNone/>
            </a:pPr>
            <a:r>
              <a:rPr lang="pt-BR" sz="2400" dirty="0" err="1"/>
              <a:t>float</a:t>
            </a:r>
            <a:r>
              <a:rPr lang="pt-BR" sz="2400" dirty="0"/>
              <a:t> </a:t>
            </a:r>
            <a:r>
              <a:rPr lang="pt-BR" sz="2400" dirty="0" err="1"/>
              <a:t>preco</a:t>
            </a:r>
            <a:r>
              <a:rPr lang="pt-BR" sz="2400" dirty="0"/>
              <a:t> = entra.</a:t>
            </a:r>
            <a:r>
              <a:rPr lang="pt-BR" sz="2400" dirty="0" err="1"/>
              <a:t>nextFloat</a:t>
            </a:r>
            <a:r>
              <a:rPr lang="pt-BR" sz="2400" dirty="0"/>
              <a:t>(); </a:t>
            </a:r>
          </a:p>
          <a:p>
            <a:pPr lvl="2" algn="just">
              <a:buNone/>
            </a:pPr>
            <a:r>
              <a:rPr lang="pt-BR" sz="2400" dirty="0" err="1"/>
              <a:t>double</a:t>
            </a:r>
            <a:r>
              <a:rPr lang="pt-BR" sz="2400" dirty="0"/>
              <a:t> </a:t>
            </a:r>
            <a:r>
              <a:rPr lang="pt-BR" sz="2400" dirty="0" err="1"/>
              <a:t>salario</a:t>
            </a:r>
            <a:r>
              <a:rPr lang="pt-BR" sz="2400" dirty="0"/>
              <a:t> = entra.</a:t>
            </a:r>
            <a:r>
              <a:rPr lang="pt-BR" sz="2400" dirty="0" err="1"/>
              <a:t>nextDouble</a:t>
            </a:r>
            <a:r>
              <a:rPr lang="pt-BR" sz="2400" dirty="0"/>
              <a:t>(); </a:t>
            </a:r>
          </a:p>
          <a:p>
            <a:pPr lvl="1" algn="just">
              <a:buNone/>
            </a:pPr>
            <a:endParaRPr lang="pt-BR" sz="2800" dirty="0"/>
          </a:p>
          <a:p>
            <a:pPr algn="just">
              <a:buNone/>
            </a:pPr>
            <a:r>
              <a:rPr lang="pt-BR" sz="2800" dirty="0"/>
              <a:t>	</a:t>
            </a:r>
          </a:p>
          <a:p>
            <a:pPr algn="just">
              <a:buNone/>
            </a:pPr>
            <a:endParaRPr lang="pt-BR" sz="2800" dirty="0"/>
          </a:p>
        </p:txBody>
      </p:sp>
      <p:sp>
        <p:nvSpPr>
          <p:cNvPr id="3" name="Título 2"/>
          <p:cNvSpPr>
            <a:spLocks noGrp="1"/>
          </p:cNvSpPr>
          <p:nvPr>
            <p:ph type="title"/>
          </p:nvPr>
        </p:nvSpPr>
        <p:spPr/>
        <p:txBody>
          <a:bodyPr>
            <a:normAutofit/>
          </a:bodyPr>
          <a:lstStyle/>
          <a:p>
            <a:r>
              <a:rPr lang="pt-BR" dirty="0"/>
              <a:t>Leitura de valores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1481328"/>
            <a:ext cx="8229600" cy="5116024"/>
          </a:xfrm>
        </p:spPr>
        <p:txBody>
          <a:bodyPr>
            <a:normAutofit/>
          </a:bodyPr>
          <a:lstStyle/>
          <a:p>
            <a:pPr algn="just"/>
            <a:r>
              <a:rPr lang="pt-BR" sz="2400" dirty="0"/>
              <a:t>Lendo uma String </a:t>
            </a:r>
          </a:p>
          <a:p>
            <a:pPr algn="just"/>
            <a:endParaRPr lang="pt-BR" sz="2400" dirty="0"/>
          </a:p>
          <a:p>
            <a:pPr algn="just"/>
            <a:r>
              <a:rPr lang="pt-BR" sz="2400" dirty="0" err="1"/>
              <a:t>Obs</a:t>
            </a:r>
            <a:r>
              <a:rPr lang="pt-BR" sz="2400" dirty="0"/>
              <a:t>: usado para a leitura de palavras simples que não usam o caractere de espaço (ou barra de espaço):</a:t>
            </a:r>
          </a:p>
          <a:p>
            <a:pPr lvl="2" algn="just">
              <a:buNone/>
            </a:pPr>
            <a:endParaRPr lang="pt-BR" sz="2400" dirty="0"/>
          </a:p>
          <a:p>
            <a:pPr lvl="2" algn="just">
              <a:buNone/>
            </a:pPr>
            <a:r>
              <a:rPr lang="pt-BR" sz="2400" dirty="0"/>
              <a:t>Scanner entra = </a:t>
            </a:r>
            <a:r>
              <a:rPr lang="pt-BR" sz="2400" dirty="0" err="1"/>
              <a:t>new</a:t>
            </a:r>
            <a:r>
              <a:rPr lang="pt-BR" sz="2400" dirty="0"/>
              <a:t> Scanner(System.in); </a:t>
            </a:r>
          </a:p>
          <a:p>
            <a:pPr lvl="2" algn="just">
              <a:buNone/>
            </a:pPr>
            <a:r>
              <a:rPr lang="pt-BR" sz="2400" dirty="0"/>
              <a:t>String palavra = entra.</a:t>
            </a:r>
            <a:r>
              <a:rPr lang="pt-BR" sz="2400" dirty="0" err="1"/>
              <a:t>next</a:t>
            </a:r>
            <a:r>
              <a:rPr lang="pt-BR" sz="2400" dirty="0"/>
              <a:t>(); </a:t>
            </a:r>
          </a:p>
          <a:p>
            <a:pPr lvl="1" algn="just">
              <a:buNone/>
            </a:pPr>
            <a:endParaRPr lang="pt-BR" sz="2800" dirty="0"/>
          </a:p>
          <a:p>
            <a:pPr lvl="1" algn="just">
              <a:buNone/>
            </a:pPr>
            <a:endParaRPr lang="pt-BR" sz="2800" dirty="0"/>
          </a:p>
          <a:p>
            <a:pPr algn="just">
              <a:buNone/>
            </a:pPr>
            <a:r>
              <a:rPr lang="pt-BR" sz="2800" dirty="0"/>
              <a:t>	</a:t>
            </a:r>
          </a:p>
          <a:p>
            <a:pPr algn="just">
              <a:buNone/>
            </a:pPr>
            <a:endParaRPr lang="pt-BR" sz="2800" dirty="0"/>
          </a:p>
        </p:txBody>
      </p:sp>
      <p:sp>
        <p:nvSpPr>
          <p:cNvPr id="3" name="Título 2"/>
          <p:cNvSpPr>
            <a:spLocks noGrp="1"/>
          </p:cNvSpPr>
          <p:nvPr>
            <p:ph type="title"/>
          </p:nvPr>
        </p:nvSpPr>
        <p:spPr/>
        <p:txBody>
          <a:bodyPr>
            <a:normAutofit/>
          </a:bodyPr>
          <a:lstStyle/>
          <a:p>
            <a:r>
              <a:rPr lang="pt-BR" dirty="0"/>
              <a:t>Leitura de valores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sz="2400" dirty="0"/>
              <a:t>Lendo uma String </a:t>
            </a:r>
          </a:p>
          <a:p>
            <a:endParaRPr lang="pt-BR" sz="2400" dirty="0"/>
          </a:p>
          <a:p>
            <a:pPr algn="just"/>
            <a:r>
              <a:rPr lang="pt-BR" sz="2400" dirty="0" err="1"/>
              <a:t>Obs</a:t>
            </a:r>
            <a:r>
              <a:rPr lang="pt-BR" sz="2400" dirty="0"/>
              <a:t>: Na leitura consecutiva de valores numéricos e String será necessário "limpar" ou "esvaziar“ o buffer de entrada (do teclado) antes da leitura do valor String</a:t>
            </a:r>
          </a:p>
          <a:p>
            <a:pPr lvl="1" algn="just"/>
            <a:endParaRPr lang="pt-BR" sz="2400" dirty="0"/>
          </a:p>
          <a:p>
            <a:pPr lvl="1" algn="just"/>
            <a:r>
              <a:rPr lang="pt-BR" sz="2400" dirty="0"/>
              <a:t>Nesse caso use:</a:t>
            </a:r>
          </a:p>
          <a:p>
            <a:pPr lvl="1" algn="just">
              <a:buNone/>
            </a:pPr>
            <a:r>
              <a:rPr lang="pt-BR" sz="2400" dirty="0"/>
              <a:t>			entra.</a:t>
            </a:r>
            <a:r>
              <a:rPr lang="pt-BR" sz="2400" dirty="0" err="1"/>
              <a:t>nextLine</a:t>
            </a:r>
            <a:r>
              <a:rPr lang="pt-BR" sz="2400" dirty="0"/>
              <a:t>();</a:t>
            </a:r>
          </a:p>
        </p:txBody>
      </p:sp>
      <p:sp>
        <p:nvSpPr>
          <p:cNvPr id="3" name="Título 2"/>
          <p:cNvSpPr>
            <a:spLocks noGrp="1"/>
          </p:cNvSpPr>
          <p:nvPr>
            <p:ph type="title"/>
          </p:nvPr>
        </p:nvSpPr>
        <p:spPr/>
        <p:txBody>
          <a:bodyPr/>
          <a:lstStyle/>
          <a:p>
            <a:r>
              <a:rPr lang="pt-BR" dirty="0"/>
              <a:t>Leitura de valores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1481328"/>
            <a:ext cx="8291264" cy="4900000"/>
          </a:xfrm>
          <a:solidFill>
            <a:schemeClr val="bg1"/>
          </a:solidFill>
        </p:spPr>
        <p:txBody>
          <a:bodyPr>
            <a:normAutofit lnSpcReduction="10000"/>
          </a:bodyPr>
          <a:lstStyle/>
          <a:p>
            <a:r>
              <a:rPr lang="pt-BR" sz="2400" dirty="0"/>
              <a:t>Lendo um caractere</a:t>
            </a:r>
          </a:p>
          <a:p>
            <a:pPr algn="just"/>
            <a:r>
              <a:rPr lang="pt-BR" sz="2400" dirty="0"/>
              <a:t>Obs1: adicione </a:t>
            </a:r>
            <a:r>
              <a:rPr lang="pt-BR" sz="2400" dirty="0" err="1"/>
              <a:t>import</a:t>
            </a:r>
            <a:r>
              <a:rPr lang="pt-BR" sz="2400" dirty="0"/>
              <a:t> </a:t>
            </a:r>
            <a:r>
              <a:rPr lang="pt-BR" sz="2400" dirty="0" err="1"/>
              <a:t>java</a:t>
            </a:r>
            <a:r>
              <a:rPr lang="pt-BR" sz="2400" dirty="0"/>
              <a:t>.</a:t>
            </a:r>
            <a:r>
              <a:rPr lang="pt-BR" sz="2400" dirty="0" err="1"/>
              <a:t>io</a:t>
            </a:r>
            <a:r>
              <a:rPr lang="pt-BR" sz="2400" dirty="0"/>
              <a:t>.</a:t>
            </a:r>
            <a:r>
              <a:rPr lang="pt-BR" sz="2400" dirty="0" err="1"/>
              <a:t>IOException</a:t>
            </a:r>
            <a:r>
              <a:rPr lang="pt-BR" sz="2400" dirty="0"/>
              <a:t>; e o complemento </a:t>
            </a:r>
            <a:r>
              <a:rPr lang="en-US" sz="2400" dirty="0"/>
              <a:t>throws Exception </a:t>
            </a:r>
            <a:r>
              <a:rPr lang="en-US" sz="2400" dirty="0" err="1"/>
              <a:t>como</a:t>
            </a:r>
            <a:r>
              <a:rPr lang="en-US" sz="2400" dirty="0"/>
              <a:t> </a:t>
            </a:r>
            <a:r>
              <a:rPr lang="en-US" sz="2400" dirty="0" err="1"/>
              <a:t>exibido</a:t>
            </a:r>
            <a:r>
              <a:rPr lang="en-US" sz="2400" dirty="0"/>
              <a:t> a </a:t>
            </a:r>
            <a:r>
              <a:rPr lang="en-US" sz="2400" dirty="0" err="1"/>
              <a:t>seguir</a:t>
            </a:r>
            <a:r>
              <a:rPr lang="en-US" sz="2400" dirty="0"/>
              <a:t>:</a:t>
            </a:r>
            <a:endParaRPr lang="pt-BR" sz="2400" dirty="0"/>
          </a:p>
          <a:p>
            <a:pPr lvl="1" algn="just"/>
            <a:r>
              <a:rPr lang="en-US" sz="2200" dirty="0"/>
              <a:t>public static void main (String[] </a:t>
            </a:r>
            <a:r>
              <a:rPr lang="en-US" sz="2200" dirty="0" err="1"/>
              <a:t>args</a:t>
            </a:r>
            <a:r>
              <a:rPr lang="en-US" sz="2200" dirty="0"/>
              <a:t>) throws Exception </a:t>
            </a:r>
            <a:endParaRPr lang="pt-BR" sz="2200" dirty="0"/>
          </a:p>
          <a:p>
            <a:pPr lvl="1" algn="just"/>
            <a:endParaRPr lang="pt-BR" sz="2400" dirty="0"/>
          </a:p>
          <a:p>
            <a:pPr lvl="1" algn="just">
              <a:buNone/>
            </a:pPr>
            <a:r>
              <a:rPr lang="pt-BR" sz="2400" dirty="0"/>
              <a:t>System.</a:t>
            </a:r>
            <a:r>
              <a:rPr lang="pt-BR" sz="2400" dirty="0" err="1"/>
              <a:t>out.printf</a:t>
            </a:r>
            <a:r>
              <a:rPr lang="pt-BR" sz="2400" dirty="0"/>
              <a:t>("Informe uma letra: ");</a:t>
            </a:r>
          </a:p>
          <a:p>
            <a:pPr lvl="1" algn="just">
              <a:buNone/>
            </a:pPr>
            <a:r>
              <a:rPr lang="pt-BR" sz="2400" dirty="0" err="1"/>
              <a:t>char</a:t>
            </a:r>
            <a:r>
              <a:rPr lang="pt-BR" sz="2400" dirty="0"/>
              <a:t> c = (</a:t>
            </a:r>
            <a:r>
              <a:rPr lang="pt-BR" sz="2400" dirty="0" err="1"/>
              <a:t>char</a:t>
            </a:r>
            <a:r>
              <a:rPr lang="pt-BR" sz="2400" dirty="0"/>
              <a:t>)System.in.read();</a:t>
            </a:r>
          </a:p>
          <a:p>
            <a:pPr lvl="1" algn="just">
              <a:buNone/>
            </a:pPr>
            <a:endParaRPr lang="pt-BR" sz="2400" dirty="0"/>
          </a:p>
          <a:p>
            <a:pPr lvl="1" algn="just">
              <a:buNone/>
            </a:pPr>
            <a:r>
              <a:rPr lang="pt-BR" sz="2400" dirty="0"/>
              <a:t>Obs2: a cláusula </a:t>
            </a:r>
            <a:r>
              <a:rPr lang="pt-BR" sz="2400" dirty="0" err="1"/>
              <a:t>throws</a:t>
            </a:r>
            <a:r>
              <a:rPr lang="pt-BR" sz="2400" dirty="0"/>
              <a:t> indica que não será // tratado possíveis erros na entrada de dados realizada através do método "read" do pacote de classes System.in</a:t>
            </a:r>
          </a:p>
        </p:txBody>
      </p:sp>
      <p:sp>
        <p:nvSpPr>
          <p:cNvPr id="3" name="Título 2"/>
          <p:cNvSpPr>
            <a:spLocks noGrp="1"/>
          </p:cNvSpPr>
          <p:nvPr>
            <p:ph type="title"/>
          </p:nvPr>
        </p:nvSpPr>
        <p:spPr/>
        <p:txBody>
          <a:bodyPr/>
          <a:lstStyle/>
          <a:p>
            <a:r>
              <a:rPr lang="pt-BR" dirty="0"/>
              <a:t>Leitura de valores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D65867AA6370449B7E772AB1890FF3E" ma:contentTypeVersion="2" ma:contentTypeDescription="Crie um novo documento." ma:contentTypeScope="" ma:versionID="7aa45aef0ec61cdcac580164b0fd0ea2">
  <xsd:schema xmlns:xsd="http://www.w3.org/2001/XMLSchema" xmlns:xs="http://www.w3.org/2001/XMLSchema" xmlns:p="http://schemas.microsoft.com/office/2006/metadata/properties" xmlns:ns2="400632a8-4d47-46ba-9cb5-d0011c5c5f8b" targetNamespace="http://schemas.microsoft.com/office/2006/metadata/properties" ma:root="true" ma:fieldsID="285572c954515dd5f879141e6f4e1c12" ns2:_="">
    <xsd:import namespace="400632a8-4d47-46ba-9cb5-d0011c5c5f8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0632a8-4d47-46ba-9cb5-d0011c5c5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D9C5CE-687E-43B7-9620-F46BB9117280}"/>
</file>

<file path=customXml/itemProps2.xml><?xml version="1.0" encoding="utf-8"?>
<ds:datastoreItem xmlns:ds="http://schemas.openxmlformats.org/officeDocument/2006/customXml" ds:itemID="{704CDCFA-DE6E-40D6-80F5-E701A846F45E}"/>
</file>

<file path=customXml/itemProps3.xml><?xml version="1.0" encoding="utf-8"?>
<ds:datastoreItem xmlns:ds="http://schemas.openxmlformats.org/officeDocument/2006/customXml" ds:itemID="{24C0F64E-364E-42FD-9F6D-EA524B4B9A32}"/>
</file>

<file path=docProps/app.xml><?xml version="1.0" encoding="utf-8"?>
<Properties xmlns="http://schemas.openxmlformats.org/officeDocument/2006/extended-properties" xmlns:vt="http://schemas.openxmlformats.org/officeDocument/2006/docPropsVTypes">
  <Template>Concourse</Template>
  <TotalTime>1357</TotalTime>
  <Words>2976</Words>
  <Application>Microsoft Office PowerPoint</Application>
  <PresentationFormat>Apresentação na tela (4:3)</PresentationFormat>
  <Paragraphs>373</Paragraphs>
  <Slides>39</Slides>
  <Notes>12</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39</vt:i4>
      </vt:variant>
    </vt:vector>
  </HeadingPairs>
  <TitlesOfParts>
    <vt:vector size="48" baseType="lpstr">
      <vt:lpstr>Arial</vt:lpstr>
      <vt:lpstr>Calibri</vt:lpstr>
      <vt:lpstr>Lucida Sans Unicode</vt:lpstr>
      <vt:lpstr>Tahoma</vt:lpstr>
      <vt:lpstr>Verdana</vt:lpstr>
      <vt:lpstr>Wingdings</vt:lpstr>
      <vt:lpstr>Wingdings 2</vt:lpstr>
      <vt:lpstr>Wingdings 3</vt:lpstr>
      <vt:lpstr>Concurso</vt:lpstr>
      <vt:lpstr>A Linguagem Java</vt:lpstr>
      <vt:lpstr>Entrada de Dados (Classe Scanner)</vt:lpstr>
      <vt:lpstr>Entrada de Dados (Classe Scanner)</vt:lpstr>
      <vt:lpstr>System.in</vt:lpstr>
      <vt:lpstr>System.in</vt:lpstr>
      <vt:lpstr>Leitura de valores</vt:lpstr>
      <vt:lpstr>Leitura de valores</vt:lpstr>
      <vt:lpstr>Leitura de valores</vt:lpstr>
      <vt:lpstr>Leitura de valores</vt:lpstr>
      <vt:lpstr>Imprimindo conteúdo</vt:lpstr>
      <vt:lpstr>Imprimindo conteúdo</vt:lpstr>
      <vt:lpstr>Entrada de Dados (Classe Scanner)</vt:lpstr>
      <vt:lpstr>Entrada de Dados (Classe Scanner)</vt:lpstr>
      <vt:lpstr>Entrada de Dados (Classe Scanner)</vt:lpstr>
      <vt:lpstr>Estruturas Condicionais</vt:lpstr>
      <vt:lpstr>Operadores Relacionais</vt:lpstr>
      <vt:lpstr>Operadores Lógicos</vt:lpstr>
      <vt:lpstr>Tabela da Verdade – operador E</vt:lpstr>
      <vt:lpstr>Tabela da Verdade – operador OU</vt:lpstr>
      <vt:lpstr>Estrutura de Seleção Simples</vt:lpstr>
      <vt:lpstr>Exemplo de Seleção Simples</vt:lpstr>
      <vt:lpstr>Estrutura de Seleção Composta</vt:lpstr>
      <vt:lpstr>Estrutura de Seleção Composta</vt:lpstr>
      <vt:lpstr>Repetindo Ações</vt:lpstr>
      <vt:lpstr>Estrutura de Repetição</vt:lpstr>
      <vt:lpstr>1- Estrutura while</vt:lpstr>
      <vt:lpstr>1 - Estrutura while</vt:lpstr>
      <vt:lpstr>Uso de Contador</vt:lpstr>
      <vt:lpstr>Uso de Contador</vt:lpstr>
      <vt:lpstr>Observações do Uso de Contador</vt:lpstr>
      <vt:lpstr>Exemplo</vt:lpstr>
      <vt:lpstr>Códigos usados no print</vt:lpstr>
      <vt:lpstr>Exercícios</vt:lpstr>
      <vt:lpstr>Exercícios</vt:lpstr>
      <vt:lpstr>Exercícios</vt:lpstr>
      <vt:lpstr>Exercícios</vt:lpstr>
      <vt:lpstr>Exercícios</vt:lpstr>
      <vt:lpstr>Exercícios</vt:lpstr>
      <vt:lpstr>Exercícios</vt:lpstr>
    </vt:vector>
  </TitlesOfParts>
  <Company>Particular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Sandra Henriques</dc:creator>
  <cp:lastModifiedBy>SANDRA BIANCA HENRIQUES GEROLDO</cp:lastModifiedBy>
  <cp:revision>316</cp:revision>
  <dcterms:created xsi:type="dcterms:W3CDTF">2004-08-04T16:12:13Z</dcterms:created>
  <dcterms:modified xsi:type="dcterms:W3CDTF">2022-09-08T13:47:12Z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0x0101005D65867AA6370449B7E772AB1890FF3E</vt:lpwstr>
  </property>
</Properties>
</file>