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2.tif"/><Relationship Id="rId4" Type="http://schemas.openxmlformats.org/officeDocument/2006/relationships/image" Target="../media/image4.tif"/><Relationship Id="rId5" Type="http://schemas.openxmlformats.org/officeDocument/2006/relationships/image" Target="../media/image5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hyperlink" Target="mailto:hector@megsoftconsulting.com" TargetMode="External"/><Relationship Id="rId4" Type="http://schemas.openxmlformats.org/officeDocument/2006/relationships/image" Target="../media/image1.tif"/><Relationship Id="rId5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tif"/><Relationship Id="rId4" Type="http://schemas.openxmlformats.org/officeDocument/2006/relationships/image" Target="../media/image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2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2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2.tif"/><Relationship Id="rId4" Type="http://schemas.openxmlformats.org/officeDocument/2006/relationships/image" Target="../media/image4.tif"/><Relationship Id="rId5" Type="http://schemas.openxmlformats.org/officeDocument/2006/relationships/image" Target="../media/image5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xfrm>
            <a:off x="1524000" y="2900190"/>
            <a:ext cx="9144000" cy="105762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Diplomado</a:t>
            </a:r>
            <a:r>
              <a:rPr b="1"/>
              <a:t> </a:t>
            </a:r>
            <a:r>
              <a:rPr b="1">
                <a:solidFill>
                  <a:srgbClr val="EE4324"/>
                </a:solidFill>
              </a:rPr>
              <a:t>Xamarin</a:t>
            </a:r>
          </a:p>
        </p:txBody>
      </p:sp>
      <p:pic>
        <p:nvPicPr>
          <p:cNvPr id="11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44352" y="5947981"/>
            <a:ext cx="1881888" cy="772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5861" y="6148468"/>
            <a:ext cx="1606779" cy="3664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31038" y="6148468"/>
            <a:ext cx="1730595" cy="369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itle 1"/>
          <p:cNvSpPr txBox="1"/>
          <p:nvPr/>
        </p:nvSpPr>
        <p:spPr>
          <a:xfrm>
            <a:off x="1524000" y="3957811"/>
            <a:ext cx="9144000" cy="57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 algn="ctr">
              <a:lnSpc>
                <a:spcPct val="90000"/>
              </a:lnSpc>
              <a:defRPr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Day </a:t>
            </a:r>
            <a:r>
              <a:rPr b="1">
                <a:solidFill>
                  <a:srgbClr val="EE4324"/>
                </a:solidFill>
              </a:rP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7"/>
          <p:cNvSpPr txBox="1"/>
          <p:nvPr>
            <p:ph type="title"/>
          </p:nvPr>
        </p:nvSpPr>
        <p:spPr>
          <a:xfrm>
            <a:off x="804689" y="514680"/>
            <a:ext cx="10515601" cy="1902594"/>
          </a:xfrm>
          <a:prstGeom prst="rect">
            <a:avLst/>
          </a:prstGeom>
        </p:spPr>
        <p:txBody>
          <a:bodyPr/>
          <a:lstStyle>
            <a:lvl1pPr algn="ctr">
              <a:defRPr sz="9600"/>
            </a:lvl1pPr>
          </a:lstStyle>
          <a:p>
            <a:pPr/>
            <a:r>
              <a:t>Feedback</a:t>
            </a:r>
          </a:p>
        </p:txBody>
      </p:sp>
      <p:grpSp>
        <p:nvGrpSpPr>
          <p:cNvPr id="181" name="Group 4"/>
          <p:cNvGrpSpPr/>
          <p:nvPr/>
        </p:nvGrpSpPr>
        <p:grpSpPr>
          <a:xfrm>
            <a:off x="238989" y="6431358"/>
            <a:ext cx="11782984" cy="345429"/>
            <a:chOff x="0" y="0"/>
            <a:chExt cx="11782983" cy="345427"/>
          </a:xfrm>
        </p:grpSpPr>
        <p:pic>
          <p:nvPicPr>
            <p:cNvPr id="178" name="Picture 5" descr="Picture 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52055" cy="25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" name="TextBox 6"/>
            <p:cNvSpPr txBox="1"/>
            <p:nvPr/>
          </p:nvSpPr>
          <p:spPr>
            <a:xfrm>
              <a:off x="9705111" y="80454"/>
              <a:ext cx="2077873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info@megsoftconsulting.com</a:t>
              </a:r>
            </a:p>
          </p:txBody>
        </p:sp>
        <p:pic>
          <p:nvPicPr>
            <p:cNvPr id="180" name="Picture 10" descr="Picture 1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55998" y="125304"/>
              <a:ext cx="201069" cy="2010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2" name="Title 7"/>
          <p:cNvSpPr txBox="1"/>
          <p:nvPr/>
        </p:nvSpPr>
        <p:spPr>
          <a:xfrm>
            <a:off x="804689" y="3405679"/>
            <a:ext cx="1051560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lnSpc>
                <a:spcPct val="90000"/>
              </a:lnSpc>
              <a:defRPr sz="5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http://bit.ly/FeedbackXam</a:t>
            </a:r>
          </a:p>
        </p:txBody>
      </p:sp>
      <p:pic>
        <p:nvPicPr>
          <p:cNvPr id="183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1043" y="715315"/>
            <a:ext cx="1914707" cy="17019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icture 11" descr="Picture 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30644" y="894925"/>
            <a:ext cx="2311662" cy="1323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2764" y="1895763"/>
            <a:ext cx="3053773" cy="3053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ontent Placeholder 6"/>
          <p:cNvSpPr txBox="1"/>
          <p:nvPr>
            <p:ph type="body" sz="half" idx="4294967295"/>
          </p:nvPr>
        </p:nvSpPr>
        <p:spPr>
          <a:xfrm>
            <a:off x="626718" y="2443123"/>
            <a:ext cx="6118856" cy="301400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400"/>
            </a:pPr>
            <a:r>
              <a:t>Raul Montero</a:t>
            </a:r>
          </a:p>
          <a:p>
            <a:pPr marL="0" indent="0">
              <a:buSzTx/>
              <a:buNone/>
              <a:defRPr sz="2000"/>
            </a:pPr>
            <a:r>
              <a:t>Megsoft Consulting, Inc.</a:t>
            </a:r>
          </a:p>
          <a:p>
            <a:pPr marL="0" indent="0">
              <a:buSzTx/>
              <a:buNone/>
              <a:defRPr sz="2000"/>
            </a:pPr>
            <a:r>
              <a:t>Email: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raul@megsoftconsulting.com</a:t>
            </a:r>
          </a:p>
        </p:txBody>
      </p:sp>
      <p:pic>
        <p:nvPicPr>
          <p:cNvPr id="119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09959" y="5673699"/>
            <a:ext cx="3605039" cy="1084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6719" y="5457128"/>
            <a:ext cx="1243584" cy="1182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3" name="Content Placeholder 6"/>
          <p:cNvSpPr txBox="1"/>
          <p:nvPr>
            <p:ph type="body" idx="1"/>
          </p:nvPr>
        </p:nvSpPr>
        <p:spPr>
          <a:xfrm>
            <a:off x="838200" y="1984442"/>
            <a:ext cx="10515600" cy="4192522"/>
          </a:xfrm>
          <a:prstGeom prst="rect">
            <a:avLst/>
          </a:prstGeom>
        </p:spPr>
        <p:txBody>
          <a:bodyPr/>
          <a:lstStyle/>
          <a:p>
            <a:pPr/>
            <a:r>
              <a:t>Welcome!</a:t>
            </a:r>
          </a:p>
          <a:p>
            <a:pPr/>
            <a:r>
              <a:t>Checklist</a:t>
            </a:r>
          </a:p>
          <a:p>
            <a:pPr/>
            <a:r>
              <a:t>Technical Overview &amp; Rules</a:t>
            </a:r>
          </a:p>
          <a:p>
            <a:pPr/>
            <a:r>
              <a:t>Xamarin Challenge</a:t>
            </a:r>
          </a:p>
          <a:p>
            <a:pPr/>
            <a:r>
              <a:t>Project Evaluations</a:t>
            </a:r>
          </a:p>
          <a:p>
            <a:pPr/>
            <a:r>
              <a:t>Certificate</a:t>
            </a:r>
          </a:p>
        </p:txBody>
      </p:sp>
      <p:grpSp>
        <p:nvGrpSpPr>
          <p:cNvPr id="127" name="Group 5"/>
          <p:cNvGrpSpPr/>
          <p:nvPr/>
        </p:nvGrpSpPr>
        <p:grpSpPr>
          <a:xfrm>
            <a:off x="238989" y="6431358"/>
            <a:ext cx="11782984" cy="345429"/>
            <a:chOff x="0" y="0"/>
            <a:chExt cx="11782983" cy="345427"/>
          </a:xfrm>
        </p:grpSpPr>
        <p:pic>
          <p:nvPicPr>
            <p:cNvPr id="124" name="Picture 7" descr="Picture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52055" cy="25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" name="TextBox 10"/>
            <p:cNvSpPr txBox="1"/>
            <p:nvPr/>
          </p:nvSpPr>
          <p:spPr>
            <a:xfrm>
              <a:off x="9705111" y="80454"/>
              <a:ext cx="2077873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info@megsoftconsulting.com</a:t>
              </a:r>
            </a:p>
          </p:txBody>
        </p:sp>
        <p:pic>
          <p:nvPicPr>
            <p:cNvPr id="126" name="Picture 11" descr="Picture 1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55998" y="125304"/>
              <a:ext cx="201069" cy="2010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8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21456" y="1745314"/>
            <a:ext cx="4128662" cy="2968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Wifi</a:t>
            </a:r>
          </a:p>
        </p:txBody>
      </p:sp>
      <p:sp>
        <p:nvSpPr>
          <p:cNvPr id="131" name="Content Placeholder 14"/>
          <p:cNvSpPr txBox="1"/>
          <p:nvPr>
            <p:ph type="body" sz="half" idx="1"/>
          </p:nvPr>
        </p:nvSpPr>
        <p:spPr>
          <a:xfrm>
            <a:off x="838199" y="1825625"/>
            <a:ext cx="5826762" cy="4351338"/>
          </a:xfrm>
          <a:prstGeom prst="rect">
            <a:avLst/>
          </a:prstGeom>
        </p:spPr>
        <p:txBody>
          <a:bodyPr/>
          <a:lstStyle/>
          <a:p>
            <a:pPr/>
            <a:r>
              <a:t>SSID: MSFTGuest</a:t>
            </a:r>
          </a:p>
          <a:p>
            <a:pPr/>
            <a:r>
              <a:t>Option: Event Attendee Code</a:t>
            </a:r>
          </a:p>
          <a:p>
            <a:pPr/>
            <a:r>
              <a:t>Code: </a:t>
            </a:r>
            <a:r>
              <a:rPr b="1"/>
              <a:t>msevent48sm</a:t>
            </a:r>
          </a:p>
        </p:txBody>
      </p:sp>
      <p:grpSp>
        <p:nvGrpSpPr>
          <p:cNvPr id="135" name="Group 10"/>
          <p:cNvGrpSpPr/>
          <p:nvPr/>
        </p:nvGrpSpPr>
        <p:grpSpPr>
          <a:xfrm>
            <a:off x="238989" y="6431358"/>
            <a:ext cx="11782984" cy="345429"/>
            <a:chOff x="0" y="0"/>
            <a:chExt cx="11782983" cy="345427"/>
          </a:xfrm>
        </p:grpSpPr>
        <p:pic>
          <p:nvPicPr>
            <p:cNvPr id="132" name="Picture 11" descr="Picture 1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52055" cy="25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3" name="TextBox 12"/>
            <p:cNvSpPr txBox="1"/>
            <p:nvPr/>
          </p:nvSpPr>
          <p:spPr>
            <a:xfrm>
              <a:off x="9705111" y="80454"/>
              <a:ext cx="2077873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info@megsoftconsulting.com</a:t>
              </a:r>
            </a:p>
          </p:txBody>
        </p:sp>
        <p:pic>
          <p:nvPicPr>
            <p:cNvPr id="134" name="Picture 13" descr="Picture 1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55998" y="125304"/>
              <a:ext cx="201069" cy="2010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6" name="Picture 15" descr="Pictur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67599" y="1201499"/>
            <a:ext cx="4010414" cy="4431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4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Before we begin - Checklist</a:t>
            </a:r>
          </a:p>
        </p:txBody>
      </p:sp>
      <p:sp>
        <p:nvSpPr>
          <p:cNvPr id="139" name="Text Placeholder 1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pPr/>
            <a:r>
              <a:t>MAC</a:t>
            </a:r>
          </a:p>
        </p:txBody>
      </p:sp>
      <p:sp>
        <p:nvSpPr>
          <p:cNvPr id="140" name="Content Placeholder 6"/>
          <p:cNvSpPr txBox="1"/>
          <p:nvPr/>
        </p:nvSpPr>
        <p:spPr>
          <a:xfrm>
            <a:off x="839787" y="2505075"/>
            <a:ext cx="5157789" cy="3684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1600"/>
            </a:pPr>
            <a:r>
              <a:t>IDE</a:t>
            </a:r>
            <a:endParaRPr sz="2800"/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600"/>
            </a:pPr>
            <a:r>
              <a:t>Xamarin Studio 6.2.1 or</a:t>
            </a:r>
            <a:endParaRPr sz="2400"/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600"/>
            </a:pPr>
            <a:r>
              <a:t>Visual Studio for MAC Preview (latest)</a:t>
            </a:r>
            <a:endParaRPr sz="2400"/>
          </a:p>
          <a:p>
            <a:pPr>
              <a:lnSpc>
                <a:spcPct val="90000"/>
              </a:lnSpc>
              <a:spcBef>
                <a:spcPts val="1000"/>
              </a:spcBef>
              <a:defRPr b="1" sz="1600"/>
            </a:pPr>
            <a:r>
              <a:t>Java</a:t>
            </a:r>
            <a:endParaRPr sz="2800"/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600"/>
            </a:pPr>
            <a:r>
              <a:t>JDK 1.8.0_121</a:t>
            </a:r>
            <a:endParaRPr sz="2400"/>
          </a:p>
          <a:p>
            <a:pPr>
              <a:lnSpc>
                <a:spcPct val="90000"/>
              </a:lnSpc>
              <a:spcBef>
                <a:spcPts val="1000"/>
              </a:spcBef>
              <a:defRPr b="1" sz="1600"/>
            </a:pPr>
            <a:r>
              <a:t>Android SDK</a:t>
            </a:r>
            <a:endParaRPr sz="2800"/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600"/>
            </a:pPr>
            <a:r>
              <a:t>Android 6.0</a:t>
            </a:r>
            <a:endParaRPr sz="2400"/>
          </a:p>
          <a:p>
            <a:pPr>
              <a:lnSpc>
                <a:spcPct val="90000"/>
              </a:lnSpc>
              <a:spcBef>
                <a:spcPts val="1000"/>
              </a:spcBef>
              <a:defRPr b="1" sz="1600"/>
            </a:pPr>
            <a:r>
              <a:t>iOS SDK</a:t>
            </a:r>
            <a:endParaRPr sz="2800"/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600"/>
            </a:pPr>
            <a:r>
              <a:t>X Code 8.3</a:t>
            </a:r>
          </a:p>
        </p:txBody>
      </p:sp>
      <p:sp>
        <p:nvSpPr>
          <p:cNvPr id="141" name="Text Placeholder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SzTx/>
              <a:buFontTx/>
              <a:buNone/>
              <a:defRPr b="1" sz="3200"/>
            </a:lvl1pPr>
          </a:lstStyle>
          <a:p>
            <a:pPr/>
            <a:r>
              <a:t>PC</a:t>
            </a:r>
          </a:p>
        </p:txBody>
      </p:sp>
      <p:sp>
        <p:nvSpPr>
          <p:cNvPr id="142" name="Content Placeholder 3"/>
          <p:cNvSpPr txBox="1"/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1" sz="1600"/>
            </a:pPr>
            <a:r>
              <a:t>IDE</a:t>
            </a:r>
            <a:endParaRPr sz="2800"/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600"/>
            </a:pPr>
            <a:r>
              <a:t>Visual Studio 2017 w/ Xamarin for Visual Studio or</a:t>
            </a:r>
            <a:endParaRPr sz="2400"/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600"/>
            </a:pPr>
            <a:r>
              <a:t>Visual Studio 2015 w/ Xamarin for Visual Studio (4.3.0.795)</a:t>
            </a:r>
            <a:endParaRPr sz="2400"/>
          </a:p>
          <a:p>
            <a:pPr>
              <a:lnSpc>
                <a:spcPct val="90000"/>
              </a:lnSpc>
              <a:spcBef>
                <a:spcPts val="1000"/>
              </a:spcBef>
              <a:defRPr b="1" sz="1600"/>
            </a:pPr>
            <a:r>
              <a:t>Java</a:t>
            </a: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600"/>
            </a:pPr>
            <a:r>
              <a:t>JDK 1.8.0_121</a:t>
            </a:r>
            <a:endParaRPr sz="2400"/>
          </a:p>
          <a:p>
            <a:pPr>
              <a:lnSpc>
                <a:spcPct val="90000"/>
              </a:lnSpc>
              <a:spcBef>
                <a:spcPts val="1000"/>
              </a:spcBef>
              <a:defRPr b="1" sz="1600"/>
            </a:pPr>
            <a:r>
              <a:t>Android SDK</a:t>
            </a:r>
            <a:endParaRPr sz="2800"/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600"/>
            </a:pPr>
            <a:r>
              <a:t>Android 6.0</a:t>
            </a:r>
            <a:endParaRPr sz="2400"/>
          </a:p>
          <a:p>
            <a:pPr>
              <a:lnSpc>
                <a:spcPct val="90000"/>
              </a:lnSpc>
              <a:spcBef>
                <a:spcPts val="1000"/>
              </a:spcBef>
              <a:defRPr b="1" sz="1600"/>
            </a:pPr>
            <a:r>
              <a:t>Mac?</a:t>
            </a:r>
            <a:endParaRPr sz="2800"/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600"/>
            </a:pPr>
            <a:r>
              <a:t>If you plan on testing with iOS then you need network access to a Mac w/ X Code 8.3</a:t>
            </a:r>
          </a:p>
        </p:txBody>
      </p:sp>
      <p:grpSp>
        <p:nvGrpSpPr>
          <p:cNvPr id="146" name="Group 10"/>
          <p:cNvGrpSpPr/>
          <p:nvPr/>
        </p:nvGrpSpPr>
        <p:grpSpPr>
          <a:xfrm>
            <a:off x="238989" y="6431358"/>
            <a:ext cx="11782984" cy="345429"/>
            <a:chOff x="0" y="0"/>
            <a:chExt cx="11782983" cy="345427"/>
          </a:xfrm>
        </p:grpSpPr>
        <p:pic>
          <p:nvPicPr>
            <p:cNvPr id="143" name="Picture 11" descr="Picture 1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52055" cy="25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4" name="TextBox 12"/>
            <p:cNvSpPr txBox="1"/>
            <p:nvPr/>
          </p:nvSpPr>
          <p:spPr>
            <a:xfrm>
              <a:off x="9705111" y="80454"/>
              <a:ext cx="2077873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info@megsoftconsulting.com</a:t>
              </a:r>
            </a:p>
          </p:txBody>
        </p:sp>
        <p:pic>
          <p:nvPicPr>
            <p:cNvPr id="145" name="Picture 13" descr="Picture 1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55998" y="125304"/>
              <a:ext cx="201069" cy="2010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7"/>
          <p:cNvSpPr txBox="1"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>
            <a:lvl1pPr algn="ctr">
              <a:defRPr sz="8800"/>
            </a:lvl1pPr>
          </a:lstStyle>
          <a:p>
            <a:pPr/>
            <a:r>
              <a:t>What is the Xamarin Challenge?</a:t>
            </a:r>
          </a:p>
        </p:txBody>
      </p:sp>
      <p:grpSp>
        <p:nvGrpSpPr>
          <p:cNvPr id="152" name="Group 4"/>
          <p:cNvGrpSpPr/>
          <p:nvPr/>
        </p:nvGrpSpPr>
        <p:grpSpPr>
          <a:xfrm>
            <a:off x="238989" y="6431358"/>
            <a:ext cx="11782984" cy="345429"/>
            <a:chOff x="0" y="0"/>
            <a:chExt cx="11782983" cy="345427"/>
          </a:xfrm>
        </p:grpSpPr>
        <p:pic>
          <p:nvPicPr>
            <p:cNvPr id="149" name="Picture 5" descr="Picture 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52055" cy="25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0" name="TextBox 6"/>
            <p:cNvSpPr txBox="1"/>
            <p:nvPr/>
          </p:nvSpPr>
          <p:spPr>
            <a:xfrm>
              <a:off x="9705111" y="80454"/>
              <a:ext cx="2077873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info@megsoftconsulting.com</a:t>
              </a:r>
            </a:p>
          </p:txBody>
        </p:sp>
        <p:pic>
          <p:nvPicPr>
            <p:cNvPr id="151" name="Picture 10" descr="Picture 1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55998" y="125304"/>
              <a:ext cx="201069" cy="2010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Rules</a:t>
            </a:r>
          </a:p>
        </p:txBody>
      </p:sp>
      <p:sp>
        <p:nvSpPr>
          <p:cNvPr id="155" name="Content Placeholder 6"/>
          <p:cNvSpPr txBox="1"/>
          <p:nvPr>
            <p:ph type="body" idx="1"/>
          </p:nvPr>
        </p:nvSpPr>
        <p:spPr>
          <a:xfrm>
            <a:off x="838200" y="1984442"/>
            <a:ext cx="10515600" cy="4192522"/>
          </a:xfrm>
          <a:prstGeom prst="rect">
            <a:avLst/>
          </a:prstGeom>
        </p:spPr>
        <p:txBody>
          <a:bodyPr/>
          <a:lstStyle/>
          <a:p>
            <a:pPr/>
            <a:r>
              <a:t>Download the Starter Xamarin Project</a:t>
            </a:r>
          </a:p>
          <a:p>
            <a:pPr/>
            <a:r>
              <a:t>Complete the Tasks</a:t>
            </a:r>
          </a:p>
          <a:p>
            <a:pPr/>
            <a:r>
              <a:t>Upload your project to Github.com</a:t>
            </a:r>
          </a:p>
          <a:p>
            <a:pPr/>
            <a:r>
              <a:t>You will be evaluated by one of the Technical Staff members</a:t>
            </a:r>
          </a:p>
          <a:p>
            <a:pPr/>
            <a:r>
              <a:t>Upon completion you will receive a Certificate of Completion (digital)</a:t>
            </a:r>
          </a:p>
        </p:txBody>
      </p:sp>
      <p:grpSp>
        <p:nvGrpSpPr>
          <p:cNvPr id="159" name="Group 5"/>
          <p:cNvGrpSpPr/>
          <p:nvPr/>
        </p:nvGrpSpPr>
        <p:grpSpPr>
          <a:xfrm>
            <a:off x="238989" y="6431358"/>
            <a:ext cx="11782984" cy="345429"/>
            <a:chOff x="0" y="0"/>
            <a:chExt cx="11782983" cy="345427"/>
          </a:xfrm>
        </p:grpSpPr>
        <p:pic>
          <p:nvPicPr>
            <p:cNvPr id="156" name="Picture 7" descr="Picture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52055" cy="25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7" name="TextBox 10"/>
            <p:cNvSpPr txBox="1"/>
            <p:nvPr/>
          </p:nvSpPr>
          <p:spPr>
            <a:xfrm>
              <a:off x="9705111" y="80454"/>
              <a:ext cx="2077873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info@megsoftconsulting.com</a:t>
              </a:r>
            </a:p>
          </p:txBody>
        </p:sp>
        <p:pic>
          <p:nvPicPr>
            <p:cNvPr id="158" name="Picture 11" descr="Picture 1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55998" y="125304"/>
              <a:ext cx="201069" cy="2010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7"/>
          <p:cNvSpPr txBox="1"/>
          <p:nvPr>
            <p:ph type="title"/>
          </p:nvPr>
        </p:nvSpPr>
        <p:spPr>
          <a:xfrm>
            <a:off x="804689" y="514680"/>
            <a:ext cx="10515601" cy="1902594"/>
          </a:xfrm>
          <a:prstGeom prst="rect">
            <a:avLst/>
          </a:prstGeom>
        </p:spPr>
        <p:txBody>
          <a:bodyPr/>
          <a:lstStyle>
            <a:lvl1pPr algn="ctr">
              <a:defRPr sz="11500"/>
            </a:lvl1pPr>
          </a:lstStyle>
          <a:p>
            <a:pPr/>
            <a:r>
              <a:t>Materials</a:t>
            </a:r>
          </a:p>
        </p:txBody>
      </p:sp>
      <p:grpSp>
        <p:nvGrpSpPr>
          <p:cNvPr id="165" name="Group 4"/>
          <p:cNvGrpSpPr/>
          <p:nvPr/>
        </p:nvGrpSpPr>
        <p:grpSpPr>
          <a:xfrm>
            <a:off x="238989" y="6431358"/>
            <a:ext cx="11782984" cy="345429"/>
            <a:chOff x="0" y="0"/>
            <a:chExt cx="11782983" cy="345427"/>
          </a:xfrm>
        </p:grpSpPr>
        <p:pic>
          <p:nvPicPr>
            <p:cNvPr id="162" name="Picture 5" descr="Picture 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52055" cy="25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" name="TextBox 6"/>
            <p:cNvSpPr txBox="1"/>
            <p:nvPr/>
          </p:nvSpPr>
          <p:spPr>
            <a:xfrm>
              <a:off x="9705111" y="80454"/>
              <a:ext cx="2077873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info@megsoftconsulting.com</a:t>
              </a:r>
            </a:p>
          </p:txBody>
        </p:sp>
        <p:pic>
          <p:nvPicPr>
            <p:cNvPr id="164" name="Picture 10" descr="Picture 1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55998" y="125304"/>
              <a:ext cx="201069" cy="2010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6" name="Title 7"/>
          <p:cNvSpPr txBox="1"/>
          <p:nvPr/>
        </p:nvSpPr>
        <p:spPr>
          <a:xfrm>
            <a:off x="804689" y="2250390"/>
            <a:ext cx="10515601" cy="344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algn="ctr">
              <a:lnSpc>
                <a:spcPct val="90000"/>
              </a:lnSpc>
              <a:defRPr sz="4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Repository:</a:t>
            </a:r>
            <a:endParaRPr sz="6000"/>
          </a:p>
          <a:p>
            <a:pPr algn="ctr">
              <a:lnSpc>
                <a:spcPct val="90000"/>
              </a:lnSpc>
              <a:defRPr sz="4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https://github.com/RaulMonteroC/DiplomadoMSDay5</a:t>
            </a:r>
          </a:p>
          <a:p>
            <a:pPr algn="ctr">
              <a:lnSpc>
                <a:spcPct val="90000"/>
              </a:lnSpc>
              <a:defRPr sz="4000"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 algn="ctr">
              <a:lnSpc>
                <a:spcPct val="90000"/>
              </a:lnSpc>
              <a:defRPr sz="4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Requirements:</a:t>
            </a:r>
            <a:endParaRPr sz="6000"/>
          </a:p>
          <a:p>
            <a:pPr algn="ctr">
              <a:lnSpc>
                <a:spcPct val="90000"/>
              </a:lnSpc>
              <a:defRPr sz="4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http://bit.ly/2sZ2lB4</a:t>
            </a:r>
          </a:p>
        </p:txBody>
      </p:sp>
      <p:pic>
        <p:nvPicPr>
          <p:cNvPr id="167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1043" y="715315"/>
            <a:ext cx="1914707" cy="17019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icture 11" descr="Picture 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30644" y="894925"/>
            <a:ext cx="2311662" cy="1323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de Challenge Tasks"/>
          <p:cNvSpPr txBox="1"/>
          <p:nvPr>
            <p:ph type="ctrTitle"/>
          </p:nvPr>
        </p:nvSpPr>
        <p:spPr>
          <a:xfrm>
            <a:off x="1524000" y="665162"/>
            <a:ext cx="9144000" cy="1207593"/>
          </a:xfrm>
          <a:prstGeom prst="rect">
            <a:avLst/>
          </a:prstGeom>
        </p:spPr>
        <p:txBody>
          <a:bodyPr/>
          <a:lstStyle/>
          <a:p>
            <a:pPr/>
            <a:r>
              <a:t>Code Challenge Tasks</a:t>
            </a:r>
          </a:p>
        </p:txBody>
      </p:sp>
      <p:sp>
        <p:nvSpPr>
          <p:cNvPr id="171" name="Create a page that holds the job listing…"/>
          <p:cNvSpPr txBox="1"/>
          <p:nvPr>
            <p:ph type="subTitle" sz="half" idx="1"/>
          </p:nvPr>
        </p:nvSpPr>
        <p:spPr>
          <a:xfrm>
            <a:off x="444500" y="2581530"/>
            <a:ext cx="5873977" cy="4195699"/>
          </a:xfrm>
          <a:prstGeom prst="rect">
            <a:avLst/>
          </a:prstGeom>
        </p:spPr>
        <p:txBody>
          <a:bodyPr/>
          <a:lstStyle/>
          <a:p>
            <a:pPr marL="320842" indent="-320842" algn="l">
              <a:buSzPct val="100000"/>
              <a:buAutoNum type="arabicPeriod" startAt="1"/>
            </a:pPr>
            <a:r>
              <a:t> Create a page that holds the job listing</a:t>
            </a:r>
          </a:p>
          <a:p>
            <a:pPr marL="320842" indent="-320842" algn="l">
              <a:buSzPct val="100000"/>
              <a:buAutoNum type="arabicPeriod" startAt="1"/>
            </a:pPr>
            <a:r>
              <a:t> Create a page with the job details</a:t>
            </a:r>
          </a:p>
          <a:p>
            <a:pPr marL="320842" indent="-320842" algn="l">
              <a:buSzPct val="100000"/>
              <a:buAutoNum type="arabicPeriod" startAt="1"/>
            </a:pPr>
            <a:r>
              <a:t> Configure prism (navigation and IoC)</a:t>
            </a:r>
          </a:p>
          <a:p>
            <a:pPr marL="320842" indent="-320842" algn="l">
              <a:buSzPct val="100000"/>
              <a:buAutoNum type="arabicPeriod" startAt="1"/>
            </a:pPr>
            <a:r>
              <a:t> Load data from azure service</a:t>
            </a:r>
          </a:p>
          <a:p>
            <a:pPr marL="320842" indent="-320842" algn="l">
              <a:buSzPct val="100000"/>
              <a:buAutoNum type="arabicPeriod" startAt="1"/>
            </a:pPr>
            <a:r>
              <a:t> Navigate from a job list item to the details page and load all the information</a:t>
            </a:r>
          </a:p>
        </p:txBody>
      </p:sp>
      <p:pic>
        <p:nvPicPr>
          <p:cNvPr id="17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4244" y="800000"/>
            <a:ext cx="1207592" cy="1207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860" y="467184"/>
            <a:ext cx="1603550" cy="1603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imulator Screen Shot Jun 30, 2017, 11.32.04 AM.png" descr="Simulator Screen Shot Jun 30, 2017, 11.32.04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29900" y="2581530"/>
            <a:ext cx="2358901" cy="419569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0" dir="5400000">
              <a:srgbClr val="000000">
                <a:alpha val="37710"/>
              </a:srgbClr>
            </a:outerShdw>
          </a:effectLst>
        </p:spPr>
      </p:pic>
      <p:pic>
        <p:nvPicPr>
          <p:cNvPr id="175" name="Simulator Screen Shot Jun 30, 2017, 11.32.16 AM.png" descr="Simulator Screen Shot Jun 30, 2017, 11.32.16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00224" y="2581530"/>
            <a:ext cx="2358901" cy="419569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0" dir="5400000">
              <a:srgbClr val="000000">
                <a:alpha val="3771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