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73"/>
    <p:restoredTop sz="94586"/>
  </p:normalViewPr>
  <p:slideViewPr>
    <p:cSldViewPr snapToGrid="0" snapToObjects="1">
      <p:cViewPr varScale="1">
        <p:scale>
          <a:sx n="48" d="100"/>
          <a:sy n="48" d="100"/>
        </p:scale>
        <p:origin x="208" y="1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4/21/18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4/21/18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https://lh5.googleusercontent.com/-rKxcDKSwti4YBAruWs47Y0N7StaBOYWQgK6AHlqPXZXXlvBJzeFA9gHihL_vxd7HIX8NrT-jqVHtFVnVxdgPEUVvxKLKSUGYrlyO6E9NvAm5w24n0NVU84La9dpz6QWhgpjGwA_"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B3A8-2CE5-F44C-AA64-7055770A475E}"/>
              </a:ext>
            </a:extLst>
          </p:cNvPr>
          <p:cNvSpPr>
            <a:spLocks noGrp="1"/>
          </p:cNvSpPr>
          <p:nvPr>
            <p:ph type="ctrTitle"/>
          </p:nvPr>
        </p:nvSpPr>
        <p:spPr/>
        <p:txBody>
          <a:bodyPr/>
          <a:lstStyle/>
          <a:p>
            <a:r>
              <a:rPr lang="en-US" dirty="0"/>
              <a:t>Epic SIEGE</a:t>
            </a:r>
          </a:p>
        </p:txBody>
      </p:sp>
      <p:sp>
        <p:nvSpPr>
          <p:cNvPr id="3" name="Subtitle 2">
            <a:extLst>
              <a:ext uri="{FF2B5EF4-FFF2-40B4-BE49-F238E27FC236}">
                <a16:creationId xmlns:a16="http://schemas.microsoft.com/office/drawing/2014/main" id="{C9295E3F-EB52-2542-A627-7963D6E1620B}"/>
              </a:ext>
            </a:extLst>
          </p:cNvPr>
          <p:cNvSpPr>
            <a:spLocks noGrp="1"/>
          </p:cNvSpPr>
          <p:nvPr>
            <p:ph type="subTitle" idx="1"/>
          </p:nvPr>
        </p:nvSpPr>
        <p:spPr/>
        <p:txBody>
          <a:bodyPr/>
          <a:lstStyle/>
          <a:p>
            <a:r>
              <a:rPr lang="en-US" dirty="0"/>
              <a:t>By: Eleazar Del Toro, Joselito Guardado, Huvence Guerrero, Raul Muniz</a:t>
            </a:r>
          </a:p>
        </p:txBody>
      </p:sp>
      <p:sp>
        <p:nvSpPr>
          <p:cNvPr id="4" name="TextBox 3">
            <a:extLst>
              <a:ext uri="{FF2B5EF4-FFF2-40B4-BE49-F238E27FC236}">
                <a16:creationId xmlns:a16="http://schemas.microsoft.com/office/drawing/2014/main" id="{006BD5E1-1453-734A-9317-0B65F54D58F0}"/>
              </a:ext>
            </a:extLst>
          </p:cNvPr>
          <p:cNvSpPr txBox="1"/>
          <p:nvPr/>
        </p:nvSpPr>
        <p:spPr>
          <a:xfrm>
            <a:off x="5732928" y="5119042"/>
            <a:ext cx="1078565" cy="461665"/>
          </a:xfrm>
          <a:prstGeom prst="rect">
            <a:avLst/>
          </a:prstGeom>
          <a:noFill/>
        </p:spPr>
        <p:txBody>
          <a:bodyPr wrap="none" rtlCol="0">
            <a:spAutoFit/>
          </a:bodyPr>
          <a:lstStyle/>
          <a:p>
            <a:r>
              <a:rPr lang="en-US" sz="2400" dirty="0"/>
              <a:t>Team 6</a:t>
            </a:r>
          </a:p>
        </p:txBody>
      </p:sp>
      <p:pic>
        <p:nvPicPr>
          <p:cNvPr id="6" name="Picture 5">
            <a:extLst>
              <a:ext uri="{FF2B5EF4-FFF2-40B4-BE49-F238E27FC236}">
                <a16:creationId xmlns:a16="http://schemas.microsoft.com/office/drawing/2014/main" id="{81A1B466-CAD7-5643-9DF4-F8BF7E80E26B}"/>
              </a:ext>
            </a:extLst>
          </p:cNvPr>
          <p:cNvPicPr>
            <a:picLocks noChangeAspect="1"/>
          </p:cNvPicPr>
          <p:nvPr/>
        </p:nvPicPr>
        <p:blipFill>
          <a:blip r:embed="rId2"/>
          <a:stretch>
            <a:fillRect/>
          </a:stretch>
        </p:blipFill>
        <p:spPr>
          <a:xfrm>
            <a:off x="10310252" y="5119042"/>
            <a:ext cx="1524000" cy="1524000"/>
          </a:xfrm>
          <a:prstGeom prst="rect">
            <a:avLst/>
          </a:prstGeom>
        </p:spPr>
      </p:pic>
    </p:spTree>
    <p:extLst>
      <p:ext uri="{BB962C8B-B14F-4D97-AF65-F5344CB8AC3E}">
        <p14:creationId xmlns:p14="http://schemas.microsoft.com/office/powerpoint/2010/main" val="420144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B8A9-CCF1-4C41-8DC2-7BD10376A8D0}"/>
              </a:ext>
            </a:extLst>
          </p:cNvPr>
          <p:cNvSpPr>
            <a:spLocks noGrp="1"/>
          </p:cNvSpPr>
          <p:nvPr>
            <p:ph type="title"/>
          </p:nvPr>
        </p:nvSpPr>
        <p:spPr>
          <a:xfrm>
            <a:off x="1134791" y="609598"/>
            <a:ext cx="9905999" cy="1488143"/>
          </a:xfrm>
        </p:spPr>
        <p:txBody>
          <a:bodyPr/>
          <a:lstStyle/>
          <a:p>
            <a:r>
              <a:rPr lang="en-US" dirty="0"/>
              <a:t>Coding:			Core</a:t>
            </a:r>
          </a:p>
        </p:txBody>
      </p:sp>
      <p:sp>
        <p:nvSpPr>
          <p:cNvPr id="4" name="Text Placeholder 3">
            <a:extLst>
              <a:ext uri="{FF2B5EF4-FFF2-40B4-BE49-F238E27FC236}">
                <a16:creationId xmlns:a16="http://schemas.microsoft.com/office/drawing/2014/main" id="{C3F59822-BC9E-9147-87D3-306CFC40254F}"/>
              </a:ext>
            </a:extLst>
          </p:cNvPr>
          <p:cNvSpPr>
            <a:spLocks noGrp="1"/>
          </p:cNvSpPr>
          <p:nvPr>
            <p:ph type="body" idx="1"/>
          </p:nvPr>
        </p:nvSpPr>
        <p:spPr>
          <a:xfrm>
            <a:off x="1138895" y="2097742"/>
            <a:ext cx="3195240" cy="576262"/>
          </a:xfrm>
        </p:spPr>
        <p:txBody>
          <a:bodyPr/>
          <a:lstStyle/>
          <a:p>
            <a:r>
              <a:rPr lang="en-US" dirty="0"/>
              <a:t>Scenes</a:t>
            </a:r>
          </a:p>
        </p:txBody>
      </p:sp>
      <p:sp>
        <p:nvSpPr>
          <p:cNvPr id="8" name="Text Placeholder 7">
            <a:extLst>
              <a:ext uri="{FF2B5EF4-FFF2-40B4-BE49-F238E27FC236}">
                <a16:creationId xmlns:a16="http://schemas.microsoft.com/office/drawing/2014/main" id="{221EDD4E-92ED-2748-A7BA-3D8C4ED32331}"/>
              </a:ext>
            </a:extLst>
          </p:cNvPr>
          <p:cNvSpPr>
            <a:spLocks noGrp="1"/>
          </p:cNvSpPr>
          <p:nvPr>
            <p:ph type="body" sz="half" idx="18"/>
          </p:nvPr>
        </p:nvSpPr>
        <p:spPr>
          <a:xfrm>
            <a:off x="1138894" y="2674004"/>
            <a:ext cx="4455291" cy="3188914"/>
          </a:xfrm>
        </p:spPr>
        <p:txBody>
          <a:bodyPr/>
          <a:lstStyle/>
          <a:p>
            <a:endParaRPr lang="en-US" dirty="0"/>
          </a:p>
        </p:txBody>
      </p:sp>
      <p:sp>
        <p:nvSpPr>
          <p:cNvPr id="5" name="Text Placeholder 4">
            <a:extLst>
              <a:ext uri="{FF2B5EF4-FFF2-40B4-BE49-F238E27FC236}">
                <a16:creationId xmlns:a16="http://schemas.microsoft.com/office/drawing/2014/main" id="{29B4CB02-BE8A-CC43-AF8F-5F1EAE1A84F8}"/>
              </a:ext>
            </a:extLst>
          </p:cNvPr>
          <p:cNvSpPr>
            <a:spLocks noGrp="1"/>
          </p:cNvSpPr>
          <p:nvPr>
            <p:ph type="body" sz="quarter" idx="3"/>
          </p:nvPr>
        </p:nvSpPr>
        <p:spPr>
          <a:xfrm>
            <a:off x="6717288" y="2097741"/>
            <a:ext cx="3200400" cy="576262"/>
          </a:xfrm>
        </p:spPr>
        <p:txBody>
          <a:bodyPr/>
          <a:lstStyle/>
          <a:p>
            <a:r>
              <a:rPr lang="en-US" dirty="0"/>
              <a:t>screens</a:t>
            </a:r>
          </a:p>
        </p:txBody>
      </p:sp>
      <p:sp>
        <p:nvSpPr>
          <p:cNvPr id="9" name="Text Placeholder 8">
            <a:extLst>
              <a:ext uri="{FF2B5EF4-FFF2-40B4-BE49-F238E27FC236}">
                <a16:creationId xmlns:a16="http://schemas.microsoft.com/office/drawing/2014/main" id="{5FA9BE91-EAD2-414C-80D7-8BD4ABC930B4}"/>
              </a:ext>
            </a:extLst>
          </p:cNvPr>
          <p:cNvSpPr>
            <a:spLocks noGrp="1"/>
          </p:cNvSpPr>
          <p:nvPr>
            <p:ph type="body" sz="half" idx="19"/>
          </p:nvPr>
        </p:nvSpPr>
        <p:spPr>
          <a:xfrm>
            <a:off x="6717288" y="2674004"/>
            <a:ext cx="4459394" cy="3188915"/>
          </a:xfrm>
        </p:spPr>
        <p:txBody>
          <a:bodyPr/>
          <a:lstStyle/>
          <a:p>
            <a:endParaRPr lang="en-US" dirty="0"/>
          </a:p>
        </p:txBody>
      </p:sp>
      <p:pic>
        <p:nvPicPr>
          <p:cNvPr id="15" name="Picture 14">
            <a:extLst>
              <a:ext uri="{FF2B5EF4-FFF2-40B4-BE49-F238E27FC236}">
                <a16:creationId xmlns:a16="http://schemas.microsoft.com/office/drawing/2014/main" id="{9E107B29-CE6C-204C-BFA8-74CA469F83BB}"/>
              </a:ext>
            </a:extLst>
          </p:cNvPr>
          <p:cNvPicPr>
            <a:picLocks noChangeAspect="1"/>
          </p:cNvPicPr>
          <p:nvPr/>
        </p:nvPicPr>
        <p:blipFill>
          <a:blip r:embed="rId2"/>
          <a:stretch>
            <a:fillRect/>
          </a:stretch>
        </p:blipFill>
        <p:spPr>
          <a:xfrm>
            <a:off x="10310252" y="5119042"/>
            <a:ext cx="1524000" cy="1524000"/>
          </a:xfrm>
          <a:prstGeom prst="rect">
            <a:avLst/>
          </a:prstGeom>
        </p:spPr>
      </p:pic>
    </p:spTree>
    <p:extLst>
      <p:ext uri="{BB962C8B-B14F-4D97-AF65-F5344CB8AC3E}">
        <p14:creationId xmlns:p14="http://schemas.microsoft.com/office/powerpoint/2010/main" val="262331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93F8E83-89AD-8E44-AECA-7DE6282A6D8A}"/>
              </a:ext>
            </a:extLst>
          </p:cNvPr>
          <p:cNvSpPr>
            <a:spLocks noGrp="1"/>
          </p:cNvSpPr>
          <p:nvPr>
            <p:ph type="title"/>
          </p:nvPr>
        </p:nvSpPr>
        <p:spPr>
          <a:xfrm>
            <a:off x="1134791" y="609598"/>
            <a:ext cx="9905999" cy="1488143"/>
          </a:xfrm>
        </p:spPr>
        <p:txBody>
          <a:bodyPr/>
          <a:lstStyle/>
          <a:p>
            <a:r>
              <a:rPr lang="en-US" dirty="0"/>
              <a:t>Coding:			Core  continued</a:t>
            </a:r>
          </a:p>
        </p:txBody>
      </p:sp>
      <p:sp>
        <p:nvSpPr>
          <p:cNvPr id="33" name="Text Placeholder 3">
            <a:extLst>
              <a:ext uri="{FF2B5EF4-FFF2-40B4-BE49-F238E27FC236}">
                <a16:creationId xmlns:a16="http://schemas.microsoft.com/office/drawing/2014/main" id="{BC0F78CA-4B74-DB45-855B-9D9F10CD8342}"/>
              </a:ext>
            </a:extLst>
          </p:cNvPr>
          <p:cNvSpPr>
            <a:spLocks noGrp="1"/>
          </p:cNvSpPr>
          <p:nvPr>
            <p:ph type="body" idx="1"/>
          </p:nvPr>
        </p:nvSpPr>
        <p:spPr>
          <a:xfrm>
            <a:off x="1138895" y="2097742"/>
            <a:ext cx="3195240" cy="576262"/>
          </a:xfrm>
        </p:spPr>
        <p:txBody>
          <a:bodyPr/>
          <a:lstStyle/>
          <a:p>
            <a:r>
              <a:rPr lang="en-US" dirty="0"/>
              <a:t>sprites</a:t>
            </a:r>
          </a:p>
        </p:txBody>
      </p:sp>
      <p:sp>
        <p:nvSpPr>
          <p:cNvPr id="34" name="Text Placeholder 7">
            <a:extLst>
              <a:ext uri="{FF2B5EF4-FFF2-40B4-BE49-F238E27FC236}">
                <a16:creationId xmlns:a16="http://schemas.microsoft.com/office/drawing/2014/main" id="{C783C79F-DA64-3D4A-B582-5212178F7D52}"/>
              </a:ext>
            </a:extLst>
          </p:cNvPr>
          <p:cNvSpPr>
            <a:spLocks noGrp="1"/>
          </p:cNvSpPr>
          <p:nvPr>
            <p:ph type="body" sz="half" idx="18"/>
          </p:nvPr>
        </p:nvSpPr>
        <p:spPr>
          <a:xfrm>
            <a:off x="1138894" y="2674004"/>
            <a:ext cx="4455291" cy="3188914"/>
          </a:xfrm>
        </p:spPr>
        <p:txBody>
          <a:bodyPr/>
          <a:lstStyle/>
          <a:p>
            <a:endParaRPr lang="en-US" dirty="0"/>
          </a:p>
        </p:txBody>
      </p:sp>
      <p:sp>
        <p:nvSpPr>
          <p:cNvPr id="35" name="Text Placeholder 4">
            <a:extLst>
              <a:ext uri="{FF2B5EF4-FFF2-40B4-BE49-F238E27FC236}">
                <a16:creationId xmlns:a16="http://schemas.microsoft.com/office/drawing/2014/main" id="{84EB3582-970A-DA4E-B809-496AC9E2AFB3}"/>
              </a:ext>
            </a:extLst>
          </p:cNvPr>
          <p:cNvSpPr>
            <a:spLocks noGrp="1"/>
          </p:cNvSpPr>
          <p:nvPr>
            <p:ph type="body" sz="quarter" idx="3"/>
          </p:nvPr>
        </p:nvSpPr>
        <p:spPr>
          <a:xfrm>
            <a:off x="6717288" y="2097741"/>
            <a:ext cx="3200400" cy="576262"/>
          </a:xfrm>
        </p:spPr>
        <p:txBody>
          <a:bodyPr/>
          <a:lstStyle/>
          <a:p>
            <a:r>
              <a:rPr lang="en-US" dirty="0"/>
              <a:t>tools</a:t>
            </a:r>
          </a:p>
        </p:txBody>
      </p:sp>
      <p:sp>
        <p:nvSpPr>
          <p:cNvPr id="36" name="Text Placeholder 8">
            <a:extLst>
              <a:ext uri="{FF2B5EF4-FFF2-40B4-BE49-F238E27FC236}">
                <a16:creationId xmlns:a16="http://schemas.microsoft.com/office/drawing/2014/main" id="{5FF62B3E-1CC7-B644-A71C-B3DCF9D26A81}"/>
              </a:ext>
            </a:extLst>
          </p:cNvPr>
          <p:cNvSpPr>
            <a:spLocks noGrp="1"/>
          </p:cNvSpPr>
          <p:nvPr>
            <p:ph type="body" sz="half" idx="19"/>
          </p:nvPr>
        </p:nvSpPr>
        <p:spPr>
          <a:xfrm>
            <a:off x="6717288" y="2674004"/>
            <a:ext cx="4459394" cy="3188915"/>
          </a:xfrm>
        </p:spPr>
        <p:txBody>
          <a:bodyPr/>
          <a:lstStyle/>
          <a:p>
            <a:endParaRPr lang="en-US" dirty="0"/>
          </a:p>
        </p:txBody>
      </p:sp>
      <p:pic>
        <p:nvPicPr>
          <p:cNvPr id="37" name="Picture 36">
            <a:extLst>
              <a:ext uri="{FF2B5EF4-FFF2-40B4-BE49-F238E27FC236}">
                <a16:creationId xmlns:a16="http://schemas.microsoft.com/office/drawing/2014/main" id="{1A4884E5-601F-2041-A2A1-AA4D7095AB95}"/>
              </a:ext>
            </a:extLst>
          </p:cNvPr>
          <p:cNvPicPr>
            <a:picLocks noChangeAspect="1"/>
          </p:cNvPicPr>
          <p:nvPr/>
        </p:nvPicPr>
        <p:blipFill>
          <a:blip r:embed="rId2"/>
          <a:stretch>
            <a:fillRect/>
          </a:stretch>
        </p:blipFill>
        <p:spPr>
          <a:xfrm>
            <a:off x="10310252" y="5119042"/>
            <a:ext cx="1524000" cy="1524000"/>
          </a:xfrm>
          <a:prstGeom prst="rect">
            <a:avLst/>
          </a:prstGeom>
        </p:spPr>
      </p:pic>
    </p:spTree>
    <p:extLst>
      <p:ext uri="{BB962C8B-B14F-4D97-AF65-F5344CB8AC3E}">
        <p14:creationId xmlns:p14="http://schemas.microsoft.com/office/powerpoint/2010/main" val="3233808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CD274B8-3356-A04D-9C6F-12D694B537A7}"/>
              </a:ext>
            </a:extLst>
          </p:cNvPr>
          <p:cNvSpPr>
            <a:spLocks noGrp="1"/>
          </p:cNvSpPr>
          <p:nvPr>
            <p:ph type="title"/>
          </p:nvPr>
        </p:nvSpPr>
        <p:spPr/>
        <p:txBody>
          <a:bodyPr/>
          <a:lstStyle/>
          <a:p>
            <a:r>
              <a:rPr lang="en-US" dirty="0"/>
              <a:t>Coding:			Core  continued</a:t>
            </a:r>
          </a:p>
        </p:txBody>
      </p:sp>
      <p:sp>
        <p:nvSpPr>
          <p:cNvPr id="14" name="Text Placeholder 13">
            <a:extLst>
              <a:ext uri="{FF2B5EF4-FFF2-40B4-BE49-F238E27FC236}">
                <a16:creationId xmlns:a16="http://schemas.microsoft.com/office/drawing/2014/main" id="{836E49F1-1E45-734C-A8F2-5E10D1CEAB32}"/>
              </a:ext>
            </a:extLst>
          </p:cNvPr>
          <p:cNvSpPr>
            <a:spLocks noGrp="1"/>
          </p:cNvSpPr>
          <p:nvPr>
            <p:ph type="body" idx="1"/>
          </p:nvPr>
        </p:nvSpPr>
        <p:spPr/>
        <p:txBody>
          <a:bodyPr/>
          <a:lstStyle/>
          <a:p>
            <a:r>
              <a:rPr lang="en-US" dirty="0" err="1"/>
              <a:t>Mygdxgame.java</a:t>
            </a:r>
            <a:endParaRPr lang="en-US" dirty="0"/>
          </a:p>
        </p:txBody>
      </p:sp>
      <p:sp>
        <p:nvSpPr>
          <p:cNvPr id="13" name="Content Placeholder 12">
            <a:extLst>
              <a:ext uri="{FF2B5EF4-FFF2-40B4-BE49-F238E27FC236}">
                <a16:creationId xmlns:a16="http://schemas.microsoft.com/office/drawing/2014/main" id="{877DBBB6-0B4E-5A42-B9A9-54ED7BCBC50C}"/>
              </a:ext>
            </a:extLst>
          </p:cNvPr>
          <p:cNvSpPr>
            <a:spLocks noGrp="1"/>
          </p:cNvSpPr>
          <p:nvPr>
            <p:ph sz="half" idx="2"/>
          </p:nvPr>
        </p:nvSpPr>
        <p:spPr/>
        <p:txBody>
          <a:bodyPr/>
          <a:lstStyle/>
          <a:p>
            <a:r>
              <a:rPr lang="en-US" dirty="0"/>
              <a:t>Info on how main file works</a:t>
            </a:r>
          </a:p>
        </p:txBody>
      </p:sp>
      <p:pic>
        <p:nvPicPr>
          <p:cNvPr id="17" name="Picture 16">
            <a:extLst>
              <a:ext uri="{FF2B5EF4-FFF2-40B4-BE49-F238E27FC236}">
                <a16:creationId xmlns:a16="http://schemas.microsoft.com/office/drawing/2014/main" id="{6F184D39-7533-A844-AC8A-63F403F821A5}"/>
              </a:ext>
            </a:extLst>
          </p:cNvPr>
          <p:cNvPicPr>
            <a:picLocks noChangeAspect="1"/>
          </p:cNvPicPr>
          <p:nvPr/>
        </p:nvPicPr>
        <p:blipFill>
          <a:blip r:embed="rId2"/>
          <a:stretch>
            <a:fillRect/>
          </a:stretch>
        </p:blipFill>
        <p:spPr>
          <a:xfrm>
            <a:off x="10310252" y="5119042"/>
            <a:ext cx="1524000" cy="1524000"/>
          </a:xfrm>
          <a:prstGeom prst="rect">
            <a:avLst/>
          </a:prstGeom>
        </p:spPr>
      </p:pic>
    </p:spTree>
    <p:extLst>
      <p:ext uri="{BB962C8B-B14F-4D97-AF65-F5344CB8AC3E}">
        <p14:creationId xmlns:p14="http://schemas.microsoft.com/office/powerpoint/2010/main" val="1319223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BF67-6EE3-114B-9DB8-E933CFED9C91}"/>
              </a:ext>
            </a:extLst>
          </p:cNvPr>
          <p:cNvSpPr>
            <a:spLocks noGrp="1"/>
          </p:cNvSpPr>
          <p:nvPr>
            <p:ph type="title"/>
          </p:nvPr>
        </p:nvSpPr>
        <p:spPr/>
        <p:txBody>
          <a:bodyPr/>
          <a:lstStyle/>
          <a:p>
            <a:r>
              <a:rPr lang="en-US" dirty="0"/>
              <a:t>Coding:			desktop</a:t>
            </a:r>
          </a:p>
        </p:txBody>
      </p:sp>
      <p:sp>
        <p:nvSpPr>
          <p:cNvPr id="3" name="Content Placeholder 2">
            <a:extLst>
              <a:ext uri="{FF2B5EF4-FFF2-40B4-BE49-F238E27FC236}">
                <a16:creationId xmlns:a16="http://schemas.microsoft.com/office/drawing/2014/main" id="{5D0D40FA-37D0-F848-B7FD-AED00C9A9A97}"/>
              </a:ext>
            </a:extLst>
          </p:cNvPr>
          <p:cNvSpPr>
            <a:spLocks noGrp="1"/>
          </p:cNvSpPr>
          <p:nvPr>
            <p:ph idx="1"/>
          </p:nvPr>
        </p:nvSpPr>
        <p:spPr/>
        <p:txBody>
          <a:bodyPr/>
          <a:lstStyle/>
          <a:p>
            <a:r>
              <a:rPr lang="en-US" dirty="0"/>
              <a:t>Info on desktop launcher</a:t>
            </a:r>
          </a:p>
        </p:txBody>
      </p:sp>
      <p:pic>
        <p:nvPicPr>
          <p:cNvPr id="4" name="Picture 3">
            <a:extLst>
              <a:ext uri="{FF2B5EF4-FFF2-40B4-BE49-F238E27FC236}">
                <a16:creationId xmlns:a16="http://schemas.microsoft.com/office/drawing/2014/main" id="{C091AE39-0BE9-014F-8977-842B3C522F1C}"/>
              </a:ext>
            </a:extLst>
          </p:cNvPr>
          <p:cNvPicPr>
            <a:picLocks noChangeAspect="1"/>
          </p:cNvPicPr>
          <p:nvPr/>
        </p:nvPicPr>
        <p:blipFill>
          <a:blip r:embed="rId2"/>
          <a:stretch>
            <a:fillRect/>
          </a:stretch>
        </p:blipFill>
        <p:spPr>
          <a:xfrm>
            <a:off x="10310252" y="5119042"/>
            <a:ext cx="1524000" cy="1524000"/>
          </a:xfrm>
          <a:prstGeom prst="rect">
            <a:avLst/>
          </a:prstGeom>
        </p:spPr>
      </p:pic>
    </p:spTree>
    <p:extLst>
      <p:ext uri="{BB962C8B-B14F-4D97-AF65-F5344CB8AC3E}">
        <p14:creationId xmlns:p14="http://schemas.microsoft.com/office/powerpoint/2010/main" val="3671263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5AD8-F4C0-B840-AC13-D07650CFDD08}"/>
              </a:ext>
            </a:extLst>
          </p:cNvPr>
          <p:cNvSpPr>
            <a:spLocks noGrp="1"/>
          </p:cNvSpPr>
          <p:nvPr>
            <p:ph type="title"/>
          </p:nvPr>
        </p:nvSpPr>
        <p:spPr/>
        <p:txBody>
          <a:bodyPr/>
          <a:lstStyle/>
          <a:p>
            <a:r>
              <a:rPr lang="en-US" dirty="0"/>
              <a:t>Coding:			heroes</a:t>
            </a:r>
          </a:p>
        </p:txBody>
      </p:sp>
      <p:pic>
        <p:nvPicPr>
          <p:cNvPr id="5" name="Content Placeholder 4">
            <a:extLst>
              <a:ext uri="{FF2B5EF4-FFF2-40B4-BE49-F238E27FC236}">
                <a16:creationId xmlns:a16="http://schemas.microsoft.com/office/drawing/2014/main" id="{8F84F495-A899-1445-B196-B20B764F5061}"/>
              </a:ext>
            </a:extLst>
          </p:cNvPr>
          <p:cNvPicPr>
            <a:picLocks noGrp="1" noChangeAspect="1"/>
          </p:cNvPicPr>
          <p:nvPr>
            <p:ph idx="1"/>
          </p:nvPr>
        </p:nvPicPr>
        <p:blipFill>
          <a:blip r:embed="rId2"/>
          <a:stretch>
            <a:fillRect/>
          </a:stretch>
        </p:blipFill>
        <p:spPr>
          <a:xfrm>
            <a:off x="3094468" y="2645424"/>
            <a:ext cx="3071626" cy="833727"/>
          </a:xfrm>
        </p:spPr>
      </p:pic>
      <p:pic>
        <p:nvPicPr>
          <p:cNvPr id="7" name="Picture 6">
            <a:extLst>
              <a:ext uri="{FF2B5EF4-FFF2-40B4-BE49-F238E27FC236}">
                <a16:creationId xmlns:a16="http://schemas.microsoft.com/office/drawing/2014/main" id="{CE15CB8F-30B6-A14E-AA11-D53AF8C4BCBE}"/>
              </a:ext>
            </a:extLst>
          </p:cNvPr>
          <p:cNvPicPr>
            <a:picLocks noChangeAspect="1"/>
          </p:cNvPicPr>
          <p:nvPr/>
        </p:nvPicPr>
        <p:blipFill>
          <a:blip r:embed="rId3"/>
          <a:stretch>
            <a:fillRect/>
          </a:stretch>
        </p:blipFill>
        <p:spPr>
          <a:xfrm>
            <a:off x="477949" y="2654257"/>
            <a:ext cx="2374657" cy="770722"/>
          </a:xfrm>
          <a:prstGeom prst="rect">
            <a:avLst/>
          </a:prstGeom>
        </p:spPr>
      </p:pic>
      <p:pic>
        <p:nvPicPr>
          <p:cNvPr id="9" name="Picture 8">
            <a:extLst>
              <a:ext uri="{FF2B5EF4-FFF2-40B4-BE49-F238E27FC236}">
                <a16:creationId xmlns:a16="http://schemas.microsoft.com/office/drawing/2014/main" id="{39F49A0D-3CC7-144C-8FD8-693DD5E49CC6}"/>
              </a:ext>
            </a:extLst>
          </p:cNvPr>
          <p:cNvPicPr>
            <a:picLocks noChangeAspect="1"/>
          </p:cNvPicPr>
          <p:nvPr/>
        </p:nvPicPr>
        <p:blipFill>
          <a:blip r:embed="rId4"/>
          <a:stretch>
            <a:fillRect/>
          </a:stretch>
        </p:blipFill>
        <p:spPr>
          <a:xfrm>
            <a:off x="1665277" y="3696782"/>
            <a:ext cx="2762246" cy="704849"/>
          </a:xfrm>
          <a:prstGeom prst="rect">
            <a:avLst/>
          </a:prstGeom>
        </p:spPr>
      </p:pic>
      <p:pic>
        <p:nvPicPr>
          <p:cNvPr id="11" name="Picture 10">
            <a:extLst>
              <a:ext uri="{FF2B5EF4-FFF2-40B4-BE49-F238E27FC236}">
                <a16:creationId xmlns:a16="http://schemas.microsoft.com/office/drawing/2014/main" id="{CDB667CE-4E32-BC47-9A8A-7C4F5C35797C}"/>
              </a:ext>
            </a:extLst>
          </p:cNvPr>
          <p:cNvPicPr>
            <a:picLocks noChangeAspect="1"/>
          </p:cNvPicPr>
          <p:nvPr/>
        </p:nvPicPr>
        <p:blipFill>
          <a:blip r:embed="rId5"/>
          <a:stretch>
            <a:fillRect/>
          </a:stretch>
        </p:blipFill>
        <p:spPr>
          <a:xfrm>
            <a:off x="6738387" y="3430795"/>
            <a:ext cx="3830866" cy="970836"/>
          </a:xfrm>
          <a:prstGeom prst="rect">
            <a:avLst/>
          </a:prstGeom>
        </p:spPr>
      </p:pic>
      <p:pic>
        <p:nvPicPr>
          <p:cNvPr id="13" name="Picture 12">
            <a:extLst>
              <a:ext uri="{FF2B5EF4-FFF2-40B4-BE49-F238E27FC236}">
                <a16:creationId xmlns:a16="http://schemas.microsoft.com/office/drawing/2014/main" id="{FAC8D973-BEE8-5A45-B759-8A5D63DEC793}"/>
              </a:ext>
            </a:extLst>
          </p:cNvPr>
          <p:cNvPicPr>
            <a:picLocks noChangeAspect="1"/>
          </p:cNvPicPr>
          <p:nvPr/>
        </p:nvPicPr>
        <p:blipFill>
          <a:blip r:embed="rId6"/>
          <a:stretch>
            <a:fillRect/>
          </a:stretch>
        </p:blipFill>
        <p:spPr>
          <a:xfrm>
            <a:off x="6407956" y="1813531"/>
            <a:ext cx="5453613" cy="1462914"/>
          </a:xfrm>
          <a:prstGeom prst="rect">
            <a:avLst/>
          </a:prstGeom>
        </p:spPr>
      </p:pic>
      <p:pic>
        <p:nvPicPr>
          <p:cNvPr id="15" name="Picture 14">
            <a:extLst>
              <a:ext uri="{FF2B5EF4-FFF2-40B4-BE49-F238E27FC236}">
                <a16:creationId xmlns:a16="http://schemas.microsoft.com/office/drawing/2014/main" id="{DBAF50DE-F0E9-C844-A247-2DA375793FB7}"/>
              </a:ext>
            </a:extLst>
          </p:cNvPr>
          <p:cNvPicPr>
            <a:picLocks noChangeAspect="1"/>
          </p:cNvPicPr>
          <p:nvPr/>
        </p:nvPicPr>
        <p:blipFill>
          <a:blip r:embed="rId7"/>
          <a:stretch>
            <a:fillRect/>
          </a:stretch>
        </p:blipFill>
        <p:spPr>
          <a:xfrm>
            <a:off x="2538412" y="4455803"/>
            <a:ext cx="7112000" cy="1930400"/>
          </a:xfrm>
          <a:prstGeom prst="rect">
            <a:avLst/>
          </a:prstGeom>
        </p:spPr>
      </p:pic>
      <p:pic>
        <p:nvPicPr>
          <p:cNvPr id="16" name="Picture 15">
            <a:extLst>
              <a:ext uri="{FF2B5EF4-FFF2-40B4-BE49-F238E27FC236}">
                <a16:creationId xmlns:a16="http://schemas.microsoft.com/office/drawing/2014/main" id="{732F36D2-30B5-F34C-87F1-F69283410F92}"/>
              </a:ext>
            </a:extLst>
          </p:cNvPr>
          <p:cNvPicPr>
            <a:picLocks noChangeAspect="1"/>
          </p:cNvPicPr>
          <p:nvPr/>
        </p:nvPicPr>
        <p:blipFill>
          <a:blip r:embed="rId8"/>
          <a:stretch>
            <a:fillRect/>
          </a:stretch>
        </p:blipFill>
        <p:spPr>
          <a:xfrm>
            <a:off x="10310252" y="5119042"/>
            <a:ext cx="1524000" cy="1524000"/>
          </a:xfrm>
          <a:prstGeom prst="rect">
            <a:avLst/>
          </a:prstGeom>
        </p:spPr>
      </p:pic>
    </p:spTree>
    <p:extLst>
      <p:ext uri="{BB962C8B-B14F-4D97-AF65-F5344CB8AC3E}">
        <p14:creationId xmlns:p14="http://schemas.microsoft.com/office/powerpoint/2010/main" val="2161954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FE35-9654-464F-A69E-7DD8A1459908}"/>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21331A85-B44D-6C44-BF93-091F23004BFC}"/>
              </a:ext>
            </a:extLst>
          </p:cNvPr>
          <p:cNvSpPr>
            <a:spLocks noGrp="1"/>
          </p:cNvSpPr>
          <p:nvPr>
            <p:ph idx="1"/>
          </p:nvPr>
        </p:nvSpPr>
        <p:spPr/>
        <p:txBody>
          <a:bodyPr/>
          <a:lstStyle/>
          <a:p>
            <a:r>
              <a:rPr lang="en-US" dirty="0"/>
              <a:t>Our observations, problems, debugging, etc.</a:t>
            </a:r>
          </a:p>
        </p:txBody>
      </p:sp>
      <p:pic>
        <p:nvPicPr>
          <p:cNvPr id="4" name="Picture 3">
            <a:extLst>
              <a:ext uri="{FF2B5EF4-FFF2-40B4-BE49-F238E27FC236}">
                <a16:creationId xmlns:a16="http://schemas.microsoft.com/office/drawing/2014/main" id="{11C9F64B-3046-4445-B1E3-AB78FD0FC59F}"/>
              </a:ext>
            </a:extLst>
          </p:cNvPr>
          <p:cNvPicPr>
            <a:picLocks noChangeAspect="1"/>
          </p:cNvPicPr>
          <p:nvPr/>
        </p:nvPicPr>
        <p:blipFill>
          <a:blip r:embed="rId2"/>
          <a:stretch>
            <a:fillRect/>
          </a:stretch>
        </p:blipFill>
        <p:spPr>
          <a:xfrm>
            <a:off x="10310252" y="5119042"/>
            <a:ext cx="1524000" cy="1524000"/>
          </a:xfrm>
          <a:prstGeom prst="rect">
            <a:avLst/>
          </a:prstGeom>
        </p:spPr>
      </p:pic>
    </p:spTree>
    <p:extLst>
      <p:ext uri="{BB962C8B-B14F-4D97-AF65-F5344CB8AC3E}">
        <p14:creationId xmlns:p14="http://schemas.microsoft.com/office/powerpoint/2010/main" val="2476622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9094-C74A-1E47-917A-4B0EAC8D4486}"/>
              </a:ext>
            </a:extLst>
          </p:cNvPr>
          <p:cNvSpPr>
            <a:spLocks noGrp="1"/>
          </p:cNvSpPr>
          <p:nvPr>
            <p:ph type="title"/>
          </p:nvPr>
        </p:nvSpPr>
        <p:spPr>
          <a:xfrm>
            <a:off x="1141413" y="618518"/>
            <a:ext cx="9905998" cy="1478570"/>
          </a:xfrm>
        </p:spPr>
        <p:txBody>
          <a:bodyPr/>
          <a:lstStyle/>
          <a:p>
            <a:r>
              <a:rPr lang="en-US"/>
              <a:t>Release</a:t>
            </a:r>
            <a:endParaRPr lang="en-US" dirty="0"/>
          </a:p>
        </p:txBody>
      </p:sp>
      <p:pic>
        <p:nvPicPr>
          <p:cNvPr id="5" name="Content Placeholder 4">
            <a:extLst>
              <a:ext uri="{FF2B5EF4-FFF2-40B4-BE49-F238E27FC236}">
                <a16:creationId xmlns:a16="http://schemas.microsoft.com/office/drawing/2014/main" id="{1DFE8BEF-BB06-F84B-8949-A482A8606A9D}"/>
              </a:ext>
            </a:extLst>
          </p:cNvPr>
          <p:cNvPicPr>
            <a:picLocks noGrp="1" noChangeAspect="1"/>
          </p:cNvPicPr>
          <p:nvPr>
            <p:ph idx="1"/>
          </p:nvPr>
        </p:nvPicPr>
        <p:blipFill>
          <a:blip r:embed="rId2"/>
          <a:stretch>
            <a:fillRect/>
          </a:stretch>
        </p:blipFill>
        <p:spPr>
          <a:xfrm>
            <a:off x="2670520" y="2249488"/>
            <a:ext cx="6847785" cy="3541712"/>
          </a:xfrm>
        </p:spPr>
      </p:pic>
      <p:pic>
        <p:nvPicPr>
          <p:cNvPr id="6" name="Picture 5">
            <a:extLst>
              <a:ext uri="{FF2B5EF4-FFF2-40B4-BE49-F238E27FC236}">
                <a16:creationId xmlns:a16="http://schemas.microsoft.com/office/drawing/2014/main" id="{2B44509E-031C-5A4A-B564-D6CBE5BE7D9D}"/>
              </a:ext>
            </a:extLst>
          </p:cNvPr>
          <p:cNvPicPr>
            <a:picLocks noChangeAspect="1"/>
          </p:cNvPicPr>
          <p:nvPr/>
        </p:nvPicPr>
        <p:blipFill>
          <a:blip r:embed="rId3"/>
          <a:stretch>
            <a:fillRect/>
          </a:stretch>
        </p:blipFill>
        <p:spPr>
          <a:xfrm>
            <a:off x="10310252" y="5119042"/>
            <a:ext cx="1524000" cy="1524000"/>
          </a:xfrm>
          <a:prstGeom prst="rect">
            <a:avLst/>
          </a:prstGeom>
        </p:spPr>
      </p:pic>
    </p:spTree>
    <p:extLst>
      <p:ext uri="{BB962C8B-B14F-4D97-AF65-F5344CB8AC3E}">
        <p14:creationId xmlns:p14="http://schemas.microsoft.com/office/powerpoint/2010/main" val="652390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546B-E7C2-064E-B3A4-CB722796AD94}"/>
              </a:ext>
            </a:extLst>
          </p:cNvPr>
          <p:cNvSpPr>
            <a:spLocks noGrp="1"/>
          </p:cNvSpPr>
          <p:nvPr>
            <p:ph type="title"/>
          </p:nvPr>
        </p:nvSpPr>
        <p:spPr/>
        <p:txBody>
          <a:bodyPr/>
          <a:lstStyle/>
          <a:p>
            <a:r>
              <a:rPr lang="en-US" dirty="0"/>
              <a:t>Game development</a:t>
            </a:r>
          </a:p>
        </p:txBody>
      </p:sp>
      <p:pic>
        <p:nvPicPr>
          <p:cNvPr id="4" name="Picture 3">
            <a:extLst>
              <a:ext uri="{FF2B5EF4-FFF2-40B4-BE49-F238E27FC236}">
                <a16:creationId xmlns:a16="http://schemas.microsoft.com/office/drawing/2014/main" id="{DD87C0FF-7CC9-4342-B13E-6C499265E4A1}"/>
              </a:ext>
            </a:extLst>
          </p:cNvPr>
          <p:cNvPicPr>
            <a:picLocks noChangeAspect="1"/>
          </p:cNvPicPr>
          <p:nvPr/>
        </p:nvPicPr>
        <p:blipFill>
          <a:blip r:embed="rId2"/>
          <a:stretch>
            <a:fillRect/>
          </a:stretch>
        </p:blipFill>
        <p:spPr>
          <a:xfrm>
            <a:off x="10310252" y="5119042"/>
            <a:ext cx="1524000" cy="1524000"/>
          </a:xfrm>
          <a:prstGeom prst="rect">
            <a:avLst/>
          </a:prstGeom>
        </p:spPr>
      </p:pic>
      <p:sp>
        <p:nvSpPr>
          <p:cNvPr id="18" name="Oval 4">
            <a:extLst>
              <a:ext uri="{FF2B5EF4-FFF2-40B4-BE49-F238E27FC236}">
                <a16:creationId xmlns:a16="http://schemas.microsoft.com/office/drawing/2014/main" id="{805BB66C-3934-C344-ACF3-FB310746B4C7}"/>
              </a:ext>
            </a:extLst>
          </p:cNvPr>
          <p:cNvSpPr>
            <a:spLocks noChangeArrowheads="1"/>
          </p:cNvSpPr>
          <p:nvPr/>
        </p:nvSpPr>
        <p:spPr bwMode="auto">
          <a:xfrm>
            <a:off x="1704474" y="1880937"/>
            <a:ext cx="1066800" cy="457200"/>
          </a:xfrm>
          <a:prstGeom prst="ellipse">
            <a:avLst/>
          </a:prstGeom>
          <a:solidFill>
            <a:schemeClr val="bg2">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Idea</a:t>
            </a:r>
          </a:p>
        </p:txBody>
      </p:sp>
      <p:sp>
        <p:nvSpPr>
          <p:cNvPr id="19" name="Oval 5">
            <a:extLst>
              <a:ext uri="{FF2B5EF4-FFF2-40B4-BE49-F238E27FC236}">
                <a16:creationId xmlns:a16="http://schemas.microsoft.com/office/drawing/2014/main" id="{F43F5B14-97EE-6341-B5A1-90A2666051B3}"/>
              </a:ext>
            </a:extLst>
          </p:cNvPr>
          <p:cNvSpPr>
            <a:spLocks noChangeArrowheads="1"/>
          </p:cNvSpPr>
          <p:nvPr/>
        </p:nvSpPr>
        <p:spPr bwMode="auto">
          <a:xfrm>
            <a:off x="2542674" y="2490537"/>
            <a:ext cx="1524000" cy="457200"/>
          </a:xfrm>
          <a:prstGeom prst="ellipse">
            <a:avLst/>
          </a:prstGeom>
          <a:solidFill>
            <a:schemeClr val="bg2">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Proposal</a:t>
            </a:r>
          </a:p>
        </p:txBody>
      </p:sp>
      <p:sp>
        <p:nvSpPr>
          <p:cNvPr id="20" name="Oval 6">
            <a:extLst>
              <a:ext uri="{FF2B5EF4-FFF2-40B4-BE49-F238E27FC236}">
                <a16:creationId xmlns:a16="http://schemas.microsoft.com/office/drawing/2014/main" id="{8F7C2CE2-138B-5F43-9CCA-5D114215EB7F}"/>
              </a:ext>
            </a:extLst>
          </p:cNvPr>
          <p:cNvSpPr>
            <a:spLocks noChangeArrowheads="1"/>
          </p:cNvSpPr>
          <p:nvPr/>
        </p:nvSpPr>
        <p:spPr bwMode="auto">
          <a:xfrm>
            <a:off x="3914274" y="3023937"/>
            <a:ext cx="1219200" cy="533400"/>
          </a:xfrm>
          <a:prstGeom prst="ellipse">
            <a:avLst/>
          </a:prstGeom>
          <a:solidFill>
            <a:schemeClr val="bg2">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Design</a:t>
            </a:r>
          </a:p>
        </p:txBody>
      </p:sp>
      <p:sp>
        <p:nvSpPr>
          <p:cNvPr id="21" name="Oval 7">
            <a:extLst>
              <a:ext uri="{FF2B5EF4-FFF2-40B4-BE49-F238E27FC236}">
                <a16:creationId xmlns:a16="http://schemas.microsoft.com/office/drawing/2014/main" id="{D7B5B896-0098-9647-9879-B1A588FBDCEE}"/>
              </a:ext>
            </a:extLst>
          </p:cNvPr>
          <p:cNvSpPr>
            <a:spLocks noChangeArrowheads="1"/>
          </p:cNvSpPr>
          <p:nvPr/>
        </p:nvSpPr>
        <p:spPr bwMode="auto">
          <a:xfrm>
            <a:off x="4828674" y="3633537"/>
            <a:ext cx="1600200" cy="457200"/>
          </a:xfrm>
          <a:prstGeom prst="ellipse">
            <a:avLst/>
          </a:prstGeom>
          <a:solidFill>
            <a:schemeClr val="bg2">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Evaluation</a:t>
            </a:r>
          </a:p>
        </p:txBody>
      </p:sp>
      <p:sp>
        <p:nvSpPr>
          <p:cNvPr id="22" name="Oval 8">
            <a:extLst>
              <a:ext uri="{FF2B5EF4-FFF2-40B4-BE49-F238E27FC236}">
                <a16:creationId xmlns:a16="http://schemas.microsoft.com/office/drawing/2014/main" id="{1FC8386F-3DBA-604D-B82D-1E1F9E7B9FDB}"/>
              </a:ext>
            </a:extLst>
          </p:cNvPr>
          <p:cNvSpPr>
            <a:spLocks noChangeArrowheads="1"/>
          </p:cNvSpPr>
          <p:nvPr/>
        </p:nvSpPr>
        <p:spPr bwMode="auto">
          <a:xfrm>
            <a:off x="6047874" y="4243137"/>
            <a:ext cx="1524000" cy="457200"/>
          </a:xfrm>
          <a:prstGeom prst="ellipse">
            <a:avLst/>
          </a:prstGeom>
          <a:solidFill>
            <a:schemeClr val="bg2">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Coding</a:t>
            </a:r>
          </a:p>
        </p:txBody>
      </p:sp>
      <p:sp>
        <p:nvSpPr>
          <p:cNvPr id="23" name="Oval 9">
            <a:extLst>
              <a:ext uri="{FF2B5EF4-FFF2-40B4-BE49-F238E27FC236}">
                <a16:creationId xmlns:a16="http://schemas.microsoft.com/office/drawing/2014/main" id="{82935E03-4756-624E-AF0C-BD18194F0707}"/>
              </a:ext>
            </a:extLst>
          </p:cNvPr>
          <p:cNvSpPr>
            <a:spLocks noChangeArrowheads="1"/>
          </p:cNvSpPr>
          <p:nvPr/>
        </p:nvSpPr>
        <p:spPr bwMode="auto">
          <a:xfrm>
            <a:off x="7343274" y="4852737"/>
            <a:ext cx="1219200" cy="457200"/>
          </a:xfrm>
          <a:prstGeom prst="ellipse">
            <a:avLst/>
          </a:prstGeom>
          <a:solidFill>
            <a:schemeClr val="bg2">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Testing</a:t>
            </a:r>
          </a:p>
        </p:txBody>
      </p:sp>
      <p:sp>
        <p:nvSpPr>
          <p:cNvPr id="24" name="Oval 10">
            <a:extLst>
              <a:ext uri="{FF2B5EF4-FFF2-40B4-BE49-F238E27FC236}">
                <a16:creationId xmlns:a16="http://schemas.microsoft.com/office/drawing/2014/main" id="{39E32A2D-54FA-1E4F-8416-9A4E4EE074F6}"/>
              </a:ext>
            </a:extLst>
          </p:cNvPr>
          <p:cNvSpPr>
            <a:spLocks noChangeArrowheads="1"/>
          </p:cNvSpPr>
          <p:nvPr/>
        </p:nvSpPr>
        <p:spPr bwMode="auto">
          <a:xfrm>
            <a:off x="8410074" y="5462337"/>
            <a:ext cx="1295400" cy="533400"/>
          </a:xfrm>
          <a:prstGeom prst="ellipse">
            <a:avLst/>
          </a:prstGeom>
          <a:solidFill>
            <a:schemeClr val="bg2">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Release</a:t>
            </a:r>
          </a:p>
        </p:txBody>
      </p:sp>
      <p:cxnSp>
        <p:nvCxnSpPr>
          <p:cNvPr id="25" name="AutoShape 11">
            <a:extLst>
              <a:ext uri="{FF2B5EF4-FFF2-40B4-BE49-F238E27FC236}">
                <a16:creationId xmlns:a16="http://schemas.microsoft.com/office/drawing/2014/main" id="{1CB60B3D-9480-F44D-9107-48618FC9ED94}"/>
              </a:ext>
            </a:extLst>
          </p:cNvPr>
          <p:cNvCxnSpPr>
            <a:cxnSpLocks noChangeShapeType="1"/>
            <a:stCxn id="18" idx="4"/>
            <a:endCxn id="19" idx="2"/>
          </p:cNvCxnSpPr>
          <p:nvPr/>
        </p:nvCxnSpPr>
        <p:spPr bwMode="auto">
          <a:xfrm rot="16200000" flipH="1">
            <a:off x="2199774" y="2376237"/>
            <a:ext cx="381000" cy="304800"/>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12">
            <a:extLst>
              <a:ext uri="{FF2B5EF4-FFF2-40B4-BE49-F238E27FC236}">
                <a16:creationId xmlns:a16="http://schemas.microsoft.com/office/drawing/2014/main" id="{292FD078-537A-E345-A3EB-1E80FF3E5D80}"/>
              </a:ext>
            </a:extLst>
          </p:cNvPr>
          <p:cNvCxnSpPr>
            <a:cxnSpLocks noChangeShapeType="1"/>
            <a:stCxn id="19" idx="4"/>
            <a:endCxn id="20" idx="2"/>
          </p:cNvCxnSpPr>
          <p:nvPr/>
        </p:nvCxnSpPr>
        <p:spPr bwMode="auto">
          <a:xfrm rot="16200000" flipH="1">
            <a:off x="3438024" y="2814387"/>
            <a:ext cx="342900" cy="609600"/>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13">
            <a:extLst>
              <a:ext uri="{FF2B5EF4-FFF2-40B4-BE49-F238E27FC236}">
                <a16:creationId xmlns:a16="http://schemas.microsoft.com/office/drawing/2014/main" id="{6CD68A7A-286C-7044-8A11-5032A1F817B6}"/>
              </a:ext>
            </a:extLst>
          </p:cNvPr>
          <p:cNvCxnSpPr>
            <a:cxnSpLocks noChangeShapeType="1"/>
            <a:stCxn id="20" idx="4"/>
            <a:endCxn id="21" idx="2"/>
          </p:cNvCxnSpPr>
          <p:nvPr/>
        </p:nvCxnSpPr>
        <p:spPr bwMode="auto">
          <a:xfrm rot="16200000" flipH="1">
            <a:off x="4523874" y="3557337"/>
            <a:ext cx="304800" cy="304800"/>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14">
            <a:extLst>
              <a:ext uri="{FF2B5EF4-FFF2-40B4-BE49-F238E27FC236}">
                <a16:creationId xmlns:a16="http://schemas.microsoft.com/office/drawing/2014/main" id="{7C1B7189-FEE2-FF4A-BB5E-173291A59C83}"/>
              </a:ext>
            </a:extLst>
          </p:cNvPr>
          <p:cNvCxnSpPr>
            <a:cxnSpLocks noChangeShapeType="1"/>
            <a:stCxn id="21" idx="4"/>
            <a:endCxn id="22" idx="2"/>
          </p:cNvCxnSpPr>
          <p:nvPr/>
        </p:nvCxnSpPr>
        <p:spPr bwMode="auto">
          <a:xfrm rot="16200000" flipH="1">
            <a:off x="5647824" y="4071687"/>
            <a:ext cx="381000" cy="419100"/>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15">
            <a:extLst>
              <a:ext uri="{FF2B5EF4-FFF2-40B4-BE49-F238E27FC236}">
                <a16:creationId xmlns:a16="http://schemas.microsoft.com/office/drawing/2014/main" id="{BD890E8F-6676-E249-9E09-AB4A03024E8C}"/>
              </a:ext>
            </a:extLst>
          </p:cNvPr>
          <p:cNvCxnSpPr>
            <a:cxnSpLocks noChangeShapeType="1"/>
            <a:stCxn id="22" idx="4"/>
            <a:endCxn id="23" idx="2"/>
          </p:cNvCxnSpPr>
          <p:nvPr/>
        </p:nvCxnSpPr>
        <p:spPr bwMode="auto">
          <a:xfrm rot="16200000" flipH="1">
            <a:off x="6886074" y="4624137"/>
            <a:ext cx="381000" cy="533400"/>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16">
            <a:extLst>
              <a:ext uri="{FF2B5EF4-FFF2-40B4-BE49-F238E27FC236}">
                <a16:creationId xmlns:a16="http://schemas.microsoft.com/office/drawing/2014/main" id="{3F6D2AD6-A094-5744-97BF-0452339C90FA}"/>
              </a:ext>
            </a:extLst>
          </p:cNvPr>
          <p:cNvCxnSpPr>
            <a:cxnSpLocks noChangeShapeType="1"/>
            <a:stCxn id="23" idx="4"/>
            <a:endCxn id="24" idx="2"/>
          </p:cNvCxnSpPr>
          <p:nvPr/>
        </p:nvCxnSpPr>
        <p:spPr bwMode="auto">
          <a:xfrm rot="16200000" flipH="1">
            <a:off x="7971924" y="5290887"/>
            <a:ext cx="419100" cy="457200"/>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128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AE8A-680D-F64D-A52E-0989209631FB}"/>
              </a:ext>
            </a:extLst>
          </p:cNvPr>
          <p:cNvSpPr>
            <a:spLocks noGrp="1"/>
          </p:cNvSpPr>
          <p:nvPr>
            <p:ph type="title"/>
          </p:nvPr>
        </p:nvSpPr>
        <p:spPr/>
        <p:txBody>
          <a:bodyPr/>
          <a:lstStyle/>
          <a:p>
            <a:r>
              <a:rPr lang="en-US" dirty="0"/>
              <a:t>Idea</a:t>
            </a:r>
          </a:p>
        </p:txBody>
      </p:sp>
      <p:sp>
        <p:nvSpPr>
          <p:cNvPr id="3" name="Content Placeholder 2">
            <a:extLst>
              <a:ext uri="{FF2B5EF4-FFF2-40B4-BE49-F238E27FC236}">
                <a16:creationId xmlns:a16="http://schemas.microsoft.com/office/drawing/2014/main" id="{0A328A3E-21F7-054C-AABA-1C002FE24256}"/>
              </a:ext>
            </a:extLst>
          </p:cNvPr>
          <p:cNvSpPr>
            <a:spLocks noGrp="1"/>
          </p:cNvSpPr>
          <p:nvPr>
            <p:ph idx="1"/>
          </p:nvPr>
        </p:nvSpPr>
        <p:spPr/>
        <p:txBody>
          <a:bodyPr/>
          <a:lstStyle/>
          <a:p>
            <a:r>
              <a:rPr lang="en-US" dirty="0"/>
              <a:t>Our idea was to develop a platform game similar to the design of the famous classic “Super Mario” game.</a:t>
            </a:r>
          </a:p>
        </p:txBody>
      </p:sp>
      <p:pic>
        <p:nvPicPr>
          <p:cNvPr id="4" name="Picture 3">
            <a:extLst>
              <a:ext uri="{FF2B5EF4-FFF2-40B4-BE49-F238E27FC236}">
                <a16:creationId xmlns:a16="http://schemas.microsoft.com/office/drawing/2014/main" id="{1ACF5372-0F1F-144A-9D88-DDF63FE0A8BC}"/>
              </a:ext>
            </a:extLst>
          </p:cNvPr>
          <p:cNvPicPr>
            <a:picLocks noChangeAspect="1"/>
          </p:cNvPicPr>
          <p:nvPr/>
        </p:nvPicPr>
        <p:blipFill>
          <a:blip r:embed="rId2"/>
          <a:stretch>
            <a:fillRect/>
          </a:stretch>
        </p:blipFill>
        <p:spPr>
          <a:xfrm>
            <a:off x="10310252" y="5119042"/>
            <a:ext cx="1524000" cy="1524000"/>
          </a:xfrm>
          <a:prstGeom prst="rect">
            <a:avLst/>
          </a:prstGeom>
        </p:spPr>
      </p:pic>
      <p:sp>
        <p:nvSpPr>
          <p:cNvPr id="6" name="Rectangle 4">
            <a:extLst>
              <a:ext uri="{FF2B5EF4-FFF2-40B4-BE49-F238E27FC236}">
                <a16:creationId xmlns:a16="http://schemas.microsoft.com/office/drawing/2014/main" id="{B153A964-6140-8E49-BE41-4013060FE9D3}"/>
              </a:ext>
            </a:extLst>
          </p:cNvPr>
          <p:cNvSpPr>
            <a:spLocks noChangeArrowheads="1"/>
          </p:cNvSpPr>
          <p:nvPr/>
        </p:nvSpPr>
        <p:spPr bwMode="auto">
          <a:xfrm>
            <a:off x="1443790" y="37592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1" descr="https://lh5.googleusercontent.com/-rKxcDKSwti4YBAruWs47Y0N7StaBOYWQgK6AHlqPXZXXlvBJzeFA9gHihL_vxd7HIX8NrT-jqVHtFVnVxdgPEUVvxKLKSUGYrlyO6E9NvAm5w24n0NVU84La9dpz6QWhgpjGwA_">
            <a:extLst>
              <a:ext uri="{FF2B5EF4-FFF2-40B4-BE49-F238E27FC236}">
                <a16:creationId xmlns:a16="http://schemas.microsoft.com/office/drawing/2014/main" id="{6737C05D-D5B3-C140-92FE-DA510870597F}"/>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668252" y="3550580"/>
            <a:ext cx="3053621" cy="2666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653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3682-9768-A04D-A13F-0141A9D40D64}"/>
              </a:ext>
            </a:extLst>
          </p:cNvPr>
          <p:cNvSpPr>
            <a:spLocks noGrp="1"/>
          </p:cNvSpPr>
          <p:nvPr>
            <p:ph type="title"/>
          </p:nvPr>
        </p:nvSpPr>
        <p:spPr>
          <a:xfrm>
            <a:off x="1141413" y="618518"/>
            <a:ext cx="9905998" cy="1478570"/>
          </a:xfrm>
        </p:spPr>
        <p:txBody>
          <a:bodyPr/>
          <a:lstStyle/>
          <a:p>
            <a:r>
              <a:rPr lang="en-US" dirty="0"/>
              <a:t>Proposal:		Epic SIEGE</a:t>
            </a:r>
          </a:p>
        </p:txBody>
      </p:sp>
      <p:sp>
        <p:nvSpPr>
          <p:cNvPr id="3" name="Content Placeholder 2">
            <a:extLst>
              <a:ext uri="{FF2B5EF4-FFF2-40B4-BE49-F238E27FC236}">
                <a16:creationId xmlns:a16="http://schemas.microsoft.com/office/drawing/2014/main" id="{E2F05DAB-D9FC-9D49-BFC7-C3002DFDB33F}"/>
              </a:ext>
            </a:extLst>
          </p:cNvPr>
          <p:cNvSpPr>
            <a:spLocks noGrp="1"/>
          </p:cNvSpPr>
          <p:nvPr>
            <p:ph idx="1"/>
          </p:nvPr>
        </p:nvSpPr>
        <p:spPr/>
        <p:txBody>
          <a:bodyPr/>
          <a:lstStyle/>
          <a:p>
            <a:r>
              <a:rPr lang="en-US" dirty="0"/>
              <a:t>The objective in Epic Siege is to make it across a map while avoiding obstacles and facing mighty warriors without being defeated. Finally, the game leads to an epic showdown with Epic Sieges’ final boss, one must defeat the boss in order to beat the game. Similar to the famous classic Super Mario Game. </a:t>
            </a:r>
          </a:p>
        </p:txBody>
      </p:sp>
      <p:pic>
        <p:nvPicPr>
          <p:cNvPr id="4" name="Picture 3">
            <a:extLst>
              <a:ext uri="{FF2B5EF4-FFF2-40B4-BE49-F238E27FC236}">
                <a16:creationId xmlns:a16="http://schemas.microsoft.com/office/drawing/2014/main" id="{458A318E-20AC-4A42-9668-1B88D679CD3E}"/>
              </a:ext>
            </a:extLst>
          </p:cNvPr>
          <p:cNvPicPr>
            <a:picLocks noChangeAspect="1"/>
          </p:cNvPicPr>
          <p:nvPr/>
        </p:nvPicPr>
        <p:blipFill>
          <a:blip r:embed="rId2"/>
          <a:stretch>
            <a:fillRect/>
          </a:stretch>
        </p:blipFill>
        <p:spPr>
          <a:xfrm>
            <a:off x="10310252" y="5119042"/>
            <a:ext cx="1524000" cy="1524000"/>
          </a:xfrm>
          <a:prstGeom prst="rect">
            <a:avLst/>
          </a:prstGeom>
        </p:spPr>
      </p:pic>
    </p:spTree>
    <p:extLst>
      <p:ext uri="{BB962C8B-B14F-4D97-AF65-F5344CB8AC3E}">
        <p14:creationId xmlns:p14="http://schemas.microsoft.com/office/powerpoint/2010/main" val="31753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B2A0-D187-914C-BE54-32CEB125252D}"/>
              </a:ext>
            </a:extLst>
          </p:cNvPr>
          <p:cNvSpPr>
            <a:spLocks noGrp="1"/>
          </p:cNvSpPr>
          <p:nvPr>
            <p:ph type="title"/>
          </p:nvPr>
        </p:nvSpPr>
        <p:spPr/>
        <p:txBody>
          <a:bodyPr/>
          <a:lstStyle/>
          <a:p>
            <a:r>
              <a:rPr lang="en-US" dirty="0"/>
              <a:t>Proposal continued</a:t>
            </a:r>
          </a:p>
        </p:txBody>
      </p:sp>
      <p:sp>
        <p:nvSpPr>
          <p:cNvPr id="9" name="Text Placeholder 8">
            <a:extLst>
              <a:ext uri="{FF2B5EF4-FFF2-40B4-BE49-F238E27FC236}">
                <a16:creationId xmlns:a16="http://schemas.microsoft.com/office/drawing/2014/main" id="{9330B5CF-2A71-E148-A95E-0643E15D1755}"/>
              </a:ext>
            </a:extLst>
          </p:cNvPr>
          <p:cNvSpPr>
            <a:spLocks noGrp="1"/>
          </p:cNvSpPr>
          <p:nvPr>
            <p:ph type="body" idx="1"/>
          </p:nvPr>
        </p:nvSpPr>
        <p:spPr/>
        <p:txBody>
          <a:bodyPr/>
          <a:lstStyle/>
          <a:p>
            <a:r>
              <a:rPr lang="en-US" b="1" dirty="0"/>
              <a:t>GOALS</a:t>
            </a:r>
            <a:r>
              <a:rPr lang="en-US" dirty="0"/>
              <a:t> </a:t>
            </a:r>
          </a:p>
        </p:txBody>
      </p:sp>
      <p:sp>
        <p:nvSpPr>
          <p:cNvPr id="10" name="Content Placeholder 9">
            <a:extLst>
              <a:ext uri="{FF2B5EF4-FFF2-40B4-BE49-F238E27FC236}">
                <a16:creationId xmlns:a16="http://schemas.microsoft.com/office/drawing/2014/main" id="{33F887F3-3BEB-444B-B338-DC351919CD19}"/>
              </a:ext>
            </a:extLst>
          </p:cNvPr>
          <p:cNvSpPr>
            <a:spLocks noGrp="1"/>
          </p:cNvSpPr>
          <p:nvPr>
            <p:ph sz="half" idx="2"/>
          </p:nvPr>
        </p:nvSpPr>
        <p:spPr/>
        <p:txBody>
          <a:bodyPr>
            <a:noAutofit/>
          </a:bodyPr>
          <a:lstStyle/>
          <a:p>
            <a:pPr lvl="0" fontAlgn="base"/>
            <a:r>
              <a:rPr lang="en-US" sz="2000" dirty="0"/>
              <a:t>Make it through the map area without being destroyed. </a:t>
            </a:r>
          </a:p>
          <a:p>
            <a:pPr lvl="0" fontAlgn="base"/>
            <a:r>
              <a:rPr lang="en-US" sz="2000" dirty="0"/>
              <a:t>Destroy the final boss to win the game.</a:t>
            </a:r>
          </a:p>
        </p:txBody>
      </p:sp>
      <p:sp>
        <p:nvSpPr>
          <p:cNvPr id="12" name="Content Placeholder 11">
            <a:extLst>
              <a:ext uri="{FF2B5EF4-FFF2-40B4-BE49-F238E27FC236}">
                <a16:creationId xmlns:a16="http://schemas.microsoft.com/office/drawing/2014/main" id="{7CCE3FB6-DD51-674D-A7D3-881B7F4F1181}"/>
              </a:ext>
            </a:extLst>
          </p:cNvPr>
          <p:cNvSpPr>
            <a:spLocks noGrp="1"/>
          </p:cNvSpPr>
          <p:nvPr>
            <p:ph sz="quarter" idx="4"/>
          </p:nvPr>
        </p:nvSpPr>
        <p:spPr/>
        <p:txBody>
          <a:bodyPr>
            <a:normAutofit fontScale="85000" lnSpcReduction="20000"/>
          </a:bodyPr>
          <a:lstStyle/>
          <a:p>
            <a:r>
              <a:rPr lang="en-US" dirty="0"/>
              <a:t>This game is designed to help other college students relax and serve as means to distract themselves temporarily during difficult situations. It is an original game that will provide all college students and players with fun and exciting way to take their mind off their troubles simply by playing this game on their phones... </a:t>
            </a:r>
          </a:p>
          <a:p>
            <a:endParaRPr lang="en-US" dirty="0"/>
          </a:p>
        </p:txBody>
      </p:sp>
      <p:sp>
        <p:nvSpPr>
          <p:cNvPr id="13" name="Text Placeholder 8">
            <a:extLst>
              <a:ext uri="{FF2B5EF4-FFF2-40B4-BE49-F238E27FC236}">
                <a16:creationId xmlns:a16="http://schemas.microsoft.com/office/drawing/2014/main" id="{D866D668-F202-6E49-9BA5-EFDBA03A6554}"/>
              </a:ext>
            </a:extLst>
          </p:cNvPr>
          <p:cNvSpPr txBox="1">
            <a:spLocks/>
          </p:cNvSpPr>
          <p:nvPr/>
        </p:nvSpPr>
        <p:spPr>
          <a:xfrm>
            <a:off x="6397627" y="2271243"/>
            <a:ext cx="4649783"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b="1" dirty="0"/>
              <a:t>Purpose &amp; Innovation</a:t>
            </a:r>
            <a:endParaRPr lang="en-US" dirty="0"/>
          </a:p>
        </p:txBody>
      </p:sp>
      <p:pic>
        <p:nvPicPr>
          <p:cNvPr id="15" name="Picture 14">
            <a:extLst>
              <a:ext uri="{FF2B5EF4-FFF2-40B4-BE49-F238E27FC236}">
                <a16:creationId xmlns:a16="http://schemas.microsoft.com/office/drawing/2014/main" id="{3142FF44-D734-8146-B193-CC61F7645B05}"/>
              </a:ext>
            </a:extLst>
          </p:cNvPr>
          <p:cNvPicPr>
            <a:picLocks noChangeAspect="1"/>
          </p:cNvPicPr>
          <p:nvPr/>
        </p:nvPicPr>
        <p:blipFill>
          <a:blip r:embed="rId2"/>
          <a:stretch>
            <a:fillRect/>
          </a:stretch>
        </p:blipFill>
        <p:spPr>
          <a:xfrm>
            <a:off x="10310252" y="5119042"/>
            <a:ext cx="1524000" cy="1524000"/>
          </a:xfrm>
          <a:prstGeom prst="rect">
            <a:avLst/>
          </a:prstGeom>
        </p:spPr>
      </p:pic>
    </p:spTree>
    <p:extLst>
      <p:ext uri="{BB962C8B-B14F-4D97-AF65-F5344CB8AC3E}">
        <p14:creationId xmlns:p14="http://schemas.microsoft.com/office/powerpoint/2010/main" val="390560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8B6D67-8933-BE4B-8455-8C23F02DC5A6}"/>
              </a:ext>
            </a:extLst>
          </p:cNvPr>
          <p:cNvSpPr>
            <a:spLocks noGrp="1"/>
          </p:cNvSpPr>
          <p:nvPr>
            <p:ph type="title"/>
          </p:nvPr>
        </p:nvSpPr>
        <p:spPr>
          <a:xfrm>
            <a:off x="1141413" y="618518"/>
            <a:ext cx="9905998" cy="1478570"/>
          </a:xfrm>
        </p:spPr>
        <p:txBody>
          <a:bodyPr/>
          <a:lstStyle/>
          <a:p>
            <a:r>
              <a:rPr lang="en-US" dirty="0"/>
              <a:t>Design</a:t>
            </a:r>
          </a:p>
        </p:txBody>
      </p:sp>
      <p:sp>
        <p:nvSpPr>
          <p:cNvPr id="9" name="Content Placeholder 8">
            <a:extLst>
              <a:ext uri="{FF2B5EF4-FFF2-40B4-BE49-F238E27FC236}">
                <a16:creationId xmlns:a16="http://schemas.microsoft.com/office/drawing/2014/main" id="{7D9F5A22-2849-AB45-B271-500CC7A4463C}"/>
              </a:ext>
            </a:extLst>
          </p:cNvPr>
          <p:cNvSpPr>
            <a:spLocks noGrp="1"/>
          </p:cNvSpPr>
          <p:nvPr>
            <p:ph sz="half" idx="1"/>
          </p:nvPr>
        </p:nvSpPr>
        <p:spPr>
          <a:xfrm>
            <a:off x="1141410" y="2249486"/>
            <a:ext cx="4878389" cy="3541714"/>
          </a:xfrm>
        </p:spPr>
        <p:txBody>
          <a:bodyPr/>
          <a:lstStyle/>
          <a:p>
            <a:r>
              <a:rPr lang="en-US" dirty="0"/>
              <a:t>Our Hero character must avoid obstacles and collect the magical dragon balls in order to summon the almighty Dr. Kim to receive an A.</a:t>
            </a:r>
          </a:p>
        </p:txBody>
      </p:sp>
      <p:pic>
        <p:nvPicPr>
          <p:cNvPr id="13" name="Picture 12">
            <a:extLst>
              <a:ext uri="{FF2B5EF4-FFF2-40B4-BE49-F238E27FC236}">
                <a16:creationId xmlns:a16="http://schemas.microsoft.com/office/drawing/2014/main" id="{00E2BA34-2AAE-B845-857C-6EA27C2636F8}"/>
              </a:ext>
            </a:extLst>
          </p:cNvPr>
          <p:cNvPicPr>
            <a:picLocks noChangeAspect="1"/>
          </p:cNvPicPr>
          <p:nvPr/>
        </p:nvPicPr>
        <p:blipFill>
          <a:blip r:embed="rId2"/>
          <a:stretch>
            <a:fillRect/>
          </a:stretch>
        </p:blipFill>
        <p:spPr>
          <a:xfrm>
            <a:off x="10310252" y="5119042"/>
            <a:ext cx="1524000" cy="1524000"/>
          </a:xfrm>
          <a:prstGeom prst="rect">
            <a:avLst/>
          </a:prstGeom>
        </p:spPr>
      </p:pic>
      <p:pic>
        <p:nvPicPr>
          <p:cNvPr id="17" name="Content Placeholder 16">
            <a:extLst>
              <a:ext uri="{FF2B5EF4-FFF2-40B4-BE49-F238E27FC236}">
                <a16:creationId xmlns:a16="http://schemas.microsoft.com/office/drawing/2014/main" id="{C7E9B75F-BCC6-F447-9C50-5AFC97C79DDA}"/>
              </a:ext>
            </a:extLst>
          </p:cNvPr>
          <p:cNvPicPr>
            <a:picLocks noGrp="1" noChangeAspect="1"/>
          </p:cNvPicPr>
          <p:nvPr>
            <p:ph sz="half" idx="2"/>
          </p:nvPr>
        </p:nvPicPr>
        <p:blipFill>
          <a:blip r:embed="rId3"/>
          <a:stretch>
            <a:fillRect/>
          </a:stretch>
        </p:blipFill>
        <p:spPr>
          <a:xfrm>
            <a:off x="6172200" y="2758736"/>
            <a:ext cx="4875213" cy="2523215"/>
          </a:xfrm>
        </p:spPr>
      </p:pic>
    </p:spTree>
    <p:extLst>
      <p:ext uri="{BB962C8B-B14F-4D97-AF65-F5344CB8AC3E}">
        <p14:creationId xmlns:p14="http://schemas.microsoft.com/office/powerpoint/2010/main" val="354217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A2BE5C0E-E2D9-C547-B999-F0F34BF94E74}"/>
              </a:ext>
            </a:extLst>
          </p:cNvPr>
          <p:cNvPicPr>
            <a:picLocks noGrp="1" noChangeAspect="1"/>
          </p:cNvPicPr>
          <p:nvPr>
            <p:ph idx="1"/>
          </p:nvPr>
        </p:nvPicPr>
        <p:blipFill>
          <a:blip r:embed="rId2"/>
          <a:stretch>
            <a:fillRect/>
          </a:stretch>
        </p:blipFill>
        <p:spPr>
          <a:xfrm>
            <a:off x="6196806" y="2124869"/>
            <a:ext cx="3810000" cy="2133600"/>
          </a:xfrm>
        </p:spPr>
      </p:pic>
      <p:sp>
        <p:nvSpPr>
          <p:cNvPr id="9" name="Text Placeholder 8">
            <a:extLst>
              <a:ext uri="{FF2B5EF4-FFF2-40B4-BE49-F238E27FC236}">
                <a16:creationId xmlns:a16="http://schemas.microsoft.com/office/drawing/2014/main" id="{BE28EC3E-5F46-D447-9BF7-65684E6DEA1E}"/>
              </a:ext>
            </a:extLst>
          </p:cNvPr>
          <p:cNvSpPr>
            <a:spLocks noGrp="1"/>
          </p:cNvSpPr>
          <p:nvPr>
            <p:ph type="body" sz="half" idx="2"/>
          </p:nvPr>
        </p:nvSpPr>
        <p:spPr/>
        <p:txBody>
          <a:bodyPr>
            <a:normAutofit lnSpcReduction="10000"/>
          </a:bodyPr>
          <a:lstStyle/>
          <a:p>
            <a:r>
              <a:rPr lang="en-US" dirty="0" err="1"/>
              <a:t>Libgdx</a:t>
            </a:r>
            <a:r>
              <a:rPr lang="en-US" dirty="0"/>
              <a:t> is a cross-platform game and visualization development framework. It currently supports Windows, Linux, Mac OS X, Android, Blackberry, iOS, and HTML5 as target platforms.</a:t>
            </a:r>
          </a:p>
          <a:p>
            <a:endParaRPr lang="en-US" dirty="0"/>
          </a:p>
          <a:p>
            <a:r>
              <a:rPr lang="en-US" dirty="0" err="1"/>
              <a:t>Libgdx</a:t>
            </a:r>
            <a:r>
              <a:rPr lang="en-US" dirty="0"/>
              <a:t> allows you to write your code once and deploy it to multiple platforms without modification. You can use all the tools of the Java ecosystem to be as productive as you can be.</a:t>
            </a:r>
          </a:p>
        </p:txBody>
      </p:sp>
      <p:pic>
        <p:nvPicPr>
          <p:cNvPr id="13" name="Picture 12">
            <a:extLst>
              <a:ext uri="{FF2B5EF4-FFF2-40B4-BE49-F238E27FC236}">
                <a16:creationId xmlns:a16="http://schemas.microsoft.com/office/drawing/2014/main" id="{52BD6B4A-EDB0-0649-9351-6CBBDCAE15CA}"/>
              </a:ext>
            </a:extLst>
          </p:cNvPr>
          <p:cNvPicPr>
            <a:picLocks noChangeAspect="1"/>
          </p:cNvPicPr>
          <p:nvPr/>
        </p:nvPicPr>
        <p:blipFill>
          <a:blip r:embed="rId3"/>
          <a:stretch>
            <a:fillRect/>
          </a:stretch>
        </p:blipFill>
        <p:spPr>
          <a:xfrm>
            <a:off x="10310252" y="5119042"/>
            <a:ext cx="1524000" cy="1524000"/>
          </a:xfrm>
          <a:prstGeom prst="rect">
            <a:avLst/>
          </a:prstGeom>
        </p:spPr>
      </p:pic>
      <p:sp>
        <p:nvSpPr>
          <p:cNvPr id="16" name="Title 1">
            <a:extLst>
              <a:ext uri="{FF2B5EF4-FFF2-40B4-BE49-F238E27FC236}">
                <a16:creationId xmlns:a16="http://schemas.microsoft.com/office/drawing/2014/main" id="{F1941A00-7049-194C-8A9D-DFE17CBA01E2}"/>
              </a:ext>
            </a:extLst>
          </p:cNvPr>
          <p:cNvSpPr>
            <a:spLocks noGrp="1"/>
          </p:cNvSpPr>
          <p:nvPr>
            <p:ph type="title"/>
          </p:nvPr>
        </p:nvSpPr>
        <p:spPr>
          <a:xfrm>
            <a:off x="1146704" y="726140"/>
            <a:ext cx="8860102" cy="914401"/>
          </a:xfrm>
        </p:spPr>
        <p:txBody>
          <a:bodyPr>
            <a:normAutofit/>
          </a:bodyPr>
          <a:lstStyle/>
          <a:p>
            <a:r>
              <a:rPr lang="en-US" sz="3600" dirty="0"/>
              <a:t>Evaluation:		</a:t>
            </a:r>
            <a:r>
              <a:rPr lang="en-US" sz="3600" dirty="0" err="1"/>
              <a:t>libgdx</a:t>
            </a:r>
            <a:endParaRPr lang="en-US" sz="3600" dirty="0"/>
          </a:p>
        </p:txBody>
      </p:sp>
    </p:spTree>
    <p:extLst>
      <p:ext uri="{BB962C8B-B14F-4D97-AF65-F5344CB8AC3E}">
        <p14:creationId xmlns:p14="http://schemas.microsoft.com/office/powerpoint/2010/main" val="43048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CA7C944-CF30-8140-9266-DCD0137F565B}"/>
              </a:ext>
            </a:extLst>
          </p:cNvPr>
          <p:cNvSpPr>
            <a:spLocks noGrp="1"/>
          </p:cNvSpPr>
          <p:nvPr>
            <p:ph type="title"/>
          </p:nvPr>
        </p:nvSpPr>
        <p:spPr>
          <a:xfrm>
            <a:off x="1146704" y="726140"/>
            <a:ext cx="8860102" cy="914401"/>
          </a:xfrm>
        </p:spPr>
        <p:txBody>
          <a:bodyPr>
            <a:normAutofit/>
          </a:bodyPr>
          <a:lstStyle/>
          <a:p>
            <a:r>
              <a:rPr lang="en-US" sz="3600" dirty="0"/>
              <a:t>Evaluation:		</a:t>
            </a:r>
            <a:r>
              <a:rPr lang="en-US" sz="3600" dirty="0" err="1"/>
              <a:t>gradle</a:t>
            </a:r>
            <a:endParaRPr lang="en-US" sz="3600" dirty="0"/>
          </a:p>
        </p:txBody>
      </p:sp>
      <p:sp>
        <p:nvSpPr>
          <p:cNvPr id="10" name="Text Placeholder 8">
            <a:extLst>
              <a:ext uri="{FF2B5EF4-FFF2-40B4-BE49-F238E27FC236}">
                <a16:creationId xmlns:a16="http://schemas.microsoft.com/office/drawing/2014/main" id="{AD05FC53-54BA-8249-A4EC-FF6C16DCA0F0}"/>
              </a:ext>
            </a:extLst>
          </p:cNvPr>
          <p:cNvSpPr>
            <a:spLocks noGrp="1"/>
          </p:cNvSpPr>
          <p:nvPr>
            <p:ph type="body" sz="half" idx="2"/>
          </p:nvPr>
        </p:nvSpPr>
        <p:spPr>
          <a:xfrm>
            <a:off x="1146705" y="2249486"/>
            <a:ext cx="3856037" cy="3541714"/>
          </a:xfrm>
        </p:spPr>
        <p:txBody>
          <a:bodyPr>
            <a:normAutofit fontScale="92500" lnSpcReduction="20000"/>
          </a:bodyPr>
          <a:lstStyle/>
          <a:p>
            <a:r>
              <a:rPr lang="en-US" dirty="0"/>
              <a:t>Gradle is a build tool with a focus on build automation and support for multi-language development. If you are building, testing, publishing, and deploying software on any platform, Gradle offers a flexible model that can support the entire development lifecycle from compiling and packaging code to publishing web sites. Gradle has been designed to support build automation across multiple languages and platforms including Java, Scala, Android, C/C++, and Groovy, and is closely integrated with development tools and continuous integration servers including Eclipse, IntelliJ, and Jenkins.</a:t>
            </a:r>
          </a:p>
        </p:txBody>
      </p:sp>
      <p:pic>
        <p:nvPicPr>
          <p:cNvPr id="15" name="Picture 14">
            <a:extLst>
              <a:ext uri="{FF2B5EF4-FFF2-40B4-BE49-F238E27FC236}">
                <a16:creationId xmlns:a16="http://schemas.microsoft.com/office/drawing/2014/main" id="{0CA8E1D8-6798-2A44-8951-B62B79806FC7}"/>
              </a:ext>
            </a:extLst>
          </p:cNvPr>
          <p:cNvPicPr>
            <a:picLocks noChangeAspect="1"/>
          </p:cNvPicPr>
          <p:nvPr/>
        </p:nvPicPr>
        <p:blipFill>
          <a:blip r:embed="rId2"/>
          <a:stretch>
            <a:fillRect/>
          </a:stretch>
        </p:blipFill>
        <p:spPr>
          <a:xfrm>
            <a:off x="5825752" y="2949434"/>
            <a:ext cx="4962897" cy="1070909"/>
          </a:xfrm>
          <a:prstGeom prst="rect">
            <a:avLst/>
          </a:prstGeom>
        </p:spPr>
      </p:pic>
      <p:pic>
        <p:nvPicPr>
          <p:cNvPr id="16" name="Picture 15">
            <a:extLst>
              <a:ext uri="{FF2B5EF4-FFF2-40B4-BE49-F238E27FC236}">
                <a16:creationId xmlns:a16="http://schemas.microsoft.com/office/drawing/2014/main" id="{A2A907C8-FAFD-334E-8005-FF8B44AA01ED}"/>
              </a:ext>
            </a:extLst>
          </p:cNvPr>
          <p:cNvPicPr>
            <a:picLocks noChangeAspect="1"/>
          </p:cNvPicPr>
          <p:nvPr/>
        </p:nvPicPr>
        <p:blipFill>
          <a:blip r:embed="rId3"/>
          <a:stretch>
            <a:fillRect/>
          </a:stretch>
        </p:blipFill>
        <p:spPr>
          <a:xfrm>
            <a:off x="10310252" y="5119042"/>
            <a:ext cx="1524000" cy="1524000"/>
          </a:xfrm>
          <a:prstGeom prst="rect">
            <a:avLst/>
          </a:prstGeom>
        </p:spPr>
      </p:pic>
    </p:spTree>
    <p:extLst>
      <p:ext uri="{BB962C8B-B14F-4D97-AF65-F5344CB8AC3E}">
        <p14:creationId xmlns:p14="http://schemas.microsoft.com/office/powerpoint/2010/main" val="48424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EF21CA-AD60-5A4D-85BE-9C11C83CA134}"/>
              </a:ext>
            </a:extLst>
          </p:cNvPr>
          <p:cNvSpPr>
            <a:spLocks noGrp="1"/>
          </p:cNvSpPr>
          <p:nvPr>
            <p:ph type="title"/>
          </p:nvPr>
        </p:nvSpPr>
        <p:spPr>
          <a:xfrm>
            <a:off x="1141413" y="618518"/>
            <a:ext cx="9905998" cy="1478570"/>
          </a:xfrm>
        </p:spPr>
        <p:txBody>
          <a:bodyPr/>
          <a:lstStyle/>
          <a:p>
            <a:r>
              <a:rPr lang="en-US" dirty="0"/>
              <a:t>Coding:			Assets</a:t>
            </a:r>
          </a:p>
        </p:txBody>
      </p:sp>
      <p:sp>
        <p:nvSpPr>
          <p:cNvPr id="6" name="Content Placeholder 5">
            <a:extLst>
              <a:ext uri="{FF2B5EF4-FFF2-40B4-BE49-F238E27FC236}">
                <a16:creationId xmlns:a16="http://schemas.microsoft.com/office/drawing/2014/main" id="{A70CC32E-CD8E-4A4D-B512-A63A50309802}"/>
              </a:ext>
            </a:extLst>
          </p:cNvPr>
          <p:cNvSpPr>
            <a:spLocks noGrp="1"/>
          </p:cNvSpPr>
          <p:nvPr>
            <p:ph idx="1"/>
          </p:nvPr>
        </p:nvSpPr>
        <p:spPr/>
        <p:txBody>
          <a:bodyPr/>
          <a:lstStyle/>
          <a:p>
            <a:r>
              <a:rPr lang="en-US" dirty="0"/>
              <a:t>Details about assets folder here</a:t>
            </a:r>
          </a:p>
        </p:txBody>
      </p:sp>
      <p:pic>
        <p:nvPicPr>
          <p:cNvPr id="7" name="Picture 6">
            <a:extLst>
              <a:ext uri="{FF2B5EF4-FFF2-40B4-BE49-F238E27FC236}">
                <a16:creationId xmlns:a16="http://schemas.microsoft.com/office/drawing/2014/main" id="{B7D629CC-703B-854F-86D6-059371547A21}"/>
              </a:ext>
            </a:extLst>
          </p:cNvPr>
          <p:cNvPicPr>
            <a:picLocks noChangeAspect="1"/>
          </p:cNvPicPr>
          <p:nvPr/>
        </p:nvPicPr>
        <p:blipFill>
          <a:blip r:embed="rId2"/>
          <a:stretch>
            <a:fillRect/>
          </a:stretch>
        </p:blipFill>
        <p:spPr>
          <a:xfrm>
            <a:off x="10310252" y="5119042"/>
            <a:ext cx="1524000" cy="1524000"/>
          </a:xfrm>
          <a:prstGeom prst="rect">
            <a:avLst/>
          </a:prstGeom>
        </p:spPr>
      </p:pic>
    </p:spTree>
    <p:extLst>
      <p:ext uri="{BB962C8B-B14F-4D97-AF65-F5344CB8AC3E}">
        <p14:creationId xmlns:p14="http://schemas.microsoft.com/office/powerpoint/2010/main" val="1536199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88</TotalTime>
  <Words>439</Words>
  <Application>Microsoft Macintosh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Tw Cen MT</vt:lpstr>
      <vt:lpstr>Circuit</vt:lpstr>
      <vt:lpstr>Epic SIEGE</vt:lpstr>
      <vt:lpstr>Game development</vt:lpstr>
      <vt:lpstr>Idea</vt:lpstr>
      <vt:lpstr>Proposal:  Epic SIEGE</vt:lpstr>
      <vt:lpstr>Proposal continued</vt:lpstr>
      <vt:lpstr>Design</vt:lpstr>
      <vt:lpstr>Evaluation:  libgdx</vt:lpstr>
      <vt:lpstr>Evaluation:  gradle</vt:lpstr>
      <vt:lpstr>Coding:   Assets</vt:lpstr>
      <vt:lpstr>Coding:   Core</vt:lpstr>
      <vt:lpstr>Coding:   Core  continued</vt:lpstr>
      <vt:lpstr>Coding:   Core  continued</vt:lpstr>
      <vt:lpstr>Coding:   desktop</vt:lpstr>
      <vt:lpstr>Coding:   heroes</vt:lpstr>
      <vt:lpstr>Testing</vt:lpstr>
      <vt:lpstr>Release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Epic SIEGE</dc:title>
  <dc:creator>Raul Muniz</dc:creator>
  <cp:lastModifiedBy>Raul Muniz</cp:lastModifiedBy>
  <cp:revision>9</cp:revision>
  <dcterms:created xsi:type="dcterms:W3CDTF">2018-04-22T00:04:03Z</dcterms:created>
  <dcterms:modified xsi:type="dcterms:W3CDTF">2018-04-22T01:32:40Z</dcterms:modified>
</cp:coreProperties>
</file>