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Lora"/>
      <p:regular r:id="rId19"/>
      <p:bold r:id="rId20"/>
      <p:italic r:id="rId21"/>
      <p:boldItalic r:id="rId22"/>
    </p:embeddedFon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.fntdata"/><Relationship Id="rId22" Type="http://schemas.openxmlformats.org/officeDocument/2006/relationships/font" Target="fonts/Lora-boldItalic.fntdata"/><Relationship Id="rId21" Type="http://schemas.openxmlformats.org/officeDocument/2006/relationships/font" Target="fonts/Lora-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or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c60ef1db8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c60ef1d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c60ef1db8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c60ef1d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c60ef1db8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c60ef1db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bd205cc82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bd205cc8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2c1859d55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2c1859d5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2c1859d55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2c1859d5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2c1859d55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2c1859d5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bd205cc82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bd205cc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bd205cc82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bd205cc8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ic.uff.br/~bazilio/cursos/lp/material/Expressoes.pdf" TargetMode="External"/><Relationship Id="rId4" Type="http://schemas.openxmlformats.org/officeDocument/2006/relationships/hyperlink" Target="https://www.w3schools.com/python/python_variables.asp" TargetMode="External"/><Relationship Id="rId5" Type="http://schemas.openxmlformats.org/officeDocument/2006/relationships/hyperlink" Target="https://docs.python.org/3/tutorial/floatingpoint.html" TargetMode="External"/><Relationship Id="rId6" Type="http://schemas.openxmlformats.org/officeDocument/2006/relationships/hyperlink" Target="https://penseallen.github.io/PensePython2e/02-vars-expr-inst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python/ref_string_split.a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python/ref_string_spli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96623" y="2003900"/>
            <a:ext cx="6165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Variáveis e Expressões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23121" y="3500421"/>
            <a:ext cx="342882" cy="342903"/>
            <a:chOff x="6643075" y="3664250"/>
            <a:chExt cx="407950" cy="407975"/>
          </a:xfrm>
        </p:grpSpPr>
        <p:sp>
          <p:nvSpPr>
            <p:cNvPr id="73" name="Google Shape;73;p1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CUIDADOS!!!!</a:t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178" name="Google Shape;178;p2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9" name="Google Shape;179;p2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1"/>
          <p:cNvSpPr txBox="1"/>
          <p:nvPr>
            <p:ph idx="4294967295" type="subTitle"/>
          </p:nvPr>
        </p:nvSpPr>
        <p:spPr>
          <a:xfrm>
            <a:off x="1585350" y="1637113"/>
            <a:ext cx="5973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Não usar palavras reservadas como nome da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variável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:</a:t>
            </a:r>
            <a:endParaRPr b="1" i="1" sz="36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Ex: class, str, int, @, global, and, if, etc...</a:t>
            </a:r>
            <a:endParaRPr b="1" i="1" sz="36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36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uma expressão?</a:t>
            </a:r>
            <a:endParaRPr/>
          </a:p>
        </p:txBody>
      </p:sp>
      <p:grpSp>
        <p:nvGrpSpPr>
          <p:cNvPr id="191" name="Google Shape;191;p2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92" name="Google Shape;192;p2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2"/>
          <p:cNvSpPr txBox="1"/>
          <p:nvPr/>
        </p:nvSpPr>
        <p:spPr>
          <a:xfrm>
            <a:off x="1381250" y="1578150"/>
            <a:ext cx="6279600" cy="21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- Combinação de </a:t>
            </a:r>
            <a:r>
              <a:rPr b="1" lang="en" sz="280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variáveis</a:t>
            </a:r>
            <a:r>
              <a:rPr b="1" lang="en" sz="280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, comumente com manipulação aritmétic</a:t>
            </a:r>
            <a:r>
              <a:rPr b="1" lang="en" sz="280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endParaRPr b="1" sz="280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805050" y="1618700"/>
            <a:ext cx="34254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&gt;&gt; A = 1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&gt;&gt; B = 2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&gt;&gt; A &gt; B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&gt;&gt; B &gt; A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&gt;&gt; C = 3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&gt;&gt; (A and B) &lt; C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203" name="Google Shape;203;p23"/>
          <p:cNvSpPr txBox="1"/>
          <p:nvPr>
            <p:ph type="title"/>
          </p:nvPr>
        </p:nvSpPr>
        <p:spPr>
          <a:xfrm>
            <a:off x="2001525" y="909263"/>
            <a:ext cx="2973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Acessando esses dados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04" name="Google Shape;204;p23"/>
          <p:cNvSpPr txBox="1"/>
          <p:nvPr>
            <p:ph idx="2" type="body"/>
          </p:nvPr>
        </p:nvSpPr>
        <p:spPr>
          <a:xfrm>
            <a:off x="5012916" y="156875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&gt;&gt;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&gt;&gt; 1.8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&gt;&gt; False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&gt;&gt; True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&gt;&gt; True</a:t>
            </a:r>
            <a:endParaRPr/>
          </a:p>
        </p:txBody>
      </p:sp>
      <p:grpSp>
        <p:nvGrpSpPr>
          <p:cNvPr id="205" name="Google Shape;205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06" name="Google Shape;206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Atividadezinha</a:t>
            </a:r>
            <a:endParaRPr/>
          </a:p>
        </p:txBody>
      </p:sp>
      <p:grpSp>
        <p:nvGrpSpPr>
          <p:cNvPr id="217" name="Google Shape;217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8" name="Google Shape;218;p2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24"/>
          <p:cNvSpPr txBox="1"/>
          <p:nvPr/>
        </p:nvSpPr>
        <p:spPr>
          <a:xfrm>
            <a:off x="1432200" y="1331700"/>
            <a:ext cx="6279600" cy="21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0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- Receba a seguinte entrada:</a:t>
            </a:r>
            <a:endParaRPr b="1" sz="230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0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- raul 20 1.80</a:t>
            </a:r>
            <a:endParaRPr b="1" sz="230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0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- nicole 19 1.62</a:t>
            </a:r>
            <a:endParaRPr b="1" sz="230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0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- carlinhos 59 </a:t>
            </a:r>
            <a:r>
              <a:rPr b="1" lang="en" sz="23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1.90</a:t>
            </a:r>
            <a:endParaRPr b="1" sz="23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 imprima o nome de todos identado, a média das idades e a média das alturas.</a:t>
            </a:r>
            <a:endParaRPr b="1" sz="23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3" name="Google Shape;223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Referências</a:t>
            </a:r>
            <a:endParaRPr sz="18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Expressoes.pdf (uff.br)</a:t>
            </a:r>
            <a:endParaRPr sz="18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◉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Python Variables (w3schools.com)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◉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15. Floating Point Arithmetic: Issues and Limitations — Python 3.10.0 documentation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Capítulo 2: Variáveis, expressões e instruções | PensePython2e (penseallen.github.io)</a:t>
            </a:r>
            <a:endParaRPr b="1" sz="2000"/>
          </a:p>
        </p:txBody>
      </p:sp>
      <p:cxnSp>
        <p:nvCxnSpPr>
          <p:cNvPr id="229" name="Google Shape;229;p25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5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Obrigado</a:t>
            </a:r>
            <a:r>
              <a:rPr lang="en" sz="6000"/>
              <a:t>!</a:t>
            </a:r>
            <a:endParaRPr sz="6000"/>
          </a:p>
        </p:txBody>
      </p:sp>
      <p:cxnSp>
        <p:nvCxnSpPr>
          <p:cNvPr id="231" name="Google Shape;231;p25"/>
          <p:cNvCxnSpPr/>
          <p:nvPr/>
        </p:nvCxnSpPr>
        <p:spPr>
          <a:xfrm>
            <a:off x="6385675" y="1407500"/>
            <a:ext cx="2758200" cy="21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5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5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34" name="Google Shape;234;p2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uma variável?</a:t>
            </a:r>
            <a:endParaRPr/>
          </a:p>
        </p:txBody>
      </p:sp>
      <p:grpSp>
        <p:nvGrpSpPr>
          <p:cNvPr id="81" name="Google Shape;81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2" name="Google Shape;82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3"/>
          <p:cNvSpPr txBox="1"/>
          <p:nvPr/>
        </p:nvSpPr>
        <p:spPr>
          <a:xfrm>
            <a:off x="1381250" y="1578150"/>
            <a:ext cx="6279600" cy="21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- Alocação na memória</a:t>
            </a:r>
            <a:endParaRPr b="1" sz="280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- Armazenamento de dado </a:t>
            </a:r>
            <a:endParaRPr b="1" sz="280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ctrTitle"/>
          </p:nvPr>
        </p:nvSpPr>
        <p:spPr>
          <a:xfrm>
            <a:off x="385350" y="403800"/>
            <a:ext cx="8373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Tipos de variáveis</a:t>
            </a:r>
            <a:endParaRPr sz="4800">
              <a:highlight>
                <a:schemeClr val="accent1"/>
              </a:highlight>
            </a:endParaRPr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4294967295" type="subTitle"/>
          </p:nvPr>
        </p:nvSpPr>
        <p:spPr>
          <a:xfrm>
            <a:off x="385350" y="2101700"/>
            <a:ext cx="8157900" cy="20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- Inteiras</a:t>
            </a:r>
            <a:endParaRPr sz="2800"/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- Strings</a:t>
            </a:r>
            <a:endParaRPr sz="2800"/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- Floats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Exemplos</a:t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100" name="Google Shape;100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1" name="Google Shape;101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5"/>
          <p:cNvSpPr txBox="1"/>
          <p:nvPr>
            <p:ph idx="4294967295" type="subTitle"/>
          </p:nvPr>
        </p:nvSpPr>
        <p:spPr>
          <a:xfrm>
            <a:off x="1585350" y="1911288"/>
            <a:ext cx="5973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= 1</a:t>
            </a:r>
            <a:endParaRPr b="1" i="1" sz="36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B = 1.8</a:t>
            </a:r>
            <a:endParaRPr b="1" i="1" sz="36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C = “APC”</a:t>
            </a:r>
            <a:endParaRPr b="1" i="1" sz="36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05050" y="1618700"/>
            <a:ext cx="34254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&gt;&gt; print(A)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&gt;&gt;print(B)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&gt;&gt;print(type(B))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&gt;&gt;print(C)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2001525" y="909263"/>
            <a:ext cx="2973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Acessando esses dados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13" name="Google Shape;113;p16"/>
          <p:cNvSpPr txBox="1"/>
          <p:nvPr>
            <p:ph idx="2" type="body"/>
          </p:nvPr>
        </p:nvSpPr>
        <p:spPr>
          <a:xfrm>
            <a:off x="5012916" y="156875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&gt;&gt;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&gt;&gt; 1.8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&gt;&gt; Float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&gt;&gt; APC</a:t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5" name="Google Shape;115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55375" y="2381655"/>
            <a:ext cx="34254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&gt;&gt; A = 1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&gt;&gt; print(A)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&gt;&gt; A = 3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&gt;&gt; print(A)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1803125" y="909250"/>
            <a:ext cx="3817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Elas são </a:t>
            </a:r>
            <a:r>
              <a:rPr lang="en">
                <a:highlight>
                  <a:srgbClr val="FFCD00"/>
                </a:highlight>
              </a:rPr>
              <a:t>mutáveis</a:t>
            </a:r>
            <a:r>
              <a:rPr lang="en">
                <a:highlight>
                  <a:srgbClr val="FFCD00"/>
                </a:highlight>
              </a:rPr>
              <a:t>, então</a:t>
            </a:r>
            <a:r>
              <a:rPr lang="en">
                <a:highlight>
                  <a:srgbClr val="FFCD00"/>
                </a:highlight>
              </a:rPr>
              <a:t>...</a:t>
            </a:r>
            <a:r>
              <a:rPr lang="en">
                <a:highlight>
                  <a:srgbClr val="FFCD00"/>
                </a:highlight>
              </a:rPr>
              <a:t>.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26" name="Google Shape;126;p17"/>
          <p:cNvSpPr txBox="1"/>
          <p:nvPr>
            <p:ph idx="2" type="body"/>
          </p:nvPr>
        </p:nvSpPr>
        <p:spPr>
          <a:xfrm>
            <a:off x="4963234" y="2361650"/>
            <a:ext cx="34254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&gt;&gt;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&gt;&gt; 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27" name="Google Shape;127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8" name="Google Shape;128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Algumas funções úteis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highlight>
                  <a:schemeClr val="accent1"/>
                </a:highlight>
              </a:rPr>
              <a:t>int(variavel</a:t>
            </a:r>
            <a:r>
              <a:rPr b="1" lang="en" u="sng">
                <a:highlight>
                  <a:schemeClr val="accent1"/>
                </a:highlight>
              </a:rPr>
              <a:t>)</a:t>
            </a:r>
            <a:endParaRPr b="1" u="sng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Converte o valor em inteiro</a:t>
            </a:r>
            <a:endParaRPr/>
          </a:p>
        </p:txBody>
      </p:sp>
      <p:sp>
        <p:nvSpPr>
          <p:cNvPr id="139" name="Google Shape;139;p18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str</a:t>
            </a:r>
            <a:r>
              <a:rPr b="1" lang="en">
                <a:highlight>
                  <a:schemeClr val="accent1"/>
                </a:highlight>
              </a:rPr>
              <a:t>(valor)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Converte o valor em String - texto</a:t>
            </a:r>
            <a:endParaRPr/>
          </a:p>
        </p:txBody>
      </p:sp>
      <p:sp>
        <p:nvSpPr>
          <p:cNvPr id="140" name="Google Shape;140;p18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float</a:t>
            </a:r>
            <a:r>
              <a:rPr b="1" lang="en">
                <a:highlight>
                  <a:schemeClr val="accent1"/>
                </a:highlight>
              </a:rPr>
              <a:t>(valor)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Transforma o valor em ponto flutuante, se for 3, ficaria 3.0 por exemplo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2" name="Google Shape;142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Alguns </a:t>
            </a:r>
            <a:r>
              <a:rPr lang="en"/>
              <a:t>métodos</a:t>
            </a:r>
            <a:r>
              <a:rPr lang="en"/>
              <a:t> úteis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1381250" y="1627450"/>
            <a:ext cx="65514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ighlight>
                  <a:schemeClr val="accent1"/>
                </a:highlight>
                <a:hlinkClick r:id="rId3"/>
              </a:rPr>
              <a:t>texto.split()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Basicamente ele realiza a divisão com o está dentro do argumento do método, por padrão quando não há nada ele irá dividir o texto para cada um dos espaços.</a:t>
            </a:r>
            <a:endParaRPr/>
          </a:p>
        </p:txBody>
      </p:sp>
      <p:grpSp>
        <p:nvGrpSpPr>
          <p:cNvPr id="153" name="Google Shape;153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54" name="Google Shape;154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Alguns métodos úteis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1381250" y="1627450"/>
            <a:ext cx="65514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highlight>
                  <a:srgbClr val="FFCD00"/>
                </a:highlight>
              </a:rPr>
              <a:t>map(algo,</a:t>
            </a:r>
            <a:r>
              <a:rPr b="1" lang="en" u="sng">
                <a:solidFill>
                  <a:schemeClr val="hlink"/>
                </a:solidFill>
                <a:highlight>
                  <a:srgbClr val="FFCD00"/>
                </a:highlight>
                <a:hlinkClick r:id="rId3"/>
              </a:rPr>
              <a:t>texto.split()</a:t>
            </a:r>
            <a:r>
              <a:rPr lang="en">
                <a:highlight>
                  <a:srgbClr val="FFCD00"/>
                </a:highlight>
              </a:rPr>
              <a:t>)</a:t>
            </a:r>
            <a:endParaRPr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Basicamente ele recebe como primeiro parâmetro uma função e irá </a:t>
            </a:r>
            <a:r>
              <a:rPr lang="en"/>
              <a:t>executá-la</a:t>
            </a:r>
            <a:r>
              <a:rPr lang="en"/>
              <a:t> para todas as </a:t>
            </a:r>
            <a:r>
              <a:rPr lang="en"/>
              <a:t>variáveis</a:t>
            </a:r>
            <a:r>
              <a:rPr lang="en"/>
              <a:t> do segundo </a:t>
            </a:r>
            <a:r>
              <a:rPr lang="en"/>
              <a:t>parâmetro.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Em conjunto ao .split() ela se mostra bastante conveniente.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7" name="Google Shape;167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