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9E5AD"/>
    <a:srgbClr val="E97237"/>
    <a:srgbClr val="C0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47871-9532-4F15-9A9A-75E406F25354}" v="5" dt="2025-08-02T20:49:13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Pacheco Pereira Raul" userId="dffee3251df3121b" providerId="LiveId" clId="{FF347871-9532-4F15-9A9A-75E406F25354}"/>
    <pc:docChg chg="custSel addSld delSld modSld">
      <pc:chgData name="Raul Pacheco Pereira Raul" userId="dffee3251df3121b" providerId="LiveId" clId="{FF347871-9532-4F15-9A9A-75E406F25354}" dt="2025-08-02T20:49:18.091" v="74" actId="12"/>
      <pc:docMkLst>
        <pc:docMk/>
      </pc:docMkLst>
      <pc:sldChg chg="delSp modSp new mod">
        <pc:chgData name="Raul Pacheco Pereira Raul" userId="dffee3251df3121b" providerId="LiveId" clId="{FF347871-9532-4F15-9A9A-75E406F25354}" dt="2025-08-02T20:49:18.091" v="74" actId="12"/>
        <pc:sldMkLst>
          <pc:docMk/>
          <pc:sldMk cId="1711525913" sldId="265"/>
        </pc:sldMkLst>
        <pc:spChg chg="del">
          <ac:chgData name="Raul Pacheco Pereira Raul" userId="dffee3251df3121b" providerId="LiveId" clId="{FF347871-9532-4F15-9A9A-75E406F25354}" dt="2025-08-02T19:25:03.471" v="57" actId="478"/>
          <ac:spMkLst>
            <pc:docMk/>
            <pc:sldMk cId="1711525913" sldId="265"/>
            <ac:spMk id="2" creationId="{63DC1346-4562-274B-F56E-3E646F2FA0A9}"/>
          </ac:spMkLst>
        </pc:spChg>
        <pc:spChg chg="mod">
          <ac:chgData name="Raul Pacheco Pereira Raul" userId="dffee3251df3121b" providerId="LiveId" clId="{FF347871-9532-4F15-9A9A-75E406F25354}" dt="2025-08-02T20:49:18.091" v="74" actId="12"/>
          <ac:spMkLst>
            <pc:docMk/>
            <pc:sldMk cId="1711525913" sldId="265"/>
            <ac:spMk id="3" creationId="{7B653DDB-45B5-416B-D5C6-F463839CC31A}"/>
          </ac:spMkLst>
        </pc:spChg>
      </pc:sldChg>
      <pc:sldChg chg="new del">
        <pc:chgData name="Raul Pacheco Pereira Raul" userId="dffee3251df3121b" providerId="LiveId" clId="{FF347871-9532-4F15-9A9A-75E406F25354}" dt="2025-08-02T19:29:08.903" v="63" actId="47"/>
        <pc:sldMkLst>
          <pc:docMk/>
          <pc:sldMk cId="2273237207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0CA93C-FC9C-45CC-9B05-74BBF48EC0A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206D74-623F-46E9-81EC-E70A4CDFB873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pt-BR" sz="20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 fotografia faz parte hoje do cotidiano: dos álbuns de família, das revistas e das redes sociais. </a:t>
          </a:r>
          <a:endParaRPr lang="en-US" sz="20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0D235908-9F7A-46B3-971A-C57C2F0F656D}" type="parTrans" cxnId="{EC484F2F-A534-40E9-BB42-269C2E4BB3A7}">
      <dgm:prSet/>
      <dgm:spPr/>
      <dgm:t>
        <a:bodyPr/>
        <a:lstStyle/>
        <a:p>
          <a:endParaRPr lang="en-US"/>
        </a:p>
      </dgm:t>
    </dgm:pt>
    <dgm:pt modelId="{57809008-7CE2-422B-B5B3-433B658E9DE8}" type="sibTrans" cxnId="{EC484F2F-A534-40E9-BB42-269C2E4BB3A7}">
      <dgm:prSet/>
      <dgm:spPr/>
      <dgm:t>
        <a:bodyPr/>
        <a:lstStyle/>
        <a:p>
          <a:endParaRPr lang="en-US"/>
        </a:p>
      </dgm:t>
    </dgm:pt>
    <dgm:pt modelId="{E83528D6-2034-43EC-A137-AD7B437FB609}">
      <dgm:prSet custT="1"/>
      <dgm:spPr/>
      <dgm:t>
        <a:bodyPr/>
        <a:lstStyle/>
        <a:p>
          <a:pPr algn="l">
            <a:lnSpc>
              <a:spcPct val="100000"/>
            </a:lnSpc>
            <a:defRPr cap="all"/>
          </a:pPr>
          <a:r>
            <a:rPr lang="pt-BR" sz="2000" dirty="0"/>
            <a:t>Todas elas guardam a lembrança de momentos importantes, mas também tem o objetivo de passar mensagens, que pode até não corresponder a realidade.</a:t>
          </a:r>
          <a:endParaRPr lang="en-US" sz="2000" dirty="0"/>
        </a:p>
      </dgm:t>
    </dgm:pt>
    <dgm:pt modelId="{79D4D8B7-84B3-4493-9B5B-AD83654BA6F0}" type="parTrans" cxnId="{1884A013-BBB0-4771-ACE9-18D3075CE4BD}">
      <dgm:prSet/>
      <dgm:spPr/>
      <dgm:t>
        <a:bodyPr/>
        <a:lstStyle/>
        <a:p>
          <a:endParaRPr lang="en-US"/>
        </a:p>
      </dgm:t>
    </dgm:pt>
    <dgm:pt modelId="{8A2B4E5E-AE94-43E1-9D41-815725606451}" type="sibTrans" cxnId="{1884A013-BBB0-4771-ACE9-18D3075CE4BD}">
      <dgm:prSet/>
      <dgm:spPr/>
      <dgm:t>
        <a:bodyPr/>
        <a:lstStyle/>
        <a:p>
          <a:endParaRPr lang="en-US"/>
        </a:p>
      </dgm:t>
    </dgm:pt>
    <dgm:pt modelId="{36BF20C1-DC21-42D4-A36A-2DB5890F8FD5}" type="pres">
      <dgm:prSet presAssocID="{700CA93C-FC9C-45CC-9B05-74BBF48EC0A2}" presName="root" presStyleCnt="0">
        <dgm:presLayoutVars>
          <dgm:dir/>
          <dgm:resizeHandles val="exact"/>
        </dgm:presLayoutVars>
      </dgm:prSet>
      <dgm:spPr/>
    </dgm:pt>
    <dgm:pt modelId="{7CC1FED1-2A29-4785-8045-F0AE5E5682D3}" type="pres">
      <dgm:prSet presAssocID="{5C206D74-623F-46E9-81EC-E70A4CDFB873}" presName="compNode" presStyleCnt="0"/>
      <dgm:spPr/>
    </dgm:pt>
    <dgm:pt modelId="{793A2925-29F6-4FB4-8B74-83718D27981D}" type="pres">
      <dgm:prSet presAssocID="{5C206D74-623F-46E9-81EC-E70A4CDFB87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B45DA00-0AFC-4BA7-9FD6-4F23A0CC6FEF}" type="pres">
      <dgm:prSet presAssocID="{5C206D74-623F-46E9-81EC-E70A4CDFB8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âmera"/>
        </a:ext>
      </dgm:extLst>
    </dgm:pt>
    <dgm:pt modelId="{6D0402A7-BA25-4BAC-984E-0A79AF6BEBAF}" type="pres">
      <dgm:prSet presAssocID="{5C206D74-623F-46E9-81EC-E70A4CDFB873}" presName="spaceRect" presStyleCnt="0"/>
      <dgm:spPr/>
    </dgm:pt>
    <dgm:pt modelId="{DD59B67B-EB8F-4391-908C-E373CFEC3878}" type="pres">
      <dgm:prSet presAssocID="{5C206D74-623F-46E9-81EC-E70A4CDFB873}" presName="textRect" presStyleLbl="revTx" presStyleIdx="0" presStyleCnt="2">
        <dgm:presLayoutVars>
          <dgm:chMax val="1"/>
          <dgm:chPref val="1"/>
        </dgm:presLayoutVars>
      </dgm:prSet>
      <dgm:spPr/>
    </dgm:pt>
    <dgm:pt modelId="{FD9BC220-8514-4932-8DC3-FF08BAE0B83F}" type="pres">
      <dgm:prSet presAssocID="{57809008-7CE2-422B-B5B3-433B658E9DE8}" presName="sibTrans" presStyleCnt="0"/>
      <dgm:spPr/>
    </dgm:pt>
    <dgm:pt modelId="{D06AD815-B840-471B-AFD7-CF2178D4E1B0}" type="pres">
      <dgm:prSet presAssocID="{E83528D6-2034-43EC-A137-AD7B437FB609}" presName="compNode" presStyleCnt="0"/>
      <dgm:spPr/>
    </dgm:pt>
    <dgm:pt modelId="{54829CF6-9B1C-43F8-B447-CE25CC6D5154}" type="pres">
      <dgm:prSet presAssocID="{E83528D6-2034-43EC-A137-AD7B437FB609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1DDFA0F-18B0-49E2-A994-3DE606336884}" type="pres">
      <dgm:prSet presAssocID="{E83528D6-2034-43EC-A137-AD7B437FB6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e"/>
        </a:ext>
      </dgm:extLst>
    </dgm:pt>
    <dgm:pt modelId="{DBD9FEF2-5FAD-4264-81F3-C77D48CA69DA}" type="pres">
      <dgm:prSet presAssocID="{E83528D6-2034-43EC-A137-AD7B437FB609}" presName="spaceRect" presStyleCnt="0"/>
      <dgm:spPr/>
    </dgm:pt>
    <dgm:pt modelId="{C8F750A8-BF3E-47F8-9EF7-BF9E4A1A80C9}" type="pres">
      <dgm:prSet presAssocID="{E83528D6-2034-43EC-A137-AD7B437FB60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884A013-BBB0-4771-ACE9-18D3075CE4BD}" srcId="{700CA93C-FC9C-45CC-9B05-74BBF48EC0A2}" destId="{E83528D6-2034-43EC-A137-AD7B437FB609}" srcOrd="1" destOrd="0" parTransId="{79D4D8B7-84B3-4493-9B5B-AD83654BA6F0}" sibTransId="{8A2B4E5E-AE94-43E1-9D41-815725606451}"/>
    <dgm:cxn modelId="{EC484F2F-A534-40E9-BB42-269C2E4BB3A7}" srcId="{700CA93C-FC9C-45CC-9B05-74BBF48EC0A2}" destId="{5C206D74-623F-46E9-81EC-E70A4CDFB873}" srcOrd="0" destOrd="0" parTransId="{0D235908-9F7A-46B3-971A-C57C2F0F656D}" sibTransId="{57809008-7CE2-422B-B5B3-433B658E9DE8}"/>
    <dgm:cxn modelId="{09DE7155-FEDA-48E9-A708-250CFCD7C159}" type="presOf" srcId="{700CA93C-FC9C-45CC-9B05-74BBF48EC0A2}" destId="{36BF20C1-DC21-42D4-A36A-2DB5890F8FD5}" srcOrd="0" destOrd="0" presId="urn:microsoft.com/office/officeart/2018/5/layout/IconLeafLabelList"/>
    <dgm:cxn modelId="{D8B32D93-5BAC-4151-A316-47027F6DAABE}" type="presOf" srcId="{E83528D6-2034-43EC-A137-AD7B437FB609}" destId="{C8F750A8-BF3E-47F8-9EF7-BF9E4A1A80C9}" srcOrd="0" destOrd="0" presId="urn:microsoft.com/office/officeart/2018/5/layout/IconLeafLabelList"/>
    <dgm:cxn modelId="{B85F4AAC-3332-4D40-B5F8-3CCA74A9B100}" type="presOf" srcId="{5C206D74-623F-46E9-81EC-E70A4CDFB873}" destId="{DD59B67B-EB8F-4391-908C-E373CFEC3878}" srcOrd="0" destOrd="0" presId="urn:microsoft.com/office/officeart/2018/5/layout/IconLeafLabelList"/>
    <dgm:cxn modelId="{B5D829D3-0CD9-454F-80D0-D0E85378EB5C}" type="presParOf" srcId="{36BF20C1-DC21-42D4-A36A-2DB5890F8FD5}" destId="{7CC1FED1-2A29-4785-8045-F0AE5E5682D3}" srcOrd="0" destOrd="0" presId="urn:microsoft.com/office/officeart/2018/5/layout/IconLeafLabelList"/>
    <dgm:cxn modelId="{26085170-D42F-4DEF-B713-4681AB348872}" type="presParOf" srcId="{7CC1FED1-2A29-4785-8045-F0AE5E5682D3}" destId="{793A2925-29F6-4FB4-8B74-83718D27981D}" srcOrd="0" destOrd="0" presId="urn:microsoft.com/office/officeart/2018/5/layout/IconLeafLabelList"/>
    <dgm:cxn modelId="{0CCE0333-EE67-4B9B-B817-C4248A98145C}" type="presParOf" srcId="{7CC1FED1-2A29-4785-8045-F0AE5E5682D3}" destId="{7B45DA00-0AFC-4BA7-9FD6-4F23A0CC6FEF}" srcOrd="1" destOrd="0" presId="urn:microsoft.com/office/officeart/2018/5/layout/IconLeafLabelList"/>
    <dgm:cxn modelId="{115A66D3-820B-4084-AFE1-6BA170BB3F9B}" type="presParOf" srcId="{7CC1FED1-2A29-4785-8045-F0AE5E5682D3}" destId="{6D0402A7-BA25-4BAC-984E-0A79AF6BEBAF}" srcOrd="2" destOrd="0" presId="urn:microsoft.com/office/officeart/2018/5/layout/IconLeafLabelList"/>
    <dgm:cxn modelId="{469CEDD7-B74C-46A0-9FD3-D3198D09C79B}" type="presParOf" srcId="{7CC1FED1-2A29-4785-8045-F0AE5E5682D3}" destId="{DD59B67B-EB8F-4391-908C-E373CFEC3878}" srcOrd="3" destOrd="0" presId="urn:microsoft.com/office/officeart/2018/5/layout/IconLeafLabelList"/>
    <dgm:cxn modelId="{09AE1215-EAA5-4BF5-8858-242BA58D80F1}" type="presParOf" srcId="{36BF20C1-DC21-42D4-A36A-2DB5890F8FD5}" destId="{FD9BC220-8514-4932-8DC3-FF08BAE0B83F}" srcOrd="1" destOrd="0" presId="urn:microsoft.com/office/officeart/2018/5/layout/IconLeafLabelList"/>
    <dgm:cxn modelId="{A7E68A2B-9C08-4E80-A7D1-864DCC95F654}" type="presParOf" srcId="{36BF20C1-DC21-42D4-A36A-2DB5890F8FD5}" destId="{D06AD815-B840-471B-AFD7-CF2178D4E1B0}" srcOrd="2" destOrd="0" presId="urn:microsoft.com/office/officeart/2018/5/layout/IconLeafLabelList"/>
    <dgm:cxn modelId="{7C12C2AC-F375-401E-82FB-C5841FD12021}" type="presParOf" srcId="{D06AD815-B840-471B-AFD7-CF2178D4E1B0}" destId="{54829CF6-9B1C-43F8-B447-CE25CC6D5154}" srcOrd="0" destOrd="0" presId="urn:microsoft.com/office/officeart/2018/5/layout/IconLeafLabelList"/>
    <dgm:cxn modelId="{E0E1B1CB-0E5D-485E-BF14-C80E2F96DB44}" type="presParOf" srcId="{D06AD815-B840-471B-AFD7-CF2178D4E1B0}" destId="{21DDFA0F-18B0-49E2-A994-3DE606336884}" srcOrd="1" destOrd="0" presId="urn:microsoft.com/office/officeart/2018/5/layout/IconLeafLabelList"/>
    <dgm:cxn modelId="{1831A1D0-17F2-41D5-8ED9-03B3063ACF81}" type="presParOf" srcId="{D06AD815-B840-471B-AFD7-CF2178D4E1B0}" destId="{DBD9FEF2-5FAD-4264-81F3-C77D48CA69DA}" srcOrd="2" destOrd="0" presId="urn:microsoft.com/office/officeart/2018/5/layout/IconLeafLabelList"/>
    <dgm:cxn modelId="{BDF11EAD-550D-48A2-8A2D-989606DF3846}" type="presParOf" srcId="{D06AD815-B840-471B-AFD7-CF2178D4E1B0}" destId="{C8F750A8-BF3E-47F8-9EF7-BF9E4A1A80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A2925-29F6-4FB4-8B74-83718D27981D}">
      <dsp:nvSpPr>
        <dsp:cNvPr id="0" name=""/>
        <dsp:cNvSpPr/>
      </dsp:nvSpPr>
      <dsp:spPr>
        <a:xfrm>
          <a:off x="2882989" y="90126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5DA00-0AFC-4BA7-9FD6-4F23A0CC6FEF}">
      <dsp:nvSpPr>
        <dsp:cNvPr id="0" name=""/>
        <dsp:cNvSpPr/>
      </dsp:nvSpPr>
      <dsp:spPr>
        <a:xfrm>
          <a:off x="3350989" y="1369265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9B67B-EB8F-4391-908C-E373CFEC3878}">
      <dsp:nvSpPr>
        <dsp:cNvPr id="0" name=""/>
        <dsp:cNvSpPr/>
      </dsp:nvSpPr>
      <dsp:spPr>
        <a:xfrm>
          <a:off x="2180989" y="3781265"/>
          <a:ext cx="3600000" cy="2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cap="all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 fotografia faz parte hoje do cotidiano: dos álbuns de família, das revistas e das redes sociais. </a:t>
          </a:r>
          <a:endParaRPr lang="en-US" sz="2000" kern="1200" cap="all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2180989" y="3781265"/>
        <a:ext cx="3600000" cy="2175468"/>
      </dsp:txXfrm>
    </dsp:sp>
    <dsp:sp modelId="{54829CF6-9B1C-43F8-B447-CE25CC6D5154}">
      <dsp:nvSpPr>
        <dsp:cNvPr id="0" name=""/>
        <dsp:cNvSpPr/>
      </dsp:nvSpPr>
      <dsp:spPr>
        <a:xfrm>
          <a:off x="7112990" y="901265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DFA0F-18B0-49E2-A994-3DE606336884}">
      <dsp:nvSpPr>
        <dsp:cNvPr id="0" name=""/>
        <dsp:cNvSpPr/>
      </dsp:nvSpPr>
      <dsp:spPr>
        <a:xfrm>
          <a:off x="7580990" y="1369265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750A8-BF3E-47F8-9EF7-BF9E4A1A80C9}">
      <dsp:nvSpPr>
        <dsp:cNvPr id="0" name=""/>
        <dsp:cNvSpPr/>
      </dsp:nvSpPr>
      <dsp:spPr>
        <a:xfrm>
          <a:off x="6410990" y="3781265"/>
          <a:ext cx="3600000" cy="217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Todas elas guardam a lembrança de momentos importantes, mas também tem o objetivo de passar mensagens, que pode até não corresponder a realidade.</a:t>
          </a:r>
          <a:endParaRPr lang="en-US" sz="2000" kern="1200" dirty="0"/>
        </a:p>
      </dsp:txBody>
      <dsp:txXfrm>
        <a:off x="6410990" y="3781265"/>
        <a:ext cx="3600000" cy="2175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BE6FB-18AD-F7C7-85A3-408D252D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ECAED8-DDED-0E08-223E-33A0D7812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52B8D4-5910-812C-C996-05AA41A5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C7D10-2240-794A-D0D7-A771AA42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EAEE0-4375-F7E8-7BE6-ED1B3858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1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7BB5E-5B7D-C642-3FA4-B7D8C65C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3EF269-5079-4D55-11C7-50C0334F6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280115-B547-A594-8F16-39445DCD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2F6E7-A72C-3027-4DFD-88AA3677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37DA0-FDCE-9792-8E5B-03A0D3A9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22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E6C516-0D8D-45D8-41A2-8EE7B2588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8B0DB2-02FD-3109-0E7F-B3EAA8FAD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E5A92-CDE3-A214-8065-F4B4E3DE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95DD81-FA4C-91B4-9713-21157A8F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9CEA4-FE0D-9548-0E9A-F6478F9D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8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77C9F-1F27-8078-CE07-0585AD88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C04408-3494-0B24-4266-010021290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1A3D99-C47B-FEA5-7711-75EEE4D4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696C33-8441-E0CC-E98B-AC855D63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AF678B-F7E5-FB26-83A0-1BE71A92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1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5896C-AE9E-6555-4060-87D6B851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0FD63F-B9A0-779A-2A6E-61A3B28D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2BE638-2EA0-363A-3AC9-FBEBBB55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EC51F-19A1-E462-A1B1-D6263AD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BB607D-ACC8-A202-4ECE-1BE4A749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98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506-C2F7-41D3-6366-7BB6CEB6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A6E7D7-C4E4-D042-E150-27EBEB36D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C3C6BF-3203-A02E-FC2F-356CCFFDA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9E847F-8A7E-7B58-20E8-A24C7DF6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3FAD93-2C48-21AA-EB54-017A5B6C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D9398-A301-E4AF-0445-42A845E8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07482-F131-E1F4-C24D-2CC648BD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A7603B-CA2A-2802-50F6-219CAF746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E588D7-D74C-3DE9-9C46-FFE828982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F136C1-7122-1630-DB76-8703443E8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C4E8FB-2A39-C048-8D37-5B938D857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13973F3-73A1-9399-A9DF-35B5F90B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7CFB4C-E481-EB90-0E25-F1C183F1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2FF2BAD-E77A-2306-E143-5DC47A3F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006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EF18A-6998-01F0-94F7-61F9E367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BB365A-6896-5C79-DBCC-A7713207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52CEB1-DB7E-E5E5-E301-56ACEEEC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8B79F35-340F-483A-E718-C436CBD6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2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236B68-EF16-B351-03CC-BC04DC41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B1B7C-09AD-1989-5C0C-9DFAA3DF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1A686C-DCDC-BE00-E97E-64E048AE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11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21C09-F091-E50A-FE7B-564C4EC2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278FB-510B-7951-1BA6-358BFD25E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1EC86B-5A51-F18A-44F5-A36226E1C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797BF-3ACB-3364-A898-D3405A9F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A93FBB-591B-0FD5-591F-7E810776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B5E4DD-E4C9-3C92-138E-418754F7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7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570E5-7CBB-F2D4-A9E8-2D4EBA53B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309E51-C8C8-BE51-8DD2-D02652F9F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B34A40-C086-251F-C927-A4280CB60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746D80-1996-63BC-DC68-D7C932A9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75CC2B-F953-F077-40E0-904620DDF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B613FE-E1C4-E59D-8AA8-881A5AC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3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46AD09-0F81-04ED-7B63-99504DDE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50CBCA-9DE5-7443-2016-4D4B3FDC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DCA71B-7560-0FDA-4D26-0323834DF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9C24EF-1B75-4DC6-9EFB-0EB74EBD729F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1B1164-57AA-F4EB-45E1-9AA8754874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172D2-0B05-6CD3-5549-A7DA998AE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B1718-54E7-45DD-A67B-0AC08D83E8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16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486BC7-F043-660D-C563-4C6CDEFB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3147934"/>
            <a:ext cx="4620584" cy="2062670"/>
          </a:xfrm>
        </p:spPr>
        <p:txBody>
          <a:bodyPr>
            <a:normAutofit/>
          </a:bodyPr>
          <a:lstStyle/>
          <a:p>
            <a:pPr algn="l"/>
            <a:r>
              <a:rPr lang="pt-BR" sz="4400" b="1" dirty="0"/>
              <a:t>AS HISTÓRIAS POR TRÁS DAS FOTOS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718763-9643-7313-BD62-66D81ECE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pt-BR" dirty="0"/>
              <a:t>3º bimestre, Aula 1 </a:t>
            </a:r>
          </a:p>
        </p:txBody>
      </p:sp>
      <p:pic>
        <p:nvPicPr>
          <p:cNvPr id="2050" name="Picture 2" descr="Descobrimento do Brasil: contexto, curiosidade - Brasil Escola">
            <a:extLst>
              <a:ext uri="{FF2B5EF4-FFF2-40B4-BE49-F238E27FC236}">
                <a16:creationId xmlns:a16="http://schemas.microsoft.com/office/drawing/2014/main" id="{C7758A4A-1796-3E5C-BA2A-2A998829F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6" r="29947" b="1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4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653DDB-45B5-416B-D5C6-F463839C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/>
              <a:t>    &lt;h1&gt;Robert Capa&lt;/h1&gt;</a:t>
            </a:r>
          </a:p>
          <a:p>
            <a:pPr marL="0" indent="0">
              <a:buNone/>
            </a:pPr>
            <a:r>
              <a:rPr lang="pt-BR" dirty="0"/>
              <a:t>    &lt;p&gt;Um dos mais célebres fotógrafos de guerra, Capa cobriu os mais importantes conflitos da primeira metade do século</a:t>
            </a:r>
          </a:p>
          <a:p>
            <a:pPr marL="0" indent="0">
              <a:buNone/>
            </a:pPr>
            <a:r>
              <a:rPr lang="pt-BR" dirty="0"/>
              <a:t>        XX: a Guerra Civil Espanhola, a Segunda Guerra Sino-Japonesa, a Segunda Guerra Mundial na Europa (em Londres, na</a:t>
            </a:r>
          </a:p>
          <a:p>
            <a:pPr marL="0" indent="0">
              <a:buNone/>
            </a:pPr>
            <a:r>
              <a:rPr lang="pt-BR" dirty="0"/>
              <a:t>        Itália, a Batalha da Normandia na Praia de Omaha, e a liberação de Paris), no Norte da África, a Guerra</a:t>
            </a:r>
          </a:p>
          <a:p>
            <a:pPr marL="0" indent="0">
              <a:buNone/>
            </a:pPr>
            <a:r>
              <a:rPr lang="pt-BR" dirty="0"/>
              <a:t>        árabe-israelense de 1948 e a Primeira Guerra da Indochina.&lt;/p&gt;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pPr marL="0" indent="0">
              <a:buNone/>
            </a:pPr>
            <a:r>
              <a:rPr lang="pt-BR" dirty="0"/>
              <a:t>    &lt;a </a:t>
            </a:r>
            <a:r>
              <a:rPr lang="pt-BR" dirty="0" err="1"/>
              <a:t>href</a:t>
            </a:r>
            <a:r>
              <a:rPr lang="pt-BR" dirty="0"/>
              <a:t>="https://www.instagram.com/</a:t>
            </a:r>
            <a:r>
              <a:rPr lang="pt-BR" dirty="0" err="1"/>
              <a:t>reel</a:t>
            </a:r>
            <a:r>
              <a:rPr lang="pt-BR" dirty="0"/>
              <a:t>/</a:t>
            </a:r>
            <a:r>
              <a:rPr lang="pt-BR" dirty="0" err="1"/>
              <a:t>DHEzcsqywCs</a:t>
            </a:r>
            <a:r>
              <a:rPr lang="pt-BR" dirty="0"/>
              <a:t>/?</a:t>
            </a:r>
            <a:r>
              <a:rPr lang="pt-BR" dirty="0" err="1"/>
              <a:t>utm_source</a:t>
            </a:r>
            <a:r>
              <a:rPr lang="pt-BR" dirty="0"/>
              <a:t>=</a:t>
            </a:r>
            <a:r>
              <a:rPr lang="pt-BR" dirty="0" err="1"/>
              <a:t>ig_web_copy_link</a:t>
            </a:r>
            <a:r>
              <a:rPr lang="pt-BR" dirty="0"/>
              <a:t>" target="_</a:t>
            </a:r>
            <a:r>
              <a:rPr lang="pt-BR" dirty="0" err="1"/>
              <a:t>blank</a:t>
            </a:r>
            <a:r>
              <a:rPr lang="pt-BR" dirty="0"/>
              <a:t>"&gt;Assista ao </a:t>
            </a:r>
            <a:r>
              <a:rPr lang="pt-BR" dirty="0" err="1"/>
              <a:t>Reel</a:t>
            </a:r>
            <a:r>
              <a:rPr lang="pt-BR" dirty="0"/>
              <a:t> no</a:t>
            </a:r>
          </a:p>
          <a:p>
            <a:pPr marL="0" indent="0">
              <a:buNone/>
            </a:pPr>
            <a:r>
              <a:rPr lang="pt-BR" dirty="0"/>
              <a:t>        Instagram&lt;/a&gt;</a:t>
            </a:r>
          </a:p>
          <a:p>
            <a:pPr marL="0" indent="0">
              <a:buNone/>
            </a:pPr>
            <a:r>
              <a:rPr lang="pt-BR" dirty="0"/>
              <a:t>    &lt;</a:t>
            </a:r>
            <a:r>
              <a:rPr lang="pt-BR" dirty="0" err="1"/>
              <a:t>div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="tudo"&gt;</a:t>
            </a:r>
          </a:p>
          <a:p>
            <a:pPr marL="0" indent="0">
              <a:buNone/>
            </a:pPr>
            <a:r>
              <a:rPr lang="pt-BR" dirty="0"/>
              <a:t>    &lt;iframe </a:t>
            </a:r>
            <a:r>
              <a:rPr lang="pt-BR" dirty="0" err="1"/>
              <a:t>src</a:t>
            </a:r>
            <a:r>
              <a:rPr lang="pt-BR" dirty="0"/>
              <a:t>="https://www.instagram.com/</a:t>
            </a:r>
            <a:r>
              <a:rPr lang="pt-BR" dirty="0" err="1"/>
              <a:t>reel</a:t>
            </a:r>
            <a:r>
              <a:rPr lang="pt-BR" dirty="0"/>
              <a:t>/</a:t>
            </a:r>
            <a:r>
              <a:rPr lang="pt-BR" dirty="0" err="1"/>
              <a:t>DHEzcsqywCs</a:t>
            </a:r>
            <a:r>
              <a:rPr lang="pt-BR" dirty="0"/>
              <a:t>/</a:t>
            </a:r>
            <a:r>
              <a:rPr lang="pt-BR" dirty="0" err="1"/>
              <a:t>embed</a:t>
            </a:r>
            <a:r>
              <a:rPr lang="pt-BR" dirty="0"/>
              <a:t>" </a:t>
            </a:r>
            <a:r>
              <a:rPr lang="pt-BR" dirty="0" err="1"/>
              <a:t>frameborder</a:t>
            </a:r>
            <a:r>
              <a:rPr lang="pt-BR" dirty="0"/>
              <a:t>="0" </a:t>
            </a:r>
            <a:r>
              <a:rPr lang="pt-BR" dirty="0" err="1"/>
              <a:t>allowfullscreen</a:t>
            </a:r>
            <a:r>
              <a:rPr lang="pt-BR" dirty="0"/>
              <a:t>&gt;&lt;/iframe&gt;</a:t>
            </a:r>
          </a:p>
          <a:p>
            <a:pPr marL="0" indent="0">
              <a:buNone/>
            </a:pPr>
            <a:r>
              <a:rPr lang="pt-BR" dirty="0"/>
              <a:t>    &lt;/</a:t>
            </a:r>
            <a:r>
              <a:rPr lang="pt-BR" dirty="0" err="1"/>
              <a:t>div</a:t>
            </a:r>
            <a:r>
              <a:rPr lang="pt-BR" dirty="0"/>
              <a:t>&gt;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Css</a:t>
            </a:r>
            <a:r>
              <a:rPr lang="pt-BR" dirty="0"/>
              <a:t>: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.tudo {</a:t>
            </a:r>
          </a:p>
          <a:p>
            <a:pPr marL="0" indent="0">
              <a:buNone/>
            </a:pPr>
            <a:r>
              <a:rPr lang="pt-BR" dirty="0"/>
              <a:t>  display: </a:t>
            </a:r>
            <a:r>
              <a:rPr lang="pt-BR" dirty="0" err="1"/>
              <a:t>flex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justify-content</a:t>
            </a:r>
            <a:r>
              <a:rPr lang="pt-BR" dirty="0"/>
              <a:t>: center;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margin</a:t>
            </a:r>
            <a:r>
              <a:rPr lang="pt-BR" dirty="0"/>
              <a:t>-top: 20px;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iframe {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width</a:t>
            </a:r>
            <a:r>
              <a:rPr lang="pt-BR" dirty="0"/>
              <a:t>: 25%;</a:t>
            </a:r>
          </a:p>
          <a:p>
            <a:pPr marL="0" indent="0">
              <a:buNone/>
            </a:pPr>
            <a:r>
              <a:rPr lang="pt-BR" dirty="0"/>
              <a:t>  </a:t>
            </a:r>
            <a:r>
              <a:rPr lang="pt-BR" dirty="0" err="1"/>
              <a:t>height</a:t>
            </a:r>
            <a:r>
              <a:rPr lang="pt-BR" dirty="0"/>
              <a:t>: 500px;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15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Diagonais Arredondados 27">
            <a:extLst>
              <a:ext uri="{FF2B5EF4-FFF2-40B4-BE49-F238E27FC236}">
                <a16:creationId xmlns:a16="http://schemas.microsoft.com/office/drawing/2014/main" id="{C026CB08-8146-D71F-D02E-180F847CB57A}"/>
              </a:ext>
            </a:extLst>
          </p:cNvPr>
          <p:cNvSpPr/>
          <p:nvPr/>
        </p:nvSpPr>
        <p:spPr>
          <a:xfrm>
            <a:off x="-1059775" y="-638175"/>
            <a:ext cx="14311549" cy="813435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EB08F3E-9389-79C5-7356-A261CB3E4732}"/>
              </a:ext>
            </a:extLst>
          </p:cNvPr>
          <p:cNvSpPr/>
          <p:nvPr/>
        </p:nvSpPr>
        <p:spPr>
          <a:xfrm>
            <a:off x="-4999" y="32835"/>
            <a:ext cx="11302586" cy="676913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Diagonais Arredondados 29">
            <a:extLst>
              <a:ext uri="{FF2B5EF4-FFF2-40B4-BE49-F238E27FC236}">
                <a16:creationId xmlns:a16="http://schemas.microsoft.com/office/drawing/2014/main" id="{9E1C7B61-CC93-2235-DF96-5BF99A2108D4}"/>
              </a:ext>
            </a:extLst>
          </p:cNvPr>
          <p:cNvSpPr/>
          <p:nvPr/>
        </p:nvSpPr>
        <p:spPr>
          <a:xfrm>
            <a:off x="1336764" y="1695449"/>
            <a:ext cx="3223822" cy="69802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Diagonais Arredondados 30">
            <a:extLst>
              <a:ext uri="{FF2B5EF4-FFF2-40B4-BE49-F238E27FC236}">
                <a16:creationId xmlns:a16="http://schemas.microsoft.com/office/drawing/2014/main" id="{4A6F8863-C5B4-F2A9-AD6F-209F7172CACD}"/>
              </a:ext>
            </a:extLst>
          </p:cNvPr>
          <p:cNvSpPr/>
          <p:nvPr/>
        </p:nvSpPr>
        <p:spPr>
          <a:xfrm>
            <a:off x="6213564" y="1714499"/>
            <a:ext cx="3223822" cy="69802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43EA1C-CEAA-0DA5-C58A-C778EC1E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25" y="1424671"/>
            <a:ext cx="3620247" cy="1325563"/>
          </a:xfrm>
        </p:spPr>
        <p:txBody>
          <a:bodyPr/>
          <a:lstStyle/>
          <a:p>
            <a:r>
              <a:rPr lang="pt-BR" spc="300" dirty="0">
                <a:solidFill>
                  <a:schemeClr val="bg1"/>
                </a:solidFill>
              </a:rPr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DF5AD-6483-684D-B8F4-DD77AFAFB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742" y="2885171"/>
            <a:ext cx="2924331" cy="435133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 Fotografia;</a:t>
            </a:r>
          </a:p>
          <a:p>
            <a:r>
              <a:rPr lang="pt-BR" dirty="0">
                <a:solidFill>
                  <a:schemeClr val="bg1"/>
                </a:solidFill>
              </a:rPr>
              <a:t>Fotojornalismo;  </a:t>
            </a:r>
          </a:p>
          <a:p>
            <a:r>
              <a:rPr lang="pt-BR" dirty="0">
                <a:solidFill>
                  <a:schemeClr val="bg1"/>
                </a:solidFill>
              </a:rPr>
              <a:t>Documentação e registro.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D24D3E4-45E6-29B6-069C-4335CBAEF20C}"/>
              </a:ext>
            </a:extLst>
          </p:cNvPr>
          <p:cNvSpPr txBox="1">
            <a:spLocks/>
          </p:cNvSpPr>
          <p:nvPr/>
        </p:nvSpPr>
        <p:spPr>
          <a:xfrm>
            <a:off x="6528872" y="1361507"/>
            <a:ext cx="24146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C87BCCC-E199-3E24-F27C-33E3F89CA397}"/>
              </a:ext>
            </a:extLst>
          </p:cNvPr>
          <p:cNvSpPr txBox="1">
            <a:spLocks/>
          </p:cNvSpPr>
          <p:nvPr/>
        </p:nvSpPr>
        <p:spPr>
          <a:xfrm>
            <a:off x="5820230" y="2593928"/>
            <a:ext cx="5863771" cy="312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</a:rPr>
              <a:t> Explorar o papel da fotografia como documentação e narrativa; </a:t>
            </a:r>
          </a:p>
          <a:p>
            <a:r>
              <a:rPr lang="pt-BR" sz="2400" dirty="0">
                <a:solidFill>
                  <a:schemeClr val="bg1"/>
                </a:solidFill>
              </a:rPr>
              <a:t>Apreciar fotógrafos que marcaram a história do fotojornalismo;  </a:t>
            </a:r>
          </a:p>
          <a:p>
            <a:r>
              <a:rPr lang="pt-BR" sz="2400" dirty="0">
                <a:solidFill>
                  <a:schemeClr val="bg1"/>
                </a:solidFill>
              </a:rPr>
              <a:t>Produzir suas próprias fotografias documentando fatos e momentos do cotidiano.</a:t>
            </a:r>
          </a:p>
        </p:txBody>
      </p:sp>
    </p:spTree>
    <p:extLst>
      <p:ext uri="{BB962C8B-B14F-4D97-AF65-F5344CB8AC3E}">
        <p14:creationId xmlns:p14="http://schemas.microsoft.com/office/powerpoint/2010/main" val="258636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45234-73B5-0208-C77F-A92F4123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000"/>
              <a:t>Uma fotografia conta histórias?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900103CA-5B09-6CFA-BD76-5742D06D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t-BR" sz="2200"/>
              <a:t>O que faz uma imagem ser impactante?</a:t>
            </a:r>
          </a:p>
        </p:txBody>
      </p:sp>
      <p:pic>
        <p:nvPicPr>
          <p:cNvPr id="1026" name="Picture 2" descr="Sebastião Salgado">
            <a:extLst>
              <a:ext uri="{FF2B5EF4-FFF2-40B4-BE49-F238E27FC236}">
                <a16:creationId xmlns:a16="http://schemas.microsoft.com/office/drawing/2014/main" id="{58DDA13D-E312-7196-0532-EE40E547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9" r="3018" b="-1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42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3" name="Rectangle 5132">
            <a:extLst>
              <a:ext uri="{FF2B5EF4-FFF2-40B4-BE49-F238E27FC236}">
                <a16:creationId xmlns:a16="http://schemas.microsoft.com/office/drawing/2014/main" id="{B6ECEE03-918F-43ED-A7B3-F1BDE3FC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43DF7E-B39F-BC3F-E985-183248E4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051"/>
            <a:ext cx="10515600" cy="1270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Nas fotos abaixo, oque podemos imaginar que está acontecendo?</a:t>
            </a:r>
          </a:p>
        </p:txBody>
      </p:sp>
      <p:sp>
        <p:nvSpPr>
          <p:cNvPr id="5135" name="sketch line">
            <a:extLst>
              <a:ext uri="{FF2B5EF4-FFF2-40B4-BE49-F238E27FC236}">
                <a16:creationId xmlns:a16="http://schemas.microsoft.com/office/drawing/2014/main" id="{010B55F0-C448-403A-8231-AD42A7BA2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2682" y="1661139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Gabriel Medina pontuou, em uma onda, 9,90">
            <a:extLst>
              <a:ext uri="{FF2B5EF4-FFF2-40B4-BE49-F238E27FC236}">
                <a16:creationId xmlns:a16="http://schemas.microsoft.com/office/drawing/2014/main" id="{954D83E3-C5E0-DA75-AED4-09794F73F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4" r="17166" b="1"/>
          <a:stretch>
            <a:fillRect/>
          </a:stretch>
        </p:blipFill>
        <p:spPr bwMode="auto">
          <a:xfrm>
            <a:off x="510365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6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2B753D4B-F12D-7CB7-560A-2F158FEC7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20322"/>
          <a:stretch>
            <a:fillRect/>
          </a:stretch>
        </p:blipFill>
        <p:spPr bwMode="auto">
          <a:xfrm>
            <a:off x="4333556" y="2604527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1" y="60"/>
                </a:moveTo>
                <a:cubicBezTo>
                  <a:pt x="945947" y="-443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9" y="18018"/>
                  <a:pt x="2192264" y="13196"/>
                </a:cubicBezTo>
                <a:cubicBezTo>
                  <a:pt x="2323253" y="7660"/>
                  <a:pt x="2454242" y="2928"/>
                  <a:pt x="2585114" y="13911"/>
                </a:cubicBezTo>
                <a:cubicBezTo>
                  <a:pt x="2699008" y="24482"/>
                  <a:pt x="2813669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5" y="161085"/>
                  <a:pt x="3501169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4" y="516245"/>
                  <a:pt x="3512114" y="559861"/>
                </a:cubicBezTo>
                <a:cubicBezTo>
                  <a:pt x="3491119" y="656469"/>
                  <a:pt x="3485618" y="754605"/>
                  <a:pt x="3495724" y="852186"/>
                </a:cubicBezTo>
                <a:cubicBezTo>
                  <a:pt x="3504578" y="948437"/>
                  <a:pt x="3505176" y="1044867"/>
                  <a:pt x="3502664" y="1141386"/>
                </a:cubicBezTo>
                <a:cubicBezTo>
                  <a:pt x="3500391" y="1228440"/>
                  <a:pt x="3500750" y="1315584"/>
                  <a:pt x="3507210" y="1402639"/>
                </a:cubicBezTo>
                <a:cubicBezTo>
                  <a:pt x="3514626" y="1500407"/>
                  <a:pt x="3520966" y="1598176"/>
                  <a:pt x="3506252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6" y="2178986"/>
                  <a:pt x="3505415" y="2292381"/>
                </a:cubicBezTo>
                <a:cubicBezTo>
                  <a:pt x="3514746" y="2447918"/>
                  <a:pt x="3522761" y="2603544"/>
                  <a:pt x="3508406" y="2759171"/>
                </a:cubicBezTo>
                <a:cubicBezTo>
                  <a:pt x="3497997" y="2866762"/>
                  <a:pt x="3488428" y="2974352"/>
                  <a:pt x="3496442" y="3082389"/>
                </a:cubicBezTo>
                <a:cubicBezTo>
                  <a:pt x="3502066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8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8" y="3642229"/>
                  <a:pt x="1771055" y="3636431"/>
                </a:cubicBezTo>
                <a:cubicBezTo>
                  <a:pt x="1659183" y="3633576"/>
                  <a:pt x="1547429" y="3634736"/>
                  <a:pt x="1435676" y="3638305"/>
                </a:cubicBezTo>
                <a:cubicBezTo>
                  <a:pt x="1179420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4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2" y="9535"/>
                </a:cubicBezTo>
                <a:cubicBezTo>
                  <a:pt x="769619" y="4223"/>
                  <a:pt x="828415" y="562"/>
                  <a:pt x="887181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useu Pelé - O Coração do Rei Considerada uma das fotos mais famosas de  Pelé, a imagem que mostra o suor em formato de coração na camisa do Rei foi  registrada no">
            <a:extLst>
              <a:ext uri="{FF2B5EF4-FFF2-40B4-BE49-F238E27FC236}">
                <a16:creationId xmlns:a16="http://schemas.microsoft.com/office/drawing/2014/main" id="{2F040F18-8F63-F50A-5EA8-B4D9697F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1" r="2" b="2"/>
          <a:stretch>
            <a:fillRect/>
          </a:stretch>
        </p:blipFill>
        <p:spPr bwMode="auto">
          <a:xfrm>
            <a:off x="8156747" y="2604528"/>
            <a:ext cx="3524888" cy="3647338"/>
          </a:xfrm>
          <a:custGeom>
            <a:avLst/>
            <a:gdLst/>
            <a:ahLst/>
            <a:cxnLst/>
            <a:rect l="l" t="t" r="r" b="b"/>
            <a:pathLst>
              <a:path w="3524888" h="3647338">
                <a:moveTo>
                  <a:pt x="887180" y="60"/>
                </a:moveTo>
                <a:cubicBezTo>
                  <a:pt x="945946" y="-442"/>
                  <a:pt x="1004683" y="2214"/>
                  <a:pt x="1063120" y="9535"/>
                </a:cubicBezTo>
                <a:cubicBezTo>
                  <a:pt x="1192553" y="25206"/>
                  <a:pt x="1324035" y="29312"/>
                  <a:pt x="1454772" y="21769"/>
                </a:cubicBezTo>
                <a:cubicBezTo>
                  <a:pt x="1583729" y="15160"/>
                  <a:pt x="1712924" y="14714"/>
                  <a:pt x="1842239" y="16589"/>
                </a:cubicBezTo>
                <a:cubicBezTo>
                  <a:pt x="1958874" y="18285"/>
                  <a:pt x="2075628" y="18018"/>
                  <a:pt x="2192263" y="13196"/>
                </a:cubicBezTo>
                <a:cubicBezTo>
                  <a:pt x="2323253" y="7660"/>
                  <a:pt x="2454242" y="2928"/>
                  <a:pt x="2585113" y="13911"/>
                </a:cubicBezTo>
                <a:cubicBezTo>
                  <a:pt x="2699008" y="24482"/>
                  <a:pt x="2813668" y="29758"/>
                  <a:pt x="2928437" y="29714"/>
                </a:cubicBezTo>
                <a:cubicBezTo>
                  <a:pt x="3080601" y="28464"/>
                  <a:pt x="3232406" y="19625"/>
                  <a:pt x="3384330" y="14536"/>
                </a:cubicBezTo>
                <a:lnTo>
                  <a:pt x="3481468" y="12130"/>
                </a:lnTo>
                <a:lnTo>
                  <a:pt x="3481325" y="16098"/>
                </a:lnTo>
                <a:lnTo>
                  <a:pt x="3493308" y="84630"/>
                </a:lnTo>
                <a:lnTo>
                  <a:pt x="3493318" y="92959"/>
                </a:lnTo>
                <a:cubicBezTo>
                  <a:pt x="3495694" y="161085"/>
                  <a:pt x="3501168" y="229143"/>
                  <a:pt x="3512114" y="297090"/>
                </a:cubicBezTo>
                <a:cubicBezTo>
                  <a:pt x="3519231" y="340796"/>
                  <a:pt x="3524136" y="384681"/>
                  <a:pt x="3524809" y="428543"/>
                </a:cubicBezTo>
                <a:cubicBezTo>
                  <a:pt x="3525482" y="472405"/>
                  <a:pt x="3521923" y="516245"/>
                  <a:pt x="3512114" y="559861"/>
                </a:cubicBezTo>
                <a:cubicBezTo>
                  <a:pt x="3491119" y="656469"/>
                  <a:pt x="3485617" y="754605"/>
                  <a:pt x="3495724" y="852186"/>
                </a:cubicBezTo>
                <a:cubicBezTo>
                  <a:pt x="3504577" y="948437"/>
                  <a:pt x="3505176" y="1044867"/>
                  <a:pt x="3502664" y="1141386"/>
                </a:cubicBezTo>
                <a:cubicBezTo>
                  <a:pt x="3500391" y="1228440"/>
                  <a:pt x="3500749" y="1315584"/>
                  <a:pt x="3507210" y="1402639"/>
                </a:cubicBezTo>
                <a:cubicBezTo>
                  <a:pt x="3514626" y="1500407"/>
                  <a:pt x="3520966" y="1598176"/>
                  <a:pt x="3506251" y="1695857"/>
                </a:cubicBezTo>
                <a:cubicBezTo>
                  <a:pt x="3492089" y="1780866"/>
                  <a:pt x="3485019" y="1866447"/>
                  <a:pt x="3485079" y="1952109"/>
                </a:cubicBezTo>
                <a:cubicBezTo>
                  <a:pt x="3486753" y="2065682"/>
                  <a:pt x="3498595" y="2178986"/>
                  <a:pt x="3505414" y="2292381"/>
                </a:cubicBezTo>
                <a:cubicBezTo>
                  <a:pt x="3514746" y="2447918"/>
                  <a:pt x="3522760" y="2603544"/>
                  <a:pt x="3508405" y="2759171"/>
                </a:cubicBezTo>
                <a:cubicBezTo>
                  <a:pt x="3497997" y="2866762"/>
                  <a:pt x="3488427" y="2974352"/>
                  <a:pt x="3496442" y="3082389"/>
                </a:cubicBezTo>
                <a:cubicBezTo>
                  <a:pt x="3502065" y="3158639"/>
                  <a:pt x="3510200" y="3234980"/>
                  <a:pt x="3504816" y="3311409"/>
                </a:cubicBezTo>
                <a:lnTo>
                  <a:pt x="3500655" y="3407763"/>
                </a:lnTo>
                <a:lnTo>
                  <a:pt x="3500528" y="3407763"/>
                </a:lnTo>
                <a:lnTo>
                  <a:pt x="3500186" y="3418624"/>
                </a:lnTo>
                <a:lnTo>
                  <a:pt x="3498431" y="3459279"/>
                </a:lnTo>
                <a:lnTo>
                  <a:pt x="3498786" y="3476530"/>
                </a:lnTo>
                <a:lnTo>
                  <a:pt x="3500070" y="3476530"/>
                </a:lnTo>
                <a:lnTo>
                  <a:pt x="3504922" y="3592711"/>
                </a:lnTo>
                <a:lnTo>
                  <a:pt x="3504733" y="3642505"/>
                </a:lnTo>
                <a:lnTo>
                  <a:pt x="3344090" y="3645620"/>
                </a:lnTo>
                <a:cubicBezTo>
                  <a:pt x="3179267" y="3652578"/>
                  <a:pt x="3015642" y="3636699"/>
                  <a:pt x="2851776" y="3628492"/>
                </a:cubicBezTo>
                <a:cubicBezTo>
                  <a:pt x="2716167" y="3622675"/>
                  <a:pt x="2580186" y="3623335"/>
                  <a:pt x="2444683" y="3630454"/>
                </a:cubicBezTo>
                <a:cubicBezTo>
                  <a:pt x="2220221" y="3640802"/>
                  <a:pt x="1995757" y="3642229"/>
                  <a:pt x="1771055" y="3636431"/>
                </a:cubicBezTo>
                <a:cubicBezTo>
                  <a:pt x="1659183" y="3633576"/>
                  <a:pt x="1547429" y="3634736"/>
                  <a:pt x="1435675" y="3638305"/>
                </a:cubicBezTo>
                <a:cubicBezTo>
                  <a:pt x="1179419" y="3646601"/>
                  <a:pt x="923403" y="3637323"/>
                  <a:pt x="667265" y="3634558"/>
                </a:cubicBezTo>
                <a:cubicBezTo>
                  <a:pt x="569736" y="3633488"/>
                  <a:pt x="472205" y="3633665"/>
                  <a:pt x="374793" y="3637679"/>
                </a:cubicBezTo>
                <a:cubicBezTo>
                  <a:pt x="264415" y="3642140"/>
                  <a:pt x="154036" y="3643412"/>
                  <a:pt x="43657" y="3642932"/>
                </a:cubicBezTo>
                <a:lnTo>
                  <a:pt x="11965" y="3642429"/>
                </a:lnTo>
                <a:lnTo>
                  <a:pt x="24360" y="3479541"/>
                </a:lnTo>
                <a:cubicBezTo>
                  <a:pt x="26194" y="3423392"/>
                  <a:pt x="25594" y="3367189"/>
                  <a:pt x="22559" y="3311038"/>
                </a:cubicBezTo>
                <a:cubicBezTo>
                  <a:pt x="16343" y="3197955"/>
                  <a:pt x="-628" y="3084971"/>
                  <a:pt x="13594" y="2971689"/>
                </a:cubicBezTo>
                <a:cubicBezTo>
                  <a:pt x="38335" y="2776712"/>
                  <a:pt x="12519" y="2582431"/>
                  <a:pt x="4272" y="2387950"/>
                </a:cubicBezTo>
                <a:cubicBezTo>
                  <a:pt x="-3262" y="2237604"/>
                  <a:pt x="2250" y="2086990"/>
                  <a:pt x="20765" y="1937298"/>
                </a:cubicBezTo>
                <a:cubicBezTo>
                  <a:pt x="38958" y="1790576"/>
                  <a:pt x="37113" y="1642627"/>
                  <a:pt x="15268" y="1496252"/>
                </a:cubicBezTo>
                <a:cubicBezTo>
                  <a:pt x="7718" y="1430798"/>
                  <a:pt x="7400" y="1364898"/>
                  <a:pt x="14311" y="1299395"/>
                </a:cubicBezTo>
                <a:cubicBezTo>
                  <a:pt x="22640" y="1195064"/>
                  <a:pt x="20682" y="1090348"/>
                  <a:pt x="8455" y="986285"/>
                </a:cubicBezTo>
                <a:cubicBezTo>
                  <a:pt x="-8159" y="849535"/>
                  <a:pt x="3794" y="712390"/>
                  <a:pt x="9890" y="575540"/>
                </a:cubicBezTo>
                <a:cubicBezTo>
                  <a:pt x="14432" y="472556"/>
                  <a:pt x="17180" y="369671"/>
                  <a:pt x="12878" y="266688"/>
                </a:cubicBezTo>
                <a:lnTo>
                  <a:pt x="14418" y="21931"/>
                </a:lnTo>
                <a:lnTo>
                  <a:pt x="163536" y="23733"/>
                </a:lnTo>
                <a:cubicBezTo>
                  <a:pt x="346324" y="25875"/>
                  <a:pt x="528992" y="25875"/>
                  <a:pt x="711061" y="9535"/>
                </a:cubicBezTo>
                <a:cubicBezTo>
                  <a:pt x="769618" y="4223"/>
                  <a:pt x="828414" y="562"/>
                  <a:pt x="887180" y="6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20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0D416D-ACC0-2930-DBD9-67E0077C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300"/>
            <a:ext cx="10515600" cy="56816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4000" dirty="0"/>
              <a:t>um surfista, um jogador de futebol e uma mãe que protege seus filhos: o momento exato da fotografia consegue transmitir histórias e emoções. </a:t>
            </a:r>
          </a:p>
          <a:p>
            <a:pPr marL="0" indent="0">
              <a:buNone/>
            </a:pPr>
            <a:r>
              <a:rPr lang="pt-BR" sz="4000" dirty="0"/>
              <a:t>Como se fosse um olhar eternizado de um momento, inscreve na história o que aconteceu em uma hora e local, além de provocar outros significados e sensações por meio do tempo.</a:t>
            </a:r>
          </a:p>
          <a:p>
            <a:pPr marL="0" indent="0">
              <a:buNone/>
            </a:pPr>
            <a:r>
              <a:rPr lang="pt-BR" sz="4000" dirty="0"/>
              <a:t> Esse é o trabalho de um/a fotojornalista: transmitir emoção e informação por intermédio de imagens, documentar uma história ou fato vivido. </a:t>
            </a:r>
          </a:p>
        </p:txBody>
      </p:sp>
    </p:spTree>
    <p:extLst>
      <p:ext uri="{BB962C8B-B14F-4D97-AF65-F5344CB8AC3E}">
        <p14:creationId xmlns:p14="http://schemas.microsoft.com/office/powerpoint/2010/main" val="413069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otojornalismo: O Que é e Sua Importância">
            <a:extLst>
              <a:ext uri="{FF2B5EF4-FFF2-40B4-BE49-F238E27FC236}">
                <a16:creationId xmlns:a16="http://schemas.microsoft.com/office/drawing/2014/main" id="{C1C6A0DD-9A1D-02A3-E282-2A0F1299AD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" b="1559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69AAE5-12BC-101F-660B-F895D54C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O que é fotojornalismo?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4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4">
            <a:extLst>
              <a:ext uri="{FF2B5EF4-FFF2-40B4-BE49-F238E27FC236}">
                <a16:creationId xmlns:a16="http://schemas.microsoft.com/office/drawing/2014/main" id="{0FE2D22C-409B-48AF-B24F-7988A8F7F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2" name="Rectangle 717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As #7 Melhores Câmeras Fotográficas Profissionais De 2025">
            <a:extLst>
              <a:ext uri="{FF2B5EF4-FFF2-40B4-BE49-F238E27FC236}">
                <a16:creationId xmlns:a16="http://schemas.microsoft.com/office/drawing/2014/main" id="{B36B5620-337D-8D20-EC3E-4F134E4F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4" r="12125" b="-1"/>
          <a:stretch>
            <a:fillRect/>
          </a:stretch>
        </p:blipFill>
        <p:spPr bwMode="auto">
          <a:xfrm>
            <a:off x="535110" y="627954"/>
            <a:ext cx="4235516" cy="535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3272BB-8A40-5F4D-320A-152E041C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262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pt-BR" sz="2000"/>
              <a:t>Resposta: O fotojornalismo é uma forma de jornalismo que utiliza a fotografia para relatar notícias e acontecimentos de forma visual.</a:t>
            </a:r>
          </a:p>
        </p:txBody>
      </p:sp>
    </p:spTree>
    <p:extLst>
      <p:ext uri="{BB962C8B-B14F-4D97-AF65-F5344CB8AC3E}">
        <p14:creationId xmlns:p14="http://schemas.microsoft.com/office/powerpoint/2010/main" val="2516761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3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garimpeiro e policial quase brigando em Serra Pelada">
            <a:extLst>
              <a:ext uri="{FF2B5EF4-FFF2-40B4-BE49-F238E27FC236}">
                <a16:creationId xmlns:a16="http://schemas.microsoft.com/office/drawing/2014/main" id="{11567538-5978-D3E4-6225-ADEB76AB0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36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4" name="Rectangle 820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87DA1-364B-0D68-B7A1-D6E4436D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/>
              <a:t>A fotografia mudou a forma de vermos o mundo. Ela capturou momentos decisivos, mostrando a realidade das guerras, a desigualdade e as lutas sociais. </a:t>
            </a:r>
          </a:p>
          <a:p>
            <a:endParaRPr lang="pt-BR" sz="2000"/>
          </a:p>
          <a:p>
            <a:r>
              <a:rPr lang="pt-BR" sz="2000"/>
              <a:t>Criando narrativas instantâneas, também foram importantes para registrar o cotidiano e o dia a dia das pessoas anônimas.</a:t>
            </a:r>
          </a:p>
        </p:txBody>
      </p:sp>
    </p:spTree>
    <p:extLst>
      <p:ext uri="{BB962C8B-B14F-4D97-AF65-F5344CB8AC3E}">
        <p14:creationId xmlns:p14="http://schemas.microsoft.com/office/powerpoint/2010/main" val="2095974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922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2" name="Picture 9221">
            <a:extLst>
              <a:ext uri="{FF2B5EF4-FFF2-40B4-BE49-F238E27FC236}">
                <a16:creationId xmlns:a16="http://schemas.microsoft.com/office/drawing/2014/main" id="{468CCE99-2029-698C-752B-5966787FC8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9220" name="Espaço Reservado para Conteúdo 2">
            <a:extLst>
              <a:ext uri="{FF2B5EF4-FFF2-40B4-BE49-F238E27FC236}">
                <a16:creationId xmlns:a16="http://schemas.microsoft.com/office/drawing/2014/main" id="{F31D0ABC-2BF0-3791-D74F-17D106724E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994688"/>
              </p:ext>
            </p:extLst>
          </p:nvPr>
        </p:nvGraphicFramePr>
        <p:xfrm>
          <a:off x="0" y="-10"/>
          <a:ext cx="1219198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0781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498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AS HISTÓRIAS POR TRÁS DAS FOTOS</vt:lpstr>
      <vt:lpstr>Conteúdos</vt:lpstr>
      <vt:lpstr>Uma fotografia conta histórias?</vt:lpstr>
      <vt:lpstr>Nas fotos abaixo, oque podemos imaginar que está acontecendo?</vt:lpstr>
      <vt:lpstr>Apresentação do PowerPoint</vt:lpstr>
      <vt:lpstr>O que é fotojornalismo?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 Pacheco Pereira Raul</dc:creator>
  <cp:lastModifiedBy>Raul Pacheco Pereira Raul</cp:lastModifiedBy>
  <cp:revision>1</cp:revision>
  <dcterms:created xsi:type="dcterms:W3CDTF">2025-08-02T16:02:59Z</dcterms:created>
  <dcterms:modified xsi:type="dcterms:W3CDTF">2025-08-02T20:49:23Z</dcterms:modified>
</cp:coreProperties>
</file>