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34" r:id="rId8"/>
    <p:sldId id="551" r:id="rId9"/>
    <p:sldId id="547" r:id="rId10"/>
    <p:sldId id="548" r:id="rId11"/>
    <p:sldId id="546" r:id="rId12"/>
    <p:sldId id="549" r:id="rId13"/>
    <p:sldId id="550" r:id="rId14"/>
    <p:sldId id="537" r:id="rId15"/>
    <p:sldId id="539" r:id="rId16"/>
    <p:sldId id="54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22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9477F-986E-48BE-B6BB-011F818FF73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DE"/>
        </a:p>
      </dgm:t>
    </dgm:pt>
    <dgm:pt modelId="{9FCBB579-E09F-42CD-8A58-C5105D44F3C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ctr"/>
          <a:endParaRPr lang="en-GB" sz="1600" b="1" i="0" dirty="0">
            <a:effectLst/>
            <a:latin typeface="Söhne"/>
          </a:endParaRPr>
        </a:p>
        <a:p>
          <a:pPr algn="ctr"/>
          <a:r>
            <a:rPr lang="en-GB" sz="1600" b="1" i="0" dirty="0">
              <a:effectLst/>
              <a:latin typeface="Söhne"/>
            </a:rPr>
            <a:t>Getting the Question and Tokenizing </a:t>
          </a:r>
          <a:endParaRPr lang="en-DE" sz="1600" dirty="0"/>
        </a:p>
      </dgm:t>
    </dgm:pt>
    <dgm:pt modelId="{3ECF838F-87EA-47BD-8D90-3965005AF816}" type="parTrans" cxnId="{3881C502-F756-42B8-B20E-01D193963212}">
      <dgm:prSet/>
      <dgm:spPr/>
      <dgm:t>
        <a:bodyPr/>
        <a:lstStyle/>
        <a:p>
          <a:endParaRPr lang="en-DE"/>
        </a:p>
      </dgm:t>
    </dgm:pt>
    <dgm:pt modelId="{FD140228-69D6-4C53-8176-B9542A9F442F}" type="sibTrans" cxnId="{3881C502-F756-42B8-B20E-01D193963212}">
      <dgm:prSet/>
      <dgm:spPr/>
      <dgm:t>
        <a:bodyPr/>
        <a:lstStyle/>
        <a:p>
          <a:endParaRPr lang="en-DE"/>
        </a:p>
      </dgm:t>
    </dgm:pt>
    <dgm:pt modelId="{1B998534-6543-4BC2-B7C3-0AE6D3B5F64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GB" b="0" i="0" dirty="0">
              <a:effectLst/>
              <a:latin typeface="Söhne"/>
            </a:rPr>
            <a:t>When you ask a question , the process begins, The app then tokenizes the question, breaking it down into bite-sized pieces that is sent our specialized Natural Language Processing (NLP) model to comprehend. This step ensures that even complex queries are translated into a language the app's brain can easily process.</a:t>
          </a:r>
          <a:endParaRPr lang="en-DE" dirty="0"/>
        </a:p>
      </dgm:t>
    </dgm:pt>
    <dgm:pt modelId="{9D7B4FF1-41FE-49EF-A1EB-6A55E42F2E7E}" type="parTrans" cxnId="{9A7D9BDF-CB17-4D33-9187-AF7DAE74758E}">
      <dgm:prSet/>
      <dgm:spPr/>
      <dgm:t>
        <a:bodyPr/>
        <a:lstStyle/>
        <a:p>
          <a:endParaRPr lang="en-DE"/>
        </a:p>
      </dgm:t>
    </dgm:pt>
    <dgm:pt modelId="{17DC2589-0A6F-47F5-87E1-0F3528C5423C}" type="sibTrans" cxnId="{9A7D9BDF-CB17-4D33-9187-AF7DAE74758E}">
      <dgm:prSet/>
      <dgm:spPr/>
      <dgm:t>
        <a:bodyPr/>
        <a:lstStyle/>
        <a:p>
          <a:endParaRPr lang="en-DE"/>
        </a:p>
      </dgm:t>
    </dgm:pt>
    <dgm:pt modelId="{143964CF-7732-4B3C-AB8B-800D19575C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ctr"/>
          <a:r>
            <a:rPr lang="en-GB" sz="1600" b="1" i="0" dirty="0">
              <a:latin typeface="Söhne"/>
            </a:rPr>
            <a:t>Processing and Finding Connections Inside the Trained Data</a:t>
          </a:r>
          <a:endParaRPr lang="en-DE" sz="1600" dirty="0">
            <a:latin typeface="Söhne"/>
          </a:endParaRPr>
        </a:p>
      </dgm:t>
    </dgm:pt>
    <dgm:pt modelId="{A3C39998-4EA3-4E18-AF54-271C8303BC3E}" type="parTrans" cxnId="{DBD7D954-9A88-43A7-A259-A7AE969A6EA5}">
      <dgm:prSet/>
      <dgm:spPr/>
      <dgm:t>
        <a:bodyPr/>
        <a:lstStyle/>
        <a:p>
          <a:endParaRPr lang="en-DE"/>
        </a:p>
      </dgm:t>
    </dgm:pt>
    <dgm:pt modelId="{59FA749C-43AE-4C01-917A-DB738F31C613}" type="sibTrans" cxnId="{DBD7D954-9A88-43A7-A259-A7AE969A6EA5}">
      <dgm:prSet/>
      <dgm:spPr/>
      <dgm:t>
        <a:bodyPr/>
        <a:lstStyle/>
        <a:p>
          <a:endParaRPr lang="en-DE"/>
        </a:p>
      </dgm:t>
    </dgm:pt>
    <dgm:pt modelId="{DF8FD3DC-64A8-46B8-BBA2-FE9BEF071CB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GB" b="0" i="0">
              <a:effectLst/>
              <a:latin typeface="Söhne"/>
            </a:rPr>
            <a:t>Once your question is tokenized, the model dives into its vast reservoir of knowledge, through a well-organized encyclopedia of cryptocurrency information. The app processes your inquiry by searching for connections within the data it was meticulously trained on.</a:t>
          </a:r>
          <a:endParaRPr lang="en-DE" dirty="0"/>
        </a:p>
      </dgm:t>
    </dgm:pt>
    <dgm:pt modelId="{54DFFFD2-733B-4C74-B425-E2A404D42E25}" type="parTrans" cxnId="{AD3FFC9D-796B-44A0-A5B4-D4F4AD413237}">
      <dgm:prSet/>
      <dgm:spPr/>
      <dgm:t>
        <a:bodyPr/>
        <a:lstStyle/>
        <a:p>
          <a:endParaRPr lang="en-DE"/>
        </a:p>
      </dgm:t>
    </dgm:pt>
    <dgm:pt modelId="{BCE69A94-77C7-4A05-9BC9-7219FE358492}" type="sibTrans" cxnId="{AD3FFC9D-796B-44A0-A5B4-D4F4AD413237}">
      <dgm:prSet/>
      <dgm:spPr/>
      <dgm:t>
        <a:bodyPr/>
        <a:lstStyle/>
        <a:p>
          <a:endParaRPr lang="en-DE"/>
        </a:p>
      </dgm:t>
    </dgm:pt>
    <dgm:pt modelId="{D5ED82C7-B2C1-4F1C-8DF9-C30F540F430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ctr"/>
          <a:endParaRPr lang="pt-BR" sz="1600" b="1" i="0" dirty="0">
            <a:effectLst/>
            <a:latin typeface="Söhne"/>
          </a:endParaRPr>
        </a:p>
        <a:p>
          <a:pPr algn="ctr"/>
          <a:r>
            <a:rPr lang="pt-BR" sz="1600" b="1" i="0" dirty="0">
              <a:effectLst/>
              <a:latin typeface="Söhne"/>
            </a:rPr>
            <a:t>Delivering the Result:</a:t>
          </a:r>
          <a:endParaRPr lang="en-DE" sz="1600" dirty="0"/>
        </a:p>
      </dgm:t>
    </dgm:pt>
    <dgm:pt modelId="{A6606767-01F5-4BF6-90DC-DA505DC14315}" type="parTrans" cxnId="{64EAAA85-06F7-474A-88AC-355C09134D86}">
      <dgm:prSet/>
      <dgm:spPr/>
      <dgm:t>
        <a:bodyPr/>
        <a:lstStyle/>
        <a:p>
          <a:endParaRPr lang="en-DE"/>
        </a:p>
      </dgm:t>
    </dgm:pt>
    <dgm:pt modelId="{15F8755A-BAB8-4D12-8556-49C0446684D5}" type="sibTrans" cxnId="{64EAAA85-06F7-474A-88AC-355C09134D86}">
      <dgm:prSet/>
      <dgm:spPr/>
      <dgm:t>
        <a:bodyPr/>
        <a:lstStyle/>
        <a:p>
          <a:endParaRPr lang="en-DE"/>
        </a:p>
      </dgm:t>
    </dgm:pt>
    <dgm:pt modelId="{A92EDCEC-F3BE-4909-B1F1-7A05E89953F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GB" b="0" i="0" dirty="0">
              <a:effectLst/>
              <a:latin typeface="Söhne"/>
            </a:rPr>
            <a:t>With the understanding gained from processing your question and finding connections within its trained data, is ready to deliver the result. It crafts a response tailored to your specific inquiry, providing you with clear and relevant information in real-time.</a:t>
          </a:r>
          <a:endParaRPr lang="en-DE" dirty="0"/>
        </a:p>
      </dgm:t>
    </dgm:pt>
    <dgm:pt modelId="{09469E64-9CC3-4C72-AF44-62E68267504E}" type="parTrans" cxnId="{DBC9936B-5D42-4FCA-BDE8-6CF96BE6A026}">
      <dgm:prSet/>
      <dgm:spPr/>
      <dgm:t>
        <a:bodyPr/>
        <a:lstStyle/>
        <a:p>
          <a:endParaRPr lang="en-DE"/>
        </a:p>
      </dgm:t>
    </dgm:pt>
    <dgm:pt modelId="{9BCDB216-689D-4B08-8644-0B44E21B7C8D}" type="sibTrans" cxnId="{DBC9936B-5D42-4FCA-BDE8-6CF96BE6A026}">
      <dgm:prSet/>
      <dgm:spPr/>
      <dgm:t>
        <a:bodyPr/>
        <a:lstStyle/>
        <a:p>
          <a:endParaRPr lang="en-DE"/>
        </a:p>
      </dgm:t>
    </dgm:pt>
    <dgm:pt modelId="{96D7E3E4-D9B7-4E60-BDB9-BC2055A95B43}" type="pres">
      <dgm:prSet presAssocID="{C5F9477F-986E-48BE-B6BB-011F818FF732}" presName="linearFlow" presStyleCnt="0">
        <dgm:presLayoutVars>
          <dgm:dir/>
          <dgm:animLvl val="lvl"/>
          <dgm:resizeHandles val="exact"/>
        </dgm:presLayoutVars>
      </dgm:prSet>
      <dgm:spPr/>
    </dgm:pt>
    <dgm:pt modelId="{1B786AD2-4552-4DFC-93BF-07244BFF79E5}" type="pres">
      <dgm:prSet presAssocID="{9FCBB579-E09F-42CD-8A58-C5105D44F3C4}" presName="composite" presStyleCnt="0"/>
      <dgm:spPr/>
    </dgm:pt>
    <dgm:pt modelId="{4FCB33FB-E1F2-47E5-B4A2-70C92597B72C}" type="pres">
      <dgm:prSet presAssocID="{9FCBB579-E09F-42CD-8A58-C5105D44F3C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E3D085F-A536-4552-89B5-B068E774B682}" type="pres">
      <dgm:prSet presAssocID="{9FCBB579-E09F-42CD-8A58-C5105D44F3C4}" presName="parSh" presStyleLbl="node1" presStyleIdx="0" presStyleCnt="3" custLinFactNeighborX="349" custLinFactNeighborY="-44734"/>
      <dgm:spPr/>
    </dgm:pt>
    <dgm:pt modelId="{A3C46A72-3978-4AFB-82C9-49A85AE62314}" type="pres">
      <dgm:prSet presAssocID="{9FCBB579-E09F-42CD-8A58-C5105D44F3C4}" presName="desTx" presStyleLbl="fgAcc1" presStyleIdx="0" presStyleCnt="3" custScaleY="74302" custLinFactNeighborX="-19523" custLinFactNeighborY="-1273">
        <dgm:presLayoutVars>
          <dgm:bulletEnabled val="1"/>
        </dgm:presLayoutVars>
      </dgm:prSet>
      <dgm:spPr/>
    </dgm:pt>
    <dgm:pt modelId="{F5280372-95B4-46D6-977A-1C08C57DF77C}" type="pres">
      <dgm:prSet presAssocID="{FD140228-69D6-4C53-8176-B9542A9F442F}" presName="sibTrans" presStyleLbl="sibTrans2D1" presStyleIdx="0" presStyleCnt="2"/>
      <dgm:spPr/>
    </dgm:pt>
    <dgm:pt modelId="{02AAA98D-9395-4564-900B-29556F18956D}" type="pres">
      <dgm:prSet presAssocID="{FD140228-69D6-4C53-8176-B9542A9F442F}" presName="connTx" presStyleLbl="sibTrans2D1" presStyleIdx="0" presStyleCnt="2"/>
      <dgm:spPr/>
    </dgm:pt>
    <dgm:pt modelId="{704FB119-9201-481C-BD8F-4CDAE2CCA2CE}" type="pres">
      <dgm:prSet presAssocID="{143964CF-7732-4B3C-AB8B-800D19575C67}" presName="composite" presStyleCnt="0"/>
      <dgm:spPr/>
    </dgm:pt>
    <dgm:pt modelId="{DF67DE5A-E12E-4D23-B0CA-9837FEBE31FA}" type="pres">
      <dgm:prSet presAssocID="{143964CF-7732-4B3C-AB8B-800D19575C6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30226E-5D7C-456D-9C97-37DAC7B9D2F5}" type="pres">
      <dgm:prSet presAssocID="{143964CF-7732-4B3C-AB8B-800D19575C67}" presName="parSh" presStyleLbl="node1" presStyleIdx="1" presStyleCnt="3" custLinFactNeighborX="-152" custLinFactNeighborY="-41728"/>
      <dgm:spPr/>
    </dgm:pt>
    <dgm:pt modelId="{EA98A85F-81D3-4FC6-A91B-5CEE5A9DB0FF}" type="pres">
      <dgm:prSet presAssocID="{143964CF-7732-4B3C-AB8B-800D19575C67}" presName="desTx" presStyleLbl="fgAcc1" presStyleIdx="1" presStyleCnt="3" custScaleY="75216" custLinFactNeighborX="-20634" custLinFactNeighborY="-636">
        <dgm:presLayoutVars>
          <dgm:bulletEnabled val="1"/>
        </dgm:presLayoutVars>
      </dgm:prSet>
      <dgm:spPr/>
    </dgm:pt>
    <dgm:pt modelId="{49734036-6428-4BD5-9002-9561CB53EF07}" type="pres">
      <dgm:prSet presAssocID="{59FA749C-43AE-4C01-917A-DB738F31C613}" presName="sibTrans" presStyleLbl="sibTrans2D1" presStyleIdx="1" presStyleCnt="2"/>
      <dgm:spPr/>
    </dgm:pt>
    <dgm:pt modelId="{0A7BC2B3-3B52-4931-82AE-263E5168B495}" type="pres">
      <dgm:prSet presAssocID="{59FA749C-43AE-4C01-917A-DB738F31C613}" presName="connTx" presStyleLbl="sibTrans2D1" presStyleIdx="1" presStyleCnt="2"/>
      <dgm:spPr/>
    </dgm:pt>
    <dgm:pt modelId="{C1D8A9A3-D46B-4685-9C0E-777A39C302BB}" type="pres">
      <dgm:prSet presAssocID="{D5ED82C7-B2C1-4F1C-8DF9-C30F540F4302}" presName="composite" presStyleCnt="0"/>
      <dgm:spPr/>
    </dgm:pt>
    <dgm:pt modelId="{172B075C-C7CE-47AB-9FA1-7D51BF7A215A}" type="pres">
      <dgm:prSet presAssocID="{D5ED82C7-B2C1-4F1C-8DF9-C30F540F430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CC6218-FA37-4DEC-BE7E-4C96A93B9264}" type="pres">
      <dgm:prSet presAssocID="{D5ED82C7-B2C1-4F1C-8DF9-C30F540F4302}" presName="parSh" presStyleLbl="node1" presStyleIdx="2" presStyleCnt="3" custLinFactNeighborX="2092" custLinFactNeighborY="-50422"/>
      <dgm:spPr/>
    </dgm:pt>
    <dgm:pt modelId="{3A75DF27-F6A7-4EA3-AEA6-CD14BD34F894}" type="pres">
      <dgm:prSet presAssocID="{D5ED82C7-B2C1-4F1C-8DF9-C30F540F4302}" presName="desTx" presStyleLbl="fgAcc1" presStyleIdx="2" presStyleCnt="3" custScaleY="76495" custLinFactNeighborX="-18108" custLinFactNeighborY="113">
        <dgm:presLayoutVars>
          <dgm:bulletEnabled val="1"/>
        </dgm:presLayoutVars>
      </dgm:prSet>
      <dgm:spPr/>
    </dgm:pt>
  </dgm:ptLst>
  <dgm:cxnLst>
    <dgm:cxn modelId="{AE9EAF00-8C9E-43AB-BA9A-4BD244A4824A}" type="presOf" srcId="{A92EDCEC-F3BE-4909-B1F1-7A05E89953FC}" destId="{3A75DF27-F6A7-4EA3-AEA6-CD14BD34F894}" srcOrd="0" destOrd="0" presId="urn:microsoft.com/office/officeart/2005/8/layout/process3"/>
    <dgm:cxn modelId="{8FC30C01-37EB-421C-962D-E2BA7DEBF468}" type="presOf" srcId="{59FA749C-43AE-4C01-917A-DB738F31C613}" destId="{0A7BC2B3-3B52-4931-82AE-263E5168B495}" srcOrd="1" destOrd="0" presId="urn:microsoft.com/office/officeart/2005/8/layout/process3"/>
    <dgm:cxn modelId="{3881C502-F756-42B8-B20E-01D193963212}" srcId="{C5F9477F-986E-48BE-B6BB-011F818FF732}" destId="{9FCBB579-E09F-42CD-8A58-C5105D44F3C4}" srcOrd="0" destOrd="0" parTransId="{3ECF838F-87EA-47BD-8D90-3965005AF816}" sibTransId="{FD140228-69D6-4C53-8176-B9542A9F442F}"/>
    <dgm:cxn modelId="{E6046E33-5658-4A73-8170-847047457E79}" type="presOf" srcId="{D5ED82C7-B2C1-4F1C-8DF9-C30F540F4302}" destId="{51CC6218-FA37-4DEC-BE7E-4C96A93B9264}" srcOrd="1" destOrd="0" presId="urn:microsoft.com/office/officeart/2005/8/layout/process3"/>
    <dgm:cxn modelId="{1FA0C233-EDDC-40D6-94C4-31AA52440B94}" type="presOf" srcId="{DF8FD3DC-64A8-46B8-BBA2-FE9BEF071CBA}" destId="{EA98A85F-81D3-4FC6-A91B-5CEE5A9DB0FF}" srcOrd="0" destOrd="0" presId="urn:microsoft.com/office/officeart/2005/8/layout/process3"/>
    <dgm:cxn modelId="{06DB4B47-97D6-4860-BFAE-DD3450341AB3}" type="presOf" srcId="{FD140228-69D6-4C53-8176-B9542A9F442F}" destId="{02AAA98D-9395-4564-900B-29556F18956D}" srcOrd="1" destOrd="0" presId="urn:microsoft.com/office/officeart/2005/8/layout/process3"/>
    <dgm:cxn modelId="{DBC9936B-5D42-4FCA-BDE8-6CF96BE6A026}" srcId="{D5ED82C7-B2C1-4F1C-8DF9-C30F540F4302}" destId="{A92EDCEC-F3BE-4909-B1F1-7A05E89953FC}" srcOrd="0" destOrd="0" parTransId="{09469E64-9CC3-4C72-AF44-62E68267504E}" sibTransId="{9BCDB216-689D-4B08-8644-0B44E21B7C8D}"/>
    <dgm:cxn modelId="{00E0E94D-E93C-489B-8EA9-E80ADCC4A88A}" type="presOf" srcId="{9FCBB579-E09F-42CD-8A58-C5105D44F3C4}" destId="{4FCB33FB-E1F2-47E5-B4A2-70C92597B72C}" srcOrd="0" destOrd="0" presId="urn:microsoft.com/office/officeart/2005/8/layout/process3"/>
    <dgm:cxn modelId="{19619572-B0CD-4CC1-A0D8-780F52E84B64}" type="presOf" srcId="{1B998534-6543-4BC2-B7C3-0AE6D3B5F64B}" destId="{A3C46A72-3978-4AFB-82C9-49A85AE62314}" srcOrd="0" destOrd="0" presId="urn:microsoft.com/office/officeart/2005/8/layout/process3"/>
    <dgm:cxn modelId="{DBD7D954-9A88-43A7-A259-A7AE969A6EA5}" srcId="{C5F9477F-986E-48BE-B6BB-011F818FF732}" destId="{143964CF-7732-4B3C-AB8B-800D19575C67}" srcOrd="1" destOrd="0" parTransId="{A3C39998-4EA3-4E18-AF54-271C8303BC3E}" sibTransId="{59FA749C-43AE-4C01-917A-DB738F31C613}"/>
    <dgm:cxn modelId="{64EAAA85-06F7-474A-88AC-355C09134D86}" srcId="{C5F9477F-986E-48BE-B6BB-011F818FF732}" destId="{D5ED82C7-B2C1-4F1C-8DF9-C30F540F4302}" srcOrd="2" destOrd="0" parTransId="{A6606767-01F5-4BF6-90DC-DA505DC14315}" sibTransId="{15F8755A-BAB8-4D12-8556-49C0446684D5}"/>
    <dgm:cxn modelId="{62E8B18B-CAED-4E80-AFC5-0EA9CAC5DB17}" type="presOf" srcId="{9FCBB579-E09F-42CD-8A58-C5105D44F3C4}" destId="{BE3D085F-A536-4552-89B5-B068E774B682}" srcOrd="1" destOrd="0" presId="urn:microsoft.com/office/officeart/2005/8/layout/process3"/>
    <dgm:cxn modelId="{70C54497-3C0E-493E-86A5-7C8E19AF953E}" type="presOf" srcId="{59FA749C-43AE-4C01-917A-DB738F31C613}" destId="{49734036-6428-4BD5-9002-9561CB53EF07}" srcOrd="0" destOrd="0" presId="urn:microsoft.com/office/officeart/2005/8/layout/process3"/>
    <dgm:cxn modelId="{AD3FFC9D-796B-44A0-A5B4-D4F4AD413237}" srcId="{143964CF-7732-4B3C-AB8B-800D19575C67}" destId="{DF8FD3DC-64A8-46B8-BBA2-FE9BEF071CBA}" srcOrd="0" destOrd="0" parTransId="{54DFFFD2-733B-4C74-B425-E2A404D42E25}" sibTransId="{BCE69A94-77C7-4A05-9BC9-7219FE358492}"/>
    <dgm:cxn modelId="{7EED96CC-04C8-4993-85AC-64422029F3AD}" type="presOf" srcId="{D5ED82C7-B2C1-4F1C-8DF9-C30F540F4302}" destId="{172B075C-C7CE-47AB-9FA1-7D51BF7A215A}" srcOrd="0" destOrd="0" presId="urn:microsoft.com/office/officeart/2005/8/layout/process3"/>
    <dgm:cxn modelId="{9C1183D9-2BE7-4A8D-8467-FA91852CB4A6}" type="presOf" srcId="{C5F9477F-986E-48BE-B6BB-011F818FF732}" destId="{96D7E3E4-D9B7-4E60-BDB9-BC2055A95B43}" srcOrd="0" destOrd="0" presId="urn:microsoft.com/office/officeart/2005/8/layout/process3"/>
    <dgm:cxn modelId="{278840DC-75B5-44A6-84B8-46405DC174C0}" type="presOf" srcId="{143964CF-7732-4B3C-AB8B-800D19575C67}" destId="{6F30226E-5D7C-456D-9C97-37DAC7B9D2F5}" srcOrd="1" destOrd="0" presId="urn:microsoft.com/office/officeart/2005/8/layout/process3"/>
    <dgm:cxn modelId="{9A7D9BDF-CB17-4D33-9187-AF7DAE74758E}" srcId="{9FCBB579-E09F-42CD-8A58-C5105D44F3C4}" destId="{1B998534-6543-4BC2-B7C3-0AE6D3B5F64B}" srcOrd="0" destOrd="0" parTransId="{9D7B4FF1-41FE-49EF-A1EB-6A55E42F2E7E}" sibTransId="{17DC2589-0A6F-47F5-87E1-0F3528C5423C}"/>
    <dgm:cxn modelId="{C2F1ACE5-15EB-4694-87B7-6368ED882B30}" type="presOf" srcId="{FD140228-69D6-4C53-8176-B9542A9F442F}" destId="{F5280372-95B4-46D6-977A-1C08C57DF77C}" srcOrd="0" destOrd="0" presId="urn:microsoft.com/office/officeart/2005/8/layout/process3"/>
    <dgm:cxn modelId="{B7DE92FA-0C2A-4001-808E-2EFDCABB9ADF}" type="presOf" srcId="{143964CF-7732-4B3C-AB8B-800D19575C67}" destId="{DF67DE5A-E12E-4D23-B0CA-9837FEBE31FA}" srcOrd="0" destOrd="0" presId="urn:microsoft.com/office/officeart/2005/8/layout/process3"/>
    <dgm:cxn modelId="{DAD647A0-DBB2-48E5-93BA-787205520B0A}" type="presParOf" srcId="{96D7E3E4-D9B7-4E60-BDB9-BC2055A95B43}" destId="{1B786AD2-4552-4DFC-93BF-07244BFF79E5}" srcOrd="0" destOrd="0" presId="urn:microsoft.com/office/officeart/2005/8/layout/process3"/>
    <dgm:cxn modelId="{490F9346-A8DF-40BE-968F-E7533677A0C5}" type="presParOf" srcId="{1B786AD2-4552-4DFC-93BF-07244BFF79E5}" destId="{4FCB33FB-E1F2-47E5-B4A2-70C92597B72C}" srcOrd="0" destOrd="0" presId="urn:microsoft.com/office/officeart/2005/8/layout/process3"/>
    <dgm:cxn modelId="{9B459148-4E4E-4FA1-B739-879966187DBD}" type="presParOf" srcId="{1B786AD2-4552-4DFC-93BF-07244BFF79E5}" destId="{BE3D085F-A536-4552-89B5-B068E774B682}" srcOrd="1" destOrd="0" presId="urn:microsoft.com/office/officeart/2005/8/layout/process3"/>
    <dgm:cxn modelId="{A4A8BAE0-4622-4EED-88AE-E696E83CB977}" type="presParOf" srcId="{1B786AD2-4552-4DFC-93BF-07244BFF79E5}" destId="{A3C46A72-3978-4AFB-82C9-49A85AE62314}" srcOrd="2" destOrd="0" presId="urn:microsoft.com/office/officeart/2005/8/layout/process3"/>
    <dgm:cxn modelId="{8C99158D-7C72-4441-9A12-5A8EADA7454B}" type="presParOf" srcId="{96D7E3E4-D9B7-4E60-BDB9-BC2055A95B43}" destId="{F5280372-95B4-46D6-977A-1C08C57DF77C}" srcOrd="1" destOrd="0" presId="urn:microsoft.com/office/officeart/2005/8/layout/process3"/>
    <dgm:cxn modelId="{1C6E9404-E618-401B-9A5E-189B85667B8F}" type="presParOf" srcId="{F5280372-95B4-46D6-977A-1C08C57DF77C}" destId="{02AAA98D-9395-4564-900B-29556F18956D}" srcOrd="0" destOrd="0" presId="urn:microsoft.com/office/officeart/2005/8/layout/process3"/>
    <dgm:cxn modelId="{D25C2841-747E-4F66-987B-9D8005E4DD64}" type="presParOf" srcId="{96D7E3E4-D9B7-4E60-BDB9-BC2055A95B43}" destId="{704FB119-9201-481C-BD8F-4CDAE2CCA2CE}" srcOrd="2" destOrd="0" presId="urn:microsoft.com/office/officeart/2005/8/layout/process3"/>
    <dgm:cxn modelId="{9AFF4C6C-578A-4D07-A638-488A477BD90C}" type="presParOf" srcId="{704FB119-9201-481C-BD8F-4CDAE2CCA2CE}" destId="{DF67DE5A-E12E-4D23-B0CA-9837FEBE31FA}" srcOrd="0" destOrd="0" presId="urn:microsoft.com/office/officeart/2005/8/layout/process3"/>
    <dgm:cxn modelId="{1586014E-54B6-49C5-BFFD-274E2DA92F75}" type="presParOf" srcId="{704FB119-9201-481C-BD8F-4CDAE2CCA2CE}" destId="{6F30226E-5D7C-456D-9C97-37DAC7B9D2F5}" srcOrd="1" destOrd="0" presId="urn:microsoft.com/office/officeart/2005/8/layout/process3"/>
    <dgm:cxn modelId="{5E51A119-AAE8-4877-AA60-85A3EDE8B105}" type="presParOf" srcId="{704FB119-9201-481C-BD8F-4CDAE2CCA2CE}" destId="{EA98A85F-81D3-4FC6-A91B-5CEE5A9DB0FF}" srcOrd="2" destOrd="0" presId="urn:microsoft.com/office/officeart/2005/8/layout/process3"/>
    <dgm:cxn modelId="{C7231255-86F9-4981-B30C-E6DF747FBCFD}" type="presParOf" srcId="{96D7E3E4-D9B7-4E60-BDB9-BC2055A95B43}" destId="{49734036-6428-4BD5-9002-9561CB53EF07}" srcOrd="3" destOrd="0" presId="urn:microsoft.com/office/officeart/2005/8/layout/process3"/>
    <dgm:cxn modelId="{BFE435F3-C695-4AEE-A93D-6BBBD682853C}" type="presParOf" srcId="{49734036-6428-4BD5-9002-9561CB53EF07}" destId="{0A7BC2B3-3B52-4931-82AE-263E5168B495}" srcOrd="0" destOrd="0" presId="urn:microsoft.com/office/officeart/2005/8/layout/process3"/>
    <dgm:cxn modelId="{DD0FED9F-FB9F-4FB5-98FE-6DCE2A55EF5D}" type="presParOf" srcId="{96D7E3E4-D9B7-4E60-BDB9-BC2055A95B43}" destId="{C1D8A9A3-D46B-4685-9C0E-777A39C302BB}" srcOrd="4" destOrd="0" presId="urn:microsoft.com/office/officeart/2005/8/layout/process3"/>
    <dgm:cxn modelId="{1D1AF7CF-8600-48D0-8E29-BDD68DC7EAF1}" type="presParOf" srcId="{C1D8A9A3-D46B-4685-9C0E-777A39C302BB}" destId="{172B075C-C7CE-47AB-9FA1-7D51BF7A215A}" srcOrd="0" destOrd="0" presId="urn:microsoft.com/office/officeart/2005/8/layout/process3"/>
    <dgm:cxn modelId="{F57F8E45-E63A-499C-8DCB-7E1EF7043BFA}" type="presParOf" srcId="{C1D8A9A3-D46B-4685-9C0E-777A39C302BB}" destId="{51CC6218-FA37-4DEC-BE7E-4C96A93B9264}" srcOrd="1" destOrd="0" presId="urn:microsoft.com/office/officeart/2005/8/layout/process3"/>
    <dgm:cxn modelId="{DA992EED-D075-4218-8BFE-23BBE24638A2}" type="presParOf" srcId="{C1D8A9A3-D46B-4685-9C0E-777A39C302BB}" destId="{3A75DF27-F6A7-4EA3-AEA6-CD14BD34F8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D085F-A536-4552-89B5-B068E774B682}">
      <dsp:nvSpPr>
        <dsp:cNvPr id="0" name=""/>
        <dsp:cNvSpPr/>
      </dsp:nvSpPr>
      <dsp:spPr>
        <a:xfrm>
          <a:off x="13089" y="0"/>
          <a:ext cx="2300714" cy="128887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1" i="0" kern="1200" dirty="0">
            <a:effectLst/>
            <a:latin typeface="Söhn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effectLst/>
              <a:latin typeface="Söhne"/>
            </a:rPr>
            <a:t>Getting the Question and Tokenizing </a:t>
          </a:r>
          <a:endParaRPr lang="en-DE" sz="1600" kern="1200" dirty="0"/>
        </a:p>
      </dsp:txBody>
      <dsp:txXfrm>
        <a:off x="13089" y="0"/>
        <a:ext cx="2300714" cy="859250"/>
      </dsp:txXfrm>
    </dsp:sp>
    <dsp:sp modelId="{A3C46A72-3978-4AFB-82C9-49A85AE62314}">
      <dsp:nvSpPr>
        <dsp:cNvPr id="0" name=""/>
        <dsp:cNvSpPr/>
      </dsp:nvSpPr>
      <dsp:spPr>
        <a:xfrm>
          <a:off x="27122" y="1546469"/>
          <a:ext cx="2300714" cy="2808615"/>
        </a:xfrm>
        <a:prstGeom prst="roundRect">
          <a:avLst>
            <a:gd name="adj" fmla="val 10000"/>
          </a:avLst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effectLst/>
              <a:latin typeface="Söhne"/>
            </a:rPr>
            <a:t>When you ask a question , the process begins, The app then tokenizes the question, breaking it down into bite-sized pieces that is sent our specialized Natural Language Processing (NLP) model to comprehend. This step ensures that even complex queries are translated into a language the app's brain can easily process.</a:t>
          </a:r>
          <a:endParaRPr lang="en-DE" sz="1300" kern="1200" dirty="0"/>
        </a:p>
      </dsp:txBody>
      <dsp:txXfrm>
        <a:off x="94508" y="1613855"/>
        <a:ext cx="2165942" cy="2673843"/>
      </dsp:txXfrm>
    </dsp:sp>
    <dsp:sp modelId="{F5280372-95B4-46D6-977A-1C08C57DF77C}">
      <dsp:nvSpPr>
        <dsp:cNvPr id="0" name=""/>
        <dsp:cNvSpPr/>
      </dsp:nvSpPr>
      <dsp:spPr>
        <a:xfrm>
          <a:off x="2659702" y="143219"/>
          <a:ext cx="733304" cy="572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/>
        </a:p>
      </dsp:txBody>
      <dsp:txXfrm>
        <a:off x="2659702" y="257781"/>
        <a:ext cx="561461" cy="343687"/>
      </dsp:txXfrm>
    </dsp:sp>
    <dsp:sp modelId="{6F30226E-5D7C-456D-9C97-37DAC7B9D2F5}">
      <dsp:nvSpPr>
        <dsp:cNvPr id="0" name=""/>
        <dsp:cNvSpPr/>
      </dsp:nvSpPr>
      <dsp:spPr>
        <a:xfrm>
          <a:off x="3697397" y="0"/>
          <a:ext cx="2300714" cy="128887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latin typeface="Söhne"/>
            </a:rPr>
            <a:t>Processing and Finding Connections Inside the Trained Data</a:t>
          </a:r>
          <a:endParaRPr lang="en-DE" sz="1600" kern="1200" dirty="0">
            <a:latin typeface="Söhne"/>
          </a:endParaRPr>
        </a:p>
      </dsp:txBody>
      <dsp:txXfrm>
        <a:off x="3697397" y="0"/>
        <a:ext cx="2300714" cy="859250"/>
      </dsp:txXfrm>
    </dsp:sp>
    <dsp:sp modelId="{EA98A85F-81D3-4FC6-A91B-5CEE5A9DB0FF}">
      <dsp:nvSpPr>
        <dsp:cNvPr id="0" name=""/>
        <dsp:cNvSpPr/>
      </dsp:nvSpPr>
      <dsp:spPr>
        <a:xfrm>
          <a:off x="3697395" y="1544636"/>
          <a:ext cx="2300714" cy="2843164"/>
        </a:xfrm>
        <a:prstGeom prst="roundRect">
          <a:avLst>
            <a:gd name="adj" fmla="val 10000"/>
          </a:avLst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effectLst/>
              <a:latin typeface="Söhne"/>
            </a:rPr>
            <a:t>Once your question is tokenized, the model dives into its vast reservoir of knowledge, through a well-organized encyclopedia of cryptocurrency information. The app processes your inquiry by searching for connections within the data it was meticulously trained on.</a:t>
          </a:r>
          <a:endParaRPr lang="en-DE" sz="1300" kern="1200" dirty="0"/>
        </a:p>
      </dsp:txBody>
      <dsp:txXfrm>
        <a:off x="3764781" y="1612022"/>
        <a:ext cx="2165942" cy="2708392"/>
      </dsp:txXfrm>
    </dsp:sp>
    <dsp:sp modelId="{49734036-6428-4BD5-9002-9561CB53EF07}">
      <dsp:nvSpPr>
        <dsp:cNvPr id="0" name=""/>
        <dsp:cNvSpPr/>
      </dsp:nvSpPr>
      <dsp:spPr>
        <a:xfrm>
          <a:off x="6359798" y="143219"/>
          <a:ext cx="766776" cy="572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17217"/>
            <a:satOff val="18827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000" kern="1200"/>
        </a:p>
      </dsp:txBody>
      <dsp:txXfrm>
        <a:off x="6359798" y="257781"/>
        <a:ext cx="594933" cy="343687"/>
      </dsp:txXfrm>
    </dsp:sp>
    <dsp:sp modelId="{51CC6218-FA37-4DEC-BE7E-4C96A93B9264}">
      <dsp:nvSpPr>
        <dsp:cNvPr id="0" name=""/>
        <dsp:cNvSpPr/>
      </dsp:nvSpPr>
      <dsp:spPr>
        <a:xfrm>
          <a:off x="7444859" y="0"/>
          <a:ext cx="2300714" cy="128887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b="1" i="0" kern="1200" dirty="0">
            <a:effectLst/>
            <a:latin typeface="Söhn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0" kern="1200" dirty="0">
              <a:effectLst/>
              <a:latin typeface="Söhne"/>
            </a:rPr>
            <a:t>Delivering the Result:</a:t>
          </a:r>
          <a:endParaRPr lang="en-DE" sz="1600" kern="1200" dirty="0"/>
        </a:p>
      </dsp:txBody>
      <dsp:txXfrm>
        <a:off x="7444859" y="0"/>
        <a:ext cx="2300714" cy="859250"/>
      </dsp:txXfrm>
    </dsp:sp>
    <dsp:sp modelId="{3A75DF27-F6A7-4EA3-AEA6-CD14BD34F894}">
      <dsp:nvSpPr>
        <dsp:cNvPr id="0" name=""/>
        <dsp:cNvSpPr/>
      </dsp:nvSpPr>
      <dsp:spPr>
        <a:xfrm>
          <a:off x="7451346" y="1536689"/>
          <a:ext cx="2300714" cy="2891511"/>
        </a:xfrm>
        <a:prstGeom prst="roundRect">
          <a:avLst>
            <a:gd name="adj" fmla="val 10000"/>
          </a:avLst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effectLst/>
              <a:latin typeface="Söhne"/>
            </a:rPr>
            <a:t>With the understanding gained from processing your question and finding connections within its trained data, is ready to deliver the result. It crafts a response tailored to your specific inquiry, providing you with clear and relevant information in real-time.</a:t>
          </a:r>
          <a:endParaRPr lang="en-DE" sz="1300" kern="1200" dirty="0"/>
        </a:p>
      </dsp:txBody>
      <dsp:txXfrm>
        <a:off x="7518732" y="1604075"/>
        <a:ext cx="2165942" cy="2756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ey-gate.com/crypto-adoption-worldwide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Companion:</a:t>
            </a:r>
            <a:br>
              <a:rPr lang="en-US" dirty="0"/>
            </a:br>
            <a:r>
              <a:rPr lang="en-US" dirty="0"/>
              <a:t>Knowledge in your 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Raul Arcangelo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DC71-37B4-583D-82F3-A329712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Where can we grow?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27F7E-A0D1-93DF-6FCC-15C7708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0FE12-7DC8-8578-675F-5613D55E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 Companion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A2C154D-CFE9-0871-A7D2-897E7A8C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699" y="2657534"/>
            <a:ext cx="2953512" cy="493776"/>
          </a:xfrm>
        </p:spPr>
        <p:txBody>
          <a:bodyPr/>
          <a:lstStyle/>
          <a:p>
            <a:pPr algn="ctr"/>
            <a:r>
              <a:rPr lang="en-US" dirty="0"/>
              <a:t>   Germany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0F5AF91-8C87-FBF1-9AD3-E068B091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139" y="2995862"/>
            <a:ext cx="2953512" cy="257860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Around 9% of Germans own cryptocurrency.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Germany recognizes Bitcoin as a “unit of account,” which means it can be used for tax and trading purposes.</a:t>
            </a:r>
          </a:p>
          <a:p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E7A9408-584D-1A53-E99A-2F7392073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681" y="2657534"/>
            <a:ext cx="2953512" cy="493776"/>
          </a:xfrm>
        </p:spPr>
        <p:txBody>
          <a:bodyPr/>
          <a:lstStyle/>
          <a:p>
            <a:pPr algn="ctr"/>
            <a:r>
              <a:rPr lang="en-GB" dirty="0"/>
              <a:t>   United Kingdom</a:t>
            </a:r>
            <a:endParaRPr lang="en-GB" b="0" i="0" dirty="0">
              <a:solidFill>
                <a:srgbClr val="4D4D4D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6ADAE9B-05A0-D7A5-5DA6-110C6A06B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0711" y="2995863"/>
            <a:ext cx="2953512" cy="2429162"/>
          </a:xfrm>
        </p:spPr>
        <p:txBody>
          <a:bodyPr/>
          <a:lstStyle/>
          <a:p>
            <a:pPr marL="0" indent="0" algn="l">
              <a:buNone/>
            </a:pPr>
            <a:endParaRPr lang="en-GB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Around 3% of the UK population owns cryptocurrency.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The UK has a relatively high number of Bitcoin ATMs, with over 300.</a:t>
            </a:r>
          </a:p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BF13168-DDC5-85F3-D6ED-91CEF60E8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4223" y="2657534"/>
            <a:ext cx="2953512" cy="493776"/>
          </a:xfrm>
        </p:spPr>
        <p:txBody>
          <a:bodyPr/>
          <a:lstStyle/>
          <a:p>
            <a:pPr algn="ctr"/>
            <a:r>
              <a:rPr lang="pt-BR" dirty="0"/>
              <a:t>   United States</a:t>
            </a:r>
            <a:endParaRPr lang="en-US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68069CCE-3AF0-D37E-31D3-BA618032C1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8663" y="2995863"/>
            <a:ext cx="2953512" cy="25786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>
                  <a:lumMod val="8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14.8% of the US population owns cryptocurrency.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In 2021, the US had the highest number of cryptocurrency ATMs in the world, with over 17,000.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00F8C-68C6-7B1C-344C-CB068BB78834}"/>
              </a:ext>
            </a:extLst>
          </p:cNvPr>
          <p:cNvSpPr txBox="1"/>
          <p:nvPr/>
        </p:nvSpPr>
        <p:spPr>
          <a:xfrm>
            <a:off x="4910663" y="6035040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cs typeface="Segoe UI" panose="020B0502040204020203" pitchFamily="34" charset="0"/>
                <a:hlinkClick r:id="rId2"/>
              </a:rPr>
              <a:t>https://money-gate.com/crypto-adoption-worldwide/</a:t>
            </a:r>
            <a:endParaRPr lang="en-DE" sz="18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064184" y="2613727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13368" y="3752969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"Knowledge is the key to unlocking the doors of endless possibilities."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1376413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Crypto Companion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D1D5DB"/>
                </a:solidFill>
                <a:latin typeface="Söhne"/>
              </a:rPr>
              <a:t>Crypto Companion Helps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the crypto landscape by simplifying complex concepts. Utilizing advanced NLP models, it interprets user questions, research in trained data, and delivers tailored responses. Like a personal crypto guide, it transforms knowledge into practical insights, making the vast world of cryptocurrency accessible to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1069848"/>
          </a:xfrm>
        </p:spPr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Raul Arcangelo​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Arcangelo.R@outlook.com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 Points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Build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Exhibition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Crypto Companion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Welcome to Crypto Companion – the ultimate one-stop for all your burning questions about cryptocurrency. Get real-time answers delivered at your fingertips. </a:t>
            </a:r>
            <a:r>
              <a:rPr lang="en-GB" dirty="0">
                <a:solidFill>
                  <a:srgbClr val="D1D5DB"/>
                </a:solidFill>
                <a:latin typeface="Söhne"/>
              </a:rPr>
              <a:t>Crypto Companion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is powered with contextual intelligence, offering tailored responses that adapt to your specific queries and context. Ready to dive into the exciting world of cryptocurrency with a companion that understands your needs? Crypto Companion – knowledge in your hands.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Crypto can be complicated but getting started doesn’t have to be.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8680E-74EB-846E-5D4A-32B3D17FB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Real-time Answers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0D24A7-523B-48D4-63B4-3025A5E58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2985" y="4599432"/>
            <a:ext cx="1905211" cy="1559630"/>
          </a:xfrm>
        </p:spPr>
        <p:txBody>
          <a:bodyPr/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immediate responses to your crypto inquiries, breaking down complex concepts into plain language.</a:t>
            </a:r>
          </a:p>
          <a:p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53B812-A50A-4572-9E79-F4CDF32EF0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99032" cy="466344"/>
          </a:xfrm>
        </p:spPr>
        <p:txBody>
          <a:bodyPr/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Contextual Intelligence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DE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0F7102-3392-21A7-B4DB-B14B7C962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8220" y="4599431"/>
            <a:ext cx="1919504" cy="1559630"/>
          </a:xfrm>
        </p:spPr>
        <p:txBody>
          <a:bodyPr/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app understands your unique queries and delivers tailored responses, adapting to your specific needs.</a:t>
            </a:r>
          </a:p>
          <a:p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D8A902-FE8E-E45E-D80C-9C1E35B888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Smart NLP Models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DE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26522C-154A-1027-82B5-0724F59EE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7748" y="4599431"/>
            <a:ext cx="1803575" cy="1559629"/>
          </a:xfrm>
        </p:spPr>
        <p:txBody>
          <a:bodyPr/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NLP technology, Crypto Companion ensures try to have precision and relevance in every answer.</a:t>
            </a:r>
          </a:p>
          <a:p>
            <a:endParaRPr lang="en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BE9EE2-D5EB-0DE9-3BB1-D0653656C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3" y="4114800"/>
            <a:ext cx="1470713" cy="466344"/>
          </a:xfrm>
        </p:spPr>
        <p:txBody>
          <a:bodyPr/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User-Friendly Experience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DE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35D421-908B-15A9-C20A-4EA3E0E49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71347" y="4599432"/>
            <a:ext cx="1905211" cy="1559628"/>
          </a:xfrm>
        </p:spPr>
        <p:txBody>
          <a:bodyPr/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Easy to use and help, making crypto knowledge practical for your day-to-day decisions.</a:t>
            </a:r>
          </a:p>
          <a:p>
            <a:endParaRPr lang="en-DE" dirty="0"/>
          </a:p>
        </p:txBody>
      </p:sp>
      <p:pic>
        <p:nvPicPr>
          <p:cNvPr id="28" name="Picture Placeholder 27" descr="Help outline">
            <a:extLst>
              <a:ext uri="{FF2B5EF4-FFF2-40B4-BE49-F238E27FC236}">
                <a16:creationId xmlns:a16="http://schemas.microsoft.com/office/drawing/2014/main" id="{3BA53F8F-D1FE-3028-2986-CD8ED56D1D1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8" b="128"/>
          <a:stretch>
            <a:fillRect/>
          </a:stretch>
        </p:blipFill>
        <p:spPr>
          <a:xfrm>
            <a:off x="1623391" y="3019426"/>
            <a:ext cx="621792" cy="621792"/>
          </a:xfrm>
        </p:spPr>
      </p:pic>
      <p:pic>
        <p:nvPicPr>
          <p:cNvPr id="30" name="Picture Placeholder 29" descr="Brain in head outline">
            <a:extLst>
              <a:ext uri="{FF2B5EF4-FFF2-40B4-BE49-F238E27FC236}">
                <a16:creationId xmlns:a16="http://schemas.microsoft.com/office/drawing/2014/main" id="{EE1400A6-CE5A-4783-238B-823305BAD74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806241" y="3019426"/>
            <a:ext cx="621792" cy="621792"/>
          </a:xfrm>
        </p:spPr>
      </p:pic>
      <p:pic>
        <p:nvPicPr>
          <p:cNvPr id="32" name="Picture Placeholder 31" descr="Bullseye outline">
            <a:extLst>
              <a:ext uri="{FF2B5EF4-FFF2-40B4-BE49-F238E27FC236}">
                <a16:creationId xmlns:a16="http://schemas.microsoft.com/office/drawing/2014/main" id="{BE086577-5976-4435-83EC-D710F20AA43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8" b="128"/>
          <a:stretch>
            <a:fillRect/>
          </a:stretch>
        </p:blipFill>
        <p:spPr>
          <a:xfrm>
            <a:off x="5989091" y="3019426"/>
            <a:ext cx="621792" cy="62179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2D13E8E-9908-0D65-3C9E-E6B0886DB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69464" y="4279392"/>
            <a:ext cx="146304" cy="146304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876071A-F57B-D2D7-B7F1-90347939DE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64608" y="4274820"/>
            <a:ext cx="146304" cy="146304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7B17373-C162-A12C-7B4D-DE7668F419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40296" y="4274820"/>
            <a:ext cx="146304" cy="146304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F8FB3F-F6D9-E5B9-A34B-B306D2272A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270544" y="4274820"/>
            <a:ext cx="146304" cy="146304"/>
          </a:xfrm>
        </p:spPr>
        <p:txBody>
          <a:bodyPr/>
          <a:lstStyle/>
          <a:p>
            <a:endParaRPr lang="en-DE" dirty="0"/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29C1E84B-F915-E14A-72C6-E2CF54717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87000" y="2963279"/>
            <a:ext cx="768096" cy="768096"/>
          </a:xfrm>
          <a:prstGeom prst="rect">
            <a:avLst/>
          </a:prstGeom>
        </p:spPr>
      </p:pic>
      <p:pic>
        <p:nvPicPr>
          <p:cNvPr id="36" name="Graphic 35" descr="Smiling face outline outline">
            <a:extLst>
              <a:ext uri="{FF2B5EF4-FFF2-40B4-BE49-F238E27FC236}">
                <a16:creationId xmlns:a16="http://schemas.microsoft.com/office/drawing/2014/main" id="{36E5761C-201B-96F5-E6CC-02E5DA10C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1741" y="287312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D9803E1-9EB4-5120-8D0D-424F8F66D5C5}"/>
              </a:ext>
            </a:extLst>
          </p:cNvPr>
          <p:cNvSpPr txBox="1"/>
          <p:nvPr/>
        </p:nvSpPr>
        <p:spPr>
          <a:xfrm>
            <a:off x="552766" y="1215441"/>
            <a:ext cx="3875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+mj-lt"/>
              </a:rPr>
              <a:t>Key points</a:t>
            </a:r>
            <a:endParaRPr lang="en-DE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81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4060-3336-6A95-B771-02B4D6E78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we do?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CB90-7826-452B-0EE5-28D1CBC6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D1D5DB"/>
                </a:solidFill>
                <a:latin typeface="Söhne"/>
              </a:rPr>
              <a:t>Crypto Companion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bridge the gap between the world of cryptocurrency and your day-to-day inquiries. Our mission is to empower users with not just knowledge but practical insights, making complex crypto concepts accessible and applicable to your everyday decisions.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0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6226EA-487E-9765-C4A2-B64A67A7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167" y="1564777"/>
            <a:ext cx="3853664" cy="1069848"/>
          </a:xfrm>
        </p:spPr>
        <p:txBody>
          <a:bodyPr/>
          <a:lstStyle/>
          <a:p>
            <a:r>
              <a:rPr lang="en-US" dirty="0"/>
              <a:t>Why we do?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0735E51-4277-FBA1-81E8-19F4F1C5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D7F195DE-EF3A-6B2A-3F4B-47E8D0BF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Crypto Companion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4E7CF-84F8-17FF-B905-ECDFFEB758C9}"/>
              </a:ext>
            </a:extLst>
          </p:cNvPr>
          <p:cNvSpPr txBox="1"/>
          <p:nvPr/>
        </p:nvSpPr>
        <p:spPr>
          <a:xfrm>
            <a:off x="2442518" y="3268685"/>
            <a:ext cx="7306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We recognize the vast space that still exists in the ever-evolving crypto market, and that's precisely why Crypto Companion exists. We are driven by the commitment to fill this </a:t>
            </a:r>
            <a:r>
              <a:rPr lang="en-GB" sz="2400" dirty="0">
                <a:solidFill>
                  <a:srgbClr val="D1D5DB"/>
                </a:solidFill>
                <a:latin typeface="Söhne"/>
              </a:rPr>
              <a:t>space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by providing a comprehensive and user-friendly </a:t>
            </a:r>
            <a:r>
              <a:rPr lang="en-GB" sz="2400" dirty="0">
                <a:solidFill>
                  <a:srgbClr val="D1D5DB"/>
                </a:solidFill>
                <a:latin typeface="Söhne"/>
              </a:rPr>
              <a:t>application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For question and answers.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95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Used to complete transactions anywhere crypto is accepted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These tokens have a specific use within a blockchain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Tokens backed by securities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/>
              <a:t>Authenticates ownership of specific assets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Gaming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/>
              <a:t>Used as in-game currency and traded with real world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2FA-E428-7AED-085E-1458DE36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59DDAB-AA1D-B394-829C-021CD8DB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00" y="784470"/>
            <a:ext cx="4230553" cy="751084"/>
          </a:xfrm>
        </p:spPr>
        <p:txBody>
          <a:bodyPr/>
          <a:lstStyle/>
          <a:p>
            <a:r>
              <a:rPr lang="en-US" dirty="0"/>
              <a:t>How we do?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E05AD9D-DA75-B9A6-1D10-F1FFDA6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CED794B5-C380-8F57-885C-333CDD9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Crypto Companion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DF9E07-BFB4-1378-1638-7B927B2A6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413581"/>
              </p:ext>
            </p:extLst>
          </p:nvPr>
        </p:nvGraphicFramePr>
        <p:xfrm>
          <a:off x="1216161" y="1892328"/>
          <a:ext cx="10173734" cy="465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65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544</TotalTime>
  <Words>679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Roboto</vt:lpstr>
      <vt:lpstr>Segoe UI Light</vt:lpstr>
      <vt:lpstr>Söhne</vt:lpstr>
      <vt:lpstr>Tw Cen MT</vt:lpstr>
      <vt:lpstr>Office Theme</vt:lpstr>
      <vt:lpstr>Crypto Companion: Knowledge in your hands</vt:lpstr>
      <vt:lpstr>CONTENTS</vt:lpstr>
      <vt:lpstr>INTRODUCTION</vt:lpstr>
      <vt:lpstr>Key points</vt:lpstr>
      <vt:lpstr>PowerPoint Presentation</vt:lpstr>
      <vt:lpstr>what we do?</vt:lpstr>
      <vt:lpstr>Why we do?</vt:lpstr>
      <vt:lpstr>TYPES OF TOKENS</vt:lpstr>
      <vt:lpstr>How we do?</vt:lpstr>
      <vt:lpstr>Where can we grow?</vt:lpstr>
      <vt:lpstr>"Knowledge is the key to unlocking the doors of endless possibilities."</vt:lpstr>
      <vt:lpstr>Preview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Companion: Knowledge in your hands</dc:title>
  <dc:creator>Raul arcangelo</dc:creator>
  <cp:lastModifiedBy>Raul arcangelo</cp:lastModifiedBy>
  <cp:revision>6</cp:revision>
  <dcterms:created xsi:type="dcterms:W3CDTF">2024-02-06T19:48:07Z</dcterms:created>
  <dcterms:modified xsi:type="dcterms:W3CDTF">2024-02-09T20:44:21Z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