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24" r:id="rId5"/>
    <p:sldId id="302" r:id="rId6"/>
    <p:sldId id="315" r:id="rId7"/>
    <p:sldId id="325" r:id="rId8"/>
    <p:sldId id="310" r:id="rId9"/>
    <p:sldId id="326" r:id="rId10"/>
    <p:sldId id="312" r:id="rId11"/>
    <p:sldId id="314" r:id="rId12"/>
    <p:sldId id="295" r:id="rId13"/>
    <p:sldId id="311" r:id="rId14"/>
    <p:sldId id="31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464"/>
    <a:srgbClr val="FA6F1A"/>
    <a:srgbClr val="B7714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11/16/2023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440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585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GB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GB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11/16/2023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err="1"/>
              <a:t>Nalise</a:t>
            </a:r>
            <a:r>
              <a:rPr lang="en-US" sz="4400" dirty="0"/>
              <a:t> - </a:t>
            </a:r>
            <a:r>
              <a:rPr lang="en-GB" sz="4400" dirty="0"/>
              <a:t>Your News Analysis App</a:t>
            </a:r>
            <a:endParaRPr lang="en-US" sz="44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Arcangelos</a:t>
            </a:r>
            <a:r>
              <a:rPr lang="en-US" dirty="0"/>
              <a:t> Team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B89E9C66-E38F-4FFF-B1A6-BA4E05DD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br>
              <a:rPr lang="en-US" dirty="0"/>
            </a:br>
            <a:endParaRPr lang="en-US" dirty="0"/>
          </a:p>
        </p:txBody>
      </p:sp>
      <p:pic>
        <p:nvPicPr>
          <p:cNvPr id="42" name="Picture Placeholder 3" descr="close up of building">
            <a:extLst>
              <a:ext uri="{FF2B5EF4-FFF2-40B4-BE49-F238E27FC236}">
                <a16:creationId xmlns:a16="http://schemas.microsoft.com/office/drawing/2014/main" id="{5A9FCEFE-ADCB-4861-8CEA-A074136512A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/>
          <a:srcRect t="13712" b="13712"/>
          <a:stretch>
            <a:fillRect/>
          </a:stretch>
        </p:blipFill>
        <p:spPr>
          <a:xfrm>
            <a:off x="9393238" y="0"/>
            <a:ext cx="2798762" cy="1354138"/>
          </a:xfrm>
          <a:custGeom>
            <a:avLst/>
            <a:gdLst>
              <a:gd name="connsiteX0" fmla="*/ 316595 w 2798762"/>
              <a:gd name="connsiteY0" fmla="*/ 369378 h 1635849"/>
              <a:gd name="connsiteX1" fmla="*/ 1152465 w 2798762"/>
              <a:gd name="connsiteY1" fmla="*/ 369378 h 1635849"/>
              <a:gd name="connsiteX2" fmla="*/ 1469083 w 2798762"/>
              <a:gd name="connsiteY2" fmla="*/ 1002614 h 1635849"/>
              <a:gd name="connsiteX3" fmla="*/ 1152465 w 2798762"/>
              <a:gd name="connsiteY3" fmla="*/ 1635849 h 1635849"/>
              <a:gd name="connsiteX4" fmla="*/ 316595 w 2798762"/>
              <a:gd name="connsiteY4" fmla="*/ 1635849 h 1635849"/>
              <a:gd name="connsiteX5" fmla="*/ 0 w 2798762"/>
              <a:gd name="connsiteY5" fmla="*/ 1002660 h 1635849"/>
              <a:gd name="connsiteX6" fmla="*/ 0 w 2798762"/>
              <a:gd name="connsiteY6" fmla="*/ 1002568 h 1635849"/>
              <a:gd name="connsiteX7" fmla="*/ 1193125 w 2798762"/>
              <a:gd name="connsiteY7" fmla="*/ 0 h 1635849"/>
              <a:gd name="connsiteX8" fmla="*/ 2798762 w 2798762"/>
              <a:gd name="connsiteY8" fmla="*/ 0 h 1635849"/>
              <a:gd name="connsiteX9" fmla="*/ 2798762 w 2798762"/>
              <a:gd name="connsiteY9" fmla="*/ 786966 h 1635849"/>
              <a:gd name="connsiteX10" fmla="*/ 2719777 w 2798762"/>
              <a:gd name="connsiteY10" fmla="*/ 944936 h 1635849"/>
              <a:gd name="connsiteX11" fmla="*/ 1582346 w 2798762"/>
              <a:gd name="connsiteY11" fmla="*/ 944936 h 1635849"/>
              <a:gd name="connsiteX12" fmla="*/ 1151501 w 2798762"/>
              <a:gd name="connsiteY12" fmla="*/ 83246 h 1635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98762" h="1635849">
                <a:moveTo>
                  <a:pt x="316595" y="369378"/>
                </a:moveTo>
                <a:lnTo>
                  <a:pt x="1152465" y="369378"/>
                </a:lnTo>
                <a:lnTo>
                  <a:pt x="1469083" y="1002614"/>
                </a:lnTo>
                <a:lnTo>
                  <a:pt x="1152465" y="1635849"/>
                </a:lnTo>
                <a:lnTo>
                  <a:pt x="316595" y="1635849"/>
                </a:lnTo>
                <a:lnTo>
                  <a:pt x="0" y="1002660"/>
                </a:lnTo>
                <a:lnTo>
                  <a:pt x="0" y="1002568"/>
                </a:lnTo>
                <a:close/>
                <a:moveTo>
                  <a:pt x="1193125" y="0"/>
                </a:moveTo>
                <a:lnTo>
                  <a:pt x="2798762" y="0"/>
                </a:lnTo>
                <a:lnTo>
                  <a:pt x="2798762" y="786966"/>
                </a:lnTo>
                <a:lnTo>
                  <a:pt x="2719777" y="944936"/>
                </a:lnTo>
                <a:lnTo>
                  <a:pt x="1582346" y="944936"/>
                </a:lnTo>
                <a:lnTo>
                  <a:pt x="1151501" y="83246"/>
                </a:lnTo>
                <a:close/>
              </a:path>
            </a:pathLst>
          </a:cu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CE041C-95BD-44D2-B6C1-24D83ADE17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Code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AED82-F4F3-044A-B30A-FD32531BD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Was a challenge to implement code that work between each other in different environments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Data organizing and cleaning make difference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5DCF7EA-3411-4C0C-80B9-EA80529F64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Clear Rout to the end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F833AD6-5D57-BE44-8842-EAACC39A6B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Decide Step for step is the best way to go</a:t>
            </a:r>
            <a:br>
              <a:rPr lang="en-US" dirty="0"/>
            </a:br>
            <a:endParaRPr lang="en-US" dirty="0"/>
          </a:p>
          <a:p>
            <a:r>
              <a:rPr lang="en-US" dirty="0"/>
              <a:t>Ensure To follow the plan, because any extra rout can take you far always from your destination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B1EB18-010F-4370-A5A6-0A68EC2345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Time management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9205F1B-456F-AF42-81AD-D646AEB4F7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Clear Deadlines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Schedule make difference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Code not always work in your favor.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Time defined for each task</a:t>
            </a:r>
          </a:p>
        </p:txBody>
      </p:sp>
    </p:spTree>
    <p:extLst>
      <p:ext uri="{BB962C8B-B14F-4D97-AF65-F5344CB8AC3E}">
        <p14:creationId xmlns:p14="http://schemas.microsoft.com/office/powerpoint/2010/main" val="3903608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4448-4930-46E0-AD53-50021D9D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F6824-E409-4436-9F53-FF50E9FB0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431645"/>
          </a:xfrm>
        </p:spPr>
        <p:txBody>
          <a:bodyPr/>
          <a:lstStyle/>
          <a:p>
            <a:r>
              <a:rPr lang="en-US" dirty="0"/>
              <a:t>It is Right to conclude that If today I would begin the project again, I would have a much clearer path to conclude the project, and if possible, to have more time would be different implemented 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59C11-3050-4901-B63B-0164B191B9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701" y="4474435"/>
            <a:ext cx="6037152" cy="1249379"/>
          </a:xfrm>
        </p:spPr>
        <p:txBody>
          <a:bodyPr/>
          <a:lstStyle/>
          <a:p>
            <a:r>
              <a:rPr lang="en-US" sz="3200" dirty="0"/>
              <a:t>Thanks For The attention </a:t>
            </a:r>
          </a:p>
          <a:p>
            <a:endParaRPr lang="en-US" sz="3200" dirty="0"/>
          </a:p>
          <a:p>
            <a:r>
              <a:rPr lang="en-US" sz="3200" dirty="0"/>
              <a:t> 			      Raul Arcangelo</a:t>
            </a:r>
          </a:p>
        </p:txBody>
      </p:sp>
      <p:pic>
        <p:nvPicPr>
          <p:cNvPr id="20" name="Picture Placeholder 8" descr="close up of bridge">
            <a:extLst>
              <a:ext uri="{FF2B5EF4-FFF2-40B4-BE49-F238E27FC236}">
                <a16:creationId xmlns:a16="http://schemas.microsoft.com/office/drawing/2014/main" id="{2EC47CED-7A85-4080-9C7C-3921E48924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7082" r="17082"/>
          <a:stretch/>
        </p:blipFill>
        <p:spPr>
          <a:xfrm>
            <a:off x="5888038" y="533400"/>
            <a:ext cx="5541962" cy="5611813"/>
          </a:xfrm>
        </p:spPr>
      </p:pic>
    </p:spTree>
    <p:extLst>
      <p:ext uri="{BB962C8B-B14F-4D97-AF65-F5344CB8AC3E}">
        <p14:creationId xmlns:p14="http://schemas.microsoft.com/office/powerpoint/2010/main" val="715534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Description</a:t>
            </a:r>
          </a:p>
          <a:p>
            <a:r>
              <a:rPr lang="en-US" dirty="0"/>
              <a:t>Key features</a:t>
            </a:r>
          </a:p>
          <a:p>
            <a:r>
              <a:rPr lang="en-US" dirty="0"/>
              <a:t>Technical Development</a:t>
            </a:r>
          </a:p>
          <a:p>
            <a:r>
              <a:rPr lang="en-US" dirty="0"/>
              <a:t>Study Case</a:t>
            </a:r>
          </a:p>
          <a:p>
            <a:r>
              <a:rPr lang="en-US" dirty="0"/>
              <a:t>Sample of application</a:t>
            </a:r>
          </a:p>
          <a:p>
            <a:r>
              <a:rPr lang="en-US" dirty="0"/>
              <a:t>Conclusion</a:t>
            </a:r>
          </a:p>
        </p:txBody>
      </p:sp>
      <p:pic>
        <p:nvPicPr>
          <p:cNvPr id="11" name="Picture Placeholder 10" descr="close up of building">
            <a:extLst>
              <a:ext uri="{FF2B5EF4-FFF2-40B4-BE49-F238E27FC236}">
                <a16:creationId xmlns:a16="http://schemas.microsoft.com/office/drawing/2014/main" id="{1CE2008D-DBCE-465F-90DA-B28A4E5251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351" r="153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187134"/>
            <a:ext cx="4275138" cy="1875908"/>
          </a:xfrm>
        </p:spPr>
        <p:txBody>
          <a:bodyPr/>
          <a:lstStyle/>
          <a:p>
            <a:pPr marL="0" indent="0">
              <a:buNone/>
            </a:pPr>
            <a:r>
              <a:rPr lang="en-GB" b="0" i="0" dirty="0">
                <a:solidFill>
                  <a:schemeClr val="tx1"/>
                </a:solidFill>
                <a:effectLst/>
                <a:latin typeface="Söhne"/>
              </a:rPr>
              <a:t>Welcome to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Söhne"/>
              </a:rPr>
              <a:t>Nalise</a:t>
            </a:r>
            <a:r>
              <a:rPr lang="en-GB" b="0" i="0" dirty="0">
                <a:solidFill>
                  <a:schemeClr val="tx1"/>
                </a:solidFill>
                <a:effectLst/>
                <a:latin typeface="Söhne"/>
              </a:rPr>
              <a:t>, your go-to Stock Market Analysis App for the Brazilian market. Whether you're a seasoned investor or someone with limited time,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Söhne"/>
              </a:rPr>
              <a:t>Nalise</a:t>
            </a:r>
            <a:r>
              <a:rPr lang="en-GB" b="0" i="0" dirty="0">
                <a:solidFill>
                  <a:schemeClr val="tx1"/>
                </a:solidFill>
                <a:effectLst/>
                <a:latin typeface="Söhne"/>
              </a:rPr>
              <a:t> is designed to simplify and enhance your stock market experience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dirty="0"/>
          </a:p>
        </p:txBody>
      </p:sp>
      <p:pic>
        <p:nvPicPr>
          <p:cNvPr id="4" name="Picture Placeholder 3" descr="close up of building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544" r="225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9631" y="2180159"/>
            <a:ext cx="3924934" cy="1498187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Let’s dive in</a:t>
            </a:r>
          </a:p>
        </p:txBody>
      </p:sp>
    </p:spTree>
    <p:extLst>
      <p:ext uri="{BB962C8B-B14F-4D97-AF65-F5344CB8AC3E}">
        <p14:creationId xmlns:p14="http://schemas.microsoft.com/office/powerpoint/2010/main" val="1110251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Placeholder 4" descr="close up of building">
            <a:extLst>
              <a:ext uri="{FF2B5EF4-FFF2-40B4-BE49-F238E27FC236}">
                <a16:creationId xmlns:a16="http://schemas.microsoft.com/office/drawing/2014/main" id="{B43125FE-4923-4B38-ADD6-3F547696AB1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10082" b="10082"/>
          <a:stretch/>
        </p:blipFill>
        <p:spPr>
          <a:xfrm>
            <a:off x="9261475" y="0"/>
            <a:ext cx="2930525" cy="1560513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982E48-3FB5-4F2E-AE87-E5E083865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80891" y="1604514"/>
            <a:ext cx="5762445" cy="3248144"/>
          </a:xfrm>
        </p:spPr>
        <p:txBody>
          <a:bodyPr/>
          <a:lstStyle/>
          <a:p>
            <a:r>
              <a:rPr lang="en-GB" sz="2400" dirty="0" err="1"/>
              <a:t>Nalise</a:t>
            </a:r>
            <a:r>
              <a:rPr lang="en-GB" sz="2400" dirty="0"/>
              <a:t> is an easy-to-use mobile application designed to help investors and individuals interested in the stock market to make informed decisions about Brazilian companies listed on the stock exchange. With </a:t>
            </a:r>
            <a:r>
              <a:rPr lang="en-GB" sz="2400" dirty="0" err="1"/>
              <a:t>Nalise</a:t>
            </a:r>
            <a:r>
              <a:rPr lang="en-GB" sz="2400" dirty="0"/>
              <a:t>, you can effortlessly find, analyse, and keep track of news related to specific companies through their ticker symbols.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7378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Reflection of city at dusk on mirrored building">
            <a:extLst>
              <a:ext uri="{FF2B5EF4-FFF2-40B4-BE49-F238E27FC236}">
                <a16:creationId xmlns:a16="http://schemas.microsoft.com/office/drawing/2014/main" id="{80F641B8-D4CB-4B34-AF57-A526981DED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80000"/>
          </a:blip>
          <a:srcRect t="6692" b="6692"/>
          <a:stretch/>
        </p:blipFill>
        <p:spPr>
          <a:xfrm>
            <a:off x="-5606" y="0"/>
            <a:ext cx="12192000" cy="685800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0CA4A65-0235-4CB2-B09E-4E2D8F22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802" y="2873613"/>
            <a:ext cx="4007183" cy="2374194"/>
          </a:xfrm>
        </p:spPr>
        <p:txBody>
          <a:bodyPr/>
          <a:lstStyle/>
          <a:p>
            <a:pPr rtl="0" eaLnBrk="1" latinLnBrk="0" hangingPunct="1"/>
            <a:r>
              <a:rPr lang="en-US" sz="4800" kern="120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rPr>
              <a:t>Key Features</a:t>
            </a:r>
            <a:endParaRPr lang="en-US" sz="4800" dirty="0">
              <a:latin typeface="+mj-lt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3AD71F-DA66-44DD-B812-447839E53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CF27D1-2BD8-40D7-A92B-834F8A4F7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0F2B13-F976-4C2D-883C-E495CDF0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99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F211-ED25-4BED-862A-17F84B32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br>
              <a:rPr lang="en-US" dirty="0"/>
            </a:b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F3A0DAD0-3E39-4BBF-88E4-5C3C306DC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1887" y="3527581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 descr="Target Audience">
            <a:extLst>
              <a:ext uri="{FF2B5EF4-FFF2-40B4-BE49-F238E27FC236}">
                <a16:creationId xmlns:a16="http://schemas.microsoft.com/office/drawing/2014/main" id="{C4663C19-45BD-46CB-AA38-6CE7C4522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155" y="2384634"/>
            <a:ext cx="548640" cy="5486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302878-D117-49D8-8CD3-093E34DF215B}"/>
              </a:ext>
            </a:extLst>
          </p:cNvPr>
          <p:cNvSpPr txBox="1"/>
          <p:nvPr/>
        </p:nvSpPr>
        <p:spPr>
          <a:xfrm>
            <a:off x="7504954" y="3342355"/>
            <a:ext cx="3657600" cy="113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Offering  Special offers for All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Doe’s it matter you are a trader or a conservative investor. We have the best to offer for you.</a:t>
            </a: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B8F5A225-0C56-4A56-9265-DBE9001CC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27" y="2105016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Graphic 33" descr="Upward trend">
            <a:extLst>
              <a:ext uri="{FF2B5EF4-FFF2-40B4-BE49-F238E27FC236}">
                <a16:creationId xmlns:a16="http://schemas.microsoft.com/office/drawing/2014/main" id="{112CEB44-CF96-4193-8126-3EF3F89B2E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91897" y="4886107"/>
            <a:ext cx="548640" cy="548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DBD184-BCBE-4A38-8DF2-C0C550ADE4C4}"/>
              </a:ext>
            </a:extLst>
          </p:cNvPr>
          <p:cNvSpPr txBox="1"/>
          <p:nvPr/>
        </p:nvSpPr>
        <p:spPr>
          <a:xfrm>
            <a:off x="7504954" y="1980819"/>
            <a:ext cx="3657600" cy="1300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Data Enrichment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Nalise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 allows you to expand your database of company-related information by requesting news from the past few days and adding it to your existing dataset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A6510D74-8CDF-4500-996B-40C07942D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90768" y="3531563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Graphic 29" descr="Shopping bag">
            <a:extLst>
              <a:ext uri="{FF2B5EF4-FFF2-40B4-BE49-F238E27FC236}">
                <a16:creationId xmlns:a16="http://schemas.microsoft.com/office/drawing/2014/main" id="{245749D8-5A06-44F2-B96E-6718BBEB6C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6573648" y="3602978"/>
            <a:ext cx="548640" cy="5486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A3F38B-310F-454B-9EF6-EF4B5FD017B0}"/>
              </a:ext>
            </a:extLst>
          </p:cNvPr>
          <p:cNvSpPr txBox="1"/>
          <p:nvPr/>
        </p:nvSpPr>
        <p:spPr>
          <a:xfrm>
            <a:off x="1703294" y="3146020"/>
            <a:ext cx="3657600" cy="146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Sentiment Analysis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Utilizing a Model to evaluate the news articles. This feature helps you assess the overall sentiment surrounding a company, . It aids in making more informed investment decisions.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3E68A5-255F-4C3B-82E4-28F5CE1A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1887" y="2276845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Graphic 35" descr="Clipboard">
            <a:extLst>
              <a:ext uri="{FF2B5EF4-FFF2-40B4-BE49-F238E27FC236}">
                <a16:creationId xmlns:a16="http://schemas.microsoft.com/office/drawing/2014/main" id="{3F4B17BF-671E-4F42-AB1B-F84F52DCE2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764767" y="3589542"/>
            <a:ext cx="548640" cy="5486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D1A11C-0D13-40D5-A96C-6C9C65FDED12}"/>
              </a:ext>
            </a:extLst>
          </p:cNvPr>
          <p:cNvSpPr txBox="1"/>
          <p:nvPr/>
        </p:nvSpPr>
        <p:spPr>
          <a:xfrm>
            <a:off x="1703353" y="1988436"/>
            <a:ext cx="3657600" cy="996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Stock News Aggregator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dirty="0">
                <a:cs typeface="Biome Light" panose="020B0303030204020804" pitchFamily="34" charset="0"/>
              </a:rPr>
              <a:t>Using W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ebScraping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 and API process to gather the latest news and information about Brazilian companies.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E3AEA7C5-E53C-47EB-B54E-E09414923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017" y="4778318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Graphic 31" descr="User network">
            <a:extLst>
              <a:ext uri="{FF2B5EF4-FFF2-40B4-BE49-F238E27FC236}">
                <a16:creationId xmlns:a16="http://schemas.microsoft.com/office/drawing/2014/main" id="{B6919A3F-A031-4557-AAC9-0C948C6E4D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6578816" y="2205527"/>
            <a:ext cx="548640" cy="5486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6D4D59-1662-44D5-B239-F9F86487BE32}"/>
              </a:ext>
            </a:extLst>
          </p:cNvPr>
          <p:cNvSpPr txBox="1"/>
          <p:nvPr/>
        </p:nvSpPr>
        <p:spPr>
          <a:xfrm>
            <a:off x="1748531" y="4723888"/>
            <a:ext cx="3657600" cy="146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Time-Stamped Graphs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The app provides an intuitive visual representation of the news articles over time. This allows you to identify trends, spot significant events, and correlate news with stock price movements.</a:t>
            </a:r>
            <a:endParaRPr lang="en-US" sz="1500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BC618CE4-6DEC-4D26-B202-8BAAA2697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26" y="4778318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 descr="Megaphone1">
            <a:extLst>
              <a:ext uri="{FF2B5EF4-FFF2-40B4-BE49-F238E27FC236}">
                <a16:creationId xmlns:a16="http://schemas.microsoft.com/office/drawing/2014/main" id="{44B68078-72CC-45F5-9CD3-20C37D3298D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6573648" y="4861105"/>
            <a:ext cx="548640" cy="548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2A63E6-17C3-4C42-AD30-C1D1236CE8C7}"/>
              </a:ext>
            </a:extLst>
          </p:cNvPr>
          <p:cNvSpPr txBox="1"/>
          <p:nvPr/>
        </p:nvSpPr>
        <p:spPr>
          <a:xfrm>
            <a:off x="7488048" y="4703892"/>
            <a:ext cx="3657600" cy="91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b="1" i="0" dirty="0">
                <a:solidFill>
                  <a:srgbClr val="FA6F1A"/>
                </a:solidFill>
                <a:effectLst/>
                <a:latin typeface="Söhne"/>
              </a:rPr>
              <a:t>Accessible to All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 b="0" i="0" dirty="0">
                <a:effectLst/>
              </a:rPr>
              <a:t>Made for both seasoned investors and those with limited time for research.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671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Hexagon 19">
            <a:extLst>
              <a:ext uri="{FF2B5EF4-FFF2-40B4-BE49-F238E27FC236}">
                <a16:creationId xmlns:a16="http://schemas.microsoft.com/office/drawing/2014/main" id="{184F3FD5-57F6-429C-8A79-BC3E161F9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14747" y="2287149"/>
            <a:ext cx="685800" cy="604157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8931DDA4-6E0A-4CD6-92DA-3787D0A64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64548" y="2277832"/>
            <a:ext cx="685800" cy="604157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DC04250-3EFF-4260-841A-83A3745A3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12923" y="2283455"/>
            <a:ext cx="685800" cy="604157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70414E17-AF31-4773-9D9B-6F287966B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12923" y="2286841"/>
            <a:ext cx="685800" cy="604157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9A460E96-6DE9-4695-B9AA-33D872B9A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40578" y="2277831"/>
            <a:ext cx="685800" cy="60415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73AA3A47-BB43-4280-BD7B-7095FEBBB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38754" y="2277832"/>
            <a:ext cx="685800" cy="60415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0D4AF445-4FAA-4F77-90FF-71B4790DF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33027" y="2277831"/>
            <a:ext cx="685800" cy="60415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5160F8B1-281B-40FE-913B-79806DCE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64548" y="2277831"/>
            <a:ext cx="685800" cy="604157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12A74B3C-CA43-40B8-8377-A34C10C16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64548" y="2286841"/>
            <a:ext cx="685800" cy="604157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06F5B9A6-704C-47AE-B230-105F31223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88518" y="2277831"/>
            <a:ext cx="685800" cy="60415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C9ADA53C-9ACF-479A-B6E8-7BB006F02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88518" y="2270441"/>
            <a:ext cx="685800" cy="60415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4A4865DF-B1A5-4498-AB0B-F562ECEB9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79660" y="2278442"/>
            <a:ext cx="685800" cy="60415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Technical Development</a:t>
            </a: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EB84A30F-F3B0-42F4-8DF6-3D9E61AB0E01}"/>
              </a:ext>
            </a:extLst>
          </p:cNvPr>
          <p:cNvSpPr txBox="1">
            <a:spLocks/>
          </p:cNvSpPr>
          <p:nvPr/>
        </p:nvSpPr>
        <p:spPr>
          <a:xfrm>
            <a:off x="802349" y="1709111"/>
            <a:ext cx="1293870" cy="501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4"/>
                </a:solidFill>
                <a:cs typeface="Biome Light" panose="020B0303030204020804" pitchFamily="34" charset="0"/>
              </a:rPr>
              <a:t>First Steps</a:t>
            </a:r>
          </a:p>
        </p:txBody>
      </p:sp>
      <p:sp>
        <p:nvSpPr>
          <p:cNvPr id="78" name="Title 1">
            <a:extLst>
              <a:ext uri="{FF2B5EF4-FFF2-40B4-BE49-F238E27FC236}">
                <a16:creationId xmlns:a16="http://schemas.microsoft.com/office/drawing/2014/main" id="{0BEEF0A5-2CB1-4246-A58F-DA45646140C6}"/>
              </a:ext>
            </a:extLst>
          </p:cNvPr>
          <p:cNvSpPr txBox="1">
            <a:spLocks/>
          </p:cNvSpPr>
          <p:nvPr/>
        </p:nvSpPr>
        <p:spPr>
          <a:xfrm>
            <a:off x="3558732" y="1709111"/>
            <a:ext cx="1461842" cy="501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4"/>
                </a:solidFill>
                <a:cs typeface="Biome Light" panose="020B0303030204020804" pitchFamily="34" charset="0"/>
              </a:rPr>
              <a:t>Second step</a:t>
            </a:r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id="{F7438FF9-EC22-4A3F-ADDB-34D6A1CA0020}"/>
              </a:ext>
            </a:extLst>
          </p:cNvPr>
          <p:cNvSpPr txBox="1">
            <a:spLocks/>
          </p:cNvSpPr>
          <p:nvPr/>
        </p:nvSpPr>
        <p:spPr>
          <a:xfrm>
            <a:off x="6299952" y="1709111"/>
            <a:ext cx="1334425" cy="501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4"/>
                </a:solidFill>
                <a:cs typeface="Biome Light" panose="020B0303030204020804" pitchFamily="34" charset="0"/>
              </a:rPr>
              <a:t>Third Step</a:t>
            </a:r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6063F1E3-11C4-4E56-B839-26CD88F2ACF7}"/>
              </a:ext>
            </a:extLst>
          </p:cNvPr>
          <p:cNvSpPr txBox="1">
            <a:spLocks/>
          </p:cNvSpPr>
          <p:nvPr/>
        </p:nvSpPr>
        <p:spPr>
          <a:xfrm>
            <a:off x="9010320" y="1709111"/>
            <a:ext cx="1444895" cy="501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accent4"/>
                </a:solidFill>
                <a:cs typeface="Biome Light" panose="020B0303030204020804" pitchFamily="34" charset="0"/>
              </a:rPr>
              <a:t>Fourth Step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4CA3F56-6B4F-4DFF-B133-DBA85DE68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349" y="2881988"/>
            <a:ext cx="2506948" cy="347293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156482F-4317-491F-AFBA-E1AC4F3E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77089" y="2874598"/>
            <a:ext cx="2544279" cy="34729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4F6EFBC-D760-468D-9BF7-FAAD40BF5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57898" y="2881988"/>
            <a:ext cx="2495321" cy="34655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A80BA8B-9E64-46F6-BB41-F59F1B3E9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1122" y="2881988"/>
            <a:ext cx="2481111" cy="34655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9097234-38E0-4114-A29F-508805824B65}"/>
              </a:ext>
            </a:extLst>
          </p:cNvPr>
          <p:cNvSpPr txBox="1"/>
          <p:nvPr/>
        </p:nvSpPr>
        <p:spPr>
          <a:xfrm>
            <a:off x="1001237" y="2885374"/>
            <a:ext cx="2085110" cy="3462159"/>
          </a:xfrm>
          <a:prstGeom prst="rect">
            <a:avLst/>
          </a:prstGeom>
          <a:noFill/>
        </p:spPr>
        <p:txBody>
          <a:bodyPr wrap="square" rIns="0" rtlCol="0">
            <a:noAutofit/>
          </a:bodyPr>
          <a:lstStyle/>
          <a:p>
            <a:pPr algn="ctr"/>
            <a:r>
              <a:rPr lang="en-US" b="1" dirty="0">
                <a:latin typeface="+mj-lt"/>
                <a:cs typeface="Biome Light" panose="020B0303030204020804" pitchFamily="34" charset="0"/>
              </a:rPr>
              <a:t>Creation Of  The Sentiment. </a:t>
            </a:r>
            <a:br>
              <a:rPr lang="en-US" b="1" dirty="0">
                <a:latin typeface="+mj-lt"/>
                <a:cs typeface="Biome Light" panose="020B0303030204020804" pitchFamily="34" charset="0"/>
              </a:rPr>
            </a:br>
            <a:endParaRPr lang="en-US" sz="1400" b="0" i="0" u="none" strike="noStrike" dirty="0">
              <a:effectLst/>
              <a:cs typeface="Biome Light" panose="020B0303030204020804" pitchFamily="34" charset="0"/>
            </a:endParaRPr>
          </a:p>
          <a:p>
            <a:pPr algn="ctr"/>
            <a:r>
              <a:rPr lang="en-US" sz="1400" b="0" i="0" u="none" strike="noStrike" dirty="0">
                <a:effectLst/>
                <a:cs typeface="Biome Light" panose="020B0303030204020804" pitchFamily="34" charset="0"/>
              </a:rPr>
              <a:t>Create a Python function, processes and trains a sentiment analysis model using a Multinomial Naive Bayes classifier. It converts text data into a binary sentiment classification format, combines columns, tokenizes, and uses TF-IDF vectorization. The function returns the trained model and TF-IDF vectorizer;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9E278-8976-4219-B8E5-16D2E65CD0E0}"/>
              </a:ext>
            </a:extLst>
          </p:cNvPr>
          <p:cNvSpPr txBox="1"/>
          <p:nvPr/>
        </p:nvSpPr>
        <p:spPr>
          <a:xfrm>
            <a:off x="3706321" y="2970617"/>
            <a:ext cx="2150666" cy="2385253"/>
          </a:xfrm>
          <a:prstGeom prst="rect">
            <a:avLst/>
          </a:prstGeom>
          <a:noFill/>
        </p:spPr>
        <p:txBody>
          <a:bodyPr wrap="square" rIns="0" rtlCol="0">
            <a:noAutofit/>
          </a:bodyPr>
          <a:lstStyle/>
          <a:p>
            <a:pPr algn="ctr"/>
            <a:r>
              <a:rPr lang="en-US" b="1" dirty="0">
                <a:latin typeface="+mj-lt"/>
                <a:cs typeface="Biome Light" panose="020B0303030204020804" pitchFamily="34" charset="0"/>
              </a:rPr>
              <a:t>Data Collection</a:t>
            </a:r>
            <a:br>
              <a:rPr lang="en-US" b="1" dirty="0">
                <a:latin typeface="+mj-lt"/>
                <a:cs typeface="Biome Light" panose="020B0303030204020804" pitchFamily="34" charset="0"/>
              </a:rPr>
            </a:br>
            <a:endParaRPr lang="en-US" b="1" dirty="0">
              <a:latin typeface="+mj-lt"/>
              <a:cs typeface="Biome Light" panose="020B0303030204020804" pitchFamily="34" charset="0"/>
            </a:endParaRPr>
          </a:p>
          <a:p>
            <a:pPr algn="ctr"/>
            <a:r>
              <a:rPr lang="en-GB" sz="1400" b="0" i="0" dirty="0">
                <a:effectLst/>
              </a:rPr>
              <a:t>The data collection process involved manual efforts, ensuring thorough research and validation for the development of our sentiment analysis model.</a:t>
            </a:r>
            <a:endParaRPr lang="en-US" sz="1400" dirty="0">
              <a:cs typeface="Biome Light" panose="020B03030302040208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60F69B-8088-4A76-862A-5DC3B7B099A1}"/>
              </a:ext>
            </a:extLst>
          </p:cNvPr>
          <p:cNvSpPr txBox="1"/>
          <p:nvPr/>
        </p:nvSpPr>
        <p:spPr>
          <a:xfrm>
            <a:off x="6452646" y="2881988"/>
            <a:ext cx="2085110" cy="3260772"/>
          </a:xfrm>
          <a:prstGeom prst="rect">
            <a:avLst/>
          </a:prstGeom>
          <a:noFill/>
        </p:spPr>
        <p:txBody>
          <a:bodyPr wrap="square" rIns="0" rtlCol="0">
            <a:noAutofit/>
          </a:bodyPr>
          <a:lstStyle/>
          <a:p>
            <a:pPr algn="ctr"/>
            <a:r>
              <a:rPr lang="en-US" b="1" dirty="0">
                <a:latin typeface="+mj-lt"/>
                <a:cs typeface="Biome Light" panose="020B0303030204020804" pitchFamily="34" charset="0"/>
              </a:rPr>
              <a:t>Study Case</a:t>
            </a:r>
            <a:br>
              <a:rPr lang="en-US" b="1" dirty="0">
                <a:latin typeface="+mj-lt"/>
                <a:cs typeface="Biome Light" panose="020B0303030204020804" pitchFamily="34" charset="0"/>
              </a:rPr>
            </a:br>
            <a:endParaRPr lang="en-US" b="1" dirty="0">
              <a:latin typeface="+mj-lt"/>
              <a:cs typeface="Biome Light" panose="020B0303030204020804" pitchFamily="34" charset="0"/>
            </a:endParaRPr>
          </a:p>
          <a:p>
            <a:pPr algn="ctr"/>
            <a:r>
              <a:rPr lang="en-GB" sz="1400" b="0" i="0" dirty="0">
                <a:effectLst/>
              </a:rPr>
              <a:t>To test the correlation between sentiment analysis results and stock prices . We utilize both Pearson and Spearman correlation tests and have found the correlation coefficients and p-values. And realize that that we cannot exclude the hypostasis.</a:t>
            </a:r>
            <a:endParaRPr lang="en-US" sz="1400" dirty="0">
              <a:cs typeface="Biome Light" panose="020B03030302040208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673B4-C0B9-43A0-B642-C8D78A87A514}"/>
              </a:ext>
            </a:extLst>
          </p:cNvPr>
          <p:cNvSpPr txBox="1"/>
          <p:nvPr/>
        </p:nvSpPr>
        <p:spPr>
          <a:xfrm>
            <a:off x="9178440" y="3358599"/>
            <a:ext cx="2085110" cy="1609290"/>
          </a:xfrm>
          <a:prstGeom prst="rect">
            <a:avLst/>
          </a:prstGeom>
          <a:noFill/>
        </p:spPr>
        <p:txBody>
          <a:bodyPr wrap="square" rIns="0" rtlCol="0">
            <a:noAutofit/>
          </a:bodyPr>
          <a:lstStyle/>
          <a:p>
            <a:pPr algn="ctr"/>
            <a:r>
              <a:rPr lang="en-US" b="1" dirty="0">
                <a:latin typeface="+mj-lt"/>
                <a:cs typeface="Biome Light" panose="020B0303030204020804" pitchFamily="34" charset="0"/>
              </a:rPr>
              <a:t>Product Test</a:t>
            </a:r>
            <a:br>
              <a:rPr lang="en-US" b="1" dirty="0">
                <a:latin typeface="+mj-lt"/>
                <a:cs typeface="Biome Light" panose="020B0303030204020804" pitchFamily="34" charset="0"/>
              </a:rPr>
            </a:br>
            <a:endParaRPr lang="en-US" b="1" dirty="0">
              <a:latin typeface="+mj-lt"/>
              <a:cs typeface="Biome Light" panose="020B0303030204020804" pitchFamily="34" charset="0"/>
            </a:endParaRPr>
          </a:p>
          <a:p>
            <a:pPr algn="ctr"/>
            <a:r>
              <a:rPr lang="en-US" sz="1400" dirty="0">
                <a:cs typeface="Biome Light" panose="020B0303030204020804" pitchFamily="34" charset="0"/>
              </a:rPr>
              <a:t>Place where we develop and test our product.</a:t>
            </a:r>
          </a:p>
        </p:txBody>
      </p:sp>
    </p:spTree>
    <p:extLst>
      <p:ext uri="{BB962C8B-B14F-4D97-AF65-F5344CB8AC3E}">
        <p14:creationId xmlns:p14="http://schemas.microsoft.com/office/powerpoint/2010/main" val="1856314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86A9EC-640F-47FB-AA92-2851B301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621"/>
            <a:ext cx="10515600" cy="700115"/>
          </a:xfrm>
        </p:spPr>
        <p:txBody>
          <a:bodyPr/>
          <a:lstStyle/>
          <a:p>
            <a:r>
              <a:rPr lang="en-US" dirty="0"/>
              <a:t>Study Case</a:t>
            </a:r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746</TotalTime>
  <Words>564</Words>
  <Application>Microsoft Office PowerPoint</Application>
  <PresentationFormat>Widescreen</PresentationFormat>
  <Paragraphs>64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Corbel</vt:lpstr>
      <vt:lpstr>Söhne</vt:lpstr>
      <vt:lpstr>Wingdings</vt:lpstr>
      <vt:lpstr>Office Theme</vt:lpstr>
      <vt:lpstr>Nalise - Your News Analysis App</vt:lpstr>
      <vt:lpstr>Road Map</vt:lpstr>
      <vt:lpstr>Introduction</vt:lpstr>
      <vt:lpstr>Description</vt:lpstr>
      <vt:lpstr>PowerPoint Presentation</vt:lpstr>
      <vt:lpstr>Key Features</vt:lpstr>
      <vt:lpstr>Summary </vt:lpstr>
      <vt:lpstr>Technical Development</vt:lpstr>
      <vt:lpstr>Study Case</vt:lpstr>
      <vt:lpstr>Challenges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Nalise - Your News Analysis App</dc:title>
  <dc:creator>Raul arcangelo</dc:creator>
  <cp:lastModifiedBy>Raul arcangelo</cp:lastModifiedBy>
  <cp:revision>2</cp:revision>
  <dcterms:created xsi:type="dcterms:W3CDTF">2023-11-10T22:42:20Z</dcterms:created>
  <dcterms:modified xsi:type="dcterms:W3CDTF">2023-11-16T12:27:05Z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