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5" r:id="rId5"/>
    <p:sldId id="266" r:id="rId6"/>
    <p:sldId id="259" r:id="rId7"/>
    <p:sldId id="267" r:id="rId8"/>
    <p:sldId id="268" r:id="rId9"/>
    <p:sldId id="269" r:id="rId10"/>
    <p:sldId id="272" r:id="rId11"/>
    <p:sldId id="260" r:id="rId12"/>
    <p:sldId id="270" r:id="rId13"/>
    <p:sldId id="273" r:id="rId14"/>
    <p:sldId id="274" r:id="rId15"/>
    <p:sldId id="261" r:id="rId16"/>
    <p:sldId id="262" r:id="rId17"/>
    <p:sldId id="277" r:id="rId18"/>
    <p:sldId id="275" r:id="rId19"/>
    <p:sldId id="276" r:id="rId20"/>
    <p:sldId id="278" r:id="rId21"/>
    <p:sldId id="279" r:id="rId22"/>
    <p:sldId id="263" r:id="rId23"/>
    <p:sldId id="280" r:id="rId24"/>
    <p:sldId id="264"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BA8D29-3CA1-9BEF-DE31-F6FAE371764E}" v="29" dt="2024-08-06T21:50:08.716"/>
    <p1510:client id="{4C83ADC2-418E-4E15-560C-223B6EE81BAA}" v="377" dt="2024-08-07T15:18:40.402"/>
    <p1510:client id="{89EE6B79-8701-3CCB-8EBC-6E47264D3EBA}" v="336" dt="2024-08-06T21:45:47.054"/>
    <p1510:client id="{CC55985C-A744-02A7-61E9-357FB47041F4}" v="1463" dt="2024-08-07T05:26:24.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8/19/2024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4226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8/19/2024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48018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8/19/2024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75667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8/19/2024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6220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8/19/2024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349605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8/19/2024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00840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8/19/2024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036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8/19/2024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75822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8/19/2024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145032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8/19/2024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16643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8/19/2024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‹Nº›</a:t>
            </a:fld>
            <a:endParaRPr lang="en-US"/>
          </a:p>
        </p:txBody>
      </p:sp>
    </p:spTree>
    <p:extLst>
      <p:ext uri="{BB962C8B-B14F-4D97-AF65-F5344CB8AC3E}">
        <p14:creationId xmlns:p14="http://schemas.microsoft.com/office/powerpoint/2010/main" val="225827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8/19/2024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‹Nº›</a:t>
            </a:fld>
            <a:endParaRPr lang="en-US"/>
          </a:p>
        </p:txBody>
      </p:sp>
    </p:spTree>
    <p:extLst>
      <p:ext uri="{BB962C8B-B14F-4D97-AF65-F5344CB8AC3E}">
        <p14:creationId xmlns:p14="http://schemas.microsoft.com/office/powerpoint/2010/main" val="117951432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2194560" y="1239078"/>
            <a:ext cx="7802880" cy="3231543"/>
          </a:xfrm>
        </p:spPr>
        <p:txBody>
          <a:bodyPr>
            <a:normAutofit/>
          </a:bodyPr>
          <a:lstStyle/>
          <a:p>
            <a:r>
              <a:rPr lang="es-ES" dirty="0"/>
              <a:t>Control de contención</a:t>
            </a:r>
          </a:p>
        </p:txBody>
      </p:sp>
      <p:sp>
        <p:nvSpPr>
          <p:cNvPr id="3" name="Subtítulo 2"/>
          <p:cNvSpPr>
            <a:spLocks noGrp="1"/>
          </p:cNvSpPr>
          <p:nvPr>
            <p:ph type="subTitle" idx="1"/>
          </p:nvPr>
        </p:nvSpPr>
        <p:spPr>
          <a:xfrm>
            <a:off x="1364124" y="4632096"/>
            <a:ext cx="9420621" cy="1245243"/>
          </a:xfrm>
        </p:spPr>
        <p:txBody>
          <a:bodyPr anchor="ctr">
            <a:normAutofit/>
          </a:bodyPr>
          <a:lstStyle/>
          <a:p>
            <a:r>
              <a:rPr lang="es-ES" sz="1100" b="0" dirty="0">
                <a:solidFill>
                  <a:srgbClr val="FF0000"/>
                </a:solidFill>
                <a:latin typeface="Arial"/>
                <a:cs typeface="Arial"/>
              </a:rPr>
              <a:t>Cao, Y., Ren, W., &amp; </a:t>
            </a:r>
            <a:r>
              <a:rPr lang="es-ES" sz="1100" b="0" err="1">
                <a:solidFill>
                  <a:srgbClr val="FF0000"/>
                </a:solidFill>
                <a:latin typeface="Arial"/>
                <a:cs typeface="Arial"/>
              </a:rPr>
              <a:t>Egerstedt</a:t>
            </a:r>
            <a:r>
              <a:rPr lang="es-ES" sz="1100" b="0" dirty="0">
                <a:solidFill>
                  <a:srgbClr val="FF0000"/>
                </a:solidFill>
                <a:latin typeface="Arial"/>
                <a:cs typeface="Arial"/>
              </a:rPr>
              <a:t>, M. (2012). </a:t>
            </a:r>
            <a:r>
              <a:rPr lang="es-ES" sz="1100" b="0" err="1">
                <a:solidFill>
                  <a:srgbClr val="FF0000"/>
                </a:solidFill>
                <a:latin typeface="Arial"/>
                <a:cs typeface="Arial"/>
              </a:rPr>
              <a:t>Distributed</a:t>
            </a:r>
            <a:r>
              <a:rPr lang="es-ES" sz="1100" b="0" dirty="0">
                <a:solidFill>
                  <a:srgbClr val="FF0000"/>
                </a:solidFill>
                <a:latin typeface="Arial"/>
                <a:cs typeface="Arial"/>
              </a:rPr>
              <a:t> </a:t>
            </a:r>
            <a:r>
              <a:rPr lang="es-ES" sz="1100" b="0" err="1">
                <a:solidFill>
                  <a:srgbClr val="FF0000"/>
                </a:solidFill>
                <a:latin typeface="Arial"/>
                <a:cs typeface="Arial"/>
              </a:rPr>
              <a:t>containment</a:t>
            </a:r>
            <a:r>
              <a:rPr lang="es-ES" sz="1100" b="0" dirty="0">
                <a:solidFill>
                  <a:srgbClr val="FF0000"/>
                </a:solidFill>
                <a:latin typeface="Arial"/>
                <a:cs typeface="Arial"/>
              </a:rPr>
              <a:t> control </a:t>
            </a:r>
            <a:r>
              <a:rPr lang="es-ES" sz="1100" b="0" err="1">
                <a:solidFill>
                  <a:srgbClr val="FF0000"/>
                </a:solidFill>
                <a:latin typeface="Arial"/>
                <a:cs typeface="Arial"/>
              </a:rPr>
              <a:t>with</a:t>
            </a:r>
            <a:r>
              <a:rPr lang="es-ES" sz="1100" b="0" dirty="0">
                <a:solidFill>
                  <a:srgbClr val="FF0000"/>
                </a:solidFill>
                <a:latin typeface="Arial"/>
                <a:cs typeface="Arial"/>
              </a:rPr>
              <a:t> </a:t>
            </a:r>
            <a:r>
              <a:rPr lang="es-ES" sz="1100" b="0" err="1">
                <a:solidFill>
                  <a:srgbClr val="FF0000"/>
                </a:solidFill>
                <a:latin typeface="Arial"/>
                <a:cs typeface="Arial"/>
              </a:rPr>
              <a:t>multiple</a:t>
            </a:r>
            <a:r>
              <a:rPr lang="es-ES" sz="1100" b="0" dirty="0">
                <a:solidFill>
                  <a:srgbClr val="FF0000"/>
                </a:solidFill>
                <a:latin typeface="Arial"/>
                <a:cs typeface="Arial"/>
              </a:rPr>
              <a:t> </a:t>
            </a:r>
            <a:r>
              <a:rPr lang="es-ES" sz="1100" b="0" err="1">
                <a:solidFill>
                  <a:srgbClr val="FF0000"/>
                </a:solidFill>
                <a:latin typeface="Arial"/>
                <a:cs typeface="Arial"/>
              </a:rPr>
              <a:t>stationary</a:t>
            </a:r>
            <a:r>
              <a:rPr lang="es-ES" sz="1100" b="0" dirty="0">
                <a:solidFill>
                  <a:srgbClr val="FF0000"/>
                </a:solidFill>
                <a:latin typeface="Arial"/>
                <a:cs typeface="Arial"/>
              </a:rPr>
              <a:t> </a:t>
            </a:r>
            <a:r>
              <a:rPr lang="es-ES" sz="1100" b="0" err="1">
                <a:solidFill>
                  <a:srgbClr val="FF0000"/>
                </a:solidFill>
                <a:latin typeface="Arial"/>
                <a:cs typeface="Arial"/>
              </a:rPr>
              <a:t>or</a:t>
            </a:r>
            <a:r>
              <a:rPr lang="es-ES" sz="1100" b="0" dirty="0">
                <a:solidFill>
                  <a:srgbClr val="FF0000"/>
                </a:solidFill>
                <a:latin typeface="Arial"/>
                <a:cs typeface="Arial"/>
              </a:rPr>
              <a:t> </a:t>
            </a:r>
            <a:r>
              <a:rPr lang="es-ES" sz="1100" b="0" err="1">
                <a:solidFill>
                  <a:srgbClr val="FF0000"/>
                </a:solidFill>
                <a:latin typeface="Arial"/>
                <a:cs typeface="Arial"/>
              </a:rPr>
              <a:t>dynamic</a:t>
            </a:r>
            <a:r>
              <a:rPr lang="es-ES" sz="1100" b="0" dirty="0">
                <a:solidFill>
                  <a:srgbClr val="FF0000"/>
                </a:solidFill>
                <a:latin typeface="Arial"/>
                <a:cs typeface="Arial"/>
              </a:rPr>
              <a:t> </a:t>
            </a:r>
            <a:r>
              <a:rPr lang="es-ES" sz="1100" b="0" err="1">
                <a:solidFill>
                  <a:srgbClr val="FF0000"/>
                </a:solidFill>
                <a:latin typeface="Arial"/>
                <a:cs typeface="Arial"/>
              </a:rPr>
              <a:t>leaders</a:t>
            </a:r>
            <a:r>
              <a:rPr lang="es-ES" sz="1100" b="0" dirty="0">
                <a:solidFill>
                  <a:srgbClr val="FF0000"/>
                </a:solidFill>
                <a:latin typeface="Arial"/>
                <a:cs typeface="Arial"/>
              </a:rPr>
              <a:t> in </a:t>
            </a:r>
            <a:r>
              <a:rPr lang="es-ES" sz="1100" b="0" err="1">
                <a:solidFill>
                  <a:srgbClr val="FF0000"/>
                </a:solidFill>
                <a:latin typeface="Arial"/>
                <a:cs typeface="Arial"/>
              </a:rPr>
              <a:t>fixed</a:t>
            </a:r>
            <a:r>
              <a:rPr lang="es-ES" sz="1100" b="0" dirty="0">
                <a:solidFill>
                  <a:srgbClr val="FF0000"/>
                </a:solidFill>
                <a:latin typeface="Arial"/>
                <a:cs typeface="Arial"/>
              </a:rPr>
              <a:t> and </a:t>
            </a:r>
            <a:r>
              <a:rPr lang="es-ES" sz="1100" b="0" err="1">
                <a:solidFill>
                  <a:srgbClr val="FF0000"/>
                </a:solidFill>
                <a:latin typeface="Arial"/>
                <a:cs typeface="Arial"/>
              </a:rPr>
              <a:t>switching</a:t>
            </a:r>
            <a:r>
              <a:rPr lang="es-ES" sz="1100" b="0" dirty="0">
                <a:solidFill>
                  <a:srgbClr val="FF0000"/>
                </a:solidFill>
                <a:latin typeface="Arial"/>
                <a:cs typeface="Arial"/>
              </a:rPr>
              <a:t> </a:t>
            </a:r>
            <a:r>
              <a:rPr lang="es-ES" sz="1100" b="0" err="1">
                <a:solidFill>
                  <a:srgbClr val="FF0000"/>
                </a:solidFill>
                <a:latin typeface="Arial"/>
                <a:cs typeface="Arial"/>
              </a:rPr>
              <a:t>directed</a:t>
            </a:r>
            <a:r>
              <a:rPr lang="es-ES" sz="1100" b="0" dirty="0">
                <a:solidFill>
                  <a:srgbClr val="FF0000"/>
                </a:solidFill>
                <a:latin typeface="Arial"/>
                <a:cs typeface="Arial"/>
              </a:rPr>
              <a:t> </a:t>
            </a:r>
            <a:r>
              <a:rPr lang="es-ES" sz="1100" b="0" err="1">
                <a:solidFill>
                  <a:srgbClr val="FF0000"/>
                </a:solidFill>
                <a:latin typeface="Arial"/>
                <a:cs typeface="Arial"/>
              </a:rPr>
              <a:t>networks</a:t>
            </a:r>
            <a:r>
              <a:rPr lang="es-ES" sz="1100" b="0" dirty="0">
                <a:solidFill>
                  <a:srgbClr val="FF0000"/>
                </a:solidFill>
                <a:latin typeface="Arial"/>
                <a:cs typeface="Arial"/>
              </a:rPr>
              <a:t>. </a:t>
            </a:r>
            <a:r>
              <a:rPr lang="es-ES" sz="1100" b="0" i="1" err="1">
                <a:solidFill>
                  <a:srgbClr val="FF0000"/>
                </a:solidFill>
                <a:latin typeface="Arial"/>
                <a:cs typeface="Arial"/>
              </a:rPr>
              <a:t>Automatica</a:t>
            </a:r>
            <a:r>
              <a:rPr lang="es-ES" sz="1100" b="0" dirty="0">
                <a:solidFill>
                  <a:srgbClr val="FF0000"/>
                </a:solidFill>
                <a:latin typeface="Arial"/>
                <a:cs typeface="Arial"/>
              </a:rPr>
              <a:t>, </a:t>
            </a:r>
            <a:r>
              <a:rPr lang="es-ES" sz="1100" b="0" i="1" dirty="0">
                <a:solidFill>
                  <a:srgbClr val="FF0000"/>
                </a:solidFill>
                <a:latin typeface="Arial"/>
                <a:cs typeface="Arial"/>
              </a:rPr>
              <a:t>48</a:t>
            </a:r>
            <a:r>
              <a:rPr lang="es-ES" sz="1100" b="0" dirty="0">
                <a:solidFill>
                  <a:srgbClr val="FF0000"/>
                </a:solidFill>
                <a:latin typeface="Arial"/>
                <a:cs typeface="Arial"/>
              </a:rPr>
              <a:t>(8), 1586-1597</a:t>
            </a:r>
            <a:r>
              <a:rPr lang="es-ES" sz="1000" b="0" dirty="0">
                <a:solidFill>
                  <a:srgbClr val="FF0000"/>
                </a:solidFill>
                <a:latin typeface="Arial"/>
                <a:cs typeface="Arial"/>
              </a:rPr>
              <a:t>.</a:t>
            </a:r>
            <a:endParaRPr lang="es-ES" dirty="0">
              <a:solidFill>
                <a:srgbClr val="FF0000"/>
              </a:solidFill>
            </a:endParaRPr>
          </a:p>
        </p:txBody>
      </p:sp>
      <p:cxnSp>
        <p:nvCxnSpPr>
          <p:cNvPr id="12" name="Straight Connector 11">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Diagrama&#10;&#10;Descripción generada automáticamente">
            <a:extLst>
              <a:ext uri="{FF2B5EF4-FFF2-40B4-BE49-F238E27FC236}">
                <a16:creationId xmlns:a16="http://schemas.microsoft.com/office/drawing/2014/main" id="{53E7E284-6925-E37B-E7C1-AD7F2D270F4D}"/>
              </a:ext>
            </a:extLst>
          </p:cNvPr>
          <p:cNvPicPr>
            <a:picLocks noChangeAspect="1"/>
          </p:cNvPicPr>
          <p:nvPr/>
        </p:nvPicPr>
        <p:blipFill>
          <a:blip r:embed="rId2"/>
          <a:stretch>
            <a:fillRect/>
          </a:stretch>
        </p:blipFill>
        <p:spPr>
          <a:xfrm>
            <a:off x="6093663" y="2249518"/>
            <a:ext cx="5899389" cy="4443681"/>
          </a:xfrm>
          <a:prstGeom prst="rect">
            <a:avLst/>
          </a:prstGeom>
        </p:spPr>
      </p:pic>
      <p:pic>
        <p:nvPicPr>
          <p:cNvPr id="3" name="Imagen 2">
            <a:extLst>
              <a:ext uri="{FF2B5EF4-FFF2-40B4-BE49-F238E27FC236}">
                <a16:creationId xmlns:a16="http://schemas.microsoft.com/office/drawing/2014/main" id="{7C9C4D78-11E6-DEE2-B3D5-610FA3E9C1E1}"/>
              </a:ext>
            </a:extLst>
          </p:cNvPr>
          <p:cNvPicPr>
            <a:picLocks noChangeAspect="1"/>
          </p:cNvPicPr>
          <p:nvPr/>
        </p:nvPicPr>
        <p:blipFill>
          <a:blip r:embed="rId3"/>
          <a:stretch>
            <a:fillRect/>
          </a:stretch>
        </p:blipFill>
        <p:spPr>
          <a:xfrm>
            <a:off x="406340" y="806660"/>
            <a:ext cx="6131583" cy="1808491"/>
          </a:xfrm>
          <a:prstGeom prst="rect">
            <a:avLst/>
          </a:prstGeom>
        </p:spPr>
      </p:pic>
      <p:sp>
        <p:nvSpPr>
          <p:cNvPr id="4" name="CuadroTexto 3">
            <a:extLst>
              <a:ext uri="{FF2B5EF4-FFF2-40B4-BE49-F238E27FC236}">
                <a16:creationId xmlns:a16="http://schemas.microsoft.com/office/drawing/2014/main" id="{043B0CB4-D6CB-D3AA-8004-6F370D9C629D}"/>
              </a:ext>
            </a:extLst>
          </p:cNvPr>
          <p:cNvSpPr txBox="1"/>
          <p:nvPr/>
        </p:nvSpPr>
        <p:spPr>
          <a:xfrm>
            <a:off x="930607" y="2622234"/>
            <a:ext cx="4225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FIG. 1.- </a:t>
            </a:r>
            <a:r>
              <a:rPr lang="es-ES"/>
              <a:t>Topología fija usada para la simulación de la derecha</a:t>
            </a:r>
            <a:endParaRPr lang="es-ES" dirty="0"/>
          </a:p>
        </p:txBody>
      </p:sp>
      <p:sp>
        <p:nvSpPr>
          <p:cNvPr id="5" name="CuadroTexto 4">
            <a:extLst>
              <a:ext uri="{FF2B5EF4-FFF2-40B4-BE49-F238E27FC236}">
                <a16:creationId xmlns:a16="http://schemas.microsoft.com/office/drawing/2014/main" id="{67DB062E-93C4-B13A-7CC3-61CFFA1ECA1E}"/>
              </a:ext>
            </a:extLst>
          </p:cNvPr>
          <p:cNvSpPr txBox="1"/>
          <p:nvPr/>
        </p:nvSpPr>
        <p:spPr>
          <a:xfrm>
            <a:off x="6925965" y="1543932"/>
            <a:ext cx="42256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FIG. 2.- Trayectorias de los agentes usando la segunda ley de control. Los lideres están representados por los círculos azules</a:t>
            </a:r>
          </a:p>
        </p:txBody>
      </p:sp>
    </p:spTree>
    <p:extLst>
      <p:ext uri="{BB962C8B-B14F-4D97-AF65-F5344CB8AC3E}">
        <p14:creationId xmlns:p14="http://schemas.microsoft.com/office/powerpoint/2010/main" val="144293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BE1725-232D-A8E0-3B2B-FF2E0AC0F71C}"/>
              </a:ext>
            </a:extLst>
          </p:cNvPr>
          <p:cNvSpPr>
            <a:spLocks noGrp="1"/>
          </p:cNvSpPr>
          <p:nvPr>
            <p:ph type="title"/>
          </p:nvPr>
        </p:nvSpPr>
        <p:spPr/>
        <p:txBody>
          <a:bodyPr/>
          <a:lstStyle/>
          <a:p>
            <a:r>
              <a:rPr lang="es-ES" dirty="0"/>
              <a:t>Topología cambiante</a:t>
            </a:r>
          </a:p>
        </p:txBody>
      </p:sp>
      <p:pic>
        <p:nvPicPr>
          <p:cNvPr id="3" name="Imagen 2">
            <a:extLst>
              <a:ext uri="{FF2B5EF4-FFF2-40B4-BE49-F238E27FC236}">
                <a16:creationId xmlns:a16="http://schemas.microsoft.com/office/drawing/2014/main" id="{65C4341B-D548-7361-CB60-D10FE1D426E0}"/>
              </a:ext>
            </a:extLst>
          </p:cNvPr>
          <p:cNvPicPr>
            <a:picLocks noChangeAspect="1"/>
          </p:cNvPicPr>
          <p:nvPr/>
        </p:nvPicPr>
        <p:blipFill>
          <a:blip r:embed="rId2"/>
          <a:stretch>
            <a:fillRect/>
          </a:stretch>
        </p:blipFill>
        <p:spPr>
          <a:xfrm>
            <a:off x="1006415" y="2032677"/>
            <a:ext cx="10653622" cy="794193"/>
          </a:xfrm>
          <a:prstGeom prst="rect">
            <a:avLst/>
          </a:prstGeom>
        </p:spPr>
      </p:pic>
      <p:pic>
        <p:nvPicPr>
          <p:cNvPr id="4" name="Imagen 3">
            <a:extLst>
              <a:ext uri="{FF2B5EF4-FFF2-40B4-BE49-F238E27FC236}">
                <a16:creationId xmlns:a16="http://schemas.microsoft.com/office/drawing/2014/main" id="{3CB2D60D-9FB6-82E6-D3AF-2D25B3E9803D}"/>
              </a:ext>
            </a:extLst>
          </p:cNvPr>
          <p:cNvPicPr>
            <a:picLocks noChangeAspect="1"/>
          </p:cNvPicPr>
          <p:nvPr/>
        </p:nvPicPr>
        <p:blipFill>
          <a:blip r:embed="rId3"/>
          <a:stretch>
            <a:fillRect/>
          </a:stretch>
        </p:blipFill>
        <p:spPr>
          <a:xfrm>
            <a:off x="1010009" y="3430875"/>
            <a:ext cx="10481094" cy="1420744"/>
          </a:xfrm>
          <a:prstGeom prst="rect">
            <a:avLst/>
          </a:prstGeom>
        </p:spPr>
      </p:pic>
      <p:sp>
        <p:nvSpPr>
          <p:cNvPr id="6" name="Marcador de contenido 2">
            <a:extLst>
              <a:ext uri="{FF2B5EF4-FFF2-40B4-BE49-F238E27FC236}">
                <a16:creationId xmlns:a16="http://schemas.microsoft.com/office/drawing/2014/main" id="{8B806DA8-53F3-079B-1827-E693567282D7}"/>
              </a:ext>
            </a:extLst>
          </p:cNvPr>
          <p:cNvSpPr txBox="1">
            <a:spLocks/>
          </p:cNvSpPr>
          <p:nvPr/>
        </p:nvSpPr>
        <p:spPr>
          <a:xfrm>
            <a:off x="1007851" y="1500595"/>
            <a:ext cx="1940944" cy="43008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Lema 2.-</a:t>
            </a:r>
          </a:p>
        </p:txBody>
      </p:sp>
      <p:sp>
        <p:nvSpPr>
          <p:cNvPr id="8" name="Marcador de contenido 2">
            <a:extLst>
              <a:ext uri="{FF2B5EF4-FFF2-40B4-BE49-F238E27FC236}">
                <a16:creationId xmlns:a16="http://schemas.microsoft.com/office/drawing/2014/main" id="{C1EEDCAC-4F92-32F9-7238-213B221FB86F}"/>
              </a:ext>
            </a:extLst>
          </p:cNvPr>
          <p:cNvSpPr txBox="1">
            <a:spLocks/>
          </p:cNvSpPr>
          <p:nvPr/>
        </p:nvSpPr>
        <p:spPr>
          <a:xfrm>
            <a:off x="1007851" y="2995840"/>
            <a:ext cx="1940944" cy="43008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Lema 3.-</a:t>
            </a:r>
          </a:p>
        </p:txBody>
      </p:sp>
    </p:spTree>
    <p:extLst>
      <p:ext uri="{BB962C8B-B14F-4D97-AF65-F5344CB8AC3E}">
        <p14:creationId xmlns:p14="http://schemas.microsoft.com/office/powerpoint/2010/main" val="67935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1D61F3E-C9F2-76F3-2077-3A003EA741F2}"/>
              </a:ext>
            </a:extLst>
          </p:cNvPr>
          <p:cNvPicPr>
            <a:picLocks noChangeAspect="1"/>
          </p:cNvPicPr>
          <p:nvPr/>
        </p:nvPicPr>
        <p:blipFill>
          <a:blip r:embed="rId2"/>
          <a:stretch>
            <a:fillRect/>
          </a:stretch>
        </p:blipFill>
        <p:spPr>
          <a:xfrm>
            <a:off x="646981" y="2557711"/>
            <a:ext cx="10898037" cy="1411897"/>
          </a:xfrm>
          <a:prstGeom prst="rect">
            <a:avLst/>
          </a:prstGeom>
        </p:spPr>
      </p:pic>
    </p:spTree>
    <p:extLst>
      <p:ext uri="{BB962C8B-B14F-4D97-AF65-F5344CB8AC3E}">
        <p14:creationId xmlns:p14="http://schemas.microsoft.com/office/powerpoint/2010/main" val="41992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44485A-E72D-4A42-B98E-2B7CD4791C55}"/>
              </a:ext>
            </a:extLst>
          </p:cNvPr>
          <p:cNvSpPr>
            <a:spLocks noGrp="1"/>
          </p:cNvSpPr>
          <p:nvPr>
            <p:ph type="title"/>
          </p:nvPr>
        </p:nvSpPr>
        <p:spPr/>
        <p:txBody>
          <a:bodyPr/>
          <a:lstStyle/>
          <a:p>
            <a:r>
              <a:rPr lang="es-ES" dirty="0"/>
              <a:t>Observaciones importantes</a:t>
            </a:r>
          </a:p>
        </p:txBody>
      </p:sp>
      <p:sp>
        <p:nvSpPr>
          <p:cNvPr id="3" name="Marcador de contenido 2">
            <a:extLst>
              <a:ext uri="{FF2B5EF4-FFF2-40B4-BE49-F238E27FC236}">
                <a16:creationId xmlns:a16="http://schemas.microsoft.com/office/drawing/2014/main" id="{0DE560BE-4B03-416B-699B-664D8604702E}"/>
              </a:ext>
            </a:extLst>
          </p:cNvPr>
          <p:cNvSpPr>
            <a:spLocks noGrp="1"/>
          </p:cNvSpPr>
          <p:nvPr>
            <p:ph idx="1"/>
          </p:nvPr>
        </p:nvSpPr>
        <p:spPr>
          <a:xfrm>
            <a:off x="1143000" y="1650120"/>
            <a:ext cx="9906000" cy="4024424"/>
          </a:xfrm>
        </p:spPr>
        <p:txBody>
          <a:bodyPr vert="horz" lIns="91440" tIns="45720" rIns="91440" bIns="45720" rtlCol="0" anchor="t">
            <a:normAutofit/>
          </a:bodyPr>
          <a:lstStyle/>
          <a:p>
            <a:r>
              <a:rPr lang="es-ES" dirty="0"/>
              <a:t>Cada seguidor puede tener su propio marco inercial de coordenadas y se puede implementar el algoritmo de acuerdo con él. Esto implica que, si cada agente tiene su propio marco inercial de coordenadas, el consenso se puede logar si el grafo dirigido tiene un </a:t>
            </a:r>
            <a:r>
              <a:rPr lang="es-ES" dirty="0" err="1"/>
              <a:t>spannig</a:t>
            </a:r>
            <a:r>
              <a:rPr lang="es-ES" dirty="0"/>
              <a:t> </a:t>
            </a:r>
            <a:r>
              <a:rPr lang="es-ES" dirty="0" err="1"/>
              <a:t>tree</a:t>
            </a:r>
            <a:r>
              <a:rPr lang="es-ES" dirty="0"/>
              <a:t> directo.</a:t>
            </a:r>
          </a:p>
          <a:p>
            <a:r>
              <a:rPr lang="es-ES" dirty="0"/>
              <a:t>Se asumió que cada líder no tiene vecinos. Sin embargo, para algunas topologías, es posible ver un subgrupo de agentes como un </a:t>
            </a:r>
            <a:r>
              <a:rPr lang="es-ES"/>
              <a:t>líder.</a:t>
            </a:r>
            <a:endParaRPr lang="es-ES" dirty="0"/>
          </a:p>
          <a:p>
            <a:r>
              <a:rPr lang="es-ES" dirty="0"/>
              <a:t>Para el algoritmo de consenso en tiempo discreto la convergencia funciona igual que </a:t>
            </a:r>
            <a:r>
              <a:rPr lang="es-ES"/>
              <a:t>en el teorema 2</a:t>
            </a:r>
            <a:endParaRPr lang="es-ES" dirty="0"/>
          </a:p>
          <a:p>
            <a:endParaRPr lang="es-ES" dirty="0"/>
          </a:p>
        </p:txBody>
      </p:sp>
      <p:pic>
        <p:nvPicPr>
          <p:cNvPr id="4" name="Imagen 3" descr="Imagen que contiene Diagrama&#10;&#10;Descripción generada automáticamente">
            <a:extLst>
              <a:ext uri="{FF2B5EF4-FFF2-40B4-BE49-F238E27FC236}">
                <a16:creationId xmlns:a16="http://schemas.microsoft.com/office/drawing/2014/main" id="{52875BD0-2C0E-722C-357D-E9E456001562}"/>
              </a:ext>
            </a:extLst>
          </p:cNvPr>
          <p:cNvPicPr>
            <a:picLocks noChangeAspect="1"/>
          </p:cNvPicPr>
          <p:nvPr/>
        </p:nvPicPr>
        <p:blipFill>
          <a:blip r:embed="rId2"/>
          <a:stretch>
            <a:fillRect/>
          </a:stretch>
        </p:blipFill>
        <p:spPr>
          <a:xfrm>
            <a:off x="2193356" y="5050586"/>
            <a:ext cx="6698231" cy="926261"/>
          </a:xfrm>
          <a:prstGeom prst="rect">
            <a:avLst/>
          </a:prstGeom>
        </p:spPr>
      </p:pic>
      <p:sp>
        <p:nvSpPr>
          <p:cNvPr id="6" name="CuadroTexto 5">
            <a:extLst>
              <a:ext uri="{FF2B5EF4-FFF2-40B4-BE49-F238E27FC236}">
                <a16:creationId xmlns:a16="http://schemas.microsoft.com/office/drawing/2014/main" id="{DC2F3AE5-B1CA-4583-D352-AF1097D2E254}"/>
              </a:ext>
            </a:extLst>
          </p:cNvPr>
          <p:cNvSpPr txBox="1"/>
          <p:nvPr/>
        </p:nvSpPr>
        <p:spPr>
          <a:xfrm>
            <a:off x="2785287" y="5670234"/>
            <a:ext cx="61665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FIG. 3.- Topología especial donde los agentes 1 y 2 (respectivamente 5 y 6) pueden llegar a consenso sin importar el estado de los otros agentes</a:t>
            </a:r>
          </a:p>
        </p:txBody>
      </p:sp>
    </p:spTree>
    <p:extLst>
      <p:ext uri="{BB962C8B-B14F-4D97-AF65-F5344CB8AC3E}">
        <p14:creationId xmlns:p14="http://schemas.microsoft.com/office/powerpoint/2010/main" val="387756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Gráfico&#10;&#10;Descripción generada automáticamente">
            <a:extLst>
              <a:ext uri="{FF2B5EF4-FFF2-40B4-BE49-F238E27FC236}">
                <a16:creationId xmlns:a16="http://schemas.microsoft.com/office/drawing/2014/main" id="{DCBEB411-BC95-0A3F-06DA-DDDE8729F28D}"/>
              </a:ext>
            </a:extLst>
          </p:cNvPr>
          <p:cNvPicPr>
            <a:picLocks noChangeAspect="1"/>
          </p:cNvPicPr>
          <p:nvPr/>
        </p:nvPicPr>
        <p:blipFill>
          <a:blip r:embed="rId2"/>
          <a:stretch>
            <a:fillRect/>
          </a:stretch>
        </p:blipFill>
        <p:spPr>
          <a:xfrm>
            <a:off x="1509623" y="3424784"/>
            <a:ext cx="8468264" cy="2840772"/>
          </a:xfrm>
          <a:prstGeom prst="rect">
            <a:avLst/>
          </a:prstGeom>
        </p:spPr>
      </p:pic>
      <p:pic>
        <p:nvPicPr>
          <p:cNvPr id="3" name="Imagen 2" descr="Imagen que contiene Gráfico&#10;&#10;Descripción generada automáticamente">
            <a:extLst>
              <a:ext uri="{FF2B5EF4-FFF2-40B4-BE49-F238E27FC236}">
                <a16:creationId xmlns:a16="http://schemas.microsoft.com/office/drawing/2014/main" id="{0C08DFC9-E5E8-FA6F-00DD-2AAB294C529A}"/>
              </a:ext>
            </a:extLst>
          </p:cNvPr>
          <p:cNvPicPr>
            <a:picLocks noChangeAspect="1"/>
          </p:cNvPicPr>
          <p:nvPr/>
        </p:nvPicPr>
        <p:blipFill>
          <a:blip r:embed="rId3"/>
          <a:stretch>
            <a:fillRect/>
          </a:stretch>
        </p:blipFill>
        <p:spPr>
          <a:xfrm>
            <a:off x="1513217" y="6567"/>
            <a:ext cx="8353245" cy="3032552"/>
          </a:xfrm>
          <a:prstGeom prst="rect">
            <a:avLst/>
          </a:prstGeom>
        </p:spPr>
      </p:pic>
      <p:sp>
        <p:nvSpPr>
          <p:cNvPr id="5" name="CuadroTexto 4">
            <a:extLst>
              <a:ext uri="{FF2B5EF4-FFF2-40B4-BE49-F238E27FC236}">
                <a16:creationId xmlns:a16="http://schemas.microsoft.com/office/drawing/2014/main" id="{4FE9CB14-5D9A-D82E-68F8-E972E5E44590}"/>
              </a:ext>
            </a:extLst>
          </p:cNvPr>
          <p:cNvSpPr txBox="1"/>
          <p:nvPr/>
        </p:nvSpPr>
        <p:spPr>
          <a:xfrm>
            <a:off x="1505701" y="2837893"/>
            <a:ext cx="84669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FIG. 4.- Mínimo </a:t>
            </a:r>
            <a:r>
              <a:rPr lang="es-ES" dirty="0" err="1"/>
              <a:t>hiperrectángulo</a:t>
            </a:r>
            <a:r>
              <a:rPr lang="es-ES" dirty="0"/>
              <a:t> conteniendo  a los lideres con respecto a un marco C_1 y un marco C_2</a:t>
            </a:r>
          </a:p>
        </p:txBody>
      </p:sp>
      <p:sp>
        <p:nvSpPr>
          <p:cNvPr id="6" name="CuadroTexto 5">
            <a:extLst>
              <a:ext uri="{FF2B5EF4-FFF2-40B4-BE49-F238E27FC236}">
                <a16:creationId xmlns:a16="http://schemas.microsoft.com/office/drawing/2014/main" id="{EB9D625A-AE07-0710-985E-753B5248FCAB}"/>
              </a:ext>
            </a:extLst>
          </p:cNvPr>
          <p:cNvSpPr txBox="1"/>
          <p:nvPr/>
        </p:nvSpPr>
        <p:spPr>
          <a:xfrm>
            <a:off x="1448191" y="6101553"/>
            <a:ext cx="84669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FIG. 4.- Mínimo </a:t>
            </a:r>
            <a:r>
              <a:rPr lang="es-ES" dirty="0" err="1"/>
              <a:t>hiperrectángulo</a:t>
            </a:r>
            <a:r>
              <a:rPr lang="es-ES" dirty="0"/>
              <a:t> conteniendo  a los lideres con respecto a un marco C_3 y la intersección de estos es el casco convexo formado por lo cuatro lideres</a:t>
            </a:r>
          </a:p>
        </p:txBody>
      </p:sp>
    </p:spTree>
    <p:extLst>
      <p:ext uri="{BB962C8B-B14F-4D97-AF65-F5344CB8AC3E}">
        <p14:creationId xmlns:p14="http://schemas.microsoft.com/office/powerpoint/2010/main" val="80004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A87E3-1B56-F939-C967-E6A45CCE21A5}"/>
              </a:ext>
            </a:extLst>
          </p:cNvPr>
          <p:cNvSpPr>
            <a:spLocks noGrp="1"/>
          </p:cNvSpPr>
          <p:nvPr>
            <p:ph type="title"/>
          </p:nvPr>
        </p:nvSpPr>
        <p:spPr/>
        <p:txBody>
          <a:bodyPr/>
          <a:lstStyle/>
          <a:p>
            <a:r>
              <a:rPr lang="es-ES" dirty="0"/>
              <a:t>Análisis de estabilidad con múltiples lideres dinámicos</a:t>
            </a:r>
          </a:p>
        </p:txBody>
      </p:sp>
      <p:pic>
        <p:nvPicPr>
          <p:cNvPr id="4" name="Imagen 3">
            <a:extLst>
              <a:ext uri="{FF2B5EF4-FFF2-40B4-BE49-F238E27FC236}">
                <a16:creationId xmlns:a16="http://schemas.microsoft.com/office/drawing/2014/main" id="{CB2A1DE0-452B-5D5B-7101-E20E5916E3F9}"/>
              </a:ext>
            </a:extLst>
          </p:cNvPr>
          <p:cNvPicPr>
            <a:picLocks noChangeAspect="1"/>
          </p:cNvPicPr>
          <p:nvPr/>
        </p:nvPicPr>
        <p:blipFill>
          <a:blip r:embed="rId2"/>
          <a:stretch>
            <a:fillRect/>
          </a:stretch>
        </p:blipFill>
        <p:spPr>
          <a:xfrm>
            <a:off x="1150188" y="2788435"/>
            <a:ext cx="10452339" cy="2244412"/>
          </a:xfrm>
          <a:prstGeom prst="rect">
            <a:avLst/>
          </a:prstGeom>
        </p:spPr>
      </p:pic>
      <p:sp>
        <p:nvSpPr>
          <p:cNvPr id="5" name="Marcador de contenido 2">
            <a:extLst>
              <a:ext uri="{FF2B5EF4-FFF2-40B4-BE49-F238E27FC236}">
                <a16:creationId xmlns:a16="http://schemas.microsoft.com/office/drawing/2014/main" id="{392A324E-3C4C-716B-E73D-EA85F0C4019C}"/>
              </a:ext>
            </a:extLst>
          </p:cNvPr>
          <p:cNvSpPr txBox="1">
            <a:spLocks/>
          </p:cNvSpPr>
          <p:nvPr/>
        </p:nvSpPr>
        <p:spPr>
          <a:xfrm>
            <a:off x="1079738" y="2061312"/>
            <a:ext cx="4572000" cy="760766"/>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600" b="1" dirty="0"/>
              <a:t>Tercera ley de control.-</a:t>
            </a:r>
          </a:p>
        </p:txBody>
      </p:sp>
    </p:spTree>
    <p:extLst>
      <p:ext uri="{BB962C8B-B14F-4D97-AF65-F5344CB8AC3E}">
        <p14:creationId xmlns:p14="http://schemas.microsoft.com/office/powerpoint/2010/main" val="255547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2884B-3F0C-A287-B00D-C5C88EFC11A5}"/>
              </a:ext>
            </a:extLst>
          </p:cNvPr>
          <p:cNvSpPr>
            <a:spLocks noGrp="1"/>
          </p:cNvSpPr>
          <p:nvPr>
            <p:ph type="title"/>
          </p:nvPr>
        </p:nvSpPr>
        <p:spPr/>
        <p:txBody>
          <a:bodyPr/>
          <a:lstStyle/>
          <a:p>
            <a:r>
              <a:rPr lang="es-ES" dirty="0"/>
              <a:t>Topología fija</a:t>
            </a:r>
          </a:p>
        </p:txBody>
      </p:sp>
      <p:pic>
        <p:nvPicPr>
          <p:cNvPr id="4" name="Imagen 3">
            <a:extLst>
              <a:ext uri="{FF2B5EF4-FFF2-40B4-BE49-F238E27FC236}">
                <a16:creationId xmlns:a16="http://schemas.microsoft.com/office/drawing/2014/main" id="{C4D6C1FD-4D67-3C2F-F592-C46EC2158478}"/>
              </a:ext>
            </a:extLst>
          </p:cNvPr>
          <p:cNvPicPr>
            <a:picLocks noChangeAspect="1"/>
          </p:cNvPicPr>
          <p:nvPr/>
        </p:nvPicPr>
        <p:blipFill>
          <a:blip r:embed="rId2"/>
          <a:stretch>
            <a:fillRect/>
          </a:stretch>
        </p:blipFill>
        <p:spPr>
          <a:xfrm>
            <a:off x="891396" y="1914250"/>
            <a:ext cx="10783018" cy="3187651"/>
          </a:xfrm>
          <a:prstGeom prst="rect">
            <a:avLst/>
          </a:prstGeom>
        </p:spPr>
      </p:pic>
    </p:spTree>
    <p:extLst>
      <p:ext uri="{BB962C8B-B14F-4D97-AF65-F5344CB8AC3E}">
        <p14:creationId xmlns:p14="http://schemas.microsoft.com/office/powerpoint/2010/main" val="88497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Gráfico&#10;&#10;Descripción generada automáticamente">
            <a:extLst>
              <a:ext uri="{FF2B5EF4-FFF2-40B4-BE49-F238E27FC236}">
                <a16:creationId xmlns:a16="http://schemas.microsoft.com/office/drawing/2014/main" id="{CA0BB068-BD7C-9CB2-92B6-E83E4DF24669}"/>
              </a:ext>
            </a:extLst>
          </p:cNvPr>
          <p:cNvPicPr>
            <a:picLocks noChangeAspect="1"/>
          </p:cNvPicPr>
          <p:nvPr/>
        </p:nvPicPr>
        <p:blipFill>
          <a:blip r:embed="rId2"/>
          <a:stretch>
            <a:fillRect/>
          </a:stretch>
        </p:blipFill>
        <p:spPr>
          <a:xfrm>
            <a:off x="2217437" y="715094"/>
            <a:ext cx="7383311" cy="4680189"/>
          </a:xfrm>
          <a:prstGeom prst="rect">
            <a:avLst/>
          </a:prstGeom>
        </p:spPr>
      </p:pic>
      <p:sp>
        <p:nvSpPr>
          <p:cNvPr id="4" name="CuadroTexto 3">
            <a:extLst>
              <a:ext uri="{FF2B5EF4-FFF2-40B4-BE49-F238E27FC236}">
                <a16:creationId xmlns:a16="http://schemas.microsoft.com/office/drawing/2014/main" id="{9D9C7DBD-EFD6-7C1C-C2CB-73CF5BB0C353}"/>
              </a:ext>
            </a:extLst>
          </p:cNvPr>
          <p:cNvSpPr txBox="1"/>
          <p:nvPr/>
        </p:nvSpPr>
        <p:spPr>
          <a:xfrm>
            <a:off x="1678229" y="5382685"/>
            <a:ext cx="8466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FIG. 5.- Convergencia al casco convexo formado por lideres que están en movimiento</a:t>
            </a:r>
          </a:p>
        </p:txBody>
      </p:sp>
    </p:spTree>
    <p:extLst>
      <p:ext uri="{BB962C8B-B14F-4D97-AF65-F5344CB8AC3E}">
        <p14:creationId xmlns:p14="http://schemas.microsoft.com/office/powerpoint/2010/main" val="375044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2884B-3F0C-A287-B00D-C5C88EFC11A5}"/>
              </a:ext>
            </a:extLst>
          </p:cNvPr>
          <p:cNvSpPr>
            <a:spLocks noGrp="1"/>
          </p:cNvSpPr>
          <p:nvPr>
            <p:ph type="title"/>
          </p:nvPr>
        </p:nvSpPr>
        <p:spPr/>
        <p:txBody>
          <a:bodyPr/>
          <a:lstStyle/>
          <a:p>
            <a:r>
              <a:rPr lang="es-ES" dirty="0"/>
              <a:t>Topología cambiante</a:t>
            </a:r>
          </a:p>
        </p:txBody>
      </p:sp>
      <p:pic>
        <p:nvPicPr>
          <p:cNvPr id="4" name="Marcador de contenido 3">
            <a:extLst>
              <a:ext uri="{FF2B5EF4-FFF2-40B4-BE49-F238E27FC236}">
                <a16:creationId xmlns:a16="http://schemas.microsoft.com/office/drawing/2014/main" id="{EEEDC641-D1EA-1FA5-CE20-2859A4BC7B8F}"/>
              </a:ext>
            </a:extLst>
          </p:cNvPr>
          <p:cNvPicPr>
            <a:picLocks noGrp="1" noChangeAspect="1"/>
          </p:cNvPicPr>
          <p:nvPr>
            <p:ph idx="1"/>
          </p:nvPr>
        </p:nvPicPr>
        <p:blipFill>
          <a:blip r:embed="rId2"/>
          <a:stretch>
            <a:fillRect/>
          </a:stretch>
        </p:blipFill>
        <p:spPr>
          <a:xfrm>
            <a:off x="805133" y="2441405"/>
            <a:ext cx="10854905" cy="2398722"/>
          </a:xfrm>
        </p:spPr>
      </p:pic>
    </p:spTree>
    <p:extLst>
      <p:ext uri="{BB962C8B-B14F-4D97-AF65-F5344CB8AC3E}">
        <p14:creationId xmlns:p14="http://schemas.microsoft.com/office/powerpoint/2010/main" val="207143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44485A-E72D-4A42-B98E-2B7CD4791C55}"/>
              </a:ext>
            </a:extLst>
          </p:cNvPr>
          <p:cNvSpPr>
            <a:spLocks noGrp="1"/>
          </p:cNvSpPr>
          <p:nvPr>
            <p:ph type="title"/>
          </p:nvPr>
        </p:nvSpPr>
        <p:spPr/>
        <p:txBody>
          <a:bodyPr/>
          <a:lstStyle/>
          <a:p>
            <a:r>
              <a:rPr lang="es-ES" dirty="0"/>
              <a:t>Observaciones importantes</a:t>
            </a:r>
          </a:p>
        </p:txBody>
      </p:sp>
      <p:sp>
        <p:nvSpPr>
          <p:cNvPr id="3" name="Marcador de contenido 2">
            <a:extLst>
              <a:ext uri="{FF2B5EF4-FFF2-40B4-BE49-F238E27FC236}">
                <a16:creationId xmlns:a16="http://schemas.microsoft.com/office/drawing/2014/main" id="{0DE560BE-4B03-416B-699B-664D8604702E}"/>
              </a:ext>
            </a:extLst>
          </p:cNvPr>
          <p:cNvSpPr>
            <a:spLocks noGrp="1"/>
          </p:cNvSpPr>
          <p:nvPr>
            <p:ph idx="1"/>
          </p:nvPr>
        </p:nvSpPr>
        <p:spPr>
          <a:xfrm>
            <a:off x="1143000" y="1060648"/>
            <a:ext cx="9906000" cy="4024424"/>
          </a:xfrm>
        </p:spPr>
        <p:txBody>
          <a:bodyPr vert="horz" lIns="91440" tIns="45720" rIns="91440" bIns="45720" rtlCol="0" anchor="t">
            <a:normAutofit/>
          </a:bodyPr>
          <a:lstStyle/>
          <a:p>
            <a:endParaRPr lang="es-ES" dirty="0"/>
          </a:p>
          <a:p>
            <a:r>
              <a:rPr lang="es-ES" dirty="0">
                <a:ea typeface="+mn-lt"/>
                <a:cs typeface="+mn-lt"/>
              </a:rPr>
              <a:t>Para ilustrar que todos los seguidores podrían no converger al casco convexo dinámico formado por los líderes dinámicos, excepto en el caso 1-D bajo una topología de red dirigida cambiante, presentan el siguiente contraejemplo. Consideremos un grupo de cinco agentes con cuatro líderes y un seguidor donde los líderes tienen la misma velocidad. La topología de la red cambia de la figura mostrada en esta diapositiva cada 0.4 s y el proceso se repite.</a:t>
            </a:r>
            <a:endParaRPr lang="es-ES" dirty="0"/>
          </a:p>
          <a:p>
            <a:endParaRPr lang="es-ES" dirty="0"/>
          </a:p>
        </p:txBody>
      </p:sp>
      <p:pic>
        <p:nvPicPr>
          <p:cNvPr id="5" name="Imagen 4">
            <a:extLst>
              <a:ext uri="{FF2B5EF4-FFF2-40B4-BE49-F238E27FC236}">
                <a16:creationId xmlns:a16="http://schemas.microsoft.com/office/drawing/2014/main" id="{323A54A8-2DC5-421C-A347-BE4D288785DC}"/>
              </a:ext>
            </a:extLst>
          </p:cNvPr>
          <p:cNvPicPr>
            <a:picLocks noChangeAspect="1"/>
          </p:cNvPicPr>
          <p:nvPr/>
        </p:nvPicPr>
        <p:blipFill>
          <a:blip r:embed="rId2"/>
          <a:stretch>
            <a:fillRect/>
          </a:stretch>
        </p:blipFill>
        <p:spPr>
          <a:xfrm>
            <a:off x="3050157" y="4141489"/>
            <a:ext cx="5617233" cy="1522382"/>
          </a:xfrm>
          <a:prstGeom prst="rect">
            <a:avLst/>
          </a:prstGeom>
        </p:spPr>
      </p:pic>
      <p:sp>
        <p:nvSpPr>
          <p:cNvPr id="6" name="CuadroTexto 5">
            <a:extLst>
              <a:ext uri="{FF2B5EF4-FFF2-40B4-BE49-F238E27FC236}">
                <a16:creationId xmlns:a16="http://schemas.microsoft.com/office/drawing/2014/main" id="{34462766-6D56-5644-39DE-4042F2AB4657}"/>
              </a:ext>
            </a:extLst>
          </p:cNvPr>
          <p:cNvSpPr txBox="1"/>
          <p:nvPr/>
        </p:nvSpPr>
        <p:spPr>
          <a:xfrm>
            <a:off x="1678229" y="5670232"/>
            <a:ext cx="8466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FIG. 6.- Topología cambiante que se usa para el contra ejemplo</a:t>
            </a:r>
          </a:p>
        </p:txBody>
      </p:sp>
    </p:spTree>
    <p:extLst>
      <p:ext uri="{BB962C8B-B14F-4D97-AF65-F5344CB8AC3E}">
        <p14:creationId xmlns:p14="http://schemas.microsoft.com/office/powerpoint/2010/main" val="425824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19ADD-18C7-5C6D-6A4C-DCF782179C61}"/>
              </a:ext>
            </a:extLst>
          </p:cNvPr>
          <p:cNvSpPr>
            <a:spLocks noGrp="1"/>
          </p:cNvSpPr>
          <p:nvPr>
            <p:ph type="title"/>
          </p:nvPr>
        </p:nvSpPr>
        <p:spPr/>
        <p:txBody>
          <a:bodyPr/>
          <a:lstStyle/>
          <a:p>
            <a:r>
              <a:rPr lang="es-ES" dirty="0">
                <a:latin typeface="Walbaum Display Light"/>
                <a:cs typeface="Calibri"/>
              </a:rPr>
              <a:t>¿DE Qué TRATA?</a:t>
            </a:r>
          </a:p>
        </p:txBody>
      </p:sp>
      <p:sp>
        <p:nvSpPr>
          <p:cNvPr id="3" name="Marcador de contenido 2">
            <a:extLst>
              <a:ext uri="{FF2B5EF4-FFF2-40B4-BE49-F238E27FC236}">
                <a16:creationId xmlns:a16="http://schemas.microsoft.com/office/drawing/2014/main" id="{419715A8-AD9A-094D-9991-48DD24369D16}"/>
              </a:ext>
            </a:extLst>
          </p:cNvPr>
          <p:cNvSpPr>
            <a:spLocks noGrp="1"/>
          </p:cNvSpPr>
          <p:nvPr>
            <p:ph idx="1"/>
          </p:nvPr>
        </p:nvSpPr>
        <p:spPr/>
        <p:txBody>
          <a:bodyPr vert="horz" lIns="91440" tIns="45720" rIns="91440" bIns="45720" rtlCol="0" anchor="t">
            <a:normAutofit/>
          </a:bodyPr>
          <a:lstStyle/>
          <a:p>
            <a:r>
              <a:rPr lang="es-ES" dirty="0"/>
              <a:t>Control de contención de un grupo de agentes móviles autónomos, con lideres estacionarios y dinámicos, bajo topologías cambiantes y fijas.</a:t>
            </a:r>
          </a:p>
          <a:p>
            <a:r>
              <a:rPr lang="es-ES" dirty="0"/>
              <a:t>Cuando la topología es fija, proponen condiciones en la  en la red y las ganancias de control para garantizar que los seguidores converjan a un casco convexo </a:t>
            </a:r>
            <a:r>
              <a:rPr lang="es-ES" b="1" dirty="0"/>
              <a:t>(</a:t>
            </a:r>
            <a:r>
              <a:rPr lang="es-ES" b="1" err="1"/>
              <a:t>convex</a:t>
            </a:r>
            <a:r>
              <a:rPr lang="es-ES" b="1" dirty="0"/>
              <a:t> </a:t>
            </a:r>
            <a:r>
              <a:rPr lang="es-ES" b="1" err="1"/>
              <a:t>hull</a:t>
            </a:r>
            <a:r>
              <a:rPr lang="es-ES" b="1" dirty="0"/>
              <a:t>) </a:t>
            </a:r>
            <a:r>
              <a:rPr lang="es-ES" dirty="0"/>
              <a:t>dinámico.</a:t>
            </a:r>
            <a:endParaRPr lang="es-ES"/>
          </a:p>
          <a:p>
            <a:r>
              <a:rPr lang="es-ES" dirty="0"/>
              <a:t>Cuando es cambiante proponen condiciones, para que los seguidores converjan al </a:t>
            </a:r>
            <a:r>
              <a:rPr lang="es-ES" dirty="0">
                <a:ea typeface="+mn-lt"/>
                <a:cs typeface="+mn-lt"/>
              </a:rPr>
              <a:t>mínimo</a:t>
            </a:r>
            <a:r>
              <a:rPr lang="es-ES" dirty="0"/>
              <a:t> </a:t>
            </a:r>
            <a:r>
              <a:rPr lang="es-ES" dirty="0" err="1"/>
              <a:t>hiperrectángulo</a:t>
            </a:r>
            <a:r>
              <a:rPr lang="es-ES" dirty="0"/>
              <a:t>  que contiene los lideres dinámicos.</a:t>
            </a:r>
          </a:p>
          <a:p>
            <a:r>
              <a:rPr lang="es-ES" dirty="0"/>
              <a:t>Muestra que en general es imposible encontrar un algoritmo control de contención distribuido sin mediciones de velocidad</a:t>
            </a:r>
          </a:p>
        </p:txBody>
      </p:sp>
    </p:spTree>
    <p:extLst>
      <p:ext uri="{BB962C8B-B14F-4D97-AF65-F5344CB8AC3E}">
        <p14:creationId xmlns:p14="http://schemas.microsoft.com/office/powerpoint/2010/main" val="2855332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Diagrama&#10;&#10;Descripción generada automáticamente">
            <a:extLst>
              <a:ext uri="{FF2B5EF4-FFF2-40B4-BE49-F238E27FC236}">
                <a16:creationId xmlns:a16="http://schemas.microsoft.com/office/drawing/2014/main" id="{7FE1E2D6-4A09-E01B-340B-756522A96BFE}"/>
              </a:ext>
            </a:extLst>
          </p:cNvPr>
          <p:cNvPicPr>
            <a:picLocks noChangeAspect="1"/>
          </p:cNvPicPr>
          <p:nvPr/>
        </p:nvPicPr>
        <p:blipFill>
          <a:blip r:embed="rId2"/>
          <a:stretch>
            <a:fillRect/>
          </a:stretch>
        </p:blipFill>
        <p:spPr>
          <a:xfrm>
            <a:off x="2936036" y="1147403"/>
            <a:ext cx="6305550" cy="4577571"/>
          </a:xfrm>
          <a:prstGeom prst="rect">
            <a:avLst/>
          </a:prstGeom>
        </p:spPr>
      </p:pic>
      <p:sp>
        <p:nvSpPr>
          <p:cNvPr id="4" name="CuadroTexto 3">
            <a:extLst>
              <a:ext uri="{FF2B5EF4-FFF2-40B4-BE49-F238E27FC236}">
                <a16:creationId xmlns:a16="http://schemas.microsoft.com/office/drawing/2014/main" id="{FD30EC9F-7F53-37B1-E509-A03BF42CDB1F}"/>
              </a:ext>
            </a:extLst>
          </p:cNvPr>
          <p:cNvSpPr txBox="1"/>
          <p:nvPr/>
        </p:nvSpPr>
        <p:spPr>
          <a:xfrm>
            <a:off x="1678229" y="5727741"/>
            <a:ext cx="84669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FIG. 7.- Contra ejemplo que muestra que no necesariamente se llega al casco convexo en un espacio 2-D</a:t>
            </a:r>
          </a:p>
        </p:txBody>
      </p:sp>
    </p:spTree>
    <p:extLst>
      <p:ext uri="{BB962C8B-B14F-4D97-AF65-F5344CB8AC3E}">
        <p14:creationId xmlns:p14="http://schemas.microsoft.com/office/powerpoint/2010/main" val="2476801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9FB649F-B25D-DD97-2543-2047C298B2CF}"/>
              </a:ext>
            </a:extLst>
          </p:cNvPr>
          <p:cNvSpPr>
            <a:spLocks noGrp="1"/>
          </p:cNvSpPr>
          <p:nvPr>
            <p:ph idx="1"/>
          </p:nvPr>
        </p:nvSpPr>
        <p:spPr>
          <a:xfrm>
            <a:off x="1143000" y="1420082"/>
            <a:ext cx="9906000" cy="4024424"/>
          </a:xfrm>
        </p:spPr>
        <p:txBody>
          <a:bodyPr vert="horz" lIns="91440" tIns="45720" rIns="91440" bIns="45720" rtlCol="0" anchor="t">
            <a:normAutofit/>
          </a:bodyPr>
          <a:lstStyle/>
          <a:p>
            <a:r>
              <a:rPr lang="es-ES" dirty="0">
                <a:ea typeface="+mn-lt"/>
                <a:cs typeface="+mn-lt"/>
              </a:rPr>
              <a:t>En el control de contención distribuido sin mediciones de velocidad, es generalmente imposible garantizar que todos los seguidores converjan al casco convexo dinámico formado por líderes dinámicos en un espacio de alta dimensión bajo una topología de red cambiante. En un espacio unidimensional, la función signo puede llevar a todos los seguidores al casco convexo dinámico si se cumplen ciertas condiciones. Sin embargo, en espacios de alta dimensión, se necesita más información (como mediciones de velocidad y detalles de la topología) para lograrlo.</a:t>
            </a:r>
            <a:endParaRPr lang="es-ES" dirty="0"/>
          </a:p>
        </p:txBody>
      </p:sp>
    </p:spTree>
    <p:extLst>
      <p:ext uri="{BB962C8B-B14F-4D97-AF65-F5344CB8AC3E}">
        <p14:creationId xmlns:p14="http://schemas.microsoft.com/office/powerpoint/2010/main" val="4006201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9FCAA-0262-E3AC-17BC-9370011D1318}"/>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366422F1-FD3B-1C2C-135F-965AE1A9F697}"/>
              </a:ext>
            </a:extLst>
          </p:cNvPr>
          <p:cNvSpPr>
            <a:spLocks noGrp="1"/>
          </p:cNvSpPr>
          <p:nvPr>
            <p:ph idx="1"/>
          </p:nvPr>
        </p:nvSpPr>
        <p:spPr/>
        <p:txBody>
          <a:bodyPr vert="horz" lIns="91440" tIns="45720" rIns="91440" bIns="45720" rtlCol="0" anchor="t">
            <a:normAutofit/>
          </a:bodyPr>
          <a:lstStyle/>
          <a:p>
            <a:r>
              <a:rPr lang="es-ES" dirty="0">
                <a:ea typeface="+mn-lt"/>
                <a:cs typeface="+mn-lt"/>
              </a:rPr>
              <a:t>Este artículo estudió el problema del control de contención distribuido de agentes autónomos móviles con múltiples líderes estacionarios o dinámicos bajo topologías de red dirigidas fijas y cambiantes.</a:t>
            </a:r>
          </a:p>
          <a:p>
            <a:r>
              <a:rPr lang="es-ES" dirty="0">
                <a:ea typeface="+mn-lt"/>
                <a:cs typeface="+mn-lt"/>
              </a:rPr>
              <a:t>Para líderes estacionarios, se mostraron condiciones necesarias y suficientes en la topología de la red dirigida para garantizar el control de contención distribuido en un espacio de cualquier dimensión finita.</a:t>
            </a:r>
          </a:p>
          <a:p>
            <a:r>
              <a:rPr lang="es-ES" dirty="0">
                <a:ea typeface="+mn-lt"/>
                <a:cs typeface="+mn-lt"/>
              </a:rPr>
              <a:t>Para líderes dinámicos, se propuso un algoritmo de control de seguimiento distribuido sin mediciones de velocidad y se estudió la condición en la topología de la red dirigida y las ganancias de control para garantizar el control de contención distribuido.</a:t>
            </a:r>
            <a:endParaRPr lang="es-ES" dirty="0"/>
          </a:p>
        </p:txBody>
      </p:sp>
    </p:spTree>
    <p:extLst>
      <p:ext uri="{BB962C8B-B14F-4D97-AF65-F5344CB8AC3E}">
        <p14:creationId xmlns:p14="http://schemas.microsoft.com/office/powerpoint/2010/main" val="4194226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9FCAA-0262-E3AC-17BC-9370011D1318}"/>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366422F1-FD3B-1C2C-135F-965AE1A9F697}"/>
              </a:ext>
            </a:extLst>
          </p:cNvPr>
          <p:cNvSpPr>
            <a:spLocks noGrp="1"/>
          </p:cNvSpPr>
          <p:nvPr>
            <p:ph idx="1"/>
          </p:nvPr>
        </p:nvSpPr>
        <p:spPr/>
        <p:txBody>
          <a:bodyPr vert="horz" lIns="91440" tIns="45720" rIns="91440" bIns="45720" rtlCol="0" anchor="t">
            <a:normAutofit/>
          </a:bodyPr>
          <a:lstStyle/>
          <a:p>
            <a:r>
              <a:rPr lang="es-ES" dirty="0">
                <a:ea typeface="+mn-lt"/>
                <a:cs typeface="+mn-lt"/>
              </a:rPr>
              <a:t>Se mostraron contraejemplos que demuestran que es generalmente imposible encontrar algoritmos de control de contención distribuido sin mediciones de velocidad que garanticen el control de contención en un espacio de alta dimensión cuando la topología de la red es cambiante</a:t>
            </a:r>
          </a:p>
          <a:p>
            <a:r>
              <a:rPr lang="es-ES" dirty="0">
                <a:ea typeface="+mn-lt"/>
                <a:cs typeface="+mn-lt"/>
              </a:rPr>
              <a:t>Trabajo futuro incluirá el estudio del control de contención con líderes dinámicos en un espacio de alta dimensión con interacción cambiante.</a:t>
            </a:r>
            <a:endParaRPr lang="es-ES" dirty="0"/>
          </a:p>
        </p:txBody>
      </p:sp>
    </p:spTree>
    <p:extLst>
      <p:ext uri="{BB962C8B-B14F-4D97-AF65-F5344CB8AC3E}">
        <p14:creationId xmlns:p14="http://schemas.microsoft.com/office/powerpoint/2010/main" val="2794691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1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1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1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20">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C497BED0-8293-6B26-51FE-27EF875002F9}"/>
              </a:ext>
            </a:extLst>
          </p:cNvPr>
          <p:cNvSpPr txBox="1"/>
          <p:nvPr/>
        </p:nvSpPr>
        <p:spPr>
          <a:xfrm>
            <a:off x="2138680" y="3144519"/>
            <a:ext cx="7889838" cy="258013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6600" i="1" cap="all">
                <a:solidFill>
                  <a:schemeClr val="tx2"/>
                </a:solidFill>
                <a:latin typeface="+mj-lt"/>
                <a:ea typeface="+mj-ea"/>
                <a:cs typeface="+mj-cs"/>
              </a:rPr>
              <a:t>Gracias por su atención</a:t>
            </a:r>
          </a:p>
        </p:txBody>
      </p:sp>
      <p:cxnSp>
        <p:nvCxnSpPr>
          <p:cNvPr id="47" name="Straight Connector 22">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9882" y="0"/>
            <a:ext cx="4318598" cy="133719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24">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87595" y="0"/>
            <a:ext cx="1466711" cy="685800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26">
            <a:extLst>
              <a:ext uri="{FF2B5EF4-FFF2-40B4-BE49-F238E27FC236}">
                <a16:creationId xmlns:a16="http://schemas.microsoft.com/office/drawing/2014/main" id="{14C10EA2-1BD8-4267-AA7D-AB8CCA53C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482080" y="4171575"/>
            <a:ext cx="5739800" cy="2686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28">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296432" y="1116305"/>
            <a:ext cx="1895568" cy="574169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30">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78150" y="4219"/>
            <a:ext cx="3227294" cy="30814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32">
            <a:extLst>
              <a:ext uri="{FF2B5EF4-FFF2-40B4-BE49-F238E27FC236}">
                <a16:creationId xmlns:a16="http://schemas.microsoft.com/office/drawing/2014/main" id="{6BD75F78-4912-4FB5-834D-1817BF0A26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56" y="4619"/>
            <a:ext cx="2771388" cy="7738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34">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9880" y="5342966"/>
            <a:ext cx="8964704" cy="15150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21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F5161-F94D-5CC6-DA67-8E761064DD94}"/>
              </a:ext>
            </a:extLst>
          </p:cNvPr>
          <p:cNvSpPr>
            <a:spLocks noGrp="1"/>
          </p:cNvSpPr>
          <p:nvPr>
            <p:ph type="title"/>
          </p:nvPr>
        </p:nvSpPr>
        <p:spPr/>
        <p:txBody>
          <a:bodyPr/>
          <a:lstStyle/>
          <a:p>
            <a:r>
              <a:rPr lang="es-ES" dirty="0"/>
              <a:t>Definiciones útiles</a:t>
            </a:r>
          </a:p>
        </p:txBody>
      </p:sp>
      <p:sp>
        <p:nvSpPr>
          <p:cNvPr id="3" name="Marcador de contenido 2">
            <a:extLst>
              <a:ext uri="{FF2B5EF4-FFF2-40B4-BE49-F238E27FC236}">
                <a16:creationId xmlns:a16="http://schemas.microsoft.com/office/drawing/2014/main" id="{571984F6-EE8D-5BA5-E225-01044955CEDE}"/>
              </a:ext>
            </a:extLst>
          </p:cNvPr>
          <p:cNvSpPr>
            <a:spLocks noGrp="1"/>
          </p:cNvSpPr>
          <p:nvPr>
            <p:ph idx="1"/>
          </p:nvPr>
        </p:nvSpPr>
        <p:spPr>
          <a:xfrm>
            <a:off x="884207" y="4166158"/>
            <a:ext cx="9906000" cy="803897"/>
          </a:xfrm>
        </p:spPr>
        <p:txBody>
          <a:bodyPr vert="horz" lIns="91440" tIns="45720" rIns="91440" bIns="45720" rtlCol="0" anchor="t">
            <a:normAutofit lnSpcReduction="10000"/>
          </a:bodyPr>
          <a:lstStyle/>
          <a:p>
            <a:pPr marL="0" indent="0">
              <a:buNone/>
            </a:pPr>
            <a:r>
              <a:rPr lang="es-ES" b="1" dirty="0"/>
              <a:t>Condición 1.- Para cada seguidor, existe al menos un líder que tiene un camino dirigido al seguidor</a:t>
            </a:r>
          </a:p>
        </p:txBody>
      </p:sp>
      <p:pic>
        <p:nvPicPr>
          <p:cNvPr id="4" name="Imagen 3">
            <a:extLst>
              <a:ext uri="{FF2B5EF4-FFF2-40B4-BE49-F238E27FC236}">
                <a16:creationId xmlns:a16="http://schemas.microsoft.com/office/drawing/2014/main" id="{68EC58B3-F5CC-AE3B-CF43-686B0B072756}"/>
              </a:ext>
            </a:extLst>
          </p:cNvPr>
          <p:cNvPicPr>
            <a:picLocks noChangeAspect="1"/>
          </p:cNvPicPr>
          <p:nvPr/>
        </p:nvPicPr>
        <p:blipFill>
          <a:blip r:embed="rId2"/>
          <a:stretch>
            <a:fillRect/>
          </a:stretch>
        </p:blipFill>
        <p:spPr>
          <a:xfrm>
            <a:off x="920151" y="2701349"/>
            <a:ext cx="10351698" cy="1095869"/>
          </a:xfrm>
          <a:prstGeom prst="rect">
            <a:avLst/>
          </a:prstGeom>
        </p:spPr>
      </p:pic>
      <p:sp>
        <p:nvSpPr>
          <p:cNvPr id="6" name="Marcador de contenido 2">
            <a:extLst>
              <a:ext uri="{FF2B5EF4-FFF2-40B4-BE49-F238E27FC236}">
                <a16:creationId xmlns:a16="http://schemas.microsoft.com/office/drawing/2014/main" id="{6FEF01B1-C59E-3D11-0631-195BD679C595}"/>
              </a:ext>
            </a:extLst>
          </p:cNvPr>
          <p:cNvSpPr txBox="1">
            <a:spLocks/>
          </p:cNvSpPr>
          <p:nvPr/>
        </p:nvSpPr>
        <p:spPr>
          <a:xfrm>
            <a:off x="921588" y="2061313"/>
            <a:ext cx="1940944" cy="43008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Definición 1.-</a:t>
            </a:r>
          </a:p>
        </p:txBody>
      </p:sp>
    </p:spTree>
    <p:extLst>
      <p:ext uri="{BB962C8B-B14F-4D97-AF65-F5344CB8AC3E}">
        <p14:creationId xmlns:p14="http://schemas.microsoft.com/office/powerpoint/2010/main" val="161106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4797B66-A53A-4222-69A1-DC706E62B843}"/>
              </a:ext>
            </a:extLst>
          </p:cNvPr>
          <p:cNvPicPr>
            <a:picLocks noChangeAspect="1"/>
          </p:cNvPicPr>
          <p:nvPr/>
        </p:nvPicPr>
        <p:blipFill>
          <a:blip r:embed="rId2"/>
          <a:stretch>
            <a:fillRect/>
          </a:stretch>
        </p:blipFill>
        <p:spPr>
          <a:xfrm>
            <a:off x="963283" y="1719593"/>
            <a:ext cx="10696754" cy="3160021"/>
          </a:xfrm>
          <a:prstGeom prst="rect">
            <a:avLst/>
          </a:prstGeom>
        </p:spPr>
      </p:pic>
      <p:sp>
        <p:nvSpPr>
          <p:cNvPr id="4" name="Marcador de contenido 2">
            <a:extLst>
              <a:ext uri="{FF2B5EF4-FFF2-40B4-BE49-F238E27FC236}">
                <a16:creationId xmlns:a16="http://schemas.microsoft.com/office/drawing/2014/main" id="{49A92E13-3044-46FC-9F9D-DA94AD7500E2}"/>
              </a:ext>
            </a:extLst>
          </p:cNvPr>
          <p:cNvSpPr txBox="1">
            <a:spLocks/>
          </p:cNvSpPr>
          <p:nvPr/>
        </p:nvSpPr>
        <p:spPr>
          <a:xfrm>
            <a:off x="964720" y="1112407"/>
            <a:ext cx="1940944" cy="43008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Definición 2.-</a:t>
            </a:r>
          </a:p>
        </p:txBody>
      </p:sp>
    </p:spTree>
    <p:extLst>
      <p:ext uri="{BB962C8B-B14F-4D97-AF65-F5344CB8AC3E}">
        <p14:creationId xmlns:p14="http://schemas.microsoft.com/office/powerpoint/2010/main" val="366022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E5F64BE1-0874-7D77-7E1C-C47EA9518800}"/>
              </a:ext>
            </a:extLst>
          </p:cNvPr>
          <p:cNvSpPr txBox="1">
            <a:spLocks/>
          </p:cNvSpPr>
          <p:nvPr/>
        </p:nvSpPr>
        <p:spPr>
          <a:xfrm>
            <a:off x="892833" y="465426"/>
            <a:ext cx="1940944" cy="43008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Definición 3.-</a:t>
            </a:r>
          </a:p>
        </p:txBody>
      </p:sp>
      <p:pic>
        <p:nvPicPr>
          <p:cNvPr id="5" name="Imagen 4">
            <a:extLst>
              <a:ext uri="{FF2B5EF4-FFF2-40B4-BE49-F238E27FC236}">
                <a16:creationId xmlns:a16="http://schemas.microsoft.com/office/drawing/2014/main" id="{445A8636-CBDD-332C-B73E-37AA44F70332}"/>
              </a:ext>
            </a:extLst>
          </p:cNvPr>
          <p:cNvPicPr>
            <a:picLocks noChangeAspect="1"/>
          </p:cNvPicPr>
          <p:nvPr/>
        </p:nvPicPr>
        <p:blipFill>
          <a:blip r:embed="rId2"/>
          <a:stretch>
            <a:fillRect/>
          </a:stretch>
        </p:blipFill>
        <p:spPr>
          <a:xfrm>
            <a:off x="891396" y="1050134"/>
            <a:ext cx="10193547" cy="2241693"/>
          </a:xfrm>
          <a:prstGeom prst="rect">
            <a:avLst/>
          </a:prstGeom>
        </p:spPr>
      </p:pic>
      <p:pic>
        <p:nvPicPr>
          <p:cNvPr id="6" name="Imagen 5">
            <a:extLst>
              <a:ext uri="{FF2B5EF4-FFF2-40B4-BE49-F238E27FC236}">
                <a16:creationId xmlns:a16="http://schemas.microsoft.com/office/drawing/2014/main" id="{F66C034D-3645-C27E-8BFB-2B994B76C7AE}"/>
              </a:ext>
            </a:extLst>
          </p:cNvPr>
          <p:cNvPicPr>
            <a:picLocks noChangeAspect="1"/>
          </p:cNvPicPr>
          <p:nvPr/>
        </p:nvPicPr>
        <p:blipFill>
          <a:blip r:embed="rId3"/>
          <a:stretch>
            <a:fillRect/>
          </a:stretch>
        </p:blipFill>
        <p:spPr>
          <a:xfrm>
            <a:off x="891396" y="4158077"/>
            <a:ext cx="10193547" cy="842220"/>
          </a:xfrm>
          <a:prstGeom prst="rect">
            <a:avLst/>
          </a:prstGeom>
        </p:spPr>
      </p:pic>
      <p:sp>
        <p:nvSpPr>
          <p:cNvPr id="7" name="Marcador de contenido 2">
            <a:extLst>
              <a:ext uri="{FF2B5EF4-FFF2-40B4-BE49-F238E27FC236}">
                <a16:creationId xmlns:a16="http://schemas.microsoft.com/office/drawing/2014/main" id="{5A50D4F0-98D2-E5EB-B8ED-06767DB53428}"/>
              </a:ext>
            </a:extLst>
          </p:cNvPr>
          <p:cNvSpPr txBox="1">
            <a:spLocks/>
          </p:cNvSpPr>
          <p:nvPr/>
        </p:nvSpPr>
        <p:spPr>
          <a:xfrm>
            <a:off x="892832" y="3427161"/>
            <a:ext cx="1940944" cy="43008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Lema 1.-</a:t>
            </a:r>
          </a:p>
        </p:txBody>
      </p:sp>
    </p:spTree>
    <p:extLst>
      <p:ext uri="{BB962C8B-B14F-4D97-AF65-F5344CB8AC3E}">
        <p14:creationId xmlns:p14="http://schemas.microsoft.com/office/powerpoint/2010/main" val="236094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6E773-AE4A-5604-71D8-0EA24B887010}"/>
              </a:ext>
            </a:extLst>
          </p:cNvPr>
          <p:cNvSpPr>
            <a:spLocks noGrp="1"/>
          </p:cNvSpPr>
          <p:nvPr>
            <p:ph type="title"/>
          </p:nvPr>
        </p:nvSpPr>
        <p:spPr/>
        <p:txBody>
          <a:bodyPr>
            <a:normAutofit fontScale="90000"/>
          </a:bodyPr>
          <a:lstStyle/>
          <a:p>
            <a:r>
              <a:rPr lang="es-ES" dirty="0"/>
              <a:t>Análisis de estabilidad con múltiples lideres estacionarios</a:t>
            </a:r>
          </a:p>
        </p:txBody>
      </p:sp>
      <p:pic>
        <p:nvPicPr>
          <p:cNvPr id="3" name="Imagen 2">
            <a:extLst>
              <a:ext uri="{FF2B5EF4-FFF2-40B4-BE49-F238E27FC236}">
                <a16:creationId xmlns:a16="http://schemas.microsoft.com/office/drawing/2014/main" id="{9D58F6B1-320A-0B96-C908-FE8534A00921}"/>
              </a:ext>
            </a:extLst>
          </p:cNvPr>
          <p:cNvPicPr>
            <a:picLocks noChangeAspect="1"/>
          </p:cNvPicPr>
          <p:nvPr/>
        </p:nvPicPr>
        <p:blipFill>
          <a:blip r:embed="rId2"/>
          <a:stretch>
            <a:fillRect/>
          </a:stretch>
        </p:blipFill>
        <p:spPr>
          <a:xfrm>
            <a:off x="2904226" y="2950369"/>
            <a:ext cx="6096000" cy="612205"/>
          </a:xfrm>
          <a:prstGeom prst="rect">
            <a:avLst/>
          </a:prstGeom>
        </p:spPr>
      </p:pic>
      <p:pic>
        <p:nvPicPr>
          <p:cNvPr id="5" name="Imagen 4">
            <a:extLst>
              <a:ext uri="{FF2B5EF4-FFF2-40B4-BE49-F238E27FC236}">
                <a16:creationId xmlns:a16="http://schemas.microsoft.com/office/drawing/2014/main" id="{CBFD6A17-FAA5-25AA-4E93-054CC9E9D6CE}"/>
              </a:ext>
            </a:extLst>
          </p:cNvPr>
          <p:cNvPicPr>
            <a:picLocks noChangeAspect="1"/>
          </p:cNvPicPr>
          <p:nvPr/>
        </p:nvPicPr>
        <p:blipFill>
          <a:blip r:embed="rId3"/>
          <a:stretch>
            <a:fillRect/>
          </a:stretch>
        </p:blipFill>
        <p:spPr>
          <a:xfrm>
            <a:off x="1646208" y="4265898"/>
            <a:ext cx="8612037" cy="1251458"/>
          </a:xfrm>
          <a:prstGeom prst="rect">
            <a:avLst/>
          </a:prstGeom>
        </p:spPr>
      </p:pic>
      <p:sp>
        <p:nvSpPr>
          <p:cNvPr id="6" name="Marcador de contenido 2">
            <a:extLst>
              <a:ext uri="{FF2B5EF4-FFF2-40B4-BE49-F238E27FC236}">
                <a16:creationId xmlns:a16="http://schemas.microsoft.com/office/drawing/2014/main" id="{1C79840C-BA29-BAA9-5D11-CEE21A312992}"/>
              </a:ext>
            </a:extLst>
          </p:cNvPr>
          <p:cNvSpPr txBox="1">
            <a:spLocks/>
          </p:cNvSpPr>
          <p:nvPr/>
        </p:nvSpPr>
        <p:spPr>
          <a:xfrm>
            <a:off x="1137248" y="2320105"/>
            <a:ext cx="9273396" cy="44446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Considerando un sistema de integrador simple</a:t>
            </a:r>
          </a:p>
        </p:txBody>
      </p:sp>
      <p:sp>
        <p:nvSpPr>
          <p:cNvPr id="7" name="Marcador de contenido 2">
            <a:extLst>
              <a:ext uri="{FF2B5EF4-FFF2-40B4-BE49-F238E27FC236}">
                <a16:creationId xmlns:a16="http://schemas.microsoft.com/office/drawing/2014/main" id="{ABD42E83-CB1A-3960-F3B8-A3CB015D05E4}"/>
              </a:ext>
            </a:extLst>
          </p:cNvPr>
          <p:cNvSpPr txBox="1">
            <a:spLocks/>
          </p:cNvSpPr>
          <p:nvPr/>
        </p:nvSpPr>
        <p:spPr>
          <a:xfrm>
            <a:off x="1137247" y="3815349"/>
            <a:ext cx="9273396" cy="44446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Se usa la ley de control, para conseguir convergencia</a:t>
            </a:r>
          </a:p>
        </p:txBody>
      </p:sp>
    </p:spTree>
    <p:extLst>
      <p:ext uri="{BB962C8B-B14F-4D97-AF65-F5344CB8AC3E}">
        <p14:creationId xmlns:p14="http://schemas.microsoft.com/office/powerpoint/2010/main" val="19466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6AFF0BD-A70B-30A0-88F2-8CAD0236163E}"/>
              </a:ext>
            </a:extLst>
          </p:cNvPr>
          <p:cNvPicPr>
            <a:picLocks noChangeAspect="1"/>
          </p:cNvPicPr>
          <p:nvPr/>
        </p:nvPicPr>
        <p:blipFill>
          <a:blip r:embed="rId2"/>
          <a:stretch>
            <a:fillRect/>
          </a:stretch>
        </p:blipFill>
        <p:spPr>
          <a:xfrm>
            <a:off x="833887" y="2673370"/>
            <a:ext cx="10854905" cy="1511260"/>
          </a:xfrm>
          <a:prstGeom prst="rect">
            <a:avLst/>
          </a:prstGeom>
        </p:spPr>
      </p:pic>
      <p:sp>
        <p:nvSpPr>
          <p:cNvPr id="3" name="Marcador de contenido 2">
            <a:extLst>
              <a:ext uri="{FF2B5EF4-FFF2-40B4-BE49-F238E27FC236}">
                <a16:creationId xmlns:a16="http://schemas.microsoft.com/office/drawing/2014/main" id="{CB60AFFF-751E-C23D-D458-B538465E174F}"/>
              </a:ext>
            </a:extLst>
          </p:cNvPr>
          <p:cNvSpPr txBox="1">
            <a:spLocks/>
          </p:cNvSpPr>
          <p:nvPr/>
        </p:nvSpPr>
        <p:spPr>
          <a:xfrm>
            <a:off x="835323" y="1903161"/>
            <a:ext cx="4572000" cy="760766"/>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600" b="1" dirty="0"/>
              <a:t>Segunda ley de control.-</a:t>
            </a:r>
          </a:p>
        </p:txBody>
      </p:sp>
    </p:spTree>
    <p:extLst>
      <p:ext uri="{BB962C8B-B14F-4D97-AF65-F5344CB8AC3E}">
        <p14:creationId xmlns:p14="http://schemas.microsoft.com/office/powerpoint/2010/main" val="66128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0C046DF1-5F37-08E5-85E7-F0214335BA96}"/>
              </a:ext>
            </a:extLst>
          </p:cNvPr>
          <p:cNvSpPr txBox="1">
            <a:spLocks/>
          </p:cNvSpPr>
          <p:nvPr/>
        </p:nvSpPr>
        <p:spPr>
          <a:xfrm>
            <a:off x="1143000" y="533401"/>
            <a:ext cx="9906000" cy="1382156"/>
          </a:xfrm>
          <a:prstGeom prst="rect">
            <a:avLst/>
          </a:prstGeom>
        </p:spPr>
        <p:txBody>
          <a:bodyPr lIns="91440" tIns="45720" rIns="91440" bIns="45720" anchor="t"/>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s-ES" dirty="0"/>
              <a:t>Topología fija</a:t>
            </a:r>
          </a:p>
        </p:txBody>
      </p:sp>
      <p:sp>
        <p:nvSpPr>
          <p:cNvPr id="5" name="Marcador de contenido 2">
            <a:extLst>
              <a:ext uri="{FF2B5EF4-FFF2-40B4-BE49-F238E27FC236}">
                <a16:creationId xmlns:a16="http://schemas.microsoft.com/office/drawing/2014/main" id="{573A7391-9395-5429-9335-6C833857FB7C}"/>
              </a:ext>
            </a:extLst>
          </p:cNvPr>
          <p:cNvSpPr txBox="1">
            <a:spLocks/>
          </p:cNvSpPr>
          <p:nvPr/>
        </p:nvSpPr>
        <p:spPr>
          <a:xfrm>
            <a:off x="1007851" y="1486217"/>
            <a:ext cx="9273396" cy="44446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El sistema en lazo cerrado está escrito como</a:t>
            </a:r>
          </a:p>
        </p:txBody>
      </p:sp>
      <p:pic>
        <p:nvPicPr>
          <p:cNvPr id="6" name="Imagen 5">
            <a:extLst>
              <a:ext uri="{FF2B5EF4-FFF2-40B4-BE49-F238E27FC236}">
                <a16:creationId xmlns:a16="http://schemas.microsoft.com/office/drawing/2014/main" id="{067510DB-1CD3-A830-24FD-05B691A2305D}"/>
              </a:ext>
            </a:extLst>
          </p:cNvPr>
          <p:cNvPicPr>
            <a:picLocks noChangeAspect="1"/>
          </p:cNvPicPr>
          <p:nvPr/>
        </p:nvPicPr>
        <p:blipFill>
          <a:blip r:embed="rId2"/>
          <a:stretch>
            <a:fillRect/>
          </a:stretch>
        </p:blipFill>
        <p:spPr>
          <a:xfrm>
            <a:off x="2746076" y="2224764"/>
            <a:ext cx="6096000" cy="711942"/>
          </a:xfrm>
          <a:prstGeom prst="rect">
            <a:avLst/>
          </a:prstGeom>
        </p:spPr>
      </p:pic>
      <p:pic>
        <p:nvPicPr>
          <p:cNvPr id="7" name="Imagen 6">
            <a:extLst>
              <a:ext uri="{FF2B5EF4-FFF2-40B4-BE49-F238E27FC236}">
                <a16:creationId xmlns:a16="http://schemas.microsoft.com/office/drawing/2014/main" id="{7344885D-E9B7-D438-1B2D-9DB87FD57A28}"/>
              </a:ext>
            </a:extLst>
          </p:cNvPr>
          <p:cNvPicPr>
            <a:picLocks noChangeAspect="1"/>
          </p:cNvPicPr>
          <p:nvPr/>
        </p:nvPicPr>
        <p:blipFill>
          <a:blip r:embed="rId3"/>
          <a:stretch>
            <a:fillRect/>
          </a:stretch>
        </p:blipFill>
        <p:spPr>
          <a:xfrm>
            <a:off x="1006415" y="3234457"/>
            <a:ext cx="9273396" cy="949804"/>
          </a:xfrm>
          <a:prstGeom prst="rect">
            <a:avLst/>
          </a:prstGeom>
        </p:spPr>
      </p:pic>
      <p:pic>
        <p:nvPicPr>
          <p:cNvPr id="8" name="Imagen 7">
            <a:extLst>
              <a:ext uri="{FF2B5EF4-FFF2-40B4-BE49-F238E27FC236}">
                <a16:creationId xmlns:a16="http://schemas.microsoft.com/office/drawing/2014/main" id="{B494E356-7762-7274-2B0D-E86DF176B551}"/>
              </a:ext>
            </a:extLst>
          </p:cNvPr>
          <p:cNvPicPr>
            <a:picLocks noChangeAspect="1"/>
          </p:cNvPicPr>
          <p:nvPr/>
        </p:nvPicPr>
        <p:blipFill>
          <a:blip r:embed="rId4"/>
          <a:stretch>
            <a:fillRect/>
          </a:stretch>
        </p:blipFill>
        <p:spPr>
          <a:xfrm>
            <a:off x="2746075" y="4531923"/>
            <a:ext cx="6096000" cy="1733550"/>
          </a:xfrm>
          <a:prstGeom prst="rect">
            <a:avLst/>
          </a:prstGeom>
        </p:spPr>
      </p:pic>
    </p:spTree>
    <p:extLst>
      <p:ext uri="{BB962C8B-B14F-4D97-AF65-F5344CB8AC3E}">
        <p14:creationId xmlns:p14="http://schemas.microsoft.com/office/powerpoint/2010/main" val="267460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9EF29F6-3992-D5E7-5CB2-165DFE9447D6}"/>
              </a:ext>
            </a:extLst>
          </p:cNvPr>
          <p:cNvPicPr>
            <a:picLocks noChangeAspect="1"/>
          </p:cNvPicPr>
          <p:nvPr/>
        </p:nvPicPr>
        <p:blipFill>
          <a:blip r:embed="rId2"/>
          <a:stretch>
            <a:fillRect/>
          </a:stretch>
        </p:blipFill>
        <p:spPr>
          <a:xfrm>
            <a:off x="1006416" y="2169114"/>
            <a:ext cx="9906000" cy="1901545"/>
          </a:xfrm>
          <a:prstGeom prst="rect">
            <a:avLst/>
          </a:prstGeom>
        </p:spPr>
      </p:pic>
    </p:spTree>
    <p:extLst>
      <p:ext uri="{BB962C8B-B14F-4D97-AF65-F5344CB8AC3E}">
        <p14:creationId xmlns:p14="http://schemas.microsoft.com/office/powerpoint/2010/main" val="74658197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AngleLinesVTI</vt:lpstr>
      <vt:lpstr>Control de contención</vt:lpstr>
      <vt:lpstr>¿DE Qué TRATA?</vt:lpstr>
      <vt:lpstr>Definiciones útiles</vt:lpstr>
      <vt:lpstr>Presentación de PowerPoint</vt:lpstr>
      <vt:lpstr>Presentación de PowerPoint</vt:lpstr>
      <vt:lpstr>Análisis de estabilidad con múltiples lideres estacionarios</vt:lpstr>
      <vt:lpstr>Presentación de PowerPoint</vt:lpstr>
      <vt:lpstr>Presentación de PowerPoint</vt:lpstr>
      <vt:lpstr>Presentación de PowerPoint</vt:lpstr>
      <vt:lpstr>Presentación de PowerPoint</vt:lpstr>
      <vt:lpstr>Topología cambiante</vt:lpstr>
      <vt:lpstr>Presentación de PowerPoint</vt:lpstr>
      <vt:lpstr>Observaciones importantes</vt:lpstr>
      <vt:lpstr>Presentación de PowerPoint</vt:lpstr>
      <vt:lpstr>Análisis de estabilidad con múltiples lideres dinámicos</vt:lpstr>
      <vt:lpstr>Topología fija</vt:lpstr>
      <vt:lpstr>Presentación de PowerPoint</vt:lpstr>
      <vt:lpstr>Topología cambiante</vt:lpstr>
      <vt:lpstr>Observaciones importantes</vt:lpstr>
      <vt:lpstr>Presentación de PowerPoint</vt:lpstr>
      <vt:lpstr>Presentación de PowerPoint</vt:lpstr>
      <vt:lpstr>Conclusiones</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456</cp:revision>
  <dcterms:created xsi:type="dcterms:W3CDTF">2024-08-06T21:21:31Z</dcterms:created>
  <dcterms:modified xsi:type="dcterms:W3CDTF">2024-08-19T19:11:28Z</dcterms:modified>
</cp:coreProperties>
</file>