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73" r:id="rId8"/>
    <p:sldId id="281" r:id="rId9"/>
    <p:sldId id="261" r:id="rId10"/>
    <p:sldId id="283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4" r:id="rId21"/>
    <p:sldId id="292" r:id="rId22"/>
    <p:sldId id="293" r:id="rId23"/>
    <p:sldId id="263" r:id="rId24"/>
    <p:sldId id="280" r:id="rId25"/>
    <p:sldId id="264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6C356-D60D-FBBD-8B1A-FD35C20CC232}" v="679" dt="2024-08-11T04:50:37.731"/>
    <p1510:client id="{A21AEF4D-4C23-FAEF-BB90-6A66DB3A76CE}" v="268" dt="2024-08-09T16:42:17.024"/>
    <p1510:client id="{D7936BC4-D6FD-832E-EA1A-A68691054216}" v="752" dt="2024-08-11T01:25:52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7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5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4560" y="1239078"/>
            <a:ext cx="7802880" cy="3231543"/>
          </a:xfrm>
        </p:spPr>
        <p:txBody>
          <a:bodyPr>
            <a:normAutofit fontScale="90000"/>
          </a:bodyPr>
          <a:lstStyle/>
          <a:p>
            <a:r>
              <a:rPr lang="es-ES" dirty="0"/>
              <a:t>Control de contención</a:t>
            </a:r>
            <a:br>
              <a:rPr lang="es-ES" dirty="0"/>
            </a:br>
            <a:r>
              <a:rPr lang="es-ES" dirty="0"/>
              <a:t>integradores dobles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4124" y="4632096"/>
            <a:ext cx="9420621" cy="1245243"/>
          </a:xfrm>
        </p:spPr>
        <p:txBody>
          <a:bodyPr anchor="ctr">
            <a:normAutofit/>
          </a:bodyPr>
          <a:lstStyle/>
          <a:p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Cao, Y., Stuart, D., Ren, W., &amp;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Meng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, Z. (2010).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Distributed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containment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 control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for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multiple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autonomous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vehicles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with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double-integrator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dynamics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: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Algorithms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 and </a:t>
            </a:r>
            <a:r>
              <a:rPr lang="es-ES" sz="1000" b="0" dirty="0" err="1">
                <a:solidFill>
                  <a:srgbClr val="FF0000"/>
                </a:solidFill>
                <a:ea typeface="+mn-lt"/>
                <a:cs typeface="+mn-lt"/>
              </a:rPr>
              <a:t>experiments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. </a:t>
            </a:r>
            <a:r>
              <a:rPr lang="es-ES" sz="1000" b="0" i="1" dirty="0">
                <a:solidFill>
                  <a:srgbClr val="FF0000"/>
                </a:solidFill>
                <a:ea typeface="+mn-lt"/>
                <a:cs typeface="+mn-lt"/>
              </a:rPr>
              <a:t>IEEE </a:t>
            </a:r>
            <a:r>
              <a:rPr lang="es-ES" sz="1000" b="0" i="1" dirty="0" err="1">
                <a:solidFill>
                  <a:srgbClr val="FF0000"/>
                </a:solidFill>
                <a:ea typeface="+mn-lt"/>
                <a:cs typeface="+mn-lt"/>
              </a:rPr>
              <a:t>Transactions</a:t>
            </a:r>
            <a:r>
              <a:rPr lang="es-ES" sz="1000" b="0" i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s-ES" sz="1000" b="0" i="1" dirty="0" err="1">
                <a:solidFill>
                  <a:srgbClr val="FF0000"/>
                </a:solidFill>
                <a:ea typeface="+mn-lt"/>
                <a:cs typeface="+mn-lt"/>
              </a:rPr>
              <a:t>on</a:t>
            </a:r>
            <a:r>
              <a:rPr lang="es-ES" sz="1000" b="0" i="1" dirty="0">
                <a:solidFill>
                  <a:srgbClr val="FF0000"/>
                </a:solidFill>
                <a:ea typeface="+mn-lt"/>
                <a:cs typeface="+mn-lt"/>
              </a:rPr>
              <a:t> Control </a:t>
            </a:r>
            <a:r>
              <a:rPr lang="es-ES" sz="1000" b="0" i="1" dirty="0" err="1">
                <a:solidFill>
                  <a:srgbClr val="FF0000"/>
                </a:solidFill>
                <a:ea typeface="+mn-lt"/>
                <a:cs typeface="+mn-lt"/>
              </a:rPr>
              <a:t>Systems</a:t>
            </a:r>
            <a:r>
              <a:rPr lang="es-ES" sz="1000" b="0" i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s-ES" sz="1000" b="0" i="1" dirty="0" err="1">
                <a:solidFill>
                  <a:srgbClr val="FF0000"/>
                </a:solidFill>
                <a:ea typeface="+mn-lt"/>
                <a:cs typeface="+mn-lt"/>
              </a:rPr>
              <a:t>Technology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, </a:t>
            </a:r>
            <a:r>
              <a:rPr lang="es-ES" sz="1000" b="0" i="1" dirty="0">
                <a:solidFill>
                  <a:srgbClr val="FF0000"/>
                </a:solidFill>
                <a:ea typeface="+mn-lt"/>
                <a:cs typeface="+mn-lt"/>
              </a:rPr>
              <a:t>19</a:t>
            </a:r>
            <a:r>
              <a:rPr lang="es-ES" sz="1000" b="0" dirty="0">
                <a:solidFill>
                  <a:srgbClr val="FF0000"/>
                </a:solidFill>
                <a:ea typeface="+mn-lt"/>
                <a:cs typeface="+mn-lt"/>
              </a:rPr>
              <a:t>(4), 929-938.</a:t>
            </a:r>
            <a:endParaRPr lang="es-E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334EA-BC6D-11FE-3E0E-B9A18F71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Lideres con velocidad Idéntica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6C08BC5B-68C8-AB01-D84E-3B5CDD6D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79997"/>
            <a:ext cx="6096000" cy="26980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8D5E85D-9A72-1DB3-C782-D7AD2EAF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23" y="5137971"/>
            <a:ext cx="6096000" cy="6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3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6622520-8F17-7C7A-6772-B0A86691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2" y="2164898"/>
            <a:ext cx="11013056" cy="25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1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399F18-8E97-78DD-2BC4-BB18B8CF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s-ES" dirty="0"/>
              <a:t>Observaciones importantes</a:t>
            </a:r>
          </a:p>
        </p:txBody>
      </p:sp>
      <p:pic>
        <p:nvPicPr>
          <p:cNvPr id="5" name="Picture 4" descr="Jaque mate en una partida de ajedrez">
            <a:extLst>
              <a:ext uri="{FF2B5EF4-FFF2-40B4-BE49-F238E27FC236}">
                <a16:creationId xmlns:a16="http://schemas.microsoft.com/office/drawing/2014/main" id="{FD21EAB0-9E5E-7EF2-BE1F-BE6E0316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45" r="26676" b="-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722B9-5466-EF70-E56F-CE88AE4D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Debido a la topología cambiante todos los seguidores podrían no poder converger al casco convexo formado por los lideres en espacios de altas dimensiones</a:t>
            </a:r>
          </a:p>
          <a:p>
            <a:r>
              <a:rPr lang="es-ES" dirty="0"/>
              <a:t>Esto implica que la secuencia cambiante juega un papel importante en la convergencia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0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AC42FD4C-9534-1699-138D-B46FD519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951963"/>
            <a:ext cx="6096000" cy="957167"/>
          </a:xfrm>
          <a:prstGeom prst="rect">
            <a:avLst/>
          </a:prstGeom>
        </p:spPr>
      </p:pic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319CA466-2446-B26B-26D2-A0F672DF1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95" y="2608953"/>
            <a:ext cx="6096000" cy="12233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229D27-ED8F-191B-C061-A46742E0C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245" y="2080586"/>
            <a:ext cx="7274943" cy="2381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135C6C-1984-1A86-2A63-C58A44B74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311" y="5621011"/>
            <a:ext cx="6096000" cy="353614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126C00F1-3838-E406-4D30-A88DA5152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906" y="4127570"/>
            <a:ext cx="6096000" cy="1190784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AA41B3D-2533-B3DC-8D14-EBD1088EAB04}"/>
              </a:ext>
            </a:extLst>
          </p:cNvPr>
          <p:cNvSpPr txBox="1">
            <a:spLocks/>
          </p:cNvSpPr>
          <p:nvPr/>
        </p:nvSpPr>
        <p:spPr>
          <a:xfrm>
            <a:off x="1007852" y="508558"/>
            <a:ext cx="9273396" cy="44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Se propone el siguiente algoritmo de control de contención de tiempo finito</a:t>
            </a:r>
          </a:p>
        </p:txBody>
      </p:sp>
    </p:spTree>
    <p:extLst>
      <p:ext uri="{BB962C8B-B14F-4D97-AF65-F5344CB8AC3E}">
        <p14:creationId xmlns:p14="http://schemas.microsoft.com/office/powerpoint/2010/main" val="236503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746B4A9-F03E-A0F8-4802-37F7FFC9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6" y="2655000"/>
            <a:ext cx="11056188" cy="15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57D941D9-5195-1B98-8FC9-D1888D69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36" y="791653"/>
            <a:ext cx="5200650" cy="4095750"/>
          </a:xfrm>
          <a:prstGeom prst="rect">
            <a:avLst/>
          </a:prstGeom>
        </p:spPr>
      </p:pic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3309F1C1-13B5-B2BF-0C51-1434A9C2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71" y="795248"/>
            <a:ext cx="5200650" cy="4095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452B54-0847-1ADC-D1EA-DF6BBD017383}"/>
              </a:ext>
            </a:extLst>
          </p:cNvPr>
          <p:cNvSpPr txBox="1"/>
          <p:nvPr/>
        </p:nvSpPr>
        <p:spPr>
          <a:xfrm>
            <a:off x="1146267" y="4893856"/>
            <a:ext cx="42256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3.- Trayectorias usando la ley de control para tiempo no finito y topología fija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1540BD-E04A-2DB8-FA52-4FC2ED942DA6}"/>
              </a:ext>
            </a:extLst>
          </p:cNvPr>
          <p:cNvSpPr txBox="1"/>
          <p:nvPr/>
        </p:nvSpPr>
        <p:spPr>
          <a:xfrm>
            <a:off x="6595285" y="4893855"/>
            <a:ext cx="42256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4.- Trayectorias usando la ley de control para tiempo finito y topología fija</a:t>
            </a:r>
          </a:p>
        </p:txBody>
      </p:sp>
    </p:spTree>
    <p:extLst>
      <p:ext uri="{BB962C8B-B14F-4D97-AF65-F5344CB8AC3E}">
        <p14:creationId xmlns:p14="http://schemas.microsoft.com/office/powerpoint/2010/main" val="330517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334EA-BC6D-11FE-3E0E-B9A18F71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Lideres con velocidades no Idéntica</a:t>
            </a:r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3BEB41B3-07D6-6E22-0D59-89685031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16504"/>
            <a:ext cx="6096000" cy="2716389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873DA78-0055-D142-AF2D-595D3536A6BF}"/>
              </a:ext>
            </a:extLst>
          </p:cNvPr>
          <p:cNvSpPr txBox="1">
            <a:spLocks/>
          </p:cNvSpPr>
          <p:nvPr/>
        </p:nvSpPr>
        <p:spPr>
          <a:xfrm>
            <a:off x="1137248" y="1917539"/>
            <a:ext cx="9273396" cy="44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Se propone el siguiente algoritmo de control de contención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F00B507-165B-7E5C-A06F-DFEFDBF3DF4E}"/>
              </a:ext>
            </a:extLst>
          </p:cNvPr>
          <p:cNvSpPr txBox="1">
            <a:spLocks/>
          </p:cNvSpPr>
          <p:nvPr/>
        </p:nvSpPr>
        <p:spPr>
          <a:xfrm>
            <a:off x="1137247" y="5238708"/>
            <a:ext cx="9273396" cy="44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Bajo el cual se puede reescribir el sistema como: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166B51-05D0-7627-0BA4-FEB5129D7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98" y="5678042"/>
            <a:ext cx="6096000" cy="4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6A30C2-977F-EA16-FDA7-96B9D86A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5" y="1876969"/>
            <a:ext cx="10725509" cy="31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4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24706E8B-D553-3372-BE0C-21DF3A59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015" y="1381125"/>
            <a:ext cx="5200650" cy="40957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044BBE5-E868-0B14-24E1-C911DA07BAF2}"/>
              </a:ext>
            </a:extLst>
          </p:cNvPr>
          <p:cNvSpPr txBox="1"/>
          <p:nvPr/>
        </p:nvSpPr>
        <p:spPr>
          <a:xfrm>
            <a:off x="3978606" y="5483327"/>
            <a:ext cx="42256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5.- Trayectorias usando la ley de control para lideres con velocidades no idénticas y topología fija</a:t>
            </a:r>
          </a:p>
        </p:txBody>
      </p:sp>
    </p:spTree>
    <p:extLst>
      <p:ext uri="{BB962C8B-B14F-4D97-AF65-F5344CB8AC3E}">
        <p14:creationId xmlns:p14="http://schemas.microsoft.com/office/powerpoint/2010/main" val="217255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DEDD8-B3AB-A3AF-6040-35519C69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experimental</a:t>
            </a:r>
          </a:p>
        </p:txBody>
      </p:sp>
      <p:pic>
        <p:nvPicPr>
          <p:cNvPr id="3" name="Imagen 2" descr="Imagen que contiene artículos, caja, tabla, diferente&#10;&#10;Descripción generada automáticamente">
            <a:extLst>
              <a:ext uri="{FF2B5EF4-FFF2-40B4-BE49-F238E27FC236}">
                <a16:creationId xmlns:a16="http://schemas.microsoft.com/office/drawing/2014/main" id="{7256CCCA-8EC7-1BA2-9BE2-BDFED091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33" y="1920726"/>
            <a:ext cx="5124450" cy="3476625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8145D3-B39F-A3DF-D177-AF66CF5BD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45" y="2737269"/>
            <a:ext cx="3215136" cy="13690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ED78C7-9532-3CC6-2BD2-E1F970BB55F3}"/>
              </a:ext>
            </a:extLst>
          </p:cNvPr>
          <p:cNvSpPr txBox="1"/>
          <p:nvPr/>
        </p:nvSpPr>
        <p:spPr>
          <a:xfrm>
            <a:off x="1591965" y="5382685"/>
            <a:ext cx="4225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6.- Robots usados para la implementación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DC99E5-FAFC-6F9D-F1C1-84162176AB08}"/>
              </a:ext>
            </a:extLst>
          </p:cNvPr>
          <p:cNvSpPr txBox="1"/>
          <p:nvPr/>
        </p:nvSpPr>
        <p:spPr>
          <a:xfrm>
            <a:off x="6954719" y="4261251"/>
            <a:ext cx="4225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7.- Topología fija usada </a:t>
            </a:r>
          </a:p>
        </p:txBody>
      </p:sp>
    </p:spTree>
    <p:extLst>
      <p:ext uri="{BB962C8B-B14F-4D97-AF65-F5344CB8AC3E}">
        <p14:creationId xmlns:p14="http://schemas.microsoft.com/office/powerpoint/2010/main" val="417913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19ADD-18C7-5C6D-6A4C-DCF78217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Walbaum Display Light"/>
                <a:cs typeface="Calibri"/>
              </a:rPr>
              <a:t>¿DE Qué TRATA?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715A8-AD9A-094D-9991-48DD2436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Control de contención distribuido para dinámica de integradores dobles con lideres estacionarios y dinámicos</a:t>
            </a:r>
          </a:p>
          <a:p>
            <a:r>
              <a:rPr lang="es-ES" dirty="0"/>
              <a:t>Propone un algoritmo de control de contención y estudia las condiciones de la topología y de las ganancias de control para garantizar contención asintótica en cualquier espacio dimensional (bajo topologías fijas)</a:t>
            </a:r>
          </a:p>
          <a:p>
            <a:r>
              <a:rPr lang="es-ES" dirty="0"/>
              <a:t>Para lideres dinámicos, estudia los casos con velocidades idénticas (topologías cambiantes y fijas) y no idénticas (topología fija)</a:t>
            </a:r>
          </a:p>
          <a:p>
            <a:r>
              <a:rPr lang="es-ES" dirty="0"/>
              <a:t>Resultados experimentales</a:t>
            </a:r>
          </a:p>
          <a:p>
            <a:endParaRPr lang="es-ES" dirty="0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33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38AB6-FE8C-C7E6-0A77-EF5B35E6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los robots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779D9-F72F-4275-D6DA-BC5C917B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Pueden calcular su posición y orientación basándose en </a:t>
            </a:r>
            <a:r>
              <a:rPr lang="es-ES" dirty="0" err="1"/>
              <a:t>encoders</a:t>
            </a:r>
            <a:endParaRPr lang="es-ES" dirty="0"/>
          </a:p>
          <a:p>
            <a:r>
              <a:rPr lang="es-ES" dirty="0"/>
              <a:t>Tienen un control por capas, la de primera es responsable de la topología. La capa baja es responsable de adquisición de datos de los sensores y un control PID, donde comandos de </a:t>
            </a:r>
            <a:r>
              <a:rPr lang="es-ES"/>
              <a:t>velocidades lineales y rotacionales son generados y ejecutados.</a:t>
            </a:r>
          </a:p>
          <a:p>
            <a:r>
              <a:rPr lang="es-ES" dirty="0"/>
              <a:t>Están modelados como robots no holónimos </a:t>
            </a:r>
          </a:p>
        </p:txBody>
      </p:sp>
    </p:spTree>
    <p:extLst>
      <p:ext uri="{BB962C8B-B14F-4D97-AF65-F5344CB8AC3E}">
        <p14:creationId xmlns:p14="http://schemas.microsoft.com/office/powerpoint/2010/main" val="393813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radial&#10;&#10;Descripción generada automáticamente">
            <a:extLst>
              <a:ext uri="{FF2B5EF4-FFF2-40B4-BE49-F238E27FC236}">
                <a16:creationId xmlns:a16="http://schemas.microsoft.com/office/drawing/2014/main" id="{48AE1DBC-71C1-A014-69AD-47C1A700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00" y="1002012"/>
            <a:ext cx="5162550" cy="3933825"/>
          </a:xfrm>
          <a:prstGeom prst="rect">
            <a:avLst/>
          </a:prstGeom>
        </p:spPr>
      </p:pic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EF4D4F3-24B7-11D5-E82F-F7933F59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68" y="991230"/>
            <a:ext cx="5162550" cy="39338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9925CC-8A69-085F-ABFA-AFF7BA83B548}"/>
              </a:ext>
            </a:extLst>
          </p:cNvPr>
          <p:cNvSpPr txBox="1"/>
          <p:nvPr/>
        </p:nvSpPr>
        <p:spPr>
          <a:xfrm>
            <a:off x="1548833" y="5080761"/>
            <a:ext cx="42256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8.- Trayectorias utilizadas con el control de contención para lideres con velocidades idénticas durante los primeros 25 segundos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CE8F6E-F7D5-4B36-98E3-C1D0D7F810A9}"/>
              </a:ext>
            </a:extLst>
          </p:cNvPr>
          <p:cNvSpPr txBox="1"/>
          <p:nvPr/>
        </p:nvSpPr>
        <p:spPr>
          <a:xfrm>
            <a:off x="6868455" y="5080760"/>
            <a:ext cx="42256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9.- Trayectorias utilizadas con el control de contención para lideres con velocidades idénticas de 25 a 50 segundos</a:t>
            </a:r>
          </a:p>
        </p:txBody>
      </p:sp>
    </p:spTree>
    <p:extLst>
      <p:ext uri="{BB962C8B-B14F-4D97-AF65-F5344CB8AC3E}">
        <p14:creationId xmlns:p14="http://schemas.microsoft.com/office/powerpoint/2010/main" val="226097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radial&#10;&#10;Descripción generada automáticamente">
            <a:extLst>
              <a:ext uri="{FF2B5EF4-FFF2-40B4-BE49-F238E27FC236}">
                <a16:creationId xmlns:a16="http://schemas.microsoft.com/office/drawing/2014/main" id="{A0336ABE-9B30-D288-876A-185A2B07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00" y="1174541"/>
            <a:ext cx="5162550" cy="3933825"/>
          </a:xfrm>
          <a:prstGeom prst="rect">
            <a:avLst/>
          </a:prstGeom>
        </p:spPr>
      </p:pic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D49DF46-EB9F-9ED9-FEA9-38BAEDCC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94" y="1163758"/>
            <a:ext cx="5162550" cy="39338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EEB2534-BD48-469C-91DA-609CB065D6C8}"/>
              </a:ext>
            </a:extLst>
          </p:cNvPr>
          <p:cNvSpPr txBox="1"/>
          <p:nvPr/>
        </p:nvSpPr>
        <p:spPr>
          <a:xfrm>
            <a:off x="1548833" y="5080761"/>
            <a:ext cx="42256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10.- Trayectorias utilizadas con el control de contención para lideres con velocidades no idénticas durante los primeros 25 segundos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8FB89F-F062-75DF-4CBD-AA9C82B8D9AF}"/>
              </a:ext>
            </a:extLst>
          </p:cNvPr>
          <p:cNvSpPr txBox="1"/>
          <p:nvPr/>
        </p:nvSpPr>
        <p:spPr>
          <a:xfrm>
            <a:off x="6724681" y="5109515"/>
            <a:ext cx="42256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11.- Trayectorias utilizadas con el control de contención para lideres con velocidades no idénticas de los 25 a 50 segundos</a:t>
            </a:r>
          </a:p>
        </p:txBody>
      </p:sp>
    </p:spTree>
    <p:extLst>
      <p:ext uri="{BB962C8B-B14F-4D97-AF65-F5344CB8AC3E}">
        <p14:creationId xmlns:p14="http://schemas.microsoft.com/office/powerpoint/2010/main" val="389845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9FCAA-0262-E3AC-17BC-9370011D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422F1-FD3B-1C2C-135F-965AE1A9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Se estudió el control de contención distribuido para dinámicas de doble integrador con líderes tanto estacionarios como dinámicos.</a:t>
            </a:r>
          </a:p>
          <a:p>
            <a:r>
              <a:rPr lang="es-ES" dirty="0">
                <a:ea typeface="+mn-lt"/>
                <a:cs typeface="+mn-lt"/>
              </a:rPr>
              <a:t>Se propuso un algoritmo de control de contención distribuido en presencia de múltiples líderes estacionarios, presentando condiciones sobre la topología de la red y las ganancias de control para garantizar el control de contención asintótico.</a:t>
            </a:r>
          </a:p>
          <a:p>
            <a:r>
              <a:rPr lang="es-ES" dirty="0">
                <a:ea typeface="+mn-lt"/>
                <a:cs typeface="+mn-lt"/>
              </a:rPr>
              <a:t>Se propusieron dos algoritmos de control de contención distribuido en presencia de múltiples líderes dinámicos con velocidad idéntica, uno para el control de contención asintótico y otro para el control de contención en tiempo finito.</a:t>
            </a:r>
          </a:p>
        </p:txBody>
      </p:sp>
    </p:spTree>
    <p:extLst>
      <p:ext uri="{BB962C8B-B14F-4D97-AF65-F5344CB8AC3E}">
        <p14:creationId xmlns:p14="http://schemas.microsoft.com/office/powerpoint/2010/main" val="4194226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9FCAA-0262-E3AC-17BC-9370011D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422F1-FD3B-1C2C-135F-965AE1A9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Para líderes dinámicos con velocidades no idénticas, se propuso un algoritmo de control de contención distribuido y se derivaron condiciones suficientes sobre la topología de la red y las ganancias de control para garantizar el control de contención asintótico.</a:t>
            </a:r>
          </a:p>
          <a:p>
            <a:r>
              <a:rPr lang="es-ES" dirty="0">
                <a:ea typeface="+mn-lt"/>
                <a:cs typeface="+mn-lt"/>
              </a:rPr>
              <a:t>Se proporcionaron resultados de simulación y resultados experimentales en una plataforma de robots múltiples para mostrar la efectividad de algunos resultados teóricos.</a:t>
            </a:r>
          </a:p>
        </p:txBody>
      </p:sp>
    </p:spTree>
    <p:extLst>
      <p:ext uri="{BB962C8B-B14F-4D97-AF65-F5344CB8AC3E}">
        <p14:creationId xmlns:p14="http://schemas.microsoft.com/office/powerpoint/2010/main" val="2794691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97BED0-8293-6B26-51FE-27EF875002F9}"/>
              </a:ext>
            </a:extLst>
          </p:cNvPr>
          <p:cNvSpPr txBox="1"/>
          <p:nvPr/>
        </p:nvSpPr>
        <p:spPr>
          <a:xfrm>
            <a:off x="2138680" y="3144519"/>
            <a:ext cx="7889838" cy="25801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cxnSp>
        <p:nvCxnSpPr>
          <p:cNvPr id="47" name="Straight Connector 22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9882" y="0"/>
            <a:ext cx="4318598" cy="13371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87595" y="0"/>
            <a:ext cx="1466711" cy="68580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6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82080" y="4171575"/>
            <a:ext cx="5739800" cy="2686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8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96432" y="1116305"/>
            <a:ext cx="1895568" cy="57416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0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78150" y="4219"/>
            <a:ext cx="3227294" cy="30814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2">
            <a:extLst>
              <a:ext uri="{FF2B5EF4-FFF2-40B4-BE49-F238E27FC236}">
                <a16:creationId xmlns:a16="http://schemas.microsoft.com/office/drawing/2014/main" id="{6BD75F78-4912-4FB5-834D-1817BF0A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56" y="4619"/>
            <a:ext cx="2771388" cy="7738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9880" y="5342966"/>
            <a:ext cx="8964704" cy="15150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21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F5161-F94D-5CC6-DA67-8E76106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Definiciones útiles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EC58B3-F5CC-AE3B-CF43-686B0B07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51" y="2701349"/>
            <a:ext cx="10351698" cy="109586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FEF01B1-C59E-3D11-0631-195BD679C595}"/>
              </a:ext>
            </a:extLst>
          </p:cNvPr>
          <p:cNvSpPr txBox="1">
            <a:spLocks/>
          </p:cNvSpPr>
          <p:nvPr/>
        </p:nvSpPr>
        <p:spPr>
          <a:xfrm>
            <a:off x="921588" y="2061313"/>
            <a:ext cx="1940944" cy="43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Definición 1.-</a:t>
            </a:r>
          </a:p>
        </p:txBody>
      </p:sp>
    </p:spTree>
    <p:extLst>
      <p:ext uri="{BB962C8B-B14F-4D97-AF65-F5344CB8AC3E}">
        <p14:creationId xmlns:p14="http://schemas.microsoft.com/office/powerpoint/2010/main" val="16110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4797B66-A53A-4222-69A1-DC706E62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83" y="1719593"/>
            <a:ext cx="10696754" cy="3160021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9A92E13-3044-46FC-9F9D-DA94AD7500E2}"/>
              </a:ext>
            </a:extLst>
          </p:cNvPr>
          <p:cNvSpPr txBox="1">
            <a:spLocks/>
          </p:cNvSpPr>
          <p:nvPr/>
        </p:nvSpPr>
        <p:spPr>
          <a:xfrm>
            <a:off x="964720" y="1112407"/>
            <a:ext cx="1940944" cy="43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Definición 2.-</a:t>
            </a:r>
          </a:p>
        </p:txBody>
      </p:sp>
    </p:spTree>
    <p:extLst>
      <p:ext uri="{BB962C8B-B14F-4D97-AF65-F5344CB8AC3E}">
        <p14:creationId xmlns:p14="http://schemas.microsoft.com/office/powerpoint/2010/main" val="366022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6E773-AE4A-5604-71D8-0EA24B88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Análisis de estabilidad con múltiples lideres estacionarios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C79840C-BA29-BAA9-5D11-CEE21A312992}"/>
              </a:ext>
            </a:extLst>
          </p:cNvPr>
          <p:cNvSpPr txBox="1">
            <a:spLocks/>
          </p:cNvSpPr>
          <p:nvPr/>
        </p:nvSpPr>
        <p:spPr>
          <a:xfrm>
            <a:off x="1137248" y="2320105"/>
            <a:ext cx="9273396" cy="44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Considerando un sistema de integrador doble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2F42465C-F6EF-F1D2-FE99-D9C62FBB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9" y="2721836"/>
            <a:ext cx="6096000" cy="695459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E30FC1EE-9D64-79BD-F7AA-09E83BBD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443" y="4148789"/>
            <a:ext cx="6096000" cy="1681184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8835DFA-C1F8-BC7E-B9EC-8AF83B5F7DF9}"/>
              </a:ext>
            </a:extLst>
          </p:cNvPr>
          <p:cNvSpPr txBox="1">
            <a:spLocks/>
          </p:cNvSpPr>
          <p:nvPr/>
        </p:nvSpPr>
        <p:spPr>
          <a:xfrm>
            <a:off x="1137247" y="3570935"/>
            <a:ext cx="9273396" cy="44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Se propone la siguiente ley de control</a:t>
            </a:r>
          </a:p>
        </p:txBody>
      </p:sp>
    </p:spTree>
    <p:extLst>
      <p:ext uri="{BB962C8B-B14F-4D97-AF65-F5344CB8AC3E}">
        <p14:creationId xmlns:p14="http://schemas.microsoft.com/office/powerpoint/2010/main" val="19466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EF3D08-AE2F-4C42-8A6B-B5F3B7FA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04" y="2220807"/>
            <a:ext cx="11559395" cy="15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8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4485A-E72D-4A42-B98E-2B7CD479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Observaciones importantes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560BE-4B03-416B-699B-664D8604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0120"/>
            <a:ext cx="9906000" cy="4024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Aunque en la demostración se asumió que los agentes estaban en 1-D. Es aplicable a mayores dimensiones</a:t>
            </a:r>
          </a:p>
          <a:p>
            <a:r>
              <a:rPr lang="es-ES" dirty="0"/>
              <a:t>El sistema en lazo cerrado es independiente del  marco de coordenadas inerciales que se elija, Entonces, los seguidores convergirán a la </a:t>
            </a:r>
            <a:r>
              <a:rPr lang="es-ES"/>
              <a:t>intersección</a:t>
            </a:r>
            <a:r>
              <a:rPr lang="es-ES" dirty="0"/>
              <a:t> del mínimo </a:t>
            </a:r>
            <a:r>
              <a:rPr lang="es-ES" err="1"/>
              <a:t>hiperrectángulo</a:t>
            </a:r>
            <a:r>
              <a:rPr lang="es-ES" dirty="0"/>
              <a:t> que contiene a los lideres</a:t>
            </a:r>
          </a:p>
          <a:p>
            <a:r>
              <a:rPr lang="es-ES" dirty="0"/>
              <a:t>Este mínimo </a:t>
            </a:r>
            <a:r>
              <a:rPr lang="es-ES" dirty="0" err="1"/>
              <a:t>hiperrectángulo</a:t>
            </a:r>
            <a:r>
              <a:rPr lang="es-ES" dirty="0"/>
              <a:t> es el casco convexo formado por los líderes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56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D91B7E2-DB47-922C-238D-4A1F052F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7" y="939830"/>
            <a:ext cx="5305425" cy="3971925"/>
          </a:xfrm>
          <a:prstGeom prst="rect">
            <a:avLst/>
          </a:prstGeom>
        </p:spPr>
      </p:pic>
      <p:pic>
        <p:nvPicPr>
          <p:cNvPr id="3" name="Imagen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0E9D01C9-8FA6-4868-C4A9-5B8DB241A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15" y="957801"/>
            <a:ext cx="5305425" cy="39719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D2A6CFA-8DAE-0B65-E5BA-521B6293B162}"/>
              </a:ext>
            </a:extLst>
          </p:cNvPr>
          <p:cNvSpPr txBox="1"/>
          <p:nvPr/>
        </p:nvSpPr>
        <p:spPr>
          <a:xfrm>
            <a:off x="786833" y="4922611"/>
            <a:ext cx="42256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1.- Trayectorias lideres estacionarios con topología fija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DEFCBB-D9D7-7FD1-3767-AA08383F18F4}"/>
              </a:ext>
            </a:extLst>
          </p:cNvPr>
          <p:cNvSpPr txBox="1"/>
          <p:nvPr/>
        </p:nvSpPr>
        <p:spPr>
          <a:xfrm>
            <a:off x="6638417" y="4922610"/>
            <a:ext cx="42256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FIG. 2.- Trayectorias lideres estacionarios con topología cambiante</a:t>
            </a:r>
          </a:p>
        </p:txBody>
      </p:sp>
    </p:spTree>
    <p:extLst>
      <p:ext uri="{BB962C8B-B14F-4D97-AF65-F5344CB8AC3E}">
        <p14:creationId xmlns:p14="http://schemas.microsoft.com/office/powerpoint/2010/main" val="46173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96EABF-579F-4307-8952-0490508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Flechas yendo arriba">
            <a:extLst>
              <a:ext uri="{FF2B5EF4-FFF2-40B4-BE49-F238E27FC236}">
                <a16:creationId xmlns:a16="http://schemas.microsoft.com/office/drawing/2014/main" id="{969EE902-EC48-4812-ED13-ABBBAB80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861" r="8" b="5807"/>
          <a:stretch/>
        </p:blipFill>
        <p:spPr>
          <a:xfrm>
            <a:off x="-33559" y="-3643"/>
            <a:ext cx="12225558" cy="6861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33D9D3E-2FB8-42AA-B5E5-1EAB4DA9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3556" y="-14280"/>
            <a:ext cx="4615080" cy="687227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2170935 w 5594726"/>
              <a:gd name="connsiteY0" fmla="*/ 0 h 6868625"/>
              <a:gd name="connsiteX1" fmla="*/ 5594726 w 5594726"/>
              <a:gd name="connsiteY1" fmla="*/ 0 h 6868625"/>
              <a:gd name="connsiteX2" fmla="*/ 5594726 w 5594726"/>
              <a:gd name="connsiteY2" fmla="*/ 6868625 h 6868625"/>
              <a:gd name="connsiteX3" fmla="*/ 0 w 5594726"/>
              <a:gd name="connsiteY3" fmla="*/ 6865085 h 6868625"/>
              <a:gd name="connsiteX4" fmla="*/ 2170935 w 5594726"/>
              <a:gd name="connsiteY4" fmla="*/ 0 h 68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4726" h="6868625">
                <a:moveTo>
                  <a:pt x="2170935" y="0"/>
                </a:moveTo>
                <a:lnTo>
                  <a:pt x="5594726" y="0"/>
                </a:lnTo>
                <a:lnTo>
                  <a:pt x="5594726" y="6868625"/>
                </a:lnTo>
                <a:lnTo>
                  <a:pt x="0" y="6865085"/>
                </a:lnTo>
                <a:lnTo>
                  <a:pt x="217093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4A87E3-1B56-F939-C967-E6A45CCE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1040003"/>
            <a:ext cx="3281149" cy="3150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Análisis de estabilidad con múltiples lideres dinámicos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FBE6D3-8499-4BE7-8C12-1BA9F015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5C1B90-3208-4854-BFDE-310A0263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B20B9B-B58D-4A05-87A2-6F8C78BD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CC7CE6-73AD-436F-BC95-066CC950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92C383-6990-4C74-A5FF-EAB4A1E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7760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AngleLinesVTI</vt:lpstr>
      <vt:lpstr>Control de contención integradores dobles</vt:lpstr>
      <vt:lpstr>¿DE Qué TRATA?</vt:lpstr>
      <vt:lpstr>Definiciones útiles</vt:lpstr>
      <vt:lpstr>Presentación de PowerPoint</vt:lpstr>
      <vt:lpstr>Análisis de estabilidad con múltiples lideres estacionarios</vt:lpstr>
      <vt:lpstr>Presentación de PowerPoint</vt:lpstr>
      <vt:lpstr>Observaciones importantes</vt:lpstr>
      <vt:lpstr>Presentación de PowerPoint</vt:lpstr>
      <vt:lpstr>Análisis de estabilidad con múltiples lideres dinámicos</vt:lpstr>
      <vt:lpstr>Lideres con velocidad Idéntica</vt:lpstr>
      <vt:lpstr>Presentación de PowerPoint</vt:lpstr>
      <vt:lpstr>Observaciones importantes</vt:lpstr>
      <vt:lpstr>Presentación de PowerPoint</vt:lpstr>
      <vt:lpstr>Presentación de PowerPoint</vt:lpstr>
      <vt:lpstr>Presentación de PowerPoint</vt:lpstr>
      <vt:lpstr>Lideres con velocidades no Idéntica</vt:lpstr>
      <vt:lpstr>Presentación de PowerPoint</vt:lpstr>
      <vt:lpstr>Presentación de PowerPoint</vt:lpstr>
      <vt:lpstr>Validación experimental</vt:lpstr>
      <vt:lpstr>Características de los robots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762</cp:revision>
  <dcterms:created xsi:type="dcterms:W3CDTF">2024-08-06T21:21:31Z</dcterms:created>
  <dcterms:modified xsi:type="dcterms:W3CDTF">2024-08-19T19:11:16Z</dcterms:modified>
</cp:coreProperties>
</file>