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5" d="100"/>
          <a:sy n="45" d="100"/>
        </p:scale>
        <p:origin x="8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320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-212035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8" y="652581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O que é Computação em Nuvem?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031694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Computação em nuvem refere-se à entrega de serviços de computação, incluindo armazenamento, banco de dados, servidores, software e muito mais, através da internet. Em vez de manter seus próprios recursos de TI, as empresas podem acessar esses serviços sob demanda e pagar apenas pelo que usam.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24639" y="6179820"/>
            <a:ext cx="172522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924639" y="6058614"/>
            <a:ext cx="7172439" cy="9252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Por Lucas Pontes, Raul </a:t>
            </a:r>
            <a:r>
              <a:rPr lang="en-US" sz="2187" b="1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Inacio</a:t>
            </a:r>
            <a:r>
              <a:rPr lang="en-US" sz="2187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Arthur Henrique,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João Xavier e </a:t>
            </a:r>
            <a:r>
              <a:rPr lang="en-US" sz="2187" b="1" dirty="0" err="1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Kaue</a:t>
            </a:r>
            <a:r>
              <a:rPr lang="en-US" sz="2187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Alves</a:t>
            </a:r>
          </a:p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328261"/>
            <a:ext cx="73394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Principais Serviços de Cloud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5780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AWS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3147417"/>
            <a:ext cx="3156347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Amazon Web Services (AWS) é uma das principais plataformas de computação em nuvem, oferecendo uma ampla gama de serviços, desde armazenamento e banco de dados até inteligência artificial e análise de dados.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25780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Microsoft Azure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3147417"/>
            <a:ext cx="3156347" cy="35540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Microsoft Azure é outra importante plataforma de cloud, com serviços que cobrem infraestrutura, plataforma e software como serviço. É particularmente forte em soluções empresariais e integração com outros serviços da Microsoft.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257806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OneDrive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3147417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OneDrive é o serviço de armazenamento em nuvem da Microsoft, permitindo que os usuários armazenem e acessem seus arquivos de qualquer lugar.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2067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25792" y="3075265"/>
            <a:ext cx="9578816" cy="12601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62"/>
              </a:lnSpc>
              <a:buNone/>
            </a:pPr>
            <a:r>
              <a:rPr lang="en-US" sz="3970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Conceito de Computação em Nuvem e IoT.</a:t>
            </a:r>
            <a:endParaRPr lang="en-US" sz="397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792" y="4637842"/>
            <a:ext cx="3192899" cy="80652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727365" y="5746790"/>
            <a:ext cx="2520672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Coleta de Dados</a:t>
            </a:r>
            <a:endParaRPr lang="en-US" sz="1985" dirty="0"/>
          </a:p>
        </p:txBody>
      </p:sp>
      <p:sp>
        <p:nvSpPr>
          <p:cNvPr id="8" name="Text 4"/>
          <p:cNvSpPr/>
          <p:nvPr/>
        </p:nvSpPr>
        <p:spPr>
          <a:xfrm>
            <a:off x="2727365" y="6182797"/>
            <a:ext cx="2789753" cy="9679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Dispositivos IoT coletam dados em tempo real dos ambientes físicos.</a:t>
            </a:r>
            <a:endParaRPr lang="en-US" sz="1588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691" y="4637842"/>
            <a:ext cx="3192899" cy="80652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20264" y="5746790"/>
            <a:ext cx="2520672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Envio para Nuvem</a:t>
            </a:r>
            <a:endParaRPr lang="en-US" sz="1985" dirty="0"/>
          </a:p>
        </p:txBody>
      </p:sp>
      <p:sp>
        <p:nvSpPr>
          <p:cNvPr id="11" name="Text 6"/>
          <p:cNvSpPr/>
          <p:nvPr/>
        </p:nvSpPr>
        <p:spPr>
          <a:xfrm>
            <a:off x="5920264" y="6182797"/>
            <a:ext cx="2789753" cy="12906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Os dados são enviados para plataformas de computação em nuvem para processamento e análise.</a:t>
            </a:r>
            <a:endParaRPr lang="en-US" sz="1588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1590" y="4637842"/>
            <a:ext cx="3193018" cy="80652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113163" y="5746790"/>
            <a:ext cx="2520672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81"/>
              </a:lnSpc>
              <a:buNone/>
            </a:pPr>
            <a:r>
              <a:rPr lang="en-US" sz="1985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Insights e Ações</a:t>
            </a:r>
            <a:endParaRPr lang="en-US" sz="1985" dirty="0"/>
          </a:p>
        </p:txBody>
      </p:sp>
      <p:sp>
        <p:nvSpPr>
          <p:cNvPr id="14" name="Text 8"/>
          <p:cNvSpPr/>
          <p:nvPr/>
        </p:nvSpPr>
        <p:spPr>
          <a:xfrm>
            <a:off x="9113163" y="6182797"/>
            <a:ext cx="2789873" cy="9679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41"/>
              </a:lnSpc>
              <a:buNone/>
            </a:pPr>
            <a:r>
              <a:rPr lang="en-US" sz="1588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nuvem permite obter insights valiosos e acionar respostas automatizadas.</a:t>
            </a:r>
            <a:endParaRPr lang="en-US" sz="158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64603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Características das Plataformas de Cloud para IoT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65271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2224088" y="3694390"/>
            <a:ext cx="12775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7290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Escalabilidade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209455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Capacidade de lidar com a crescente quantidade de dados e dispositivos IoT.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65271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8"/>
          <p:cNvSpPr/>
          <p:nvPr/>
        </p:nvSpPr>
        <p:spPr>
          <a:xfrm>
            <a:off x="7589044" y="3694390"/>
            <a:ext cx="17430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729038"/>
            <a:ext cx="31961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Processamento de Dados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4209455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Capacidade de analisar e extrair insights valiosos dos dados IoT em tempo real.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3160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2"/>
          <p:cNvSpPr/>
          <p:nvPr/>
        </p:nvSpPr>
        <p:spPr>
          <a:xfrm>
            <a:off x="2206585" y="5357693"/>
            <a:ext cx="16263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392341"/>
            <a:ext cx="313420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Segurança e Privacidade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87275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Proteção robusta dos dados e dispositivos IoT contra ameaças cibernéticas.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Text 16"/>
          <p:cNvSpPr/>
          <p:nvPr/>
        </p:nvSpPr>
        <p:spPr>
          <a:xfrm>
            <a:off x="7588210" y="5357693"/>
            <a:ext cx="17597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Integração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87275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Capacidade de se integrar com uma ampla gama de dispositivos e sistemas IoT.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74080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Big Data e Analytics na Computação em Nuvem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73892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2260163" y="273819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Big Data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276481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computação em nuvem permite lidar com grandes volumes, variedade e velocidade de dados, característicos de aplicações de Big Data.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73893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7648456" y="270578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Analytics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036272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Plataformas de cloud oferecem ferramentas avançadas de análise de dados, como machine learning e inteligência artificial, para extrair insights valiosos.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10"/>
          <p:cNvSpPr/>
          <p:nvPr/>
        </p:nvSpPr>
        <p:spPr>
          <a:xfrm>
            <a:off x="2260163" y="53645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Escalabilidade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845016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nuvem fornece recursos de computação e armazenamento escaláveis, permitindo que as empresas lidem com cargas de trabalho em constante evolução.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2346365"/>
          </a:xfrm>
          <a:prstGeom prst="roundRect">
            <a:avLst>
              <a:gd name="adj" fmla="val 5682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3"/>
          <p:cNvSpPr/>
          <p:nvPr/>
        </p:nvSpPr>
        <p:spPr>
          <a:xfrm>
            <a:off x="7648456" y="53645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Agilidade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845016"/>
            <a:ext cx="472178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computação em nuvem permite que as empresas respondam rapidamente às mudanças no mercado e nos requisitos de negócios.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1850231"/>
            <a:ext cx="809482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GitHub para Profissionais de TI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988945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766542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Controle de Versão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594146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GitHub é uma plataforma essencial para gerenciar o código-fonte de projetos de software.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2988945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76654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Colaboração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246959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Permite que as equipes de TI trabalhem juntas de forma eficiente no desenvolvimento de aplicativos.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2988945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76654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Código Aberto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246959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Profissionais de TI podem contribuir e se beneficiar de uma vasta comunidade de desenvolvedores.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2988945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766542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Portfólio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246959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GitHub serve como uma vitrine para exibir projetos e habilidades aos empregadores.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957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5873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023473" y="2755583"/>
            <a:ext cx="7762637" cy="5645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46"/>
              </a:lnSpc>
              <a:buNone/>
            </a:pPr>
            <a:r>
              <a:rPr lang="en-US" sz="355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Vantagens da Computação em Nuvem</a:t>
            </a:r>
            <a:endParaRPr lang="en-US" sz="3557" dirty="0"/>
          </a:p>
        </p:txBody>
      </p:sp>
      <p:sp>
        <p:nvSpPr>
          <p:cNvPr id="6" name="Shape 3"/>
          <p:cNvSpPr/>
          <p:nvPr/>
        </p:nvSpPr>
        <p:spPr>
          <a:xfrm>
            <a:off x="3023473" y="5662136"/>
            <a:ext cx="8583335" cy="36076"/>
          </a:xfrm>
          <a:prstGeom prst="rect">
            <a:avLst/>
          </a:prstGeom>
          <a:solidFill>
            <a:srgbClr val="C9C9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4"/>
          <p:cNvSpPr/>
          <p:nvPr/>
        </p:nvSpPr>
        <p:spPr>
          <a:xfrm>
            <a:off x="5106055" y="5029736"/>
            <a:ext cx="36076" cy="632460"/>
          </a:xfrm>
          <a:prstGeom prst="rect">
            <a:avLst/>
          </a:prstGeom>
          <a:solidFill>
            <a:srgbClr val="C9C9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5"/>
          <p:cNvSpPr/>
          <p:nvPr/>
        </p:nvSpPr>
        <p:spPr>
          <a:xfrm>
            <a:off x="4920853" y="5458956"/>
            <a:ext cx="406479" cy="406479"/>
          </a:xfrm>
          <a:prstGeom prst="roundRect">
            <a:avLst>
              <a:gd name="adj" fmla="val 26674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6"/>
          <p:cNvSpPr/>
          <p:nvPr/>
        </p:nvSpPr>
        <p:spPr>
          <a:xfrm>
            <a:off x="5072182" y="5492770"/>
            <a:ext cx="103823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8"/>
              </a:lnSpc>
              <a:buNone/>
            </a:pPr>
            <a:r>
              <a:rPr lang="en-US" sz="213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1</a:t>
            </a:r>
            <a:endParaRPr lang="en-US" sz="2134" dirty="0"/>
          </a:p>
        </p:txBody>
      </p:sp>
      <p:sp>
        <p:nvSpPr>
          <p:cNvPr id="10" name="Text 7"/>
          <p:cNvSpPr/>
          <p:nvPr/>
        </p:nvSpPr>
        <p:spPr>
          <a:xfrm>
            <a:off x="3994785" y="3591163"/>
            <a:ext cx="2258735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3"/>
              </a:lnSpc>
              <a:buNone/>
            </a:pPr>
            <a:r>
              <a:rPr lang="en-US" sz="177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Redução de Custos</a:t>
            </a:r>
            <a:endParaRPr lang="en-US" sz="1779" dirty="0"/>
          </a:p>
        </p:txBody>
      </p:sp>
      <p:sp>
        <p:nvSpPr>
          <p:cNvPr id="11" name="Text 8"/>
          <p:cNvSpPr/>
          <p:nvPr/>
        </p:nvSpPr>
        <p:spPr>
          <a:xfrm>
            <a:off x="3204091" y="3981807"/>
            <a:ext cx="3840123" cy="8672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77"/>
              </a:lnSpc>
              <a:buNone/>
            </a:pPr>
            <a:r>
              <a:rPr lang="en-US" sz="1423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Elimina a necessidade de investir em infraestrutura de TI local, tornando os custos mais previsíveis e gerenciáveis.</a:t>
            </a:r>
            <a:endParaRPr lang="en-US" sz="1423" dirty="0"/>
          </a:p>
        </p:txBody>
      </p:sp>
      <p:sp>
        <p:nvSpPr>
          <p:cNvPr id="12" name="Shape 9"/>
          <p:cNvSpPr/>
          <p:nvPr/>
        </p:nvSpPr>
        <p:spPr>
          <a:xfrm>
            <a:off x="7297043" y="5662077"/>
            <a:ext cx="36076" cy="632460"/>
          </a:xfrm>
          <a:prstGeom prst="rect">
            <a:avLst/>
          </a:prstGeom>
          <a:solidFill>
            <a:srgbClr val="C9C9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10"/>
          <p:cNvSpPr/>
          <p:nvPr/>
        </p:nvSpPr>
        <p:spPr>
          <a:xfrm>
            <a:off x="7111841" y="5458956"/>
            <a:ext cx="406479" cy="406479"/>
          </a:xfrm>
          <a:prstGeom prst="roundRect">
            <a:avLst>
              <a:gd name="adj" fmla="val 26674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1"/>
          <p:cNvSpPr/>
          <p:nvPr/>
        </p:nvSpPr>
        <p:spPr>
          <a:xfrm>
            <a:off x="7244120" y="5492770"/>
            <a:ext cx="141803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8"/>
              </a:lnSpc>
              <a:buNone/>
            </a:pPr>
            <a:r>
              <a:rPr lang="en-US" sz="213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2</a:t>
            </a:r>
            <a:endParaRPr lang="en-US" sz="2134" dirty="0"/>
          </a:p>
        </p:txBody>
      </p:sp>
      <p:sp>
        <p:nvSpPr>
          <p:cNvPr id="15" name="Text 12"/>
          <p:cNvSpPr/>
          <p:nvPr/>
        </p:nvSpPr>
        <p:spPr>
          <a:xfrm>
            <a:off x="6185773" y="6475214"/>
            <a:ext cx="2258735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3"/>
              </a:lnSpc>
              <a:buNone/>
            </a:pPr>
            <a:r>
              <a:rPr lang="en-US" sz="177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Escalabilidade</a:t>
            </a:r>
            <a:endParaRPr lang="en-US" sz="1779" dirty="0"/>
          </a:p>
        </p:txBody>
      </p:sp>
      <p:sp>
        <p:nvSpPr>
          <p:cNvPr id="16" name="Text 13"/>
          <p:cNvSpPr/>
          <p:nvPr/>
        </p:nvSpPr>
        <p:spPr>
          <a:xfrm>
            <a:off x="5395079" y="6865858"/>
            <a:ext cx="3840123" cy="8672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77"/>
              </a:lnSpc>
              <a:buNone/>
            </a:pPr>
            <a:r>
              <a:rPr lang="en-US" sz="1423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Permite que as empresas escalem seus recursos de TI rapidamente, conforme as necessidades mudam.</a:t>
            </a:r>
            <a:endParaRPr lang="en-US" sz="1423" dirty="0"/>
          </a:p>
        </p:txBody>
      </p:sp>
      <p:sp>
        <p:nvSpPr>
          <p:cNvPr id="17" name="Shape 14"/>
          <p:cNvSpPr/>
          <p:nvPr/>
        </p:nvSpPr>
        <p:spPr>
          <a:xfrm>
            <a:off x="9488031" y="5029736"/>
            <a:ext cx="36076" cy="632460"/>
          </a:xfrm>
          <a:prstGeom prst="rect">
            <a:avLst/>
          </a:prstGeom>
          <a:solidFill>
            <a:srgbClr val="C9C9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5"/>
          <p:cNvSpPr/>
          <p:nvPr/>
        </p:nvSpPr>
        <p:spPr>
          <a:xfrm>
            <a:off x="9302829" y="5458956"/>
            <a:ext cx="406479" cy="406479"/>
          </a:xfrm>
          <a:prstGeom prst="roundRect">
            <a:avLst>
              <a:gd name="adj" fmla="val 26674"/>
            </a:avLst>
          </a:prstGeom>
          <a:solidFill>
            <a:srgbClr val="DEDEE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Text 16"/>
          <p:cNvSpPr/>
          <p:nvPr/>
        </p:nvSpPr>
        <p:spPr>
          <a:xfrm>
            <a:off x="9439870" y="5492770"/>
            <a:ext cx="132278" cy="3388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8"/>
              </a:lnSpc>
              <a:buNone/>
            </a:pPr>
            <a:r>
              <a:rPr lang="en-US" sz="213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3</a:t>
            </a:r>
            <a:endParaRPr lang="en-US" sz="2134" dirty="0"/>
          </a:p>
        </p:txBody>
      </p:sp>
      <p:sp>
        <p:nvSpPr>
          <p:cNvPr id="20" name="Text 17"/>
          <p:cNvSpPr/>
          <p:nvPr/>
        </p:nvSpPr>
        <p:spPr>
          <a:xfrm>
            <a:off x="8376761" y="3591163"/>
            <a:ext cx="2258735" cy="2822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23"/>
              </a:lnSpc>
              <a:buNone/>
            </a:pPr>
            <a:r>
              <a:rPr lang="en-US" sz="1779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Mobilidade</a:t>
            </a:r>
            <a:endParaRPr lang="en-US" sz="1779" dirty="0"/>
          </a:p>
        </p:txBody>
      </p:sp>
      <p:sp>
        <p:nvSpPr>
          <p:cNvPr id="21" name="Text 18"/>
          <p:cNvSpPr/>
          <p:nvPr/>
        </p:nvSpPr>
        <p:spPr>
          <a:xfrm>
            <a:off x="7586067" y="3981807"/>
            <a:ext cx="3840123" cy="8672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277"/>
              </a:lnSpc>
              <a:buNone/>
            </a:pPr>
            <a:r>
              <a:rPr lang="en-US" sz="1423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Possibilita que os funcionários acessem dados e aplicativos de qualquer lugar, a qualquer momento.</a:t>
            </a:r>
            <a:endParaRPr lang="en-US" sz="1423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2037993" y="90332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Tendências e Desafios da Computação em Nuvem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8474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Tendências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93394" y="3416856"/>
            <a:ext cx="28009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Adoção de soluções de nuvem híbrida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216479"/>
            <a:ext cx="28009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Crescimento da computação sem servidor (serverless)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5371505"/>
            <a:ext cx="280094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Maior foco em sustentabilidade e eficiência energética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6526530"/>
            <a:ext cx="28009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Integração aprimorada entre cloud e IoT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743932" y="28474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Desafios</a:t>
            </a:r>
            <a:endParaRPr lang="en-US" sz="2187" dirty="0"/>
          </a:p>
        </p:txBody>
      </p:sp>
      <p:sp>
        <p:nvSpPr>
          <p:cNvPr id="11" name="Text 9"/>
          <p:cNvSpPr/>
          <p:nvPr/>
        </p:nvSpPr>
        <p:spPr>
          <a:xfrm>
            <a:off x="6099334" y="3416856"/>
            <a:ext cx="28009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Segurança e privacidade dos dados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6025216" y="4549676"/>
            <a:ext cx="2800945" cy="9329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Conformidade regulatória e governança da nuvem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6025217" y="5980564"/>
            <a:ext cx="2800945" cy="25135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Gerenciamento da complexidade da nuvem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6025218" y="7070963"/>
            <a:ext cx="2800945" cy="88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Integração com sistemas legados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449872" y="28474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01014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Conclusão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449872" y="3416856"/>
            <a:ext cx="3156347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computação em nuvem continua a evoluir, apresentando tanto oportunidades quanto desafios para as organizações. A chave é adotar uma abordagem estratégica e gerenciar cuidadosamente os riscos e benefícios.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644</Words>
  <Application>Microsoft Office PowerPoint</Application>
  <PresentationFormat>Personalizar</PresentationFormat>
  <Paragraphs>80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Open Sans</vt:lpstr>
      <vt:lpstr>Playfair Display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Aluno</cp:lastModifiedBy>
  <cp:revision>2</cp:revision>
  <dcterms:created xsi:type="dcterms:W3CDTF">2024-05-24T12:06:51Z</dcterms:created>
  <dcterms:modified xsi:type="dcterms:W3CDTF">2024-05-24T12:18:21Z</dcterms:modified>
</cp:coreProperties>
</file>