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83" r:id="rId7"/>
    <p:sldId id="284" r:id="rId8"/>
    <p:sldId id="290" r:id="rId9"/>
    <p:sldId id="287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8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6B3E8-6F77-20CE-C40A-DBE4367F2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55BC12-9B6C-16D9-F04E-03FEA292C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D1DE0A-7D2D-99B0-6684-370F3D0E8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4CB6D-6964-1E2C-F155-CD22729F3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68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76BB1-18E5-344F-A9EE-70156D39C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7CE3B-2144-8839-00DD-D2FFCB366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02043B-4DDB-4D6F-1195-DC87FC156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443F5-0868-FBD6-43BE-FB8AEED62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3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E878E-9FD0-2D34-B2DF-B09D963E0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6CF90A-AA60-A335-9839-6F408FA66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7F4145-6249-53AE-3326-80EA5313A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8866F-34CE-913D-3223-80D2FB677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06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95CDE-F102-7628-3702-DF0ED1F13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5852D-1120-02C7-42E7-87E5665F29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574813-D345-59E5-265E-A7562615A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3F1F0-A3A4-3970-4AB9-5249636E8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3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4A421-0985-2674-98FE-FF4C0BD3B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67C93-38AF-CDBC-AEB4-535F93A43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716E3E-50A6-4AFB-DDFB-C17EF64AB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02345-270D-0511-CC2B-375C93B08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69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2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EC277-1C0B-7D03-01E3-D93A880EA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22A1B-ED6E-B931-2500-2B72FECFA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A0F95-1183-B5A8-ECA6-0D1B4131A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B0C08-FF4E-4321-1674-F7970ED67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3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116B9-3C4C-0609-2075-A816F301E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E87F0B-0511-82FE-8ED7-D0499341F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DD78F7-0EDE-763A-5239-9341576CA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22AE6-C7D3-03A5-0EBC-4791FA5EE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86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6B0BE-D8CA-2A1B-E94A-ABD1B24C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EE62EC-09A8-9882-BD68-DA0D52885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EDE92-00EE-7AB8-3F3F-069C984FF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3F2CF-6B8D-20C3-E724-EEF658254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8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184" y="2948790"/>
            <a:ext cx="4941771" cy="3200400"/>
          </a:xfrm>
        </p:spPr>
        <p:txBody>
          <a:bodyPr anchor="ctr"/>
          <a:lstStyle/>
          <a:p>
            <a:r>
              <a:rPr lang="pt-BR" dirty="0"/>
              <a:t>Aplicação de Métodos Para Estimativa de Parâmetros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96A64-26E7-66C4-E3AD-665FCAEDD261}"/>
              </a:ext>
            </a:extLst>
          </p:cNvPr>
          <p:cNvSpPr txBox="1"/>
          <p:nvPr/>
        </p:nvSpPr>
        <p:spPr>
          <a:xfrm>
            <a:off x="6501184" y="5564415"/>
            <a:ext cx="4107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CEFET – Problemas Inversos em Python</a:t>
            </a:r>
            <a:br>
              <a:rPr lang="pt-BR" dirty="0"/>
            </a:br>
            <a:r>
              <a:rPr lang="pt-BR" sz="1400" dirty="0"/>
              <a:t>Raul Fernandes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29F3-047C-619A-9E1D-F904C07AE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23054ED-1549-F4B1-AF92-154B741B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MCMC (sig = 0.2%)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1F5444F-F8FD-08EC-1CF9-1C470DCB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DE766-8D86-9C76-1BA2-B2AC755C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7875" y="2754959"/>
            <a:ext cx="4986286" cy="3661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8CF51-8E3C-E7B8-CD63-6016DC23FC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14965" y="2727642"/>
            <a:ext cx="5018416" cy="37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5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8088C-4D69-036D-44F1-609ABB328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E510D1B8-F3E5-26AD-184F-B599A7F4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MCMC (sig = 0.5%)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E1312-7328-20A6-C01E-C234525A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AA56A-DA70-A1FF-26E7-D158CD805A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7875" y="2764055"/>
            <a:ext cx="4986286" cy="3643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2F4DF9-8B76-29AF-F4E5-6B7AA959AF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14965" y="2749781"/>
            <a:ext cx="5018416" cy="36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5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59455-477A-4754-E31D-0115CF4F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9ED0AA37-C4ED-25AD-E546-EB9BFC63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MCMC (sig = 1%)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5A5BF4-3A5C-BB18-90B8-9DFC6D74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9C3B2-99A1-85AE-5092-BD29D711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0324" y="2764055"/>
            <a:ext cx="4941387" cy="3643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E5742-882A-B1E6-0D9C-996A39F7E9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18839" y="2749781"/>
            <a:ext cx="5010667" cy="36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4F059-B93B-5E99-658C-3BC565B6D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05D0645-1CAE-AA91-C57C-8F88218B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MCMC (sig = 1%)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2B39034-043C-23AD-147B-236AB2BD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62BC8-C014-3B10-89E8-513862A1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0324" y="2764055"/>
            <a:ext cx="4941387" cy="3643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377EB-27BD-7E84-F082-48E1A13AC4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40975" y="2749781"/>
            <a:ext cx="4966395" cy="36720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C0D8BD-CDAD-F619-BDAC-3693A38227DA}"/>
              </a:ext>
            </a:extLst>
          </p:cNvPr>
          <p:cNvSpPr txBox="1"/>
          <p:nvPr/>
        </p:nvSpPr>
        <p:spPr>
          <a:xfrm>
            <a:off x="2460393" y="2147977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sigCp = 0.5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2F537-EF75-5106-1601-EC9A43AD2DED}"/>
              </a:ext>
            </a:extLst>
          </p:cNvPr>
          <p:cNvSpPr txBox="1"/>
          <p:nvPr/>
        </p:nvSpPr>
        <p:spPr>
          <a:xfrm>
            <a:off x="8450361" y="2147977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sigCp = 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7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71E1-35AF-F6C9-667B-F867C91F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6C1BC-C1A5-D89C-178E-6C03270FC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4078" y="2797255"/>
            <a:ext cx="3035779" cy="464499"/>
          </a:xfrm>
        </p:spPr>
        <p:txBody>
          <a:bodyPr/>
          <a:lstStyle/>
          <a:p>
            <a:r>
              <a:rPr lang="pt-BR" dirty="0"/>
              <a:t>Máxima Verossimilhança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B2E0D-DE02-423D-1AE3-105D4D714A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424078" y="3251596"/>
            <a:ext cx="3035779" cy="32342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Estimativas consistentes e estáveis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depende de informações </a:t>
            </a:r>
            <a:r>
              <a:rPr lang="pt-BR" i="1" dirty="0"/>
              <a:t>a priori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BCAD-4E77-8536-481F-C7676C7F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2B084F-3AD0-62D5-5F9D-CB16129AD003}"/>
              </a:ext>
            </a:extLst>
          </p:cNvPr>
          <p:cNvSpPr txBox="1">
            <a:spLocks/>
          </p:cNvSpPr>
          <p:nvPr/>
        </p:nvSpPr>
        <p:spPr>
          <a:xfrm>
            <a:off x="5051489" y="2797255"/>
            <a:ext cx="3035779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Maximum a Posteriori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62EE3B2-DE5B-CAEC-A155-ADC02606EA22}"/>
              </a:ext>
            </a:extLst>
          </p:cNvPr>
          <p:cNvSpPr txBox="1">
            <a:spLocks/>
          </p:cNvSpPr>
          <p:nvPr/>
        </p:nvSpPr>
        <p:spPr>
          <a:xfrm>
            <a:off x="5051489" y="3251596"/>
            <a:ext cx="2919319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 informações prévias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Sensível ao desvio padrão da informação </a:t>
            </a:r>
            <a:r>
              <a:rPr lang="pt-BR" i="1" dirty="0"/>
              <a:t>a priori</a:t>
            </a:r>
            <a:endParaRPr lang="pt-B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D927148-B512-8B6D-D6CA-6CCE7ECBCA3C}"/>
              </a:ext>
            </a:extLst>
          </p:cNvPr>
          <p:cNvSpPr txBox="1">
            <a:spLocks/>
          </p:cNvSpPr>
          <p:nvPr/>
        </p:nvSpPr>
        <p:spPr>
          <a:xfrm>
            <a:off x="8678900" y="2797255"/>
            <a:ext cx="3035779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MCMC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98176A6-BB8E-E64A-A9B6-D3FDA18AC46A}"/>
              </a:ext>
            </a:extLst>
          </p:cNvPr>
          <p:cNvSpPr txBox="1">
            <a:spLocks/>
          </p:cNvSpPr>
          <p:nvPr/>
        </p:nvSpPr>
        <p:spPr>
          <a:xfrm>
            <a:off x="8678900" y="3251596"/>
            <a:ext cx="3035779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Rápida convergência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Depende dos parâmetros corretos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Estimativa final consistente</a:t>
            </a:r>
          </a:p>
        </p:txBody>
      </p:sp>
    </p:spTree>
    <p:extLst>
      <p:ext uri="{BB962C8B-B14F-4D97-AF65-F5344CB8AC3E}">
        <p14:creationId xmlns:p14="http://schemas.microsoft.com/office/powerpoint/2010/main" val="241482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Obrigado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Raul Fernandes</a:t>
            </a:r>
          </a:p>
          <a:p>
            <a:r>
              <a:rPr lang="en-US" dirty="0"/>
              <a:t>raul.fernandes@aluno-cefet-rj.br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344" y="2674013"/>
            <a:ext cx="4265044" cy="3269589"/>
          </a:xfrm>
        </p:spPr>
        <p:txBody>
          <a:bodyPr>
            <a:normAutofit/>
          </a:bodyPr>
          <a:lstStyle/>
          <a:p>
            <a:r>
              <a:rPr lang="pt-BR" dirty="0"/>
              <a:t>Problema Apresentado</a:t>
            </a:r>
          </a:p>
          <a:p>
            <a:r>
              <a:rPr lang="pt-BR" dirty="0"/>
              <a:t>Máxima Verossimilhança</a:t>
            </a:r>
          </a:p>
          <a:p>
            <a:r>
              <a:rPr lang="pt-BR" dirty="0"/>
              <a:t>Maximum a Posteriori</a:t>
            </a:r>
          </a:p>
          <a:p>
            <a:r>
              <a:rPr lang="pt-BR" dirty="0"/>
              <a:t>MCMC</a:t>
            </a:r>
          </a:p>
          <a:p>
            <a:r>
              <a:rPr lang="pt-BR" dirty="0"/>
              <a:t>Conclusão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68" y="895350"/>
            <a:ext cx="3247662" cy="1917700"/>
          </a:xfrm>
        </p:spPr>
        <p:txBody>
          <a:bodyPr>
            <a:normAutofit/>
          </a:bodyPr>
          <a:lstStyle/>
          <a:p>
            <a:r>
              <a:rPr lang="pt-BR" dirty="0"/>
              <a:t>Problema apresentado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837267" y="3473450"/>
            <a:ext cx="3247662" cy="3238499"/>
          </a:xfrm>
        </p:spPr>
        <p:txBody>
          <a:bodyPr>
            <a:normAutofit/>
          </a:bodyPr>
          <a:lstStyle/>
          <a:p>
            <a:r>
              <a:rPr lang="pt-BR" dirty="0"/>
              <a:t>Estimar o calor específico do alumínio (</a:t>
            </a:r>
            <a:r>
              <a:rPr lang="pt-BR" i="1" dirty="0"/>
              <a:t>cp</a:t>
            </a:r>
            <a:r>
              <a:rPr lang="pt-BR" dirty="0"/>
              <a:t>) a partir dos dados experimentais de tempo e temperatura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24F76-0935-E457-A31B-39F434F9B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18" y="1171260"/>
            <a:ext cx="4172532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Máxima </a:t>
            </a:r>
            <a:r>
              <a:rPr lang="en-US" dirty="0" err="1"/>
              <a:t>Verossimilhança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F23C10-8CEF-EEAF-A7C5-C1AE3A330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33" y="3198497"/>
            <a:ext cx="7535934" cy="23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F497E-0798-DC61-4962-3F48E3028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46A9B7EB-5F37-BB8B-0BD5-B6DC7631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Máxima </a:t>
            </a:r>
            <a:r>
              <a:rPr lang="en-US" dirty="0" err="1"/>
              <a:t>Verossimilhança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4A5C3-9A77-0D48-879C-8F14E411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F899CB-1B44-1492-C31E-6C7328B1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33" y="3198497"/>
            <a:ext cx="7535934" cy="23813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26CB30-B679-88DE-94A3-FE4ED750C92A}"/>
              </a:ext>
            </a:extLst>
          </p:cNvPr>
          <p:cNvSpPr txBox="1"/>
          <p:nvPr/>
        </p:nvSpPr>
        <p:spPr>
          <a:xfrm>
            <a:off x="4977442" y="5831457"/>
            <a:ext cx="197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918,39325 J/(kgK)</a:t>
            </a:r>
          </a:p>
        </p:txBody>
      </p:sp>
    </p:spTree>
    <p:extLst>
      <p:ext uri="{BB962C8B-B14F-4D97-AF65-F5344CB8AC3E}">
        <p14:creationId xmlns:p14="http://schemas.microsoft.com/office/powerpoint/2010/main" val="62137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Maximum a posteriori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426E2E-597E-4328-6DBE-2327026A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905" y="4292090"/>
            <a:ext cx="6422190" cy="642219"/>
          </a:xfrm>
          <a:prstGeom prst="rect">
            <a:avLst/>
          </a:prstGeom>
        </p:spPr>
      </p:pic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27B9AB4-4296-5268-A857-EE7C41ED9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94" y="2314873"/>
            <a:ext cx="5905412" cy="15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8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B839C-D458-29BB-A86F-2DBAB4DD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BE71A49-7453-4672-BF76-D7862F7F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Maximum a posteriori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7CA3FB5-1063-A22B-D9C2-5B7066A4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61B1C9-6CF7-8879-369E-5325732F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905" y="4292090"/>
            <a:ext cx="6422190" cy="642219"/>
          </a:xfrm>
          <a:prstGeom prst="rect">
            <a:avLst/>
          </a:prstGeom>
        </p:spPr>
      </p:pic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CCC2DEF-99C5-D7A6-59EE-8384EF559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94" y="2314873"/>
            <a:ext cx="5905412" cy="15807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686062-54DE-B183-8A73-8739DE32F132}"/>
              </a:ext>
            </a:extLst>
          </p:cNvPr>
          <p:cNvSpPr txBox="1"/>
          <p:nvPr/>
        </p:nvSpPr>
        <p:spPr>
          <a:xfrm>
            <a:off x="3699772" y="5330785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sigCp = 0.5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3557B-0600-496B-6F3B-FB7CEF04DE5D}"/>
              </a:ext>
            </a:extLst>
          </p:cNvPr>
          <p:cNvSpPr txBox="1"/>
          <p:nvPr/>
        </p:nvSpPr>
        <p:spPr>
          <a:xfrm>
            <a:off x="3359358" y="5753819"/>
            <a:ext cx="196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918,79262 J/(kgK)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A3FAE-E04F-6D8D-9DC6-EB3851181FFA}"/>
              </a:ext>
            </a:extLst>
          </p:cNvPr>
          <p:cNvSpPr txBox="1"/>
          <p:nvPr/>
        </p:nvSpPr>
        <p:spPr>
          <a:xfrm>
            <a:off x="7178850" y="533078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sigCp =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DA2D1-C56F-9C5F-9B9F-E665B37BCEC7}"/>
              </a:ext>
            </a:extLst>
          </p:cNvPr>
          <p:cNvSpPr txBox="1"/>
          <p:nvPr/>
        </p:nvSpPr>
        <p:spPr>
          <a:xfrm>
            <a:off x="6838436" y="5753819"/>
            <a:ext cx="19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919,10137 J/(kgK)</a:t>
            </a:r>
          </a:p>
        </p:txBody>
      </p:sp>
    </p:spTree>
    <p:extLst>
      <p:ext uri="{BB962C8B-B14F-4D97-AF65-F5344CB8AC3E}">
        <p14:creationId xmlns:p14="http://schemas.microsoft.com/office/powerpoint/2010/main" val="198749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B10AB-1C67-A23B-5CC2-ADEE48339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D49AB1F-87B0-A3A9-C942-6EE8885A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38" y="-770334"/>
            <a:ext cx="5655197" cy="1997867"/>
          </a:xfrm>
        </p:spPr>
        <p:txBody>
          <a:bodyPr anchor="b"/>
          <a:lstStyle/>
          <a:p>
            <a:r>
              <a:rPr lang="en-US" dirty="0" err="1"/>
              <a:t>mcmc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272C9-0C2F-2DF6-CC8B-5CAED23B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7EDC2B5-6196-413F-7A44-0973C1937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517140"/>
            <a:ext cx="7275963" cy="5204335"/>
          </a:xfrm>
          <a:prstGeom prst="rect">
            <a:avLst/>
          </a:prstGeom>
        </p:spPr>
      </p:pic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9043287-E830-52DF-0C3D-BF32E86F2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087" y="2957257"/>
            <a:ext cx="4341243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39EAC-2A04-656B-ED32-8290B83B1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087" y="4725988"/>
            <a:ext cx="4557713" cy="4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9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09BF1-194D-F927-90D8-045A4E10C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64313B0-B936-5DFE-A88E-515E95A3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MCMC (sig = 0.1%)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DE6588-81DC-4AAE-9A2D-097D303C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6F545B0-068D-ECB8-7D52-6E6E81AD0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75" y="2727642"/>
            <a:ext cx="4986286" cy="3716290"/>
          </a:xfrm>
          <a:prstGeom prst="rect">
            <a:avLst/>
          </a:prstGeom>
        </p:spPr>
      </p:pic>
      <p:pic>
        <p:nvPicPr>
          <p:cNvPr id="6" name="Picture 5" descr="A graph of colored lines&#10;&#10;AI-generated content may be incorrect.">
            <a:extLst>
              <a:ext uri="{FF2B5EF4-FFF2-40B4-BE49-F238E27FC236}">
                <a16:creationId xmlns:a16="http://schemas.microsoft.com/office/drawing/2014/main" id="{001E552D-AE59-6C89-59D9-5E8FC1EE1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841" y="2727642"/>
            <a:ext cx="5052665" cy="37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487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{FF389339-B493-4521-9B07-CF8BCDAA5F61}tf67328976_win32</Template>
  <TotalTime>95</TotalTime>
  <Words>189</Words>
  <Application>Microsoft Office PowerPoint</Application>
  <PresentationFormat>Widescreen</PresentationFormat>
  <Paragraphs>69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Aplicação de Métodos Para Estimativa de Parâmetros</vt:lpstr>
      <vt:lpstr>AGENDA</vt:lpstr>
      <vt:lpstr>Problema apresentado</vt:lpstr>
      <vt:lpstr>Máxima Verossimilhança</vt:lpstr>
      <vt:lpstr>Máxima Verossimilhança</vt:lpstr>
      <vt:lpstr>Maximum a posteriori</vt:lpstr>
      <vt:lpstr>Maximum a posteriori</vt:lpstr>
      <vt:lpstr>mcmc</vt:lpstr>
      <vt:lpstr>MCMC (sig = 0.1%)</vt:lpstr>
      <vt:lpstr>MCMC (sig = 0.2%)</vt:lpstr>
      <vt:lpstr>MCMC (sig = 0.5%)</vt:lpstr>
      <vt:lpstr>MCMC (sig = 1%)</vt:lpstr>
      <vt:lpstr>MCMC (sig = 1%)</vt:lpstr>
      <vt:lpstr>Conclusão</vt:lpstr>
      <vt:lpstr>Obrigado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Métodos Estocásticos para a Otimização Do Problema Apresentado</dc:title>
  <dc:creator>Raul Fernandes</dc:creator>
  <cp:lastModifiedBy>RAUL MARTINS FURTADO FERNANDES</cp:lastModifiedBy>
  <cp:revision>6</cp:revision>
  <dcterms:created xsi:type="dcterms:W3CDTF">2025-01-22T11:51:47Z</dcterms:created>
  <dcterms:modified xsi:type="dcterms:W3CDTF">2025-02-19T05:51:48Z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