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1" r:id="rId7"/>
    <p:sldId id="283" r:id="rId8"/>
    <p:sldId id="284" r:id="rId9"/>
    <p:sldId id="285" r:id="rId10"/>
    <p:sldId id="286" r:id="rId11"/>
    <p:sldId id="287" r:id="rId12"/>
    <p:sldId id="28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184" y="2948790"/>
            <a:ext cx="4941771" cy="3200400"/>
          </a:xfrm>
        </p:spPr>
        <p:txBody>
          <a:bodyPr anchor="ctr"/>
          <a:lstStyle/>
          <a:p>
            <a:r>
              <a:rPr lang="pt-BR" dirty="0"/>
              <a:t>Aplicação de Métodos Estocásticos para a Otimização Do Problema Apresentado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6A64-26E7-66C4-E3AD-665FCAEDD261}"/>
              </a:ext>
            </a:extLst>
          </p:cNvPr>
          <p:cNvSpPr txBox="1"/>
          <p:nvPr/>
        </p:nvSpPr>
        <p:spPr>
          <a:xfrm>
            <a:off x="6501184" y="6056057"/>
            <a:ext cx="4107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CEFET – Problemas Inversos em Python</a:t>
            </a:r>
            <a:br>
              <a:rPr lang="pt-BR" dirty="0"/>
            </a:br>
            <a:r>
              <a:rPr lang="pt-BR" sz="1400" dirty="0"/>
              <a:t>Raul Fernandes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 err="1"/>
              <a:t>Obrigado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Raul Fernandes</a:t>
            </a:r>
          </a:p>
          <a:p>
            <a:r>
              <a:rPr lang="en-US" dirty="0"/>
              <a:t>raul.fernandes@aluno-cefet-rj.br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128433" cy="3269589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Problema Apresentado</a:t>
            </a:r>
          </a:p>
          <a:p>
            <a:r>
              <a:rPr lang="pt-BR" dirty="0"/>
              <a:t>Método</a:t>
            </a:r>
            <a:r>
              <a:rPr lang="en-US" dirty="0"/>
              <a:t> </a:t>
            </a:r>
            <a:r>
              <a:rPr lang="pt-BR" dirty="0"/>
              <a:t>Luus-Jaakola</a:t>
            </a:r>
          </a:p>
          <a:p>
            <a:r>
              <a:rPr lang="pt-BR" dirty="0"/>
              <a:t>Método Evolução Diferencial</a:t>
            </a:r>
          </a:p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6834" y="2788787"/>
            <a:ext cx="2986725" cy="464499"/>
          </a:xfrm>
        </p:spPr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Inversos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56835" y="3243128"/>
            <a:ext cx="3001434" cy="3234264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Problemas em que se busca determinar causas ou parâmetros a partir de efeitos observados</a:t>
            </a:r>
          </a:p>
          <a:p>
            <a:pPr lvl="1"/>
            <a:r>
              <a:rPr lang="pt-BR" dirty="0"/>
              <a:t>Geralmente envolvem incerteza ou dados imprecisos</a:t>
            </a:r>
          </a:p>
          <a:p>
            <a:pPr lvl="1"/>
            <a:r>
              <a:rPr lang="pt-BR" dirty="0"/>
              <a:t>Pode haver mais de uma solução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9704" y="2788788"/>
            <a:ext cx="2986725" cy="464499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Estocásticos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59704" y="3243128"/>
            <a:ext cx="2986725" cy="3234264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Utilizados para calcular resultados possíveis</a:t>
            </a:r>
          </a:p>
          <a:p>
            <a:pPr lvl="1"/>
            <a:r>
              <a:rPr lang="pt-BR" dirty="0"/>
              <a:t>Variação aleatória de parâmetros</a:t>
            </a:r>
          </a:p>
          <a:p>
            <a:pPr lvl="1"/>
            <a:r>
              <a:rPr lang="pt-BR" dirty="0"/>
              <a:t>Utilizados para resolver Problemas de Otimização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C066D4E-F441-8290-E9AF-C5D7694F27D5}"/>
              </a:ext>
            </a:extLst>
          </p:cNvPr>
          <p:cNvSpPr txBox="1">
            <a:spLocks/>
          </p:cNvSpPr>
          <p:nvPr/>
        </p:nvSpPr>
        <p:spPr>
          <a:xfrm>
            <a:off x="4758269" y="2788787"/>
            <a:ext cx="2986725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Problemas de Otimização</a:t>
            </a:r>
          </a:p>
        </p:txBody>
      </p:sp>
      <p:sp>
        <p:nvSpPr>
          <p:cNvPr id="4" name="Content Placeholder 34">
            <a:extLst>
              <a:ext uri="{FF2B5EF4-FFF2-40B4-BE49-F238E27FC236}">
                <a16:creationId xmlns:a16="http://schemas.microsoft.com/office/drawing/2014/main" id="{F00CD33B-9693-90EC-1E58-79AF2D3017C8}"/>
              </a:ext>
            </a:extLst>
          </p:cNvPr>
          <p:cNvSpPr txBox="1">
            <a:spLocks/>
          </p:cNvSpPr>
          <p:nvPr/>
        </p:nvSpPr>
        <p:spPr>
          <a:xfrm>
            <a:off x="4758270" y="3243128"/>
            <a:ext cx="3001434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Problemas para encontrar um conjunto de parâmetros considerados ótimos</a:t>
            </a:r>
          </a:p>
          <a:p>
            <a:pPr lvl="1"/>
            <a:r>
              <a:rPr lang="pt-BR" dirty="0"/>
              <a:t>Buscam determinar o mínimo ou máximo de uma Função Objetivo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68" y="895350"/>
            <a:ext cx="3247662" cy="1917700"/>
          </a:xfrm>
        </p:spPr>
        <p:txBody>
          <a:bodyPr>
            <a:normAutofit/>
          </a:bodyPr>
          <a:lstStyle/>
          <a:p>
            <a:r>
              <a:rPr lang="pt-BR" dirty="0"/>
              <a:t>Problema apresentado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837267" y="3473450"/>
            <a:ext cx="3247662" cy="3238499"/>
          </a:xfrm>
        </p:spPr>
        <p:txBody>
          <a:bodyPr>
            <a:normAutofit/>
          </a:bodyPr>
          <a:lstStyle/>
          <a:p>
            <a:r>
              <a:rPr lang="pt-BR" dirty="0"/>
              <a:t>Estimar o calor específico do alumínio (</a:t>
            </a:r>
            <a:r>
              <a:rPr lang="pt-BR" i="1" dirty="0"/>
              <a:t>cp</a:t>
            </a:r>
            <a:r>
              <a:rPr lang="pt-BR" dirty="0"/>
              <a:t>) a partir dos dados experimentais de tempo e temperatura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24F76-0935-E457-A31B-39F434F9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18" y="1171260"/>
            <a:ext cx="417253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Luus-jaakola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624" y="3164867"/>
            <a:ext cx="4616709" cy="3032733"/>
          </a:xfrm>
        </p:spPr>
        <p:txBody>
          <a:bodyPr>
            <a:noAutofit/>
          </a:bodyPr>
          <a:lstStyle/>
          <a:p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um interval </a:t>
            </a:r>
            <a:r>
              <a:rPr lang="en-US" dirty="0" err="1"/>
              <a:t>decrescente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</a:t>
            </a:r>
          </a:p>
          <a:p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reduzido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8786" y="2705177"/>
            <a:ext cx="3943627" cy="448989"/>
          </a:xfrm>
        </p:spPr>
        <p:txBody>
          <a:bodyPr/>
          <a:lstStyle/>
          <a:p>
            <a:r>
              <a:rPr lang="en-US" dirty="0" err="1"/>
              <a:t>Parâmetros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8785" y="3164867"/>
            <a:ext cx="4977482" cy="30327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fObj</a:t>
            </a:r>
            <a:r>
              <a:rPr lang="en-US" dirty="0"/>
              <a:t> –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bounds – </a:t>
            </a:r>
            <a:r>
              <a:rPr lang="en-US" dirty="0" err="1"/>
              <a:t>Limites</a:t>
            </a:r>
            <a:r>
              <a:rPr lang="en-US" dirty="0"/>
              <a:t> dos </a:t>
            </a:r>
            <a:r>
              <a:rPr lang="en-US" dirty="0" err="1"/>
              <a:t>Parâmetros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nInt</a:t>
            </a:r>
            <a:r>
              <a:rPr lang="en-US" dirty="0"/>
              <a:t> –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Iterações</a:t>
            </a:r>
            <a:r>
              <a:rPr lang="en-US" dirty="0"/>
              <a:t> </a:t>
            </a:r>
            <a:r>
              <a:rPr lang="en-US" dirty="0" err="1"/>
              <a:t>Internas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nOut</a:t>
            </a:r>
            <a:r>
              <a:rPr lang="en-US" dirty="0"/>
              <a:t> -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Iterações</a:t>
            </a:r>
            <a:r>
              <a:rPr lang="en-US" dirty="0"/>
              <a:t> </a:t>
            </a:r>
            <a:r>
              <a:rPr lang="en-US" dirty="0" err="1"/>
              <a:t>Externas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Coef</a:t>
            </a:r>
            <a:r>
              <a:rPr lang="en-US" dirty="0"/>
              <a:t> – </a:t>
            </a:r>
            <a:r>
              <a:rPr lang="en-US" dirty="0" err="1"/>
              <a:t>Coeficiente</a:t>
            </a:r>
            <a:r>
              <a:rPr lang="en-US" dirty="0"/>
              <a:t> de </a:t>
            </a:r>
            <a:r>
              <a:rPr lang="en-US" dirty="0" err="1"/>
              <a:t>Contração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Luus-Jaakola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9291420-3E04-B7F9-294D-B2BCE25D8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3656"/>
              </p:ext>
            </p:extLst>
          </p:nvPr>
        </p:nvGraphicFramePr>
        <p:xfrm>
          <a:off x="964888" y="2650597"/>
          <a:ext cx="10087283" cy="209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48502" imgH="1295366" progId="Excel.Sheet.12">
                  <p:embed/>
                </p:oleObj>
              </mc:Choice>
              <mc:Fallback>
                <p:oleObj name="Worksheet" r:id="rId3" imgW="6248502" imgH="12953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888" y="2650597"/>
                        <a:ext cx="10087283" cy="2091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354125"/>
            <a:ext cx="6223000" cy="1997867"/>
          </a:xfrm>
        </p:spPr>
        <p:txBody>
          <a:bodyPr anchor="b"/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624" y="3164867"/>
            <a:ext cx="4616709" cy="3032733"/>
          </a:xfrm>
        </p:spPr>
        <p:txBody>
          <a:bodyPr>
            <a:noAutofit/>
          </a:bodyPr>
          <a:lstStyle/>
          <a:p>
            <a:r>
              <a:rPr lang="en-US" sz="1800" dirty="0" err="1"/>
              <a:t>Método</a:t>
            </a:r>
            <a:r>
              <a:rPr lang="en-US" sz="1800" dirty="0"/>
              <a:t> </a:t>
            </a:r>
            <a:r>
              <a:rPr lang="en-US" sz="1800" dirty="0" err="1"/>
              <a:t>populacional</a:t>
            </a:r>
            <a:endParaRPr lang="en-US" sz="1800" dirty="0"/>
          </a:p>
          <a:p>
            <a:r>
              <a:rPr lang="en-US" sz="1800" dirty="0"/>
              <a:t>Bio-</a:t>
            </a:r>
            <a:r>
              <a:rPr lang="en-US" sz="1800" dirty="0" err="1"/>
              <a:t>inspirado</a:t>
            </a:r>
            <a:endParaRPr lang="en-US" sz="1800" dirty="0"/>
          </a:p>
          <a:p>
            <a:r>
              <a:rPr lang="en-US" sz="1800" dirty="0" err="1"/>
              <a:t>Mutação</a:t>
            </a:r>
            <a:endParaRPr lang="en-US" sz="1800" dirty="0"/>
          </a:p>
          <a:p>
            <a:r>
              <a:rPr lang="en-US" sz="1800" dirty="0" err="1"/>
              <a:t>Recombinação</a:t>
            </a:r>
            <a:r>
              <a:rPr lang="en-US" sz="1800" dirty="0"/>
              <a:t> (Crossover)</a:t>
            </a:r>
          </a:p>
          <a:p>
            <a:r>
              <a:rPr lang="en-US" sz="1800" dirty="0" err="1"/>
              <a:t>Seleção</a:t>
            </a:r>
            <a:endParaRPr lang="en-US" sz="180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8786" y="2705177"/>
            <a:ext cx="3943627" cy="448989"/>
          </a:xfrm>
        </p:spPr>
        <p:txBody>
          <a:bodyPr/>
          <a:lstStyle/>
          <a:p>
            <a:r>
              <a:rPr lang="en-US" dirty="0" err="1"/>
              <a:t>Parâmetros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8785" y="3164867"/>
            <a:ext cx="4977482" cy="30327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fObj</a:t>
            </a:r>
            <a:r>
              <a:rPr lang="en-US" dirty="0"/>
              <a:t> –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bounds – </a:t>
            </a:r>
            <a:r>
              <a:rPr lang="en-US" dirty="0" err="1"/>
              <a:t>Limites</a:t>
            </a:r>
            <a:r>
              <a:rPr lang="en-US" dirty="0"/>
              <a:t> dos </a:t>
            </a:r>
            <a:r>
              <a:rPr lang="en-US" dirty="0" err="1"/>
              <a:t>Parâmetros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nPop</a:t>
            </a:r>
            <a:r>
              <a:rPr lang="en-US" dirty="0"/>
              <a:t> –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População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nGen</a:t>
            </a:r>
            <a:r>
              <a:rPr lang="en-US" dirty="0"/>
              <a:t> –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Gerações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– Taxa de </a:t>
            </a:r>
            <a:r>
              <a:rPr lang="en-US" dirty="0" err="1"/>
              <a:t>Mutação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 – Taxa de </a:t>
            </a:r>
            <a:r>
              <a:rPr lang="en-US" dirty="0" err="1"/>
              <a:t>Recombinação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C921F3-04FA-BCE6-CD48-6151F7FDF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55380"/>
              </p:ext>
            </p:extLst>
          </p:nvPr>
        </p:nvGraphicFramePr>
        <p:xfrm>
          <a:off x="1930563" y="1803168"/>
          <a:ext cx="8330874" cy="470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848549" imgH="4429227" progId="Excel.Sheet.12">
                  <p:embed/>
                </p:oleObj>
              </mc:Choice>
              <mc:Fallback>
                <p:oleObj name="Worksheet" r:id="rId3" imgW="7848549" imgH="44292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563" y="1803168"/>
                        <a:ext cx="8330874" cy="4701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98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1E1-35AF-F6C9-667B-F867C91F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C1BC-C1A5-D89C-178E-6C03270FC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Luus-Jaakola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2E0D-DE02-423D-1AE3-105D4D714A8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Encontrou resultados satisfatórios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Menor consumo de recursos computacionais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Chegou próximo do menor resultado possível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 custo-benefício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670C-8642-926A-C3A0-B1D59DFA2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Método Evolução Diferencial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E57D0-0A27-4ED6-78DB-6CB3651AFD6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Encontrou resultados satisfatórios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consumo de recursos computacionais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Chegou no menor resultado possível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Pior custo-benefício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BCAD-4E77-8536-481F-C7676C7F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20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{FF389339-B493-4521-9B07-CF8BCDAA5F61}tf67328976_win32</Template>
  <TotalTime>67</TotalTime>
  <Words>276</Words>
  <Application>Microsoft Office PowerPoint</Application>
  <PresentationFormat>Widescreen</PresentationFormat>
  <Paragraphs>78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Custom</vt:lpstr>
      <vt:lpstr>Worksheet</vt:lpstr>
      <vt:lpstr>Aplicação de Métodos Estocásticos para a Otimização Do Problema Apresentado</vt:lpstr>
      <vt:lpstr>AGENDA</vt:lpstr>
      <vt:lpstr>introdução</vt:lpstr>
      <vt:lpstr>Problema apresentado</vt:lpstr>
      <vt:lpstr>Método Luus-jaakola</vt:lpstr>
      <vt:lpstr>Resultados Luus-Jaakola</vt:lpstr>
      <vt:lpstr>Método Evolução Diferencial</vt:lpstr>
      <vt:lpstr>Resultados Evolução Diferencial</vt:lpstr>
      <vt:lpstr>Conclusão</vt:lpstr>
      <vt:lpstr>Obrigado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Métodos Estocásticos para a Otimização Do Problema Apresentado</dc:title>
  <dc:creator>Raul Fernandes</dc:creator>
  <cp:lastModifiedBy>Raul Fernandes</cp:lastModifiedBy>
  <cp:revision>4</cp:revision>
  <dcterms:created xsi:type="dcterms:W3CDTF">2025-01-22T11:51:47Z</dcterms:created>
  <dcterms:modified xsi:type="dcterms:W3CDTF">2025-01-22T13:06:01Z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