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8.jpeg" ContentType="image/jpeg"/>
  <Override PartName="/ppt/media/image24.jpeg" ContentType="image/jpeg"/>
  <Override PartName="/ppt/media/image14.jpeg" ContentType="image/jpeg"/>
  <Override PartName="/ppt/media/image13.jpeg" ContentType="image/jpeg"/>
  <Override PartName="/ppt/media/image15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05EFDC-5084-4665-9683-6D42DE65DD50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www.spiegel.de/wissenschaft/mensch/deutschland-stickoxid-wert-war-2018-in-57-staedten-zu-hoch-umweltbundesamt-a-1272732.html" TargetMode="External"/><Relationship Id="rId2" Type="http://schemas.openxmlformats.org/officeDocument/2006/relationships/hyperlink" Target="https://www.spiegel.de/wissenschaft/mensch/stickstoffdioxid-belastung-grenzwerte-in-65-staedten-ueberschritten-a-1210551.html" TargetMode="External"/><Relationship Id="rId3" Type="http://schemas.openxmlformats.org/officeDocument/2006/relationships/hyperlink" Target="https://www.sueddeutsche.de/politik/kommunen-wiesbaden-stickoxid-belastung-in-sechs-hessischen-staedten-zu-hoch-dpa.urn-newsml-dpa-com-20090101-200211-99-867168" TargetMode="External"/><Relationship Id="rId4" Type="http://schemas.openxmlformats.org/officeDocument/2006/relationships/hyperlink" Target="https://www.zeit.de/wissen/umwelt/2018-11/stickoxid-grenzwerte-umweltmedizin-barbara-hoffmann-eu-grenzwerte-feinstaub-verkehrsabgase" TargetMode="External"/><Relationship Id="rId5" Type="http://schemas.openxmlformats.org/officeDocument/2006/relationships/hyperlink" Target="https://www.welt.de/politik/deutschland/article195524203/NO2-Belastung-Warum-ist-die-Luftqualitaet-in-zwei-Gruenen-regierten-Kommunen-schlechter.html" TargetMode="External"/><Relationship Id="rId6" Type="http://schemas.openxmlformats.org/officeDocument/2006/relationships/hyperlink" Target="https://www.focus.de/auto/news/abgas-skandal/fahrverbote-und-ihr-wahrer-zweck-die-legende-vom-boesen-diesel-geraet-ins-wanken_id_11069398.html" TargetMode="External"/><Relationship Id="rId7" Type="http://schemas.openxmlformats.org/officeDocument/2006/relationships/slide" Target="../slides/slide2.xml"/><Relationship Id="rId8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truckermediastorage.azureedge.net/sfm-trucker/thumb_750x422/media/5172/umwelt.jpg" TargetMode="External"/><Relationship Id="rId2" Type="http://schemas.openxmlformats.org/officeDocument/2006/relationships/hyperlink" Target="https://cdn.prod.www.spiegel.de/images/6099484d-0001-0004-0000-000001219101_w948_r1.77_fpx37.35_fpy49.97.jpg" TargetMode="External"/><Relationship Id="rId3" Type="http://schemas.openxmlformats.org/officeDocument/2006/relationships/hyperlink" Target="https://media.boersennews.de/images/news/traffic-jam-688566_1280-1.690.jpg" TargetMode="External"/><Relationship Id="rId4" Type="http://schemas.openxmlformats.org/officeDocument/2006/relationships/hyperlink" Target="https://banner2.cleanpng.com/20180714/ajr/kisspng-question-mark-computer-icons-clip-art-question-mark-white-5b49d192685b72.3362118815315644344275.jpg" TargetMode="External"/><Relationship Id="rId5" Type="http://schemas.openxmlformats.org/officeDocument/2006/relationships/slide" Target="../slides/slide3.xml"/><Relationship Id="rId6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de.depositphotos.com/vector-images/no2.html?qview=330678812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https://www.spiegel.de/wissenschaft/mensch/deutschland-stickoxid-wert-war-2018-in-57-staedten-zu-hoch-umweltbundesamt-a-1272732.html</a:t>
            </a: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https://www.spiegel.de/wissenschaft/mensch/stickstoffdioxid-belastung-grenzwerte-in-65-staedten-ueberschritten-a-1210551.html</a:t>
            </a: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0000"/>
                </a:solidFill>
                <a:uFillTx/>
                <a:latin typeface="Arial"/>
                <a:hlinkClick r:id="rId3"/>
              </a:rPr>
              <a:t>https://www.sueddeutsche.de/politik/kommunen-wiesbaden-stickoxid-belastung-in-sechs-hessischen-staedten-zu-hoch-dpa.urn-newsml-dpa-com-20090101-200211-99-867168</a:t>
            </a: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0000"/>
                </a:solidFill>
                <a:uFillTx/>
                <a:latin typeface="Arial"/>
                <a:hlinkClick r:id="rId4"/>
              </a:rPr>
              <a:t>https://www.zeit.de/wissen/umwelt/2018-11/stickoxid-grenzwerte-umweltmedizin-barbara-hoffmann-eu-grenzwerte-feinstaub-verkehrsabgase</a:t>
            </a: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0000"/>
                </a:solidFill>
                <a:uFillTx/>
                <a:latin typeface="Arial"/>
                <a:hlinkClick r:id="rId5"/>
              </a:rPr>
              <a:t>https://www.welt.de/politik/deutschland/article195524203/NO2-Belastung-Warum-ist-die-Luftqualitaet-in-zwei-Gruenen-regierten-Kommunen-schlechter.html</a:t>
            </a: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0000"/>
                </a:solidFill>
                <a:uFillTx/>
                <a:latin typeface="Arial"/>
                <a:hlinkClick r:id="rId6"/>
              </a:rPr>
              <a:t>https://www.focus.de/auto/news/abgas-skandal/fahrverbote-und-ihr-wahrer-zweck-die-legende-vom-boesen-diesel-geraet-ins-wanken_id_11069398.html</a:t>
            </a: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https://truckermediastorage.azureedge.net/sfm-trucker/thumb_750x422/media/5172/umwelt.jpg</a:t>
            </a: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https://cdn.prod.www.spiegel.de/images/6099484d-0001-0004-0000-000001219101_w948_r1.77_fpx37.35_fpy49.97.jpg</a:t>
            </a: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0000"/>
                </a:solidFill>
                <a:uFillTx/>
                <a:latin typeface="Arial"/>
                <a:hlinkClick r:id="rId3"/>
              </a:rPr>
              <a:t>https://media.boersennews.de/images/news/traffic-jam-688566_1280-1.690.jpg</a:t>
            </a: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0000"/>
                </a:solidFill>
                <a:uFillTx/>
                <a:latin typeface="Arial"/>
                <a:hlinkClick r:id="rId4"/>
              </a:rPr>
              <a:t>https://banner2.cleanpng.com/20180714/ajr/kisspng-question-mark-computer-icons-clip-art-question-mark-white-5b49d192685b72.3362118815315644344275.jpg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de-DE" sz="2400" spc="-1" strike="noStrike">
                <a:latin typeface="+mn-lt"/>
              </a:rPr>
              <a:t>Icons made by &lt;a href="https://www.flaticon.com/authors/freepik" title="Freepik"&gt;Freepik&lt;/a&gt; from &lt;a href="https://www.flaticon.com/" title="Flaticon"&gt; www.flaticon.com&lt;/a&gt;</a:t>
            </a:r>
            <a:endParaRPr b="0" lang="de-DE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de-DE" sz="2400" spc="-1" strike="noStrike" u="sng">
                <a:solidFill>
                  <a:srgbClr val="000000"/>
                </a:solidFill>
                <a:uFillTx/>
                <a:latin typeface="+mn-lt"/>
                <a:hlinkClick r:id="rId1"/>
              </a:rPr>
              <a:t>https://de.depositphotos.com/vector-images/no2.html?qview=330678812</a:t>
            </a:r>
            <a:endParaRPr b="0" lang="de-DE" sz="2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4440" y="6654960"/>
            <a:ext cx="40608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fld id="{01AB30C1-D21D-4EF6-834A-147882065F2A}" type="datetime">
              <a:rPr b="0" lang="de-DE" sz="1000" spc="-1" strike="noStrike">
                <a:solidFill>
                  <a:srgbClr val="00618f"/>
                </a:solidFill>
                <a:latin typeface="Arial Narrow"/>
                <a:ea typeface="Georgia"/>
              </a:rPr>
              <a:t>30.06.20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jpe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640000" y="6660000"/>
            <a:ext cx="345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DB7730B-2A6C-41F4-8B69-4DEA2D65FCF1}" type="slidenum">
              <a:rPr b="0" lang="de-DE" sz="1000" spc="-1" strike="noStrike">
                <a:solidFill>
                  <a:srgbClr val="00618f"/>
                </a:solidFill>
                <a:latin typeface="Arial Narrow"/>
                <a:ea typeface="Georgia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116000" y="6654960"/>
            <a:ext cx="70556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30000" y="2187360"/>
            <a:ext cx="8280360" cy="28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 Narrow"/>
                <a:ea typeface="Arial Narrow"/>
              </a:rPr>
              <a:t>Praktikumsbericht Data Science 1</a:t>
            </a:r>
            <a:endParaRPr b="0" lang="de-DE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 Narrow"/>
                <a:ea typeface="Arial Narrow"/>
              </a:rPr>
              <a:t>Mariella Zunker, Robin Mayer, Nils Nover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630000" y="404640"/>
            <a:ext cx="828036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300"/>
              </a:spcBef>
            </a:pPr>
            <a:r>
              <a:rPr b="0" lang="de-DE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30.06.2020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37560" y="116640"/>
            <a:ext cx="65980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4f8f"/>
                </a:solidFill>
                <a:latin typeface="Arial"/>
                <a:ea typeface="Arial Narrow"/>
              </a:rPr>
              <a:t>	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640000" y="6660000"/>
            <a:ext cx="345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CD9BC77-CCD5-496A-9654-77120C58A334}" type="slidenum">
              <a:rPr b="0" lang="de-DE" sz="1000" spc="-1" strike="noStrike">
                <a:solidFill>
                  <a:srgbClr val="00618f"/>
                </a:solidFill>
                <a:latin typeface="Arial Narrow"/>
                <a:ea typeface="Georgia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116000" y="6654960"/>
            <a:ext cx="70556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52" name="Picture 2" descr=""/>
          <p:cNvPicPr/>
          <p:nvPr/>
        </p:nvPicPr>
        <p:blipFill>
          <a:blip r:embed="rId1"/>
          <a:stretch/>
        </p:blipFill>
        <p:spPr>
          <a:xfrm>
            <a:off x="755640" y="692640"/>
            <a:ext cx="4005360" cy="3263760"/>
          </a:xfrm>
          <a:prstGeom prst="rect">
            <a:avLst/>
          </a:prstGeom>
          <a:ln>
            <a:noFill/>
          </a:ln>
        </p:spPr>
      </p:pic>
      <p:pic>
        <p:nvPicPr>
          <p:cNvPr id="53" name="Picture 3" descr=""/>
          <p:cNvPicPr/>
          <p:nvPr/>
        </p:nvPicPr>
        <p:blipFill>
          <a:blip r:embed="rId2"/>
          <a:stretch/>
        </p:blipFill>
        <p:spPr>
          <a:xfrm>
            <a:off x="4860000" y="1196640"/>
            <a:ext cx="4134960" cy="1314360"/>
          </a:xfrm>
          <a:prstGeom prst="rect">
            <a:avLst/>
          </a:prstGeom>
          <a:ln>
            <a:noFill/>
          </a:ln>
        </p:spPr>
      </p:pic>
      <p:pic>
        <p:nvPicPr>
          <p:cNvPr id="54" name="Picture 4" descr=""/>
          <p:cNvPicPr/>
          <p:nvPr/>
        </p:nvPicPr>
        <p:blipFill>
          <a:blip r:embed="rId3"/>
          <a:stretch/>
        </p:blipFill>
        <p:spPr>
          <a:xfrm>
            <a:off x="4572000" y="764640"/>
            <a:ext cx="904320" cy="285120"/>
          </a:xfrm>
          <a:prstGeom prst="rect">
            <a:avLst/>
          </a:prstGeom>
          <a:ln>
            <a:noFill/>
          </a:ln>
        </p:spPr>
      </p:pic>
      <p:pic>
        <p:nvPicPr>
          <p:cNvPr id="55" name="Picture 5" descr=""/>
          <p:cNvPicPr/>
          <p:nvPr/>
        </p:nvPicPr>
        <p:blipFill>
          <a:blip r:embed="rId4"/>
          <a:stretch/>
        </p:blipFill>
        <p:spPr>
          <a:xfrm>
            <a:off x="4860000" y="3061800"/>
            <a:ext cx="4031640" cy="1020960"/>
          </a:xfrm>
          <a:prstGeom prst="rect">
            <a:avLst/>
          </a:prstGeom>
          <a:ln>
            <a:noFill/>
          </a:ln>
        </p:spPr>
      </p:pic>
      <p:pic>
        <p:nvPicPr>
          <p:cNvPr id="56" name="Picture 6" descr=""/>
          <p:cNvPicPr/>
          <p:nvPr/>
        </p:nvPicPr>
        <p:blipFill>
          <a:blip r:embed="rId5"/>
          <a:stretch/>
        </p:blipFill>
        <p:spPr>
          <a:xfrm>
            <a:off x="5292000" y="2781000"/>
            <a:ext cx="2775600" cy="432000"/>
          </a:xfrm>
          <a:prstGeom prst="rect">
            <a:avLst/>
          </a:prstGeom>
          <a:ln>
            <a:noFill/>
          </a:ln>
        </p:spPr>
      </p:pic>
      <p:pic>
        <p:nvPicPr>
          <p:cNvPr id="57" name="Picture 7" descr=""/>
          <p:cNvPicPr/>
          <p:nvPr/>
        </p:nvPicPr>
        <p:blipFill>
          <a:blip r:embed="rId6"/>
          <a:stretch/>
        </p:blipFill>
        <p:spPr>
          <a:xfrm>
            <a:off x="864720" y="4460400"/>
            <a:ext cx="3896280" cy="974880"/>
          </a:xfrm>
          <a:prstGeom prst="rect">
            <a:avLst/>
          </a:prstGeom>
          <a:ln>
            <a:noFill/>
          </a:ln>
        </p:spPr>
      </p:pic>
      <p:pic>
        <p:nvPicPr>
          <p:cNvPr id="58" name="Picture 8" descr=""/>
          <p:cNvPicPr/>
          <p:nvPr/>
        </p:nvPicPr>
        <p:blipFill>
          <a:blip r:embed="rId7"/>
          <a:stretch/>
        </p:blipFill>
        <p:spPr>
          <a:xfrm>
            <a:off x="1697040" y="4305600"/>
            <a:ext cx="2122560" cy="309240"/>
          </a:xfrm>
          <a:prstGeom prst="rect">
            <a:avLst/>
          </a:prstGeom>
          <a:ln>
            <a:noFill/>
          </a:ln>
        </p:spPr>
      </p:pic>
      <p:pic>
        <p:nvPicPr>
          <p:cNvPr id="59" name="Picture 9" descr=""/>
          <p:cNvPicPr/>
          <p:nvPr/>
        </p:nvPicPr>
        <p:blipFill>
          <a:blip r:embed="rId8"/>
          <a:stretch/>
        </p:blipFill>
        <p:spPr>
          <a:xfrm>
            <a:off x="4888080" y="4653000"/>
            <a:ext cx="4060080" cy="1209960"/>
          </a:xfrm>
          <a:prstGeom prst="rect">
            <a:avLst/>
          </a:prstGeom>
          <a:ln>
            <a:noFill/>
          </a:ln>
        </p:spPr>
      </p:pic>
      <p:pic>
        <p:nvPicPr>
          <p:cNvPr id="60" name="Picture 10" descr=""/>
          <p:cNvPicPr/>
          <p:nvPr/>
        </p:nvPicPr>
        <p:blipFill>
          <a:blip r:embed="rId9"/>
          <a:stretch/>
        </p:blipFill>
        <p:spPr>
          <a:xfrm>
            <a:off x="6408360" y="4267440"/>
            <a:ext cx="935280" cy="384840"/>
          </a:xfrm>
          <a:prstGeom prst="rect">
            <a:avLst/>
          </a:prstGeom>
          <a:ln>
            <a:noFill/>
          </a:ln>
        </p:spPr>
      </p:pic>
      <p:pic>
        <p:nvPicPr>
          <p:cNvPr id="61" name="Picture 11" descr=""/>
          <p:cNvPicPr/>
          <p:nvPr/>
        </p:nvPicPr>
        <p:blipFill>
          <a:blip r:embed="rId10"/>
          <a:stretch/>
        </p:blipFill>
        <p:spPr>
          <a:xfrm>
            <a:off x="447480" y="5733360"/>
            <a:ext cx="4278600" cy="863280"/>
          </a:xfrm>
          <a:prstGeom prst="rect">
            <a:avLst/>
          </a:prstGeom>
          <a:ln>
            <a:noFill/>
          </a:ln>
        </p:spPr>
      </p:pic>
      <p:pic>
        <p:nvPicPr>
          <p:cNvPr id="62" name="Picture 12" descr=""/>
          <p:cNvPicPr/>
          <p:nvPr/>
        </p:nvPicPr>
        <p:blipFill>
          <a:blip r:embed="rId11"/>
          <a:stretch/>
        </p:blipFill>
        <p:spPr>
          <a:xfrm>
            <a:off x="2610360" y="5490720"/>
            <a:ext cx="888480" cy="38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637560" y="116640"/>
            <a:ext cx="65980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4f8f"/>
                </a:solidFill>
                <a:latin typeface="Arial"/>
                <a:ea typeface="Arial Narrow"/>
              </a:rPr>
              <a:t>	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640000" y="6660000"/>
            <a:ext cx="345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5DCBD1F-8989-4DC5-AEA8-8D829130D7C3}" type="slidenum">
              <a:rPr b="0" lang="de-DE" sz="1000" spc="-1" strike="noStrike">
                <a:solidFill>
                  <a:srgbClr val="00618f"/>
                </a:solidFill>
                <a:latin typeface="Arial Narrow"/>
                <a:ea typeface="Georgia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1116000" y="6654960"/>
            <a:ext cx="70556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66" name="Picture 4" descr=""/>
          <p:cNvPicPr/>
          <p:nvPr/>
        </p:nvPicPr>
        <p:blipFill>
          <a:blip r:embed="rId1"/>
          <a:stretch/>
        </p:blipFill>
        <p:spPr>
          <a:xfrm>
            <a:off x="827640" y="1412640"/>
            <a:ext cx="3198600" cy="1799640"/>
          </a:xfrm>
          <a:prstGeom prst="rect">
            <a:avLst/>
          </a:prstGeom>
          <a:ln>
            <a:noFill/>
          </a:ln>
        </p:spPr>
      </p:pic>
      <p:pic>
        <p:nvPicPr>
          <p:cNvPr id="67" name="Picture 6" descr=""/>
          <p:cNvPicPr/>
          <p:nvPr/>
        </p:nvPicPr>
        <p:blipFill>
          <a:blip r:embed="rId2"/>
          <a:stretch/>
        </p:blipFill>
        <p:spPr>
          <a:xfrm>
            <a:off x="5364000" y="1989000"/>
            <a:ext cx="3183120" cy="1799640"/>
          </a:xfrm>
          <a:prstGeom prst="rect">
            <a:avLst/>
          </a:prstGeom>
          <a:ln>
            <a:noFill/>
          </a:ln>
        </p:spPr>
      </p:pic>
      <p:pic>
        <p:nvPicPr>
          <p:cNvPr id="68" name="Picture 8" descr=""/>
          <p:cNvPicPr/>
          <p:nvPr/>
        </p:nvPicPr>
        <p:blipFill>
          <a:blip r:embed="rId3"/>
          <a:stretch/>
        </p:blipFill>
        <p:spPr>
          <a:xfrm>
            <a:off x="1187640" y="3920760"/>
            <a:ext cx="3336120" cy="2509200"/>
          </a:xfrm>
          <a:prstGeom prst="rect">
            <a:avLst/>
          </a:prstGeom>
          <a:ln>
            <a:noFill/>
          </a:ln>
        </p:spPr>
      </p:pic>
      <p:pic>
        <p:nvPicPr>
          <p:cNvPr id="69" name="Grafik 2" descr=""/>
          <p:cNvPicPr/>
          <p:nvPr/>
        </p:nvPicPr>
        <p:blipFill>
          <a:blip r:embed="rId4"/>
          <a:stretch/>
        </p:blipFill>
        <p:spPr>
          <a:xfrm>
            <a:off x="2856240" y="1845000"/>
            <a:ext cx="3472200" cy="347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37560" y="116640"/>
            <a:ext cx="65980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4f8f"/>
                </a:solidFill>
                <a:latin typeface="Arial"/>
                <a:ea typeface="Arial Narrow"/>
              </a:rPr>
              <a:t>Vorgehen</a:t>
            </a:r>
            <a:r>
              <a:rPr b="0" lang="de-DE" sz="1400" spc="-1" strike="noStrike">
                <a:solidFill>
                  <a:srgbClr val="004f8f"/>
                </a:solidFill>
                <a:latin typeface="Arial"/>
                <a:ea typeface="Arial Narrow"/>
              </a:rPr>
              <a:t>	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628560" y="1080000"/>
            <a:ext cx="81190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Auswahl der Datensätze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Cleaning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Merging der Daten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00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8640000" y="6660000"/>
            <a:ext cx="345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40DFC01-656C-47AC-9D69-4796D47EAFF5}" type="slidenum">
              <a:rPr b="0" lang="de-DE" sz="1000" spc="-1" strike="noStrike">
                <a:solidFill>
                  <a:srgbClr val="00618f"/>
                </a:solidFill>
                <a:latin typeface="Arial Narrow"/>
                <a:ea typeface="Georgia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116000" y="6654960"/>
            <a:ext cx="70556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640000" y="6660000"/>
            <a:ext cx="345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8D65C70-75C4-44FC-AD9F-4395F07D34CA}" type="slidenum">
              <a:rPr b="0" lang="de-DE" sz="1000" spc="-1" strike="noStrike">
                <a:solidFill>
                  <a:srgbClr val="00618f"/>
                </a:solidFill>
                <a:latin typeface="Arial Narrow"/>
                <a:ea typeface="Georgia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116000" y="6654960"/>
            <a:ext cx="70556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637560" y="116640"/>
            <a:ext cx="65980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4f8f"/>
                </a:solidFill>
                <a:latin typeface="Arial"/>
                <a:ea typeface="Arial Narrow"/>
              </a:rPr>
              <a:t>Auswahl der Datensätze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77" name="Grafik 78" descr=""/>
          <p:cNvPicPr/>
          <p:nvPr/>
        </p:nvPicPr>
        <p:blipFill>
          <a:blip r:embed="rId1"/>
          <a:stretch/>
        </p:blipFill>
        <p:spPr>
          <a:xfrm>
            <a:off x="1404000" y="1224000"/>
            <a:ext cx="6011640" cy="1883520"/>
          </a:xfrm>
          <a:prstGeom prst="rect">
            <a:avLst/>
          </a:prstGeom>
          <a:ln>
            <a:noFill/>
          </a:ln>
        </p:spPr>
      </p:pic>
      <p:pic>
        <p:nvPicPr>
          <p:cNvPr id="78" name="Grafik 79" descr=""/>
          <p:cNvPicPr/>
          <p:nvPr/>
        </p:nvPicPr>
        <p:blipFill>
          <a:blip r:embed="rId2"/>
          <a:stretch/>
        </p:blipFill>
        <p:spPr>
          <a:xfrm>
            <a:off x="4315320" y="1800000"/>
            <a:ext cx="436320" cy="536040"/>
          </a:xfrm>
          <a:prstGeom prst="rect">
            <a:avLst/>
          </a:prstGeom>
          <a:ln>
            <a:noFill/>
          </a:ln>
        </p:spPr>
      </p:pic>
      <p:pic>
        <p:nvPicPr>
          <p:cNvPr id="79" name="Grafik 80" descr=""/>
          <p:cNvPicPr/>
          <p:nvPr/>
        </p:nvPicPr>
        <p:blipFill>
          <a:blip r:embed="rId3"/>
          <a:stretch/>
        </p:blipFill>
        <p:spPr>
          <a:xfrm>
            <a:off x="1152000" y="4116240"/>
            <a:ext cx="6947640" cy="1211400"/>
          </a:xfrm>
          <a:prstGeom prst="rect">
            <a:avLst/>
          </a:prstGeom>
          <a:ln>
            <a:noFill/>
          </a:ln>
        </p:spPr>
      </p:pic>
      <p:pic>
        <p:nvPicPr>
          <p:cNvPr id="80" name="Grafik 81" descr=""/>
          <p:cNvPicPr/>
          <p:nvPr/>
        </p:nvPicPr>
        <p:blipFill>
          <a:blip r:embed="rId4"/>
          <a:stretch/>
        </p:blipFill>
        <p:spPr>
          <a:xfrm>
            <a:off x="4320000" y="4478760"/>
            <a:ext cx="632880" cy="632880"/>
          </a:xfrm>
          <a:prstGeom prst="rect">
            <a:avLst/>
          </a:prstGeom>
          <a:ln>
            <a:noFill/>
          </a:ln>
        </p:spPr>
      </p:pic>
      <p:pic>
        <p:nvPicPr>
          <p:cNvPr id="81" name="Picture 2" descr=""/>
          <p:cNvPicPr/>
          <p:nvPr/>
        </p:nvPicPr>
        <p:blipFill>
          <a:blip r:embed="rId5"/>
          <a:stretch/>
        </p:blipFill>
        <p:spPr>
          <a:xfrm>
            <a:off x="2267640" y="3211200"/>
            <a:ext cx="1761840" cy="790200"/>
          </a:xfrm>
          <a:prstGeom prst="rect">
            <a:avLst/>
          </a:prstGeom>
          <a:ln>
            <a:noFill/>
          </a:ln>
        </p:spPr>
      </p:pic>
      <p:pic>
        <p:nvPicPr>
          <p:cNvPr id="82" name="Picture 3" descr=""/>
          <p:cNvPicPr/>
          <p:nvPr/>
        </p:nvPicPr>
        <p:blipFill>
          <a:blip r:embed="rId6"/>
          <a:stretch/>
        </p:blipFill>
        <p:spPr>
          <a:xfrm>
            <a:off x="5220000" y="3177720"/>
            <a:ext cx="1733040" cy="856800"/>
          </a:xfrm>
          <a:prstGeom prst="rect">
            <a:avLst/>
          </a:prstGeom>
          <a:ln>
            <a:noFill/>
          </a:ln>
        </p:spPr>
      </p:pic>
      <p:pic>
        <p:nvPicPr>
          <p:cNvPr id="83" name="Grafik 1" descr=""/>
          <p:cNvPicPr/>
          <p:nvPr/>
        </p:nvPicPr>
        <p:blipFill>
          <a:blip r:embed="rId7"/>
          <a:stretch/>
        </p:blipFill>
        <p:spPr>
          <a:xfrm>
            <a:off x="3738240" y="3244680"/>
            <a:ext cx="396360" cy="396360"/>
          </a:xfrm>
          <a:prstGeom prst="rect">
            <a:avLst/>
          </a:prstGeom>
          <a:ln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8"/>
          <a:srcRect l="0" t="0" r="0" b="17350"/>
          <a:stretch/>
        </p:blipFill>
        <p:spPr>
          <a:xfrm>
            <a:off x="7020360" y="3254400"/>
            <a:ext cx="540360" cy="47448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2867040" y="1412640"/>
            <a:ext cx="1332360" cy="6584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393960" y="4154760"/>
            <a:ext cx="807840" cy="344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640000" y="6660000"/>
            <a:ext cx="345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2651FE9-C2BA-4281-9818-C6D4609FC628}" type="slidenum">
              <a:rPr b="0" lang="de-DE" sz="1000" spc="-1" strike="noStrike">
                <a:solidFill>
                  <a:srgbClr val="00618f"/>
                </a:solidFill>
                <a:latin typeface="Arial Narrow"/>
                <a:ea typeface="Georgia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16000" y="6654960"/>
            <a:ext cx="70556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37560" y="116640"/>
            <a:ext cx="65980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4f8f"/>
                </a:solidFill>
                <a:latin typeface="Arial"/>
                <a:ea typeface="Arial Narrow"/>
              </a:rPr>
              <a:t>Data Cleaning und Merging 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90" name="Grafik 85" descr=""/>
          <p:cNvPicPr/>
          <p:nvPr/>
        </p:nvPicPr>
        <p:blipFill>
          <a:blip r:embed="rId1"/>
          <a:stretch/>
        </p:blipFill>
        <p:spPr>
          <a:xfrm>
            <a:off x="3429360" y="1008000"/>
            <a:ext cx="5570640" cy="2408760"/>
          </a:xfrm>
          <a:prstGeom prst="rect">
            <a:avLst/>
          </a:prstGeom>
          <a:ln>
            <a:noFill/>
          </a:ln>
        </p:spPr>
      </p:pic>
      <p:pic>
        <p:nvPicPr>
          <p:cNvPr id="91" name="Grafik 86" descr=""/>
          <p:cNvPicPr/>
          <p:nvPr/>
        </p:nvPicPr>
        <p:blipFill>
          <a:blip r:embed="rId2"/>
          <a:stretch/>
        </p:blipFill>
        <p:spPr>
          <a:xfrm>
            <a:off x="3456000" y="3672000"/>
            <a:ext cx="5580000" cy="2522880"/>
          </a:xfrm>
          <a:prstGeom prst="rect">
            <a:avLst/>
          </a:prstGeom>
          <a:ln>
            <a:noFill/>
          </a:ln>
        </p:spPr>
      </p:pic>
      <p:pic>
        <p:nvPicPr>
          <p:cNvPr id="92" name="Grafik 87" descr=""/>
          <p:cNvPicPr/>
          <p:nvPr/>
        </p:nvPicPr>
        <p:blipFill>
          <a:blip r:embed="rId3"/>
          <a:stretch/>
        </p:blipFill>
        <p:spPr>
          <a:xfrm>
            <a:off x="144000" y="1094400"/>
            <a:ext cx="3326760" cy="22176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4"/>
          <a:stretch/>
        </p:blipFill>
        <p:spPr>
          <a:xfrm>
            <a:off x="648000" y="4464000"/>
            <a:ext cx="2447640" cy="990360"/>
          </a:xfrm>
          <a:prstGeom prst="rect">
            <a:avLst/>
          </a:prstGeom>
          <a:ln>
            <a:noFill/>
          </a:ln>
        </p:spPr>
      </p:pic>
      <p:sp>
        <p:nvSpPr>
          <p:cNvPr id="94" name="TextShape 4"/>
          <p:cNvSpPr txBox="1"/>
          <p:nvPr/>
        </p:nvSpPr>
        <p:spPr>
          <a:xfrm>
            <a:off x="612360" y="4176000"/>
            <a:ext cx="23036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200" spc="-1" strike="noStrike">
                <a:latin typeface="Arial"/>
              </a:rPr>
              <a:t>Ergebnisse des Matchings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640000" y="6660000"/>
            <a:ext cx="345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34CDFA2-B9EC-4FE3-8C3C-68D6CE9F037A}" type="slidenum">
              <a:rPr b="0" lang="de-DE" sz="1000" spc="-1" strike="noStrike">
                <a:solidFill>
                  <a:srgbClr val="00618f"/>
                </a:solidFill>
                <a:latin typeface="Arial Narrow"/>
                <a:ea typeface="Georgia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16000" y="6654960"/>
            <a:ext cx="70556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37560" y="116640"/>
            <a:ext cx="65980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4f8f"/>
                </a:solidFill>
                <a:latin typeface="Arial"/>
                <a:ea typeface="Arial Narrow"/>
              </a:rPr>
              <a:t>Regression</a:t>
            </a:r>
            <a:endParaRPr b="0" lang="de-DE" sz="1400" spc="-1" strike="noStrike">
              <a:latin typeface="Arial"/>
            </a:endParaRPr>
          </a:p>
        </p:txBody>
      </p:sp>
      <p:pic>
        <p:nvPicPr>
          <p:cNvPr id="98" name="Grafik 94" descr=""/>
          <p:cNvPicPr/>
          <p:nvPr/>
        </p:nvPicPr>
        <p:blipFill>
          <a:blip r:embed="rId1"/>
          <a:stretch/>
        </p:blipFill>
        <p:spPr>
          <a:xfrm>
            <a:off x="344880" y="1670040"/>
            <a:ext cx="3542760" cy="2361600"/>
          </a:xfrm>
          <a:prstGeom prst="rect">
            <a:avLst/>
          </a:prstGeom>
          <a:ln>
            <a:noFill/>
          </a:ln>
        </p:spPr>
      </p:pic>
      <p:pic>
        <p:nvPicPr>
          <p:cNvPr id="99" name="Grafik 95" descr=""/>
          <p:cNvPicPr/>
          <p:nvPr/>
        </p:nvPicPr>
        <p:blipFill>
          <a:blip r:embed="rId2"/>
          <a:stretch/>
        </p:blipFill>
        <p:spPr>
          <a:xfrm>
            <a:off x="4824000" y="1692000"/>
            <a:ext cx="3563640" cy="2375640"/>
          </a:xfrm>
          <a:prstGeom prst="rect">
            <a:avLst/>
          </a:prstGeom>
          <a:ln>
            <a:noFill/>
          </a:ln>
        </p:spPr>
      </p:pic>
      <p:pic>
        <p:nvPicPr>
          <p:cNvPr id="100" name="Grafik 96" descr=""/>
          <p:cNvPicPr/>
          <p:nvPr/>
        </p:nvPicPr>
        <p:blipFill>
          <a:blip r:embed="rId3"/>
          <a:stretch/>
        </p:blipFill>
        <p:spPr>
          <a:xfrm>
            <a:off x="2592000" y="3996000"/>
            <a:ext cx="3679200" cy="24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37560" y="116640"/>
            <a:ext cx="65980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611640" y="2853000"/>
            <a:ext cx="8119080" cy="50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00000"/>
              </a:lnSpc>
              <a:spcBef>
                <a:spcPts val="300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Ihre Aufmerksamkeit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640000" y="6660000"/>
            <a:ext cx="345240" cy="1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517F5CF-BF33-4B68-B4B9-19DBD6BB376B}" type="slidenum">
              <a:rPr b="0" lang="de-DE" sz="1000" spc="-1" strike="noStrike">
                <a:solidFill>
                  <a:srgbClr val="00618f"/>
                </a:solidFill>
                <a:latin typeface="Arial Narrow"/>
                <a:ea typeface="Georgia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1116000" y="6654960"/>
            <a:ext cx="70556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4d4b46"/>
                </a:solidFill>
                <a:latin typeface="Arial Narrow"/>
                <a:ea typeface="Georgia"/>
              </a:rPr>
              <a:t>Data Science 1 – Mariella Zunker, Robin Mayer, Nils Nover</a:t>
            </a: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  <Words>209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Goethe-Universität</dc:creator>
  <dc:description/>
  <dc:language>de-DE</dc:language>
  <cp:lastModifiedBy/>
  <dcterms:modified xsi:type="dcterms:W3CDTF">2020-06-30T11:07:45Z</dcterms:modified>
  <cp:revision>185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