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400" b="0" strike="noStrike" spc="-1">
                <a:solidFill>
                  <a:srgbClr val="004F8F"/>
                </a:solidFill>
                <a:latin typeface="Georgia"/>
              </a:rPr>
              <a:t>Folie mittels Klicken verschieben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71BF9D-1E6A-440A-AC3D-59199EB5D9D0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575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cus.de/auto/news/abgas-skandal/fahrverbote-und-ihr-wahrer-zweck-die-legende-vom-boesen-diesel-geraet-ins-wanken_id_11069398.html" TargetMode="External"/><Relationship Id="rId3" Type="http://schemas.openxmlformats.org/officeDocument/2006/relationships/hyperlink" Target="https://www.spiegel.de/wissenschaft/mensch/deutschland-stickoxid-wert-war-2018-in-57-staedten-zu-hoch-umweltbundesamt-a-1272732.html" TargetMode="External"/><Relationship Id="rId7" Type="http://schemas.openxmlformats.org/officeDocument/2006/relationships/hyperlink" Target="https://www.welt.de/politik/deutschland/article195524203/NO2-Belastung-Warum-ist-die-Luftqualitaet-in-zwei-Gruenen-regierten-Kommunen-schlechter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zeit.de/wissen/umwelt/2018-11/stickoxid-grenzwerte-umweltmedizin-barbara-hoffmann-eu-grenzwerte-feinstaub-verkehrsabgase" TargetMode="External"/><Relationship Id="rId5" Type="http://schemas.openxmlformats.org/officeDocument/2006/relationships/hyperlink" Target="https://www.sueddeutsche.de/politik/kommunen-wiesbaden-stickoxid-belastung-in-sechs-hessischen-staedten-zu-hoch-dpa.urn-newsml-dpa-com-20090101-200211-99-867168" TargetMode="External"/><Relationship Id="rId4" Type="http://schemas.openxmlformats.org/officeDocument/2006/relationships/hyperlink" Target="https://www.spiegel.de/wissenschaft/mensch/stickstoffdioxid-belastung-grenzwerte-in-65-staedten-ueberschritten-a-1210551.html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uckermediastorage.azureedge.net/sfm-trucker/thumb_750x422/media/5172/umwelt.jp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nner2.cleanpng.com/20180714/ajr/kisspng-question-mark-computer-icons-clip-art-question-mark-white-5b49d192685b72.3362118815315644344275.jpg" TargetMode="External"/><Relationship Id="rId5" Type="http://schemas.openxmlformats.org/officeDocument/2006/relationships/hyperlink" Target="https://media.boersennews.de/images/news/traffic-jam-688566_1280-1.690.jpg" TargetMode="External"/><Relationship Id="rId4" Type="http://schemas.openxmlformats.org/officeDocument/2006/relationships/hyperlink" Target="https://cdn.prod.www.spiegel.de/images/6099484d-0001-0004-0000-000001219101_w948_r1.77_fpx37.35_fpy49.97.jpg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depositphotos.com/vector-images/no2.html?qview=33067881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https://www.spiegel.de/wissenschaft/mensch/deutschland-stickoxid-wert-war-2018-in-57-staedten-zu-hoch-umweltbundesamt-a-1272732.html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https://www.spiegel.de/wissenschaft/mensch/stickstoffdioxid-belastung-grenzwerte-in-65-staedten-ueberschritten-a-1210551.html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5"/>
              </a:rPr>
              <a:t>https://www.sueddeutsche.de/politik/kommunen-wiesbaden-stickoxid-belastung-in-sechs-hessischen-staedten-zu-hoch-dpa.urn-newsml-dpa-com-20090101-200211-99-867168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6"/>
              </a:rPr>
              <a:t>https://www.zeit.de/wissen/umwelt/2018-11/stickoxid-grenzwerte-umweltmedizin-barbara-hoffmann-eu-grenzwerte-feinstaub-verkehrsabgase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7"/>
              </a:rPr>
              <a:t>https://www.welt.de/politik/deutschland/article195524203/NO2-Belastung-Warum-ist-die-Luftqualitaet-in-zwei-Gruenen-regierten-Kommunen-schlechter.html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8"/>
              </a:rPr>
              <a:t>https://www.focus.de/auto/news/abgas-skandal/fahrverbote-und-ihr-wahrer-zweck-die-legende-vom-boesen-diesel-geraet-ins-wanken_id_11069398.html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https://truckermediastorage.azureedge.net/sfm-trucker/thumb_750x422/media/5172/umwelt.jpg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https://cdn.prod.www.spiegel.de/images/6099484d-0001-0004-0000-000001219101_w948_r1.77_fpx37.35_fpy49.97.jpg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5"/>
              </a:rPr>
              <a:t>https://media.boersennews.de/images/news/traffic-jam-688566_1280-1.690.jpg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000" b="0" u="sng" strike="noStrike" spc="-1">
                <a:solidFill>
                  <a:srgbClr val="000000"/>
                </a:solidFill>
                <a:uFillTx/>
                <a:latin typeface="Arial"/>
                <a:hlinkClick r:id="rId6"/>
              </a:rPr>
              <a:t>https://banner2.cleanpng.com/20180714/ajr/kisspng-question-mark-computer-icons-clip-art-question-mark-white-5b49d192685b72.3362118815315644344275.jpg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400" b="0" strike="noStrike" spc="-1" dirty="0" smtClean="0">
                <a:latin typeface="+mn-lt"/>
              </a:rPr>
              <a:t>Icons made by &lt;a </a:t>
            </a:r>
            <a:r>
              <a:rPr lang="en-US" sz="2400" b="0" strike="noStrike" spc="-1" dirty="0" err="1" smtClean="0">
                <a:latin typeface="+mn-lt"/>
              </a:rPr>
              <a:t>href</a:t>
            </a:r>
            <a:r>
              <a:rPr lang="en-US" sz="2400" b="0" strike="noStrike" spc="-1" dirty="0" smtClean="0">
                <a:latin typeface="+mn-lt"/>
              </a:rPr>
              <a:t>="https://www.flaticon.com/authors/freepik" title="</a:t>
            </a:r>
            <a:r>
              <a:rPr lang="en-US" sz="2400" b="0" strike="noStrike" spc="-1" dirty="0" err="1" smtClean="0">
                <a:latin typeface="+mn-lt"/>
              </a:rPr>
              <a:t>Freepik</a:t>
            </a:r>
            <a:r>
              <a:rPr lang="en-US" sz="2400" b="0" strike="noStrike" spc="-1" dirty="0" smtClean="0">
                <a:latin typeface="+mn-lt"/>
              </a:rPr>
              <a:t>"&gt;</a:t>
            </a:r>
            <a:r>
              <a:rPr lang="en-US" sz="2400" b="0" strike="noStrike" spc="-1" dirty="0" err="1" smtClean="0">
                <a:latin typeface="+mn-lt"/>
              </a:rPr>
              <a:t>Freepik</a:t>
            </a:r>
            <a:r>
              <a:rPr lang="en-US" sz="2400" b="0" strike="noStrike" spc="-1" dirty="0" smtClean="0">
                <a:latin typeface="+mn-lt"/>
              </a:rPr>
              <a:t>&lt;/a&gt; from &lt;a </a:t>
            </a:r>
            <a:r>
              <a:rPr lang="en-US" sz="2400" b="0" strike="noStrike" spc="-1" dirty="0" err="1" smtClean="0">
                <a:latin typeface="+mn-lt"/>
              </a:rPr>
              <a:t>href</a:t>
            </a:r>
            <a:r>
              <a:rPr lang="en-US" sz="2400" b="0" strike="noStrike" spc="-1" dirty="0" smtClean="0">
                <a:latin typeface="+mn-lt"/>
              </a:rPr>
              <a:t>="https://www.flaticon.com/" title="</a:t>
            </a:r>
            <a:r>
              <a:rPr lang="en-US" sz="2400" b="0" strike="noStrike" spc="-1" dirty="0" err="1" smtClean="0">
                <a:latin typeface="+mn-lt"/>
              </a:rPr>
              <a:t>Flaticon</a:t>
            </a:r>
            <a:r>
              <a:rPr lang="en-US" sz="2400" b="0" strike="noStrike" spc="-1" dirty="0" smtClean="0">
                <a:latin typeface="+mn-lt"/>
              </a:rPr>
              <a:t>"&gt; www.flaticon.com&lt;/a&gt;</a:t>
            </a:r>
            <a:endParaRPr lang="de-DE" sz="2400" b="0" strike="noStrike" spc="-1" dirty="0" smtClean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de-DE" sz="2400" dirty="0" smtClean="0">
                <a:hlinkClick r:id="rId3"/>
              </a:rPr>
              <a:t>https://de.depositphotos.com/vector-images/no2.html?qview=330678812</a:t>
            </a: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811944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3712320"/>
            <a:ext cx="811944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89080" y="108000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371232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89080" y="371232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2614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73920" y="1080000"/>
            <a:ext cx="2614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119280" y="1080000"/>
            <a:ext cx="2614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3712320"/>
            <a:ext cx="2614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73920" y="3712320"/>
            <a:ext cx="2614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119280" y="3712320"/>
            <a:ext cx="2614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080000"/>
            <a:ext cx="8119440" cy="503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811944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396216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89080" y="1080000"/>
            <a:ext cx="396216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37560" y="116640"/>
            <a:ext cx="6598440" cy="367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89080" y="1080000"/>
            <a:ext cx="396216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371232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396216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89080" y="108000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89080" y="371232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08000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89080" y="1080000"/>
            <a:ext cx="39621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3712320"/>
            <a:ext cx="811944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 Narr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244440" y="6654960"/>
            <a:ext cx="406440" cy="15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fld id="{1F46C154-4366-4669-A16F-03BBFF51594F}" type="datetime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30.06.2020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37560" y="116640"/>
            <a:ext cx="6598440" cy="79164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18F"/>
                </a:solidFill>
                <a:latin typeface="Georgia"/>
                <a:ea typeface="Georgia"/>
              </a:rPr>
              <a:t>Titelmasterformat durch Klicken bearbeiten</a:t>
            </a:r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8560" y="1080000"/>
            <a:ext cx="8119440" cy="5039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00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 Narrow"/>
              </a:rPr>
              <a:t>Textmasterformat bearbeiten</a:t>
            </a:r>
          </a:p>
          <a:p>
            <a:pPr marL="417600" lvl="1" indent="-2361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 Narrow"/>
              </a:rPr>
              <a:t>Zweite Ebene</a:t>
            </a:r>
          </a:p>
          <a:p>
            <a:pPr marL="687240" lvl="2" indent="-240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 Narrow"/>
              </a:rPr>
              <a:t>Dritte Ebene</a:t>
            </a:r>
          </a:p>
          <a:p>
            <a:pPr marL="955800" lvl="3" indent="-240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 Narrow"/>
              </a:rPr>
              <a:t>Vierte Ebene</a:t>
            </a:r>
          </a:p>
          <a:p>
            <a:pPr marL="1227240" lvl="4" indent="-2376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 Narrow"/>
              </a:rPr>
              <a:t>Fünfte Ebene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40000" y="6660000"/>
            <a:ext cx="345600" cy="1796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0925902-6C25-491D-8A70-3E60358032B6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1116000" y="6654960"/>
            <a:ext cx="7056000" cy="1677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Titel der Veranstaltung</a:t>
            </a:r>
            <a:endParaRPr lang="de-DE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CE1DF65-C9A5-4F3A-A27D-AFE99E77D128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1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630000" y="2187360"/>
            <a:ext cx="8280720" cy="28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Arial Narrow"/>
                <a:ea typeface="Arial Narrow"/>
              </a:rPr>
              <a:t>Praktikumsbericht Data Science 1</a:t>
            </a:r>
            <a:endParaRPr lang="de-DE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Arial Narrow"/>
                <a:ea typeface="Arial Narrow"/>
              </a:rPr>
              <a:t>Mariella Zunker, Robin Mayer, Nils Nover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630000" y="404640"/>
            <a:ext cx="8280720" cy="12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00"/>
              </a:spcBef>
            </a:pPr>
            <a:r>
              <a:rPr lang="de-DE" sz="1600" b="0" strike="noStrike" spc="-1">
                <a:solidFill>
                  <a:srgbClr val="000000"/>
                </a:solidFill>
                <a:latin typeface="Arial Narrow"/>
              </a:rPr>
              <a:t>30.06.2020</a:t>
            </a: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37560" y="116640"/>
            <a:ext cx="65984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4F8F"/>
                </a:solidFill>
                <a:latin typeface="Arial"/>
                <a:ea typeface="Arial Narrow"/>
              </a:rPr>
              <a:t>	</a:t>
            </a:r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F7565E0A-69F3-44E0-8888-551634B68B93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  <p:pic>
        <p:nvPicPr>
          <p:cNvPr id="54" name="Picture 2"/>
          <p:cNvPicPr/>
          <p:nvPr/>
        </p:nvPicPr>
        <p:blipFill>
          <a:blip r:embed="rId3"/>
          <a:stretch/>
        </p:blipFill>
        <p:spPr>
          <a:xfrm>
            <a:off x="755640" y="692640"/>
            <a:ext cx="4005720" cy="3264120"/>
          </a:xfrm>
          <a:prstGeom prst="rect">
            <a:avLst/>
          </a:prstGeom>
          <a:ln>
            <a:noFill/>
          </a:ln>
        </p:spPr>
      </p:pic>
      <p:pic>
        <p:nvPicPr>
          <p:cNvPr id="55" name="Picture 3"/>
          <p:cNvPicPr/>
          <p:nvPr/>
        </p:nvPicPr>
        <p:blipFill>
          <a:blip r:embed="rId4"/>
          <a:stretch/>
        </p:blipFill>
        <p:spPr>
          <a:xfrm>
            <a:off x="4860000" y="1196640"/>
            <a:ext cx="4135320" cy="1314720"/>
          </a:xfrm>
          <a:prstGeom prst="rect">
            <a:avLst/>
          </a:prstGeom>
          <a:ln>
            <a:noFill/>
          </a:ln>
        </p:spPr>
      </p:pic>
      <p:pic>
        <p:nvPicPr>
          <p:cNvPr id="56" name="Picture 4"/>
          <p:cNvPicPr/>
          <p:nvPr/>
        </p:nvPicPr>
        <p:blipFill>
          <a:blip r:embed="rId5"/>
          <a:stretch/>
        </p:blipFill>
        <p:spPr>
          <a:xfrm>
            <a:off x="4572000" y="764640"/>
            <a:ext cx="904680" cy="285480"/>
          </a:xfrm>
          <a:prstGeom prst="rect">
            <a:avLst/>
          </a:prstGeom>
          <a:ln>
            <a:noFill/>
          </a:ln>
        </p:spPr>
      </p:pic>
      <p:pic>
        <p:nvPicPr>
          <p:cNvPr id="57" name="Picture 5"/>
          <p:cNvPicPr/>
          <p:nvPr/>
        </p:nvPicPr>
        <p:blipFill>
          <a:blip r:embed="rId6"/>
          <a:stretch/>
        </p:blipFill>
        <p:spPr>
          <a:xfrm>
            <a:off x="4860000" y="3061800"/>
            <a:ext cx="4032000" cy="1021320"/>
          </a:xfrm>
          <a:prstGeom prst="rect">
            <a:avLst/>
          </a:prstGeom>
          <a:ln>
            <a:noFill/>
          </a:ln>
        </p:spPr>
      </p:pic>
      <p:pic>
        <p:nvPicPr>
          <p:cNvPr id="58" name="Picture 6"/>
          <p:cNvPicPr/>
          <p:nvPr/>
        </p:nvPicPr>
        <p:blipFill>
          <a:blip r:embed="rId7"/>
          <a:stretch/>
        </p:blipFill>
        <p:spPr>
          <a:xfrm>
            <a:off x="5292000" y="2781000"/>
            <a:ext cx="2775960" cy="432360"/>
          </a:xfrm>
          <a:prstGeom prst="rect">
            <a:avLst/>
          </a:prstGeom>
          <a:ln>
            <a:noFill/>
          </a:ln>
        </p:spPr>
      </p:pic>
      <p:pic>
        <p:nvPicPr>
          <p:cNvPr id="59" name="Picture 7"/>
          <p:cNvPicPr/>
          <p:nvPr/>
        </p:nvPicPr>
        <p:blipFill>
          <a:blip r:embed="rId8"/>
          <a:stretch/>
        </p:blipFill>
        <p:spPr>
          <a:xfrm>
            <a:off x="864720" y="4460400"/>
            <a:ext cx="3896640" cy="975240"/>
          </a:xfrm>
          <a:prstGeom prst="rect">
            <a:avLst/>
          </a:prstGeom>
          <a:ln>
            <a:noFill/>
          </a:ln>
        </p:spPr>
      </p:pic>
      <p:pic>
        <p:nvPicPr>
          <p:cNvPr id="60" name="Picture 8"/>
          <p:cNvPicPr/>
          <p:nvPr/>
        </p:nvPicPr>
        <p:blipFill>
          <a:blip r:embed="rId9"/>
          <a:stretch/>
        </p:blipFill>
        <p:spPr>
          <a:xfrm>
            <a:off x="1697040" y="4305600"/>
            <a:ext cx="2122920" cy="309600"/>
          </a:xfrm>
          <a:prstGeom prst="rect">
            <a:avLst/>
          </a:prstGeom>
          <a:ln>
            <a:noFill/>
          </a:ln>
        </p:spPr>
      </p:pic>
      <p:pic>
        <p:nvPicPr>
          <p:cNvPr id="61" name="Picture 9"/>
          <p:cNvPicPr/>
          <p:nvPr/>
        </p:nvPicPr>
        <p:blipFill>
          <a:blip r:embed="rId10"/>
          <a:stretch/>
        </p:blipFill>
        <p:spPr>
          <a:xfrm>
            <a:off x="4888080" y="4653000"/>
            <a:ext cx="4060440" cy="1210320"/>
          </a:xfrm>
          <a:prstGeom prst="rect">
            <a:avLst/>
          </a:prstGeom>
          <a:ln>
            <a:noFill/>
          </a:ln>
        </p:spPr>
      </p:pic>
      <p:pic>
        <p:nvPicPr>
          <p:cNvPr id="62" name="Picture 10"/>
          <p:cNvPicPr/>
          <p:nvPr/>
        </p:nvPicPr>
        <p:blipFill>
          <a:blip r:embed="rId11"/>
          <a:stretch/>
        </p:blipFill>
        <p:spPr>
          <a:xfrm>
            <a:off x="6408360" y="4267440"/>
            <a:ext cx="935640" cy="385200"/>
          </a:xfrm>
          <a:prstGeom prst="rect">
            <a:avLst/>
          </a:prstGeom>
          <a:ln>
            <a:noFill/>
          </a:ln>
        </p:spPr>
      </p:pic>
      <p:pic>
        <p:nvPicPr>
          <p:cNvPr id="63" name="Picture 11"/>
          <p:cNvPicPr/>
          <p:nvPr/>
        </p:nvPicPr>
        <p:blipFill>
          <a:blip r:embed="rId12"/>
          <a:stretch/>
        </p:blipFill>
        <p:spPr>
          <a:xfrm>
            <a:off x="447480" y="5733360"/>
            <a:ext cx="4278960" cy="863640"/>
          </a:xfrm>
          <a:prstGeom prst="rect">
            <a:avLst/>
          </a:prstGeom>
          <a:ln>
            <a:noFill/>
          </a:ln>
        </p:spPr>
      </p:pic>
      <p:pic>
        <p:nvPicPr>
          <p:cNvPr id="64" name="Picture 12"/>
          <p:cNvPicPr/>
          <p:nvPr/>
        </p:nvPicPr>
        <p:blipFill>
          <a:blip r:embed="rId13"/>
          <a:stretch/>
        </p:blipFill>
        <p:spPr>
          <a:xfrm>
            <a:off x="2610360" y="5490720"/>
            <a:ext cx="888840" cy="38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637560" y="116640"/>
            <a:ext cx="65984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4F8F"/>
                </a:solidFill>
                <a:latin typeface="Arial"/>
                <a:ea typeface="Arial Narrow"/>
              </a:rPr>
              <a:t>	</a:t>
            </a:r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8729250-C1E3-4EF1-AC08-835742DD76D0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3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  <p:pic>
        <p:nvPicPr>
          <p:cNvPr id="68" name="Picture 4"/>
          <p:cNvPicPr/>
          <p:nvPr/>
        </p:nvPicPr>
        <p:blipFill>
          <a:blip r:embed="rId3"/>
          <a:stretch/>
        </p:blipFill>
        <p:spPr>
          <a:xfrm>
            <a:off x="827640" y="1412640"/>
            <a:ext cx="3198960" cy="1800000"/>
          </a:xfrm>
          <a:prstGeom prst="rect">
            <a:avLst/>
          </a:prstGeom>
          <a:ln>
            <a:noFill/>
          </a:ln>
        </p:spPr>
      </p:pic>
      <p:pic>
        <p:nvPicPr>
          <p:cNvPr id="69" name="Picture 6"/>
          <p:cNvPicPr/>
          <p:nvPr/>
        </p:nvPicPr>
        <p:blipFill>
          <a:blip r:embed="rId4"/>
          <a:stretch/>
        </p:blipFill>
        <p:spPr>
          <a:xfrm>
            <a:off x="5364000" y="1989000"/>
            <a:ext cx="3183480" cy="1800000"/>
          </a:xfrm>
          <a:prstGeom prst="rect">
            <a:avLst/>
          </a:prstGeom>
          <a:ln>
            <a:noFill/>
          </a:ln>
        </p:spPr>
      </p:pic>
      <p:pic>
        <p:nvPicPr>
          <p:cNvPr id="70" name="Picture 8"/>
          <p:cNvPicPr/>
          <p:nvPr/>
        </p:nvPicPr>
        <p:blipFill>
          <a:blip r:embed="rId5"/>
          <a:stretch/>
        </p:blipFill>
        <p:spPr>
          <a:xfrm>
            <a:off x="1187640" y="3920760"/>
            <a:ext cx="3336480" cy="2509560"/>
          </a:xfrm>
          <a:prstGeom prst="rect">
            <a:avLst/>
          </a:prstGeom>
          <a:ln>
            <a:noFill/>
          </a:ln>
        </p:spPr>
      </p:pic>
      <p:pic>
        <p:nvPicPr>
          <p:cNvPr id="71" name="Grafik 2"/>
          <p:cNvPicPr/>
          <p:nvPr/>
        </p:nvPicPr>
        <p:blipFill>
          <a:blip r:embed="rId6"/>
          <a:stretch/>
        </p:blipFill>
        <p:spPr>
          <a:xfrm>
            <a:off x="2856240" y="1845000"/>
            <a:ext cx="3472560" cy="347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37560" y="116640"/>
            <a:ext cx="65984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4F8F"/>
                </a:solidFill>
                <a:latin typeface="Arial"/>
                <a:ea typeface="Arial Narrow"/>
              </a:rPr>
              <a:t>Vorgehen	</a:t>
            </a:r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628560" y="1080000"/>
            <a:ext cx="8119440" cy="503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2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Auswahl der Datensätze</a:t>
            </a:r>
            <a:endParaRPr lang="de-DE" sz="1800" b="0" strike="noStrike" spc="-1">
              <a:solidFill>
                <a:srgbClr val="000000"/>
              </a:solidFill>
              <a:latin typeface="Arial Narrow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lang="de-DE" sz="1800" b="0" strike="noStrike" spc="-1">
              <a:solidFill>
                <a:srgbClr val="000000"/>
              </a:solidFill>
              <a:latin typeface="Arial Narrow"/>
            </a:endParaRPr>
          </a:p>
          <a:p>
            <a:pPr marL="343080" indent="-342720">
              <a:lnSpc>
                <a:spcPct val="2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Data Cleaning</a:t>
            </a:r>
            <a:endParaRPr lang="de-DE" sz="1800" b="0" strike="noStrike" spc="-1">
              <a:solidFill>
                <a:srgbClr val="000000"/>
              </a:solidFill>
              <a:latin typeface="Arial Narrow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lang="de-DE" sz="1800" b="0" strike="noStrike" spc="-1">
              <a:solidFill>
                <a:srgbClr val="000000"/>
              </a:solidFill>
              <a:latin typeface="Arial Narrow"/>
            </a:endParaRPr>
          </a:p>
          <a:p>
            <a:pPr marL="343080" indent="-342720">
              <a:lnSpc>
                <a:spcPct val="2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Merging der Daten</a:t>
            </a:r>
            <a:endParaRPr lang="de-DE" sz="1800" b="0" strike="noStrike" spc="-1">
              <a:solidFill>
                <a:srgbClr val="000000"/>
              </a:solidFill>
              <a:latin typeface="Arial Narrow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lang="de-DE" sz="1800" b="0" strike="noStrike" spc="-1">
              <a:solidFill>
                <a:srgbClr val="000000"/>
              </a:solidFill>
              <a:latin typeface="Arial Narrow"/>
            </a:endParaRPr>
          </a:p>
          <a:p>
            <a:pPr marL="343080" indent="-342720">
              <a:lnSpc>
                <a:spcPct val="2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Regression</a:t>
            </a:r>
            <a:endParaRPr lang="de-DE" sz="1800" b="0" strike="noStrike" spc="-1">
              <a:solidFill>
                <a:srgbClr val="000000"/>
              </a:solidFill>
              <a:latin typeface="Arial Narrow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lang="de-DE" sz="1800" b="0" strike="noStrike" spc="-1">
              <a:solidFill>
                <a:srgbClr val="000000"/>
              </a:solidFill>
              <a:latin typeface="Arial Narrow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lang="de-DE" sz="1800" b="0" strike="noStrike" spc="-1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A099B21-45F5-4B3C-B31A-66CD8EA68A26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75" name="TextShape 4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15CA843-8121-4B2F-9093-CFA99101DC3D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5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37560" y="116640"/>
            <a:ext cx="65984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4F8F"/>
                </a:solidFill>
                <a:latin typeface="Arial"/>
                <a:ea typeface="Arial Narrow"/>
              </a:rPr>
              <a:t>Auswahl der Datensätze</a:t>
            </a:r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pic>
        <p:nvPicPr>
          <p:cNvPr id="79" name="Grafik 78"/>
          <p:cNvPicPr/>
          <p:nvPr/>
        </p:nvPicPr>
        <p:blipFill>
          <a:blip r:embed="rId3"/>
          <a:stretch/>
        </p:blipFill>
        <p:spPr>
          <a:xfrm>
            <a:off x="1404000" y="1224000"/>
            <a:ext cx="6012000" cy="1883880"/>
          </a:xfrm>
          <a:prstGeom prst="rect">
            <a:avLst/>
          </a:prstGeom>
          <a:ln>
            <a:noFill/>
          </a:ln>
        </p:spPr>
      </p:pic>
      <p:pic>
        <p:nvPicPr>
          <p:cNvPr id="80" name="Grafik 79"/>
          <p:cNvPicPr/>
          <p:nvPr/>
        </p:nvPicPr>
        <p:blipFill>
          <a:blip r:embed="rId4"/>
          <a:stretch/>
        </p:blipFill>
        <p:spPr>
          <a:xfrm>
            <a:off x="4315320" y="1800000"/>
            <a:ext cx="436680" cy="536400"/>
          </a:xfrm>
          <a:prstGeom prst="rect">
            <a:avLst/>
          </a:prstGeom>
          <a:ln>
            <a:noFill/>
          </a:ln>
        </p:spPr>
      </p:pic>
      <p:pic>
        <p:nvPicPr>
          <p:cNvPr id="81" name="Grafik 80"/>
          <p:cNvPicPr/>
          <p:nvPr/>
        </p:nvPicPr>
        <p:blipFill>
          <a:blip r:embed="rId5"/>
          <a:stretch/>
        </p:blipFill>
        <p:spPr>
          <a:xfrm>
            <a:off x="1152000" y="4116240"/>
            <a:ext cx="6948000" cy="1211760"/>
          </a:xfrm>
          <a:prstGeom prst="rect">
            <a:avLst/>
          </a:prstGeom>
          <a:ln>
            <a:noFill/>
          </a:ln>
        </p:spPr>
      </p:pic>
      <p:pic>
        <p:nvPicPr>
          <p:cNvPr id="82" name="Grafik 81"/>
          <p:cNvPicPr/>
          <p:nvPr/>
        </p:nvPicPr>
        <p:blipFill>
          <a:blip r:embed="rId6"/>
          <a:stretch/>
        </p:blipFill>
        <p:spPr>
          <a:xfrm>
            <a:off x="4320000" y="4478760"/>
            <a:ext cx="633240" cy="633240"/>
          </a:xfrm>
          <a:prstGeom prst="rect">
            <a:avLst/>
          </a:prstGeom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1130"/>
            <a:ext cx="1762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77793"/>
            <a:ext cx="17335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86" y="3244597"/>
            <a:ext cx="396788" cy="3967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50"/>
          <a:stretch/>
        </p:blipFill>
        <p:spPr>
          <a:xfrm>
            <a:off x="7020272" y="3254317"/>
            <a:ext cx="540738" cy="474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6F16DDE-0656-4784-A58A-5AEED2AF2E92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6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637560" y="116640"/>
            <a:ext cx="65984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4F8F"/>
                </a:solidFill>
                <a:latin typeface="Arial"/>
                <a:ea typeface="Arial Narrow"/>
              </a:rPr>
              <a:t>Data </a:t>
            </a:r>
            <a:r>
              <a:rPr lang="de-DE" sz="1400" b="0" strike="noStrike" spc="-1" dirty="0" err="1" smtClean="0">
                <a:solidFill>
                  <a:srgbClr val="004F8F"/>
                </a:solidFill>
                <a:latin typeface="Arial"/>
                <a:ea typeface="Arial Narrow"/>
              </a:rPr>
              <a:t>Cleaning</a:t>
            </a:r>
            <a:r>
              <a:rPr lang="de-DE" sz="1400" spc="-1" dirty="0">
                <a:solidFill>
                  <a:srgbClr val="004F8F"/>
                </a:solidFill>
                <a:ea typeface="Arial Narrow"/>
              </a:rPr>
              <a:t> und </a:t>
            </a:r>
            <a:r>
              <a:rPr lang="de-DE" sz="1400" spc="-1" dirty="0" err="1">
                <a:solidFill>
                  <a:srgbClr val="004F8F"/>
                </a:solidFill>
                <a:ea typeface="Arial Narrow"/>
              </a:rPr>
              <a:t>Merging</a:t>
            </a:r>
            <a:r>
              <a:rPr lang="de-DE" sz="1400" spc="-1" dirty="0">
                <a:solidFill>
                  <a:srgbClr val="004F8F"/>
                </a:solidFill>
                <a:ea typeface="Arial Narrow"/>
              </a:rPr>
              <a:t> </a:t>
            </a:r>
            <a:endParaRPr lang="de-DE" sz="1400" b="0" strike="noStrike" spc="-1" dirty="0">
              <a:solidFill>
                <a:srgbClr val="004F8F"/>
              </a:solidFill>
              <a:latin typeface="Georgia"/>
            </a:endParaRPr>
          </a:p>
        </p:txBody>
      </p:sp>
      <p:pic>
        <p:nvPicPr>
          <p:cNvPr id="86" name="Grafik 85"/>
          <p:cNvPicPr/>
          <p:nvPr/>
        </p:nvPicPr>
        <p:blipFill>
          <a:blip r:embed="rId3"/>
          <a:stretch/>
        </p:blipFill>
        <p:spPr>
          <a:xfrm>
            <a:off x="432000" y="1008000"/>
            <a:ext cx="5571000" cy="2409120"/>
          </a:xfrm>
          <a:prstGeom prst="rect">
            <a:avLst/>
          </a:prstGeom>
          <a:ln>
            <a:noFill/>
          </a:ln>
        </p:spPr>
      </p:pic>
      <p:pic>
        <p:nvPicPr>
          <p:cNvPr id="87" name="Grafik 86"/>
          <p:cNvPicPr/>
          <p:nvPr/>
        </p:nvPicPr>
        <p:blipFill>
          <a:blip r:embed="rId4"/>
          <a:stretch/>
        </p:blipFill>
        <p:spPr>
          <a:xfrm>
            <a:off x="468000" y="3740760"/>
            <a:ext cx="5580360" cy="2523240"/>
          </a:xfrm>
          <a:prstGeom prst="rect">
            <a:avLst/>
          </a:prstGeom>
          <a:ln>
            <a:noFill/>
          </a:ln>
        </p:spPr>
      </p:pic>
      <p:pic>
        <p:nvPicPr>
          <p:cNvPr id="88" name="Grafik 87"/>
          <p:cNvPicPr/>
          <p:nvPr/>
        </p:nvPicPr>
        <p:blipFill>
          <a:blip r:embed="rId5"/>
          <a:stretch/>
        </p:blipFill>
        <p:spPr>
          <a:xfrm>
            <a:off x="5960880" y="2592000"/>
            <a:ext cx="3327120" cy="221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B73737F-D045-4E7F-8337-1B8DD21CD54E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7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637560" y="116640"/>
            <a:ext cx="65984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4F8F"/>
                </a:solidFill>
                <a:latin typeface="Arial"/>
                <a:ea typeface="Arial Narrow"/>
              </a:rPr>
              <a:t>Regression</a:t>
            </a:r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pic>
        <p:nvPicPr>
          <p:cNvPr id="95" name="Grafik 94"/>
          <p:cNvPicPr/>
          <p:nvPr/>
        </p:nvPicPr>
        <p:blipFill>
          <a:blip r:embed="rId3"/>
          <a:stretch/>
        </p:blipFill>
        <p:spPr>
          <a:xfrm>
            <a:off x="344880" y="1670040"/>
            <a:ext cx="3543120" cy="2361960"/>
          </a:xfrm>
          <a:prstGeom prst="rect">
            <a:avLst/>
          </a:prstGeom>
          <a:ln>
            <a:noFill/>
          </a:ln>
        </p:spPr>
      </p:pic>
      <p:pic>
        <p:nvPicPr>
          <p:cNvPr id="96" name="Grafik 95"/>
          <p:cNvPicPr/>
          <p:nvPr/>
        </p:nvPicPr>
        <p:blipFill>
          <a:blip r:embed="rId4"/>
          <a:stretch/>
        </p:blipFill>
        <p:spPr>
          <a:xfrm>
            <a:off x="4824000" y="1692000"/>
            <a:ext cx="3564000" cy="2376000"/>
          </a:xfrm>
          <a:prstGeom prst="rect">
            <a:avLst/>
          </a:prstGeom>
          <a:ln>
            <a:noFill/>
          </a:ln>
        </p:spPr>
      </p:pic>
      <p:pic>
        <p:nvPicPr>
          <p:cNvPr id="97" name="Grafik 96"/>
          <p:cNvPicPr/>
          <p:nvPr/>
        </p:nvPicPr>
        <p:blipFill>
          <a:blip r:embed="rId5"/>
          <a:stretch/>
        </p:blipFill>
        <p:spPr>
          <a:xfrm>
            <a:off x="2592000" y="3996000"/>
            <a:ext cx="3679560" cy="245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37560" y="116640"/>
            <a:ext cx="65984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endParaRPr lang="de-DE" sz="1400" b="0" strike="noStrike" spc="-1">
              <a:solidFill>
                <a:srgbClr val="004F8F"/>
              </a:solidFill>
              <a:latin typeface="Georgia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11640" y="2853000"/>
            <a:ext cx="8119440" cy="503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 algn="ctr">
              <a:lnSpc>
                <a:spcPct val="100000"/>
              </a:lnSpc>
              <a:spcBef>
                <a:spcPts val="300"/>
              </a:spcBef>
            </a:pPr>
            <a:r>
              <a:rPr lang="de-DE" sz="2400" b="0" strike="noStrike" spc="-1" dirty="0" smtClean="0">
                <a:solidFill>
                  <a:srgbClr val="000000"/>
                </a:solidFill>
                <a:latin typeface="Arial"/>
              </a:rPr>
              <a:t>Vielen Dank für Ihre Aufmerksamkeit</a:t>
            </a:r>
            <a:endParaRPr lang="de-DE" sz="2400" b="0" strike="noStrike" spc="-1" dirty="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640000" y="6660000"/>
            <a:ext cx="345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C09C8A-B7D0-4F9C-B768-9BD199953623}" type="slidenum">
              <a:rPr lang="de-DE" sz="1000" b="0" strike="noStrike" spc="-1">
                <a:solidFill>
                  <a:srgbClr val="00618F"/>
                </a:solidFill>
                <a:latin typeface="Arial Narrow"/>
                <a:ea typeface="Georgia"/>
              </a:rPr>
              <a:t>8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1116000" y="6654960"/>
            <a:ext cx="7056000" cy="1677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lang="de-DE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</Words>
  <Application>Microsoft Office PowerPoint</Application>
  <PresentationFormat>Bildschirmpräsentation (4:3)</PresentationFormat>
  <Paragraphs>53</Paragraphs>
  <Slides>8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Goethe-Universität</dc:creator>
  <cp:lastModifiedBy>Nils Nover</cp:lastModifiedBy>
  <cp:revision>182</cp:revision>
  <dcterms:modified xsi:type="dcterms:W3CDTF">2020-06-30T08:31:33Z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