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3" r:id="rId7"/>
    <p:sldId id="265" r:id="rId8"/>
    <p:sldId id="264" r:id="rId9"/>
    <p:sldId id="268" r:id="rId10"/>
    <p:sldId id="266" r:id="rId11"/>
    <p:sldId id="267" r:id="rId12"/>
    <p:sldId id="269" r:id="rId13"/>
    <p:sldId id="270" r:id="rId14"/>
    <p:sldId id="271" r:id="rId15"/>
    <p:sldId id="27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35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AA22A57-0C1A-4CAB-875B-92C50700E831}" type="datetimeFigureOut">
              <a:rPr lang="en-US" smtClean="0"/>
              <a:pPr/>
              <a:t>4/17/2024</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E719B24-EBF4-43D0-A4A7-937C7817C675}" type="slidenum">
              <a:rPr lang="en-GB" smtClean="0"/>
              <a:pPr/>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A22A57-0C1A-4CAB-875B-92C50700E831}" type="datetimeFigureOut">
              <a:rPr lang="en-US" smtClean="0"/>
              <a:pPr/>
              <a:t>4/17/2024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719B24-EBF4-43D0-A4A7-937C7817C67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A22A57-0C1A-4CAB-875B-92C50700E831}" type="datetimeFigureOut">
              <a:rPr lang="en-US" smtClean="0"/>
              <a:pPr/>
              <a:t>4/17/2024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719B24-EBF4-43D0-A4A7-937C7817C67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AA22A57-0C1A-4CAB-875B-92C50700E831}" type="datetimeFigureOut">
              <a:rPr lang="en-US" smtClean="0"/>
              <a:pPr/>
              <a:t>4/17/2024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719B24-EBF4-43D0-A4A7-937C7817C675}" type="slidenum">
              <a:rPr lang="en-GB" smtClean="0"/>
              <a:pPr/>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AA22A57-0C1A-4CAB-875B-92C50700E831}" type="datetimeFigureOut">
              <a:rPr lang="en-US" smtClean="0"/>
              <a:pPr/>
              <a:t>4/17/2024</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E719B24-EBF4-43D0-A4A7-937C7817C675}"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A22A57-0C1A-4CAB-875B-92C50700E831}" type="datetimeFigureOut">
              <a:rPr lang="en-US" smtClean="0"/>
              <a:pPr/>
              <a:t>4/17/2024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719B24-EBF4-43D0-A4A7-937C7817C675}" type="slidenum">
              <a:rPr lang="en-GB" smtClean="0"/>
              <a:pPr/>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AA22A57-0C1A-4CAB-875B-92C50700E831}" type="datetimeFigureOut">
              <a:rPr lang="en-US" smtClean="0"/>
              <a:pPr/>
              <a:t>4/17/2024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719B24-EBF4-43D0-A4A7-937C7817C675}" type="slidenum">
              <a:rPr lang="en-GB" smtClean="0"/>
              <a:pPr/>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A22A57-0C1A-4CAB-875B-92C50700E831}" type="datetimeFigureOut">
              <a:rPr lang="en-US" smtClean="0"/>
              <a:pPr/>
              <a:t>4/17/2024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719B24-EBF4-43D0-A4A7-937C7817C67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22A57-0C1A-4CAB-875B-92C50700E831}" type="datetimeFigureOut">
              <a:rPr lang="en-US" smtClean="0"/>
              <a:pPr/>
              <a:t>4/17/2024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719B24-EBF4-43D0-A4A7-937C7817C67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A22A57-0C1A-4CAB-875B-92C50700E831}" type="datetimeFigureOut">
              <a:rPr lang="en-US" smtClean="0"/>
              <a:pPr/>
              <a:t>4/17/2024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719B24-EBF4-43D0-A4A7-937C7817C675}" type="slidenum">
              <a:rPr lang="en-GB" smtClean="0"/>
              <a:pPr/>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A22A57-0C1A-4CAB-875B-92C50700E831}" type="datetimeFigureOut">
              <a:rPr lang="en-US" smtClean="0"/>
              <a:pPr/>
              <a:t>4/17/2024</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2E719B24-EBF4-43D0-A4A7-937C7817C675}" type="slidenum">
              <a:rPr lang="en-GB" smtClean="0"/>
              <a:pPr/>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AA22A57-0C1A-4CAB-875B-92C50700E831}" type="datetimeFigureOut">
              <a:rPr lang="en-US" smtClean="0"/>
              <a:pPr/>
              <a:t>4/17/2024</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E719B24-EBF4-43D0-A4A7-937C7817C67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audio" Target="../media/audio1.wav"/><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audio" Target="../media/audio10.wav"/><Relationship Id="rId5" Type="http://schemas.openxmlformats.org/officeDocument/2006/relationships/image" Target="../media/image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7.xml"/><Relationship Id="rId1" Type="http://schemas.openxmlformats.org/officeDocument/2006/relationships/audio" Target="../media/audio11.wav"/><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7.xml"/><Relationship Id="rId1" Type="http://schemas.openxmlformats.org/officeDocument/2006/relationships/audio" Target="../media/audio12.wav"/><Relationship Id="rId5" Type="http://schemas.openxmlformats.org/officeDocument/2006/relationships/image" Target="../media/image3.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audio" Target="../media/audio13.wav"/><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14.wav"/></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audio" Target="../media/audio15.wav"/></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audio" Target="../media/audio3.wav"/></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audio" Target="../media/audio4.wav"/><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5.xml"/><Relationship Id="rId1" Type="http://schemas.openxmlformats.org/officeDocument/2006/relationships/audio" Target="../media/audio5.wav"/><Relationship Id="rId6" Type="http://schemas.openxmlformats.org/officeDocument/2006/relationships/image" Target="../media/image3.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audio" Target="../media/audio6.wav"/><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audio" Target="../media/audio7.wav"/><Relationship Id="rId5" Type="http://schemas.openxmlformats.org/officeDocument/2006/relationships/image" Target="../media/image3.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audio" Target="../media/audio8.wav"/><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audio" Target="../media/audio9.wav"/><Relationship Id="rId5" Type="http://schemas.openxmlformats.org/officeDocument/2006/relationships/image" Target="../media/image3.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14480" y="4071942"/>
            <a:ext cx="6919938" cy="1600200"/>
          </a:xfrm>
        </p:spPr>
        <p:txBody>
          <a:bodyPr>
            <a:normAutofit/>
          </a:bodyPr>
          <a:lstStyle/>
          <a:p>
            <a:pPr algn="r"/>
            <a:r>
              <a:rPr lang="en-GB" sz="2800" b="1" dirty="0" smtClean="0"/>
              <a:t>Name – </a:t>
            </a:r>
            <a:r>
              <a:rPr lang="en-GB" sz="2800" b="1" dirty="0" err="1" smtClean="0"/>
              <a:t>Raunak</a:t>
            </a:r>
            <a:r>
              <a:rPr lang="en-GB" sz="2800" b="1" dirty="0" smtClean="0"/>
              <a:t> </a:t>
            </a:r>
            <a:r>
              <a:rPr lang="en-GB" sz="2800" b="1" dirty="0" err="1" smtClean="0"/>
              <a:t>Masih</a:t>
            </a:r>
            <a:endParaRPr lang="en-GB" sz="2800" b="1" dirty="0" smtClean="0"/>
          </a:p>
          <a:p>
            <a:pPr algn="r"/>
            <a:r>
              <a:rPr lang="en-GB" sz="2800" b="1" dirty="0" smtClean="0"/>
              <a:t>  Student Number - 202405832</a:t>
            </a:r>
            <a:endParaRPr lang="en-GB" sz="2800" b="1" dirty="0"/>
          </a:p>
        </p:txBody>
      </p:sp>
      <p:sp>
        <p:nvSpPr>
          <p:cNvPr id="2" name="Title 1"/>
          <p:cNvSpPr>
            <a:spLocks noGrp="1"/>
          </p:cNvSpPr>
          <p:nvPr>
            <p:ph type="ctrTitle"/>
          </p:nvPr>
        </p:nvSpPr>
        <p:spPr/>
        <p:txBody>
          <a:bodyPr>
            <a:normAutofit/>
          </a:bodyPr>
          <a:lstStyle/>
          <a:p>
            <a:r>
              <a:rPr lang="en-GB" sz="5400" b="1" dirty="0" smtClean="0"/>
              <a:t>                Census Project </a:t>
            </a:r>
            <a:endParaRPr lang="en-GB" sz="5400" b="1" dirty="0"/>
          </a:p>
        </p:txBody>
      </p:sp>
      <p:pic>
        <p:nvPicPr>
          <p:cNvPr id="1027" name="Picture 3"/>
          <p:cNvPicPr>
            <a:picLocks noChangeAspect="1" noChangeArrowheads="1"/>
          </p:cNvPicPr>
          <p:nvPr/>
        </p:nvPicPr>
        <p:blipFill>
          <a:blip r:embed="rId3"/>
          <a:srcRect/>
          <a:stretch>
            <a:fillRect/>
          </a:stretch>
        </p:blipFill>
        <p:spPr bwMode="auto">
          <a:xfrm>
            <a:off x="428596" y="3571876"/>
            <a:ext cx="3431746" cy="2047877"/>
          </a:xfrm>
          <a:prstGeom prst="rect">
            <a:avLst/>
          </a:prstGeom>
          <a:noFill/>
          <a:ln w="9525">
            <a:noFill/>
            <a:miter lim="800000"/>
            <a:headEnd/>
            <a:tailEnd/>
          </a:ln>
          <a:effectLst/>
        </p:spPr>
      </p:pic>
      <p:pic>
        <p:nvPicPr>
          <p:cNvPr id="22" name="~PP1115.WAV">
            <a:hlinkClick r:id="" action="ppaction://media"/>
          </p:cNvPr>
          <p:cNvPicPr>
            <a:picLocks noRot="1" noChangeAspect="1"/>
          </p:cNvPicPr>
          <p:nvPr>
            <a:wavAudioFile r:embed="rId1" name="~PP1115.WAV"/>
          </p:nvPr>
        </p:nvPicPr>
        <p:blipFill>
          <a:blip r:embed="rId4"/>
          <a:stretch>
            <a:fillRect/>
          </a:stretch>
        </p:blipFill>
        <p:spPr>
          <a:xfrm>
            <a:off x="8704263" y="6418263"/>
            <a:ext cx="244475" cy="244475"/>
          </a:xfrm>
          <a:prstGeom prst="rect">
            <a:avLst/>
          </a:prstGeom>
        </p:spPr>
      </p:pic>
    </p:spTree>
  </p:cSld>
  <p:clrMapOvr>
    <a:masterClrMapping/>
  </p:clrMapOvr>
  <p:transition advTm="99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22"/>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8572560" cy="646331"/>
          </a:xfrm>
          <a:prstGeom prst="rect">
            <a:avLst/>
          </a:prstGeom>
          <a:noFill/>
        </p:spPr>
        <p:txBody>
          <a:bodyPr wrap="square" rtlCol="0">
            <a:spAutoFit/>
          </a:bodyPr>
          <a:lstStyle/>
          <a:p>
            <a:r>
              <a:rPr lang="en-GB" b="1" dirty="0" smtClean="0">
                <a:latin typeface="Times New Roman" pitchFamily="18" charset="0"/>
                <a:cs typeface="Times New Roman" pitchFamily="18" charset="0"/>
              </a:rPr>
              <a:t>                                           Cleaning and Filling ‘Infirmity’</a:t>
            </a:r>
          </a:p>
          <a:p>
            <a:endParaRPr lang="en-GB" dirty="0"/>
          </a:p>
        </p:txBody>
      </p:sp>
      <p:pic>
        <p:nvPicPr>
          <p:cNvPr id="10242" name="Picture 2"/>
          <p:cNvPicPr>
            <a:picLocks noChangeAspect="1" noChangeArrowheads="1"/>
          </p:cNvPicPr>
          <p:nvPr/>
        </p:nvPicPr>
        <p:blipFill>
          <a:blip r:embed="rId3"/>
          <a:srcRect/>
          <a:stretch>
            <a:fillRect/>
          </a:stretch>
        </p:blipFill>
        <p:spPr bwMode="auto">
          <a:xfrm>
            <a:off x="357158" y="1214422"/>
            <a:ext cx="7358114" cy="1028700"/>
          </a:xfrm>
          <a:prstGeom prst="rect">
            <a:avLst/>
          </a:prstGeom>
          <a:noFill/>
          <a:ln w="9525">
            <a:noFill/>
            <a:miter lim="800000"/>
            <a:headEnd/>
            <a:tailEnd/>
          </a:ln>
          <a:effectLst/>
        </p:spPr>
      </p:pic>
      <p:pic>
        <p:nvPicPr>
          <p:cNvPr id="10243" name="Picture 3"/>
          <p:cNvPicPr>
            <a:picLocks noChangeAspect="1" noChangeArrowheads="1"/>
          </p:cNvPicPr>
          <p:nvPr/>
        </p:nvPicPr>
        <p:blipFill>
          <a:blip r:embed="rId4"/>
          <a:srcRect/>
          <a:stretch>
            <a:fillRect/>
          </a:stretch>
        </p:blipFill>
        <p:spPr bwMode="auto">
          <a:xfrm>
            <a:off x="285720" y="2571745"/>
            <a:ext cx="8286808" cy="1928826"/>
          </a:xfrm>
          <a:prstGeom prst="rect">
            <a:avLst/>
          </a:prstGeom>
          <a:noFill/>
          <a:ln w="9525">
            <a:noFill/>
            <a:miter lim="800000"/>
            <a:headEnd/>
            <a:tailEnd/>
          </a:ln>
          <a:effectLst/>
        </p:spPr>
      </p:pic>
      <p:pic>
        <p:nvPicPr>
          <p:cNvPr id="10" name="~PP3795.WAV">
            <a:hlinkClick r:id="" action="ppaction://media"/>
          </p:cNvPr>
          <p:cNvPicPr>
            <a:picLocks noRot="1" noChangeAspect="1"/>
          </p:cNvPicPr>
          <p:nvPr>
            <a:wavAudioFile r:embed="rId1" name="~PP3795.WAV"/>
          </p:nvPr>
        </p:nvPicPr>
        <p:blipFill>
          <a:blip r:embed="rId5"/>
          <a:stretch>
            <a:fillRect/>
          </a:stretch>
        </p:blipFill>
        <p:spPr>
          <a:xfrm>
            <a:off x="8704263" y="6418263"/>
            <a:ext cx="244475" cy="244475"/>
          </a:xfrm>
          <a:prstGeom prst="rect">
            <a:avLst/>
          </a:prstGeom>
        </p:spPr>
      </p:pic>
    </p:spTree>
  </p:cSld>
  <p:clrMapOvr>
    <a:masterClrMapping/>
  </p:clrMapOvr>
  <p:transition advTm="867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0"/>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642918"/>
            <a:ext cx="8572560" cy="646331"/>
          </a:xfrm>
          <a:prstGeom prst="rect">
            <a:avLst/>
          </a:prstGeom>
          <a:noFill/>
        </p:spPr>
        <p:txBody>
          <a:bodyPr wrap="square" rtlCol="0">
            <a:spAutoFit/>
          </a:bodyPr>
          <a:lstStyle/>
          <a:p>
            <a:r>
              <a:rPr lang="en-GB" b="1" dirty="0" smtClean="0">
                <a:latin typeface="Times New Roman" pitchFamily="18" charset="0"/>
                <a:cs typeface="Times New Roman" pitchFamily="18" charset="0"/>
              </a:rPr>
              <a:t>                                           Cleaning and Filling ‘Religion’</a:t>
            </a:r>
          </a:p>
          <a:p>
            <a:endParaRPr lang="en-GB" dirty="0"/>
          </a:p>
        </p:txBody>
      </p:sp>
      <p:pic>
        <p:nvPicPr>
          <p:cNvPr id="9218" name="Picture 2"/>
          <p:cNvPicPr>
            <a:picLocks noChangeAspect="1" noChangeArrowheads="1"/>
          </p:cNvPicPr>
          <p:nvPr/>
        </p:nvPicPr>
        <p:blipFill>
          <a:blip r:embed="rId3"/>
          <a:srcRect/>
          <a:stretch>
            <a:fillRect/>
          </a:stretch>
        </p:blipFill>
        <p:spPr bwMode="auto">
          <a:xfrm>
            <a:off x="428596" y="1714488"/>
            <a:ext cx="6000792" cy="928694"/>
          </a:xfrm>
          <a:prstGeom prst="rect">
            <a:avLst/>
          </a:prstGeom>
          <a:noFill/>
          <a:ln w="9525">
            <a:noFill/>
            <a:miter lim="800000"/>
            <a:headEnd/>
            <a:tailEnd/>
          </a:ln>
          <a:effectLst/>
        </p:spPr>
      </p:pic>
      <p:sp>
        <p:nvSpPr>
          <p:cNvPr id="8" name="TextBox 7"/>
          <p:cNvSpPr txBox="1"/>
          <p:nvPr/>
        </p:nvSpPr>
        <p:spPr>
          <a:xfrm>
            <a:off x="642910" y="4286256"/>
            <a:ext cx="7286676" cy="923330"/>
          </a:xfrm>
          <a:prstGeom prst="rect">
            <a:avLst/>
          </a:prstGeom>
          <a:noFill/>
        </p:spPr>
        <p:txBody>
          <a:bodyPr wrap="square" rtlCol="0">
            <a:spAutoFit/>
          </a:bodyPr>
          <a:lstStyle/>
          <a:p>
            <a:r>
              <a:rPr lang="en-GB" b="1" dirty="0" smtClean="0"/>
              <a:t>If everyone in a certain "house number" and "street" shares the same "religion," then fill in the blank with that specific value. If not, mark the missing religion as "unknown."</a:t>
            </a:r>
            <a:endParaRPr lang="en-GB" b="1" dirty="0"/>
          </a:p>
        </p:txBody>
      </p:sp>
      <p:pic>
        <p:nvPicPr>
          <p:cNvPr id="12" name="~PP1431.WAV">
            <a:hlinkClick r:id="" action="ppaction://media"/>
          </p:cNvPr>
          <p:cNvPicPr>
            <a:picLocks noRot="1" noChangeAspect="1"/>
          </p:cNvPicPr>
          <p:nvPr>
            <a:wavAudioFile r:embed="rId1" name="~PP1431.WAV"/>
          </p:nvPr>
        </p:nvPicPr>
        <p:blipFill>
          <a:blip r:embed="rId4"/>
          <a:stretch>
            <a:fillRect/>
          </a:stretch>
        </p:blipFill>
        <p:spPr>
          <a:xfrm>
            <a:off x="8704263" y="6418263"/>
            <a:ext cx="244475" cy="244475"/>
          </a:xfrm>
          <a:prstGeom prst="rect">
            <a:avLst/>
          </a:prstGeom>
        </p:spPr>
      </p:pic>
    </p:spTree>
  </p:cSld>
  <p:clrMapOvr>
    <a:masterClrMapping/>
  </p:clrMapOvr>
  <p:transition advTm="568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a:srcRect/>
          <a:stretch>
            <a:fillRect/>
          </a:stretch>
        </p:blipFill>
        <p:spPr bwMode="auto">
          <a:xfrm>
            <a:off x="357158" y="428604"/>
            <a:ext cx="8272938" cy="4857784"/>
          </a:xfrm>
          <a:prstGeom prst="rect">
            <a:avLst/>
          </a:prstGeom>
          <a:noFill/>
          <a:ln w="9525">
            <a:noFill/>
            <a:miter lim="800000"/>
            <a:headEnd/>
            <a:tailEnd/>
          </a:ln>
          <a:effectLst/>
        </p:spPr>
      </p:pic>
      <p:pic>
        <p:nvPicPr>
          <p:cNvPr id="11266" name="Picture 2"/>
          <p:cNvPicPr>
            <a:picLocks noChangeAspect="1" noChangeArrowheads="1"/>
          </p:cNvPicPr>
          <p:nvPr/>
        </p:nvPicPr>
        <p:blipFill>
          <a:blip r:embed="rId4"/>
          <a:srcRect/>
          <a:stretch>
            <a:fillRect/>
          </a:stretch>
        </p:blipFill>
        <p:spPr bwMode="auto">
          <a:xfrm>
            <a:off x="428596" y="5500702"/>
            <a:ext cx="6345237" cy="971550"/>
          </a:xfrm>
          <a:prstGeom prst="rect">
            <a:avLst/>
          </a:prstGeom>
          <a:noFill/>
          <a:ln w="9525">
            <a:noFill/>
            <a:miter lim="800000"/>
            <a:headEnd/>
            <a:tailEnd/>
          </a:ln>
          <a:effectLst/>
        </p:spPr>
      </p:pic>
      <p:pic>
        <p:nvPicPr>
          <p:cNvPr id="9" name="~PP3766.WAV">
            <a:hlinkClick r:id="" action="ppaction://media"/>
          </p:cNvPr>
          <p:cNvPicPr>
            <a:picLocks noRot="1" noChangeAspect="1"/>
          </p:cNvPicPr>
          <p:nvPr>
            <a:wavAudioFile r:embed="rId1" name="~PP3766.WAV"/>
          </p:nvPr>
        </p:nvPicPr>
        <p:blipFill>
          <a:blip r:embed="rId5"/>
          <a:stretch>
            <a:fillRect/>
          </a:stretch>
        </p:blipFill>
        <p:spPr>
          <a:xfrm>
            <a:off x="8704263" y="6418263"/>
            <a:ext cx="244475" cy="244475"/>
          </a:xfrm>
          <a:prstGeom prst="rect">
            <a:avLst/>
          </a:prstGeom>
        </p:spPr>
      </p:pic>
    </p:spTree>
  </p:cSld>
  <p:clrMapOvr>
    <a:masterClrMapping/>
  </p:clrMapOvr>
  <p:transition advTm="185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428604"/>
            <a:ext cx="7143800" cy="400110"/>
          </a:xfrm>
          <a:prstGeom prst="rect">
            <a:avLst/>
          </a:prstGeom>
          <a:noFill/>
        </p:spPr>
        <p:txBody>
          <a:bodyPr wrap="square" rtlCol="0">
            <a:spAutoFit/>
          </a:bodyPr>
          <a:lstStyle/>
          <a:p>
            <a:pPr algn="ctr"/>
            <a:r>
              <a:rPr lang="en-GB" sz="2000" b="1" dirty="0" smtClean="0">
                <a:latin typeface="Times New Roman" pitchFamily="18" charset="0"/>
                <a:cs typeface="Times New Roman" pitchFamily="18" charset="0"/>
              </a:rPr>
              <a:t>Early Insights</a:t>
            </a:r>
            <a:endParaRPr lang="en-GB" sz="2000" b="1"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3"/>
          <a:srcRect/>
          <a:stretch>
            <a:fillRect/>
          </a:stretch>
        </p:blipFill>
        <p:spPr bwMode="auto">
          <a:xfrm>
            <a:off x="4429124" y="928670"/>
            <a:ext cx="4516706" cy="5747520"/>
          </a:xfrm>
          <a:prstGeom prst="rect">
            <a:avLst/>
          </a:prstGeom>
          <a:noFill/>
          <a:ln w="9525">
            <a:noFill/>
            <a:miter lim="800000"/>
            <a:headEnd/>
            <a:tailEnd/>
          </a:ln>
          <a:effectLst/>
        </p:spPr>
      </p:pic>
      <p:sp>
        <p:nvSpPr>
          <p:cNvPr id="6" name="TextBox 5"/>
          <p:cNvSpPr txBox="1"/>
          <p:nvPr/>
        </p:nvSpPr>
        <p:spPr>
          <a:xfrm>
            <a:off x="214282" y="857232"/>
            <a:ext cx="4071966" cy="5293757"/>
          </a:xfrm>
          <a:prstGeom prst="rect">
            <a:avLst/>
          </a:prstGeom>
          <a:noFill/>
        </p:spPr>
        <p:txBody>
          <a:bodyPr wrap="square" rtlCol="0">
            <a:spAutoFit/>
          </a:bodyPr>
          <a:lstStyle/>
          <a:p>
            <a:pPr>
              <a:buFont typeface="Wingdings" pitchFamily="2" charset="2"/>
              <a:buChar char="§"/>
            </a:pPr>
            <a:r>
              <a:rPr lang="en-GB" sz="1400" dirty="0" smtClean="0">
                <a:latin typeface="Times New Roman" pitchFamily="18" charset="0"/>
                <a:cs typeface="Times New Roman" pitchFamily="18" charset="0"/>
              </a:rPr>
              <a:t> </a:t>
            </a:r>
            <a:r>
              <a:rPr lang="en-GB" sz="1200" dirty="0" smtClean="0">
                <a:latin typeface="Times New Roman" pitchFamily="18" charset="0"/>
                <a:cs typeface="Times New Roman" pitchFamily="18" charset="0"/>
              </a:rPr>
              <a:t>30-39 is the highest population group.</a:t>
            </a:r>
          </a:p>
          <a:p>
            <a:pPr>
              <a:buFont typeface="Wingdings" pitchFamily="2" charset="2"/>
              <a:buChar char="§"/>
            </a:pPr>
            <a:endParaRPr lang="en-GB" sz="1200" dirty="0" smtClean="0">
              <a:latin typeface="Times New Roman" pitchFamily="18" charset="0"/>
              <a:cs typeface="Times New Roman" pitchFamily="18" charset="0"/>
            </a:endParaRPr>
          </a:p>
          <a:p>
            <a:pPr>
              <a:buFont typeface="Wingdings" pitchFamily="2" charset="2"/>
              <a:buChar char="§"/>
            </a:pPr>
            <a:r>
              <a:rPr lang="en-GB" sz="1200" dirty="0" smtClean="0">
                <a:latin typeface="Times New Roman" pitchFamily="18" charset="0"/>
                <a:cs typeface="Times New Roman" pitchFamily="18" charset="0"/>
              </a:rPr>
              <a:t> If the population is increasing significantly, especially in the 20–39 age range, then high density housing should be constructed.</a:t>
            </a:r>
          </a:p>
          <a:p>
            <a:endParaRPr lang="en-GB" sz="1200" dirty="0" smtClean="0">
              <a:latin typeface="Times New Roman" pitchFamily="18" charset="0"/>
              <a:cs typeface="Times New Roman" pitchFamily="18" charset="0"/>
            </a:endParaRPr>
          </a:p>
          <a:p>
            <a:pPr>
              <a:buFont typeface="Wingdings" pitchFamily="2" charset="2"/>
              <a:buChar char="§"/>
            </a:pPr>
            <a:r>
              <a:rPr lang="en-GB" sz="1200" dirty="0" smtClean="0">
                <a:latin typeface="Times New Roman" pitchFamily="18" charset="0"/>
                <a:cs typeface="Times New Roman" pitchFamily="18" charset="0"/>
              </a:rPr>
              <a:t> If the town could see a rise in commuter demand, a train station should be constructed. The age range of 10 to 19 years old may be a reliable predictor of future commuters.. </a:t>
            </a:r>
          </a:p>
          <a:p>
            <a:endParaRPr lang="en-GB" sz="1200" dirty="0" smtClean="0">
              <a:latin typeface="Times New Roman" pitchFamily="18" charset="0"/>
              <a:cs typeface="Times New Roman" pitchFamily="18" charset="0"/>
            </a:endParaRPr>
          </a:p>
          <a:p>
            <a:pPr>
              <a:buFont typeface="Wingdings" pitchFamily="2" charset="2"/>
              <a:buChar char="§"/>
            </a:pPr>
            <a:r>
              <a:rPr lang="en-GB" sz="1200" dirty="0" smtClean="0">
                <a:latin typeface="Times New Roman" pitchFamily="18" charset="0"/>
                <a:cs typeface="Times New Roman" pitchFamily="18" charset="0"/>
              </a:rPr>
              <a:t> If there is a chance that there may be more injuries or pregnancies in the future, especially among the 20–39 age range, emergency medical buildings should be constructed.</a:t>
            </a:r>
          </a:p>
          <a:p>
            <a:endParaRPr lang="en-GB" sz="1200" dirty="0" smtClean="0">
              <a:latin typeface="Times New Roman" pitchFamily="18" charset="0"/>
              <a:cs typeface="Times New Roman" pitchFamily="18" charset="0"/>
            </a:endParaRPr>
          </a:p>
          <a:p>
            <a:pPr>
              <a:buFont typeface="Wingdings" pitchFamily="2" charset="2"/>
              <a:buChar char="§"/>
            </a:pPr>
            <a:r>
              <a:rPr lang="en-GB" sz="1200" dirty="0">
                <a:latin typeface="Times New Roman" pitchFamily="18" charset="0"/>
                <a:cs typeface="Times New Roman" pitchFamily="18" charset="0"/>
              </a:rPr>
              <a:t> </a:t>
            </a:r>
            <a:r>
              <a:rPr lang="en-GB" sz="1200" dirty="0" smtClean="0">
                <a:latin typeface="Times New Roman" pitchFamily="18" charset="0"/>
                <a:cs typeface="Times New Roman" pitchFamily="18" charset="0"/>
              </a:rPr>
              <a:t>In the event that there is evidence of widespread unemployment in the population, particularly in the 20–39 age range, employment and training should be prioritized.</a:t>
            </a:r>
          </a:p>
          <a:p>
            <a:endParaRPr lang="en-GB" sz="1200" dirty="0" smtClean="0">
              <a:latin typeface="Times New Roman" pitchFamily="18" charset="0"/>
              <a:cs typeface="Times New Roman" pitchFamily="18" charset="0"/>
            </a:endParaRPr>
          </a:p>
          <a:p>
            <a:pPr>
              <a:buFont typeface="Wingdings" pitchFamily="2" charset="2"/>
              <a:buChar char="§"/>
            </a:pPr>
            <a:r>
              <a:rPr lang="en-GB" sz="1200" dirty="0">
                <a:latin typeface="Times New Roman" pitchFamily="18" charset="0"/>
                <a:cs typeface="Times New Roman" pitchFamily="18" charset="0"/>
              </a:rPr>
              <a:t> </a:t>
            </a:r>
            <a:r>
              <a:rPr lang="en-GB" sz="1200" dirty="0" smtClean="0">
                <a:latin typeface="Times New Roman" pitchFamily="18" charset="0"/>
                <a:cs typeface="Times New Roman" pitchFamily="18" charset="0"/>
              </a:rPr>
              <a:t>If there is evidence of an increase in the number of school-age children (new babies or families moving into the town), particularly in the 0–19 age group, then increasing school funding should given priority.</a:t>
            </a:r>
          </a:p>
          <a:p>
            <a:endParaRPr lang="en-GB" sz="1200" dirty="0" smtClean="0">
              <a:latin typeface="Times New Roman" pitchFamily="18" charset="0"/>
              <a:cs typeface="Times New Roman" pitchFamily="18" charset="0"/>
            </a:endParaRPr>
          </a:p>
          <a:p>
            <a:pPr>
              <a:buFont typeface="Wingdings" pitchFamily="2" charset="2"/>
              <a:buChar char="§"/>
            </a:pPr>
            <a:r>
              <a:rPr lang="en-GB" sz="1200" dirty="0">
                <a:latin typeface="Times New Roman" pitchFamily="18" charset="0"/>
                <a:cs typeface="Times New Roman" pitchFamily="18" charset="0"/>
              </a:rPr>
              <a:t> </a:t>
            </a:r>
            <a:r>
              <a:rPr lang="en-GB" sz="1200" dirty="0" smtClean="0">
                <a:latin typeface="Times New Roman" pitchFamily="18" charset="0"/>
                <a:cs typeface="Times New Roman" pitchFamily="18" charset="0"/>
              </a:rPr>
              <a:t>If the town is growing, more money will need to be invested in general infrastructure since waste collection, road servicing, and other services would be needed. </a:t>
            </a:r>
            <a:br>
              <a:rPr lang="en-GB" sz="1200"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
            </a:r>
            <a:br>
              <a:rPr lang="en-GB" sz="1200" dirty="0" smtClean="0">
                <a:latin typeface="Times New Roman" pitchFamily="18" charset="0"/>
                <a:cs typeface="Times New Roman" pitchFamily="18" charset="0"/>
              </a:rPr>
            </a:br>
            <a:r>
              <a:rPr lang="en-GB" sz="1200" dirty="0" smtClean="0">
                <a:latin typeface="Times New Roman" pitchFamily="18" charset="0"/>
                <a:cs typeface="Times New Roman" pitchFamily="18" charset="0"/>
              </a:rPr>
              <a:t> </a:t>
            </a:r>
            <a:endParaRPr lang="en-GB" sz="1200" dirty="0">
              <a:latin typeface="Times New Roman" pitchFamily="18" charset="0"/>
              <a:cs typeface="Times New Roman" pitchFamily="18" charset="0"/>
            </a:endParaRPr>
          </a:p>
        </p:txBody>
      </p:sp>
      <p:pic>
        <p:nvPicPr>
          <p:cNvPr id="9" name="~PP413.WAV">
            <a:hlinkClick r:id="" action="ppaction://media"/>
          </p:cNvPr>
          <p:cNvPicPr>
            <a:picLocks noRot="1" noChangeAspect="1"/>
          </p:cNvPicPr>
          <p:nvPr>
            <a:wavAudioFile r:embed="rId1" name="~PP413.WAV"/>
          </p:nvPr>
        </p:nvPicPr>
        <p:blipFill>
          <a:blip r:embed="rId4"/>
          <a:stretch>
            <a:fillRect/>
          </a:stretch>
        </p:blipFill>
        <p:spPr>
          <a:xfrm>
            <a:off x="8704263" y="6418263"/>
            <a:ext cx="244475" cy="244475"/>
          </a:xfrm>
          <a:prstGeom prst="rect">
            <a:avLst/>
          </a:prstGeom>
        </p:spPr>
      </p:pic>
    </p:spTree>
  </p:cSld>
  <p:clrMapOvr>
    <a:masterClrMapping/>
  </p:clrMapOvr>
  <p:transition advTm="415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9"/>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Times New Roman" pitchFamily="18" charset="0"/>
                <a:cs typeface="Times New Roman" pitchFamily="18" charset="0"/>
              </a:rPr>
              <a:t>Further Analysis</a:t>
            </a:r>
            <a:r>
              <a:rPr lang="en-GB" dirty="0" smtClean="0"/>
              <a:t>:</a:t>
            </a:r>
            <a:endParaRPr lang="en-GB" dirty="0"/>
          </a:p>
        </p:txBody>
      </p:sp>
      <p:sp>
        <p:nvSpPr>
          <p:cNvPr id="3" name="Content Placeholder 2"/>
          <p:cNvSpPr>
            <a:spLocks noGrp="1"/>
          </p:cNvSpPr>
          <p:nvPr>
            <p:ph sz="quarter" idx="1"/>
          </p:nvPr>
        </p:nvSpPr>
        <p:spPr/>
        <p:txBody>
          <a:bodyPr/>
          <a:lstStyle/>
          <a:p>
            <a:endParaRPr lang="en-GB" dirty="0" smtClean="0"/>
          </a:p>
          <a:p>
            <a:pPr>
              <a:buNone/>
            </a:pPr>
            <a:endParaRPr lang="en-GB" dirty="0" smtClean="0"/>
          </a:p>
          <a:p>
            <a:pPr>
              <a:buFont typeface="Wingdings" pitchFamily="2" charset="2"/>
              <a:buChar char="§"/>
            </a:pPr>
            <a:r>
              <a:rPr lang="en-GB" dirty="0" smtClean="0">
                <a:latin typeface="Times New Roman" pitchFamily="18" charset="0"/>
                <a:cs typeface="Times New Roman" pitchFamily="18" charset="0"/>
              </a:rPr>
              <a:t>Birth Rate</a:t>
            </a:r>
          </a:p>
          <a:p>
            <a:pPr>
              <a:buFont typeface="Wingdings" pitchFamily="2" charset="2"/>
              <a:buChar char="§"/>
            </a:pPr>
            <a:r>
              <a:rPr lang="en-GB" dirty="0" smtClean="0">
                <a:latin typeface="Times New Roman" pitchFamily="18" charset="0"/>
                <a:cs typeface="Times New Roman" pitchFamily="18" charset="0"/>
              </a:rPr>
              <a:t>Death Rate</a:t>
            </a:r>
          </a:p>
          <a:p>
            <a:pPr>
              <a:buFont typeface="Wingdings" pitchFamily="2" charset="2"/>
              <a:buChar char="§"/>
            </a:pPr>
            <a:r>
              <a:rPr lang="en-GB" dirty="0" smtClean="0">
                <a:latin typeface="Times New Roman" pitchFamily="18" charset="0"/>
                <a:cs typeface="Times New Roman" pitchFamily="18" charset="0"/>
              </a:rPr>
              <a:t>Unemployment Rate</a:t>
            </a:r>
          </a:p>
          <a:p>
            <a:pPr>
              <a:buFont typeface="Wingdings" pitchFamily="2" charset="2"/>
              <a:buChar char="§"/>
            </a:pPr>
            <a:r>
              <a:rPr lang="en-GB" dirty="0" smtClean="0">
                <a:latin typeface="Times New Roman" pitchFamily="18" charset="0"/>
                <a:cs typeface="Times New Roman" pitchFamily="18" charset="0"/>
              </a:rPr>
              <a:t>Religious Distribution</a:t>
            </a:r>
          </a:p>
          <a:p>
            <a:pPr>
              <a:buFont typeface="Wingdings" pitchFamily="2" charset="2"/>
              <a:buChar char="§"/>
            </a:pPr>
            <a:r>
              <a:rPr lang="en-GB" dirty="0" smtClean="0">
                <a:latin typeface="Times New Roman" pitchFamily="18" charset="0"/>
                <a:cs typeface="Times New Roman" pitchFamily="18" charset="0"/>
              </a:rPr>
              <a:t>Divorce and Marriage Rate</a:t>
            </a:r>
            <a:endParaRPr lang="en-GB" dirty="0">
              <a:latin typeface="Times New Roman" pitchFamily="18" charset="0"/>
              <a:cs typeface="Times New Roman" pitchFamily="18" charset="0"/>
            </a:endParaRPr>
          </a:p>
        </p:txBody>
      </p:sp>
      <p:pic>
        <p:nvPicPr>
          <p:cNvPr id="5" name="~PP1781.WAV">
            <a:hlinkClick r:id="" action="ppaction://media"/>
          </p:cNvPr>
          <p:cNvPicPr>
            <a:picLocks noRot="1" noChangeAspect="1"/>
          </p:cNvPicPr>
          <p:nvPr>
            <a:wavAudioFile r:embed="rId1" name="~PP1781.WAV"/>
          </p:nvPr>
        </p:nvPicPr>
        <p:blipFill>
          <a:blip r:embed="rId3"/>
          <a:stretch>
            <a:fillRect/>
          </a:stretch>
        </p:blipFill>
        <p:spPr>
          <a:xfrm>
            <a:off x="8704263" y="6418263"/>
            <a:ext cx="244475" cy="244475"/>
          </a:xfrm>
          <a:prstGeom prst="rect">
            <a:avLst/>
          </a:prstGeom>
        </p:spPr>
      </p:pic>
    </p:spTree>
  </p:cSld>
  <p:clrMapOvr>
    <a:masterClrMapping/>
  </p:clrMapOvr>
  <p:transition advTm="1340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5"/>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7290" y="5143512"/>
            <a:ext cx="7072362" cy="584775"/>
          </a:xfrm>
          <a:prstGeom prst="rect">
            <a:avLst/>
          </a:prstGeom>
          <a:noFill/>
        </p:spPr>
        <p:txBody>
          <a:bodyPr wrap="square" rtlCol="0">
            <a:spAutoFit/>
          </a:bodyPr>
          <a:lstStyle/>
          <a:p>
            <a:pPr algn="r"/>
            <a:r>
              <a:rPr lang="en-GB" sz="3200" b="1" dirty="0" smtClean="0">
                <a:latin typeface="Times New Roman" pitchFamily="18" charset="0"/>
                <a:cs typeface="Times New Roman" pitchFamily="18" charset="0"/>
              </a:rPr>
              <a:t>Thank you</a:t>
            </a:r>
            <a:endParaRPr lang="en-GB" sz="3200" b="1" dirty="0">
              <a:latin typeface="Times New Roman" pitchFamily="18" charset="0"/>
              <a:cs typeface="Times New Roman" pitchFamily="18" charset="0"/>
            </a:endParaRPr>
          </a:p>
        </p:txBody>
      </p:sp>
      <p:pic>
        <p:nvPicPr>
          <p:cNvPr id="4" name="~PP201.WAV">
            <a:hlinkClick r:id="" action="ppaction://media"/>
          </p:cNvPr>
          <p:cNvPicPr>
            <a:picLocks noRot="1" noChangeAspect="1"/>
          </p:cNvPicPr>
          <p:nvPr>
            <a:wavAudioFile r:embed="rId1" name="~PP201.WAV"/>
          </p:nvPr>
        </p:nvPicPr>
        <p:blipFill>
          <a:blip r:embed="rId3"/>
          <a:stretch>
            <a:fillRect/>
          </a:stretch>
        </p:blipFill>
        <p:spPr>
          <a:xfrm>
            <a:off x="8704263" y="6418263"/>
            <a:ext cx="244475" cy="244475"/>
          </a:xfrm>
          <a:prstGeom prst="rect">
            <a:avLst/>
          </a:prstGeom>
        </p:spPr>
      </p:pic>
    </p:spTree>
  </p:cSld>
  <p:clrMapOvr>
    <a:masterClrMapping/>
  </p:clrMapOvr>
  <p:transition advTm="244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smtClean="0">
                <a:latin typeface="Times New Roman" pitchFamily="18" charset="0"/>
                <a:cs typeface="Times New Roman" pitchFamily="18" charset="0"/>
              </a:rPr>
              <a:t>A brief overview about the presentation:</a:t>
            </a:r>
            <a:endParaRPr lang="en-GB" sz="32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pPr>
              <a:buNone/>
            </a:pPr>
            <a:endParaRPr lang="en-GB" dirty="0" smtClean="0"/>
          </a:p>
          <a:p>
            <a:pPr>
              <a:buNone/>
            </a:pPr>
            <a:endParaRPr lang="en-GB" dirty="0" smtClean="0"/>
          </a:p>
          <a:p>
            <a:pPr marL="514350" indent="-514350">
              <a:buNone/>
            </a:pPr>
            <a:r>
              <a:rPr lang="en-GB" dirty="0" smtClean="0">
                <a:latin typeface="Times New Roman" pitchFamily="18" charset="0"/>
                <a:cs typeface="Times New Roman" pitchFamily="18" charset="0"/>
              </a:rPr>
              <a:t>1. Objective</a:t>
            </a:r>
          </a:p>
          <a:p>
            <a:pPr marL="514350" indent="-514350">
              <a:buAutoNum type="arabicPeriod"/>
            </a:pPr>
            <a:endParaRPr lang="en-GB"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2.The Process of Cleaning Data</a:t>
            </a:r>
          </a:p>
          <a:p>
            <a:pPr>
              <a:buNone/>
            </a:pPr>
            <a:endParaRPr lang="en-GB"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3. Cleaning Measures Taken</a:t>
            </a:r>
          </a:p>
          <a:p>
            <a:pPr>
              <a:buNone/>
            </a:pPr>
            <a:endParaRPr lang="en-GB" dirty="0" smtClean="0">
              <a:latin typeface="Times New Roman" pitchFamily="18" charset="0"/>
              <a:cs typeface="Times New Roman" pitchFamily="18" charset="0"/>
            </a:endParaRPr>
          </a:p>
          <a:p>
            <a:pPr>
              <a:buNone/>
            </a:pPr>
            <a:r>
              <a:rPr lang="en-GB" dirty="0" smtClean="0">
                <a:latin typeface="Times New Roman" pitchFamily="18" charset="0"/>
                <a:cs typeface="Times New Roman" pitchFamily="18" charset="0"/>
              </a:rPr>
              <a:t>4.Significant Findings and Future Steps</a:t>
            </a:r>
            <a:endParaRPr lang="en-GB" dirty="0" smtClean="0"/>
          </a:p>
        </p:txBody>
      </p:sp>
      <p:pic>
        <p:nvPicPr>
          <p:cNvPr id="16" name="~PP3030.WAV">
            <a:hlinkClick r:id="" action="ppaction://media"/>
          </p:cNvPr>
          <p:cNvPicPr>
            <a:picLocks noRot="1" noChangeAspect="1"/>
          </p:cNvPicPr>
          <p:nvPr>
            <a:wavAudioFile r:embed="rId1" name="~PP3030.WAV"/>
          </p:nvPr>
        </p:nvPicPr>
        <p:blipFill>
          <a:blip r:embed="rId3"/>
          <a:stretch>
            <a:fillRect/>
          </a:stretch>
        </p:blipFill>
        <p:spPr>
          <a:xfrm>
            <a:off x="8704263" y="6418263"/>
            <a:ext cx="244475" cy="244475"/>
          </a:xfrm>
          <a:prstGeom prst="rect">
            <a:avLst/>
          </a:prstGeom>
        </p:spPr>
      </p:pic>
    </p:spTree>
  </p:cSld>
  <p:clrMapOvr>
    <a:masterClrMapping/>
  </p:clrMapOvr>
  <p:transition advTm="1402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3200" b="1" dirty="0" smtClean="0">
                <a:latin typeface="Times New Roman" pitchFamily="18" charset="0"/>
                <a:cs typeface="Times New Roman" pitchFamily="18" charset="0"/>
              </a:rPr>
              <a:t>Objective</a:t>
            </a:r>
            <a:endParaRPr lang="en-GB" b="1" dirty="0"/>
          </a:p>
        </p:txBody>
      </p:sp>
      <p:sp>
        <p:nvSpPr>
          <p:cNvPr id="3" name="Content Placeholder 2"/>
          <p:cNvSpPr>
            <a:spLocks noGrp="1"/>
          </p:cNvSpPr>
          <p:nvPr>
            <p:ph sz="quarter" idx="1"/>
          </p:nvPr>
        </p:nvSpPr>
        <p:spPr/>
        <p:txBody>
          <a:bodyPr>
            <a:normAutofit fontScale="85000" lnSpcReduction="20000"/>
          </a:bodyPr>
          <a:lstStyle/>
          <a:p>
            <a:pPr algn="just">
              <a:buNone/>
            </a:pPr>
            <a:endParaRPr lang="en-GB" dirty="0" smtClean="0"/>
          </a:p>
          <a:p>
            <a:pPr marL="457200" indent="-457200" algn="just">
              <a:buNone/>
            </a:pPr>
            <a:r>
              <a:rPr lang="en-GB" sz="2000" dirty="0" smtClean="0">
                <a:latin typeface="Times New Roman" pitchFamily="18" charset="0"/>
                <a:cs typeface="Times New Roman" pitchFamily="18" charset="0"/>
              </a:rPr>
              <a:t>1.  Aim of the Census Project: The principal aim of the census project is to guarantee the integrity and accuracy of the gathered demographic information. </a:t>
            </a:r>
          </a:p>
          <a:p>
            <a:pPr marL="457200" indent="-457200" algn="just">
              <a:buNone/>
            </a:pPr>
            <a:endParaRPr lang="en-GB" sz="2400" dirty="0" smtClean="0">
              <a:latin typeface="Times New Roman" pitchFamily="18" charset="0"/>
              <a:cs typeface="Times New Roman" pitchFamily="18" charset="0"/>
            </a:endParaRPr>
          </a:p>
          <a:p>
            <a:pPr marL="457200" indent="-457200" algn="just">
              <a:buNone/>
            </a:pPr>
            <a:r>
              <a:rPr lang="en-GB" sz="2000" dirty="0" smtClean="0">
                <a:latin typeface="Times New Roman" pitchFamily="18" charset="0"/>
                <a:cs typeface="Times New Roman" pitchFamily="18" charset="0"/>
              </a:rPr>
              <a:t>2. Thorough Data Cleaning Procedures: This entails putting in place comprehensive data cleaning procedures to find and rectify any errors, missing numbers, or inconsistencies in the dataset</a:t>
            </a:r>
            <a:r>
              <a:rPr lang="en-GB" sz="2400" dirty="0" smtClean="0">
                <a:latin typeface="Times New Roman" pitchFamily="18" charset="0"/>
                <a:cs typeface="Times New Roman" pitchFamily="18" charset="0"/>
              </a:rPr>
              <a:t>.</a:t>
            </a:r>
          </a:p>
          <a:p>
            <a:pPr marL="457200" indent="-457200" algn="just">
              <a:buNone/>
            </a:pPr>
            <a:endParaRPr lang="en-GB" sz="2400" dirty="0" smtClean="0">
              <a:latin typeface="Times New Roman" pitchFamily="18" charset="0"/>
              <a:cs typeface="Times New Roman" pitchFamily="18" charset="0"/>
            </a:endParaRPr>
          </a:p>
          <a:p>
            <a:pPr marL="457200" indent="-457200" algn="just">
              <a:buNone/>
            </a:pPr>
            <a:r>
              <a:rPr lang="en-GB" sz="2400" dirty="0" smtClean="0">
                <a:latin typeface="Times New Roman" pitchFamily="18" charset="0"/>
                <a:cs typeface="Times New Roman" pitchFamily="18" charset="0"/>
              </a:rPr>
              <a:t>3. </a:t>
            </a:r>
            <a:r>
              <a:rPr lang="en-GB" sz="2000" dirty="0" smtClean="0">
                <a:latin typeface="Times New Roman" pitchFamily="18" charset="0"/>
                <a:cs typeface="Times New Roman" pitchFamily="18" charset="0"/>
              </a:rPr>
              <a:t>Enhancing Data Reliability and Quality: The goal of data cleaning is to raise the overall standard and reliability of census data. This is crucial for making informed policy decisions and resource allocations based on accurate demographic information.</a:t>
            </a:r>
          </a:p>
          <a:p>
            <a:pPr marL="457200" indent="-457200" algn="just">
              <a:buNone/>
            </a:pPr>
            <a:endParaRPr lang="en-GB" sz="2000" dirty="0" smtClean="0">
              <a:latin typeface="Times New Roman" pitchFamily="18" charset="0"/>
              <a:cs typeface="Times New Roman" pitchFamily="18" charset="0"/>
            </a:endParaRPr>
          </a:p>
          <a:p>
            <a:pPr marL="457200" indent="-457200" algn="just">
              <a:buNone/>
            </a:pPr>
            <a:r>
              <a:rPr lang="en-GB" sz="2000" dirty="0" smtClean="0">
                <a:latin typeface="Times New Roman" pitchFamily="18" charset="0"/>
                <a:cs typeface="Times New Roman" pitchFamily="18" charset="0"/>
              </a:rPr>
              <a:t>4. Make well informed decision  about investments and land development by analyzing census data.</a:t>
            </a:r>
          </a:p>
          <a:p>
            <a:pPr marL="457200" indent="-457200" algn="just">
              <a:buNone/>
            </a:pPr>
            <a:r>
              <a:rPr lang="en-GB" sz="2000" dirty="0" smtClean="0">
                <a:latin typeface="Times New Roman" pitchFamily="18" charset="0"/>
                <a:cs typeface="Times New Roman" pitchFamily="18" charset="0"/>
              </a:rPr>
              <a:t/>
            </a:r>
            <a:br>
              <a:rPr lang="en-GB" sz="2000" dirty="0" smtClean="0">
                <a:latin typeface="Times New Roman" pitchFamily="18" charset="0"/>
                <a:cs typeface="Times New Roman" pitchFamily="18" charset="0"/>
              </a:rPr>
            </a:br>
            <a:endParaRPr lang="en-GB" dirty="0">
              <a:latin typeface="Times New Roman" pitchFamily="18" charset="0"/>
              <a:cs typeface="Times New Roman" pitchFamily="18" charset="0"/>
            </a:endParaRPr>
          </a:p>
        </p:txBody>
      </p:sp>
      <p:pic>
        <p:nvPicPr>
          <p:cNvPr id="14" name="~PP2349.WAV">
            <a:hlinkClick r:id="" action="ppaction://media"/>
          </p:cNvPr>
          <p:cNvPicPr>
            <a:picLocks noRot="1" noChangeAspect="1"/>
          </p:cNvPicPr>
          <p:nvPr>
            <a:wavAudioFile r:embed="rId1" name="~PP2349.WAV"/>
          </p:nvPr>
        </p:nvPicPr>
        <p:blipFill>
          <a:blip r:embed="rId3"/>
          <a:stretch>
            <a:fillRect/>
          </a:stretch>
        </p:blipFill>
        <p:spPr>
          <a:xfrm>
            <a:off x="8704263" y="6418263"/>
            <a:ext cx="244475" cy="244475"/>
          </a:xfrm>
          <a:prstGeom prst="rect">
            <a:avLst/>
          </a:prstGeom>
        </p:spPr>
      </p:pic>
    </p:spTree>
  </p:cSld>
  <p:clrMapOvr>
    <a:masterClrMapping/>
  </p:clrMapOvr>
  <p:transition advTm="1553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smtClean="0">
                <a:latin typeface="Times New Roman" pitchFamily="18" charset="0"/>
                <a:cs typeface="Times New Roman" pitchFamily="18" charset="0"/>
              </a:rPr>
              <a:t>Data Cleaning</a:t>
            </a:r>
            <a:endParaRPr lang="en-GB" sz="3200" dirty="0"/>
          </a:p>
        </p:txBody>
      </p:sp>
      <p:sp>
        <p:nvSpPr>
          <p:cNvPr id="4" name="Text Placeholder 3"/>
          <p:cNvSpPr>
            <a:spLocks noGrp="1"/>
          </p:cNvSpPr>
          <p:nvPr>
            <p:ph type="body" idx="1"/>
          </p:nvPr>
        </p:nvSpPr>
        <p:spPr>
          <a:xfrm>
            <a:off x="428596" y="1357298"/>
            <a:ext cx="3733800" cy="762000"/>
          </a:xfrm>
        </p:spPr>
        <p:txBody>
          <a:bodyPr/>
          <a:lstStyle/>
          <a:p>
            <a:r>
              <a:rPr lang="en-GB" sz="1800" b="0" dirty="0" smtClean="0">
                <a:solidFill>
                  <a:schemeClr val="tx1"/>
                </a:solidFill>
                <a:latin typeface="Times New Roman" pitchFamily="18" charset="0"/>
                <a:cs typeface="Times New Roman" pitchFamily="18" charset="0"/>
              </a:rPr>
              <a:t>Summary of the </a:t>
            </a:r>
            <a:r>
              <a:rPr lang="en-GB" sz="1800" b="0" dirty="0" err="1" smtClean="0">
                <a:solidFill>
                  <a:schemeClr val="tx1"/>
                </a:solidFill>
                <a:latin typeface="Times New Roman" pitchFamily="18" charset="0"/>
                <a:cs typeface="Times New Roman" pitchFamily="18" charset="0"/>
              </a:rPr>
              <a:t>DataFrame</a:t>
            </a:r>
            <a:endParaRPr lang="en-GB" sz="1800" b="0" dirty="0">
              <a:solidFill>
                <a:schemeClr val="tx1"/>
              </a:solidFill>
              <a:latin typeface="Times New Roman" pitchFamily="18" charset="0"/>
              <a:cs typeface="Times New Roman" pitchFamily="18" charset="0"/>
            </a:endParaRPr>
          </a:p>
        </p:txBody>
      </p:sp>
      <p:sp>
        <p:nvSpPr>
          <p:cNvPr id="5" name="Text Placeholder 4"/>
          <p:cNvSpPr>
            <a:spLocks noGrp="1"/>
          </p:cNvSpPr>
          <p:nvPr>
            <p:ph type="body" sz="half" idx="3"/>
          </p:nvPr>
        </p:nvSpPr>
        <p:spPr>
          <a:xfrm>
            <a:off x="3929058" y="1357298"/>
            <a:ext cx="4757742" cy="762000"/>
          </a:xfrm>
        </p:spPr>
        <p:txBody>
          <a:bodyPr/>
          <a:lstStyle/>
          <a:p>
            <a:r>
              <a:rPr lang="en-GB" sz="1800" b="0" dirty="0" smtClean="0">
                <a:solidFill>
                  <a:schemeClr val="tx1"/>
                </a:solidFill>
                <a:latin typeface="Times New Roman" pitchFamily="18" charset="0"/>
                <a:cs typeface="Times New Roman" pitchFamily="18" charset="0"/>
              </a:rPr>
              <a:t>           </a:t>
            </a:r>
          </a:p>
          <a:p>
            <a:r>
              <a:rPr lang="en-GB" sz="1800" b="0" dirty="0" smtClean="0">
                <a:solidFill>
                  <a:schemeClr val="tx1"/>
                </a:solidFill>
                <a:latin typeface="Times New Roman" pitchFamily="18" charset="0"/>
                <a:cs typeface="Times New Roman" pitchFamily="18" charset="0"/>
              </a:rPr>
              <a:t>          Count the number of missing (</a:t>
            </a:r>
            <a:r>
              <a:rPr lang="en-GB" sz="1800" b="0" dirty="0" err="1" smtClean="0">
                <a:solidFill>
                  <a:schemeClr val="tx1"/>
                </a:solidFill>
                <a:latin typeface="Times New Roman" pitchFamily="18" charset="0"/>
                <a:cs typeface="Times New Roman" pitchFamily="18" charset="0"/>
              </a:rPr>
              <a:t>NaN</a:t>
            </a:r>
            <a:r>
              <a:rPr lang="en-GB" sz="1800" b="0" dirty="0" smtClean="0">
                <a:solidFill>
                  <a:schemeClr val="tx1"/>
                </a:solidFill>
                <a:latin typeface="Times New Roman" pitchFamily="18" charset="0"/>
                <a:cs typeface="Times New Roman" pitchFamily="18" charset="0"/>
              </a:rPr>
              <a:t>) values</a:t>
            </a:r>
            <a:endParaRPr lang="en-GB" sz="1800" b="0" dirty="0">
              <a:solidFill>
                <a:schemeClr val="tx1"/>
              </a:solidFill>
              <a:latin typeface="Times New Roman" pitchFamily="18" charset="0"/>
              <a:cs typeface="Times New Roman" pitchFamily="18" charset="0"/>
            </a:endParaRPr>
          </a:p>
        </p:txBody>
      </p:sp>
      <p:pic>
        <p:nvPicPr>
          <p:cNvPr id="2050" name="Picture 2"/>
          <p:cNvPicPr>
            <a:picLocks noGrp="1" noChangeAspect="1" noChangeArrowheads="1"/>
          </p:cNvPicPr>
          <p:nvPr>
            <p:ph sz="half" idx="2"/>
          </p:nvPr>
        </p:nvPicPr>
        <p:blipFill>
          <a:blip r:embed="rId3"/>
          <a:srcRect/>
          <a:stretch>
            <a:fillRect/>
          </a:stretch>
        </p:blipFill>
        <p:spPr bwMode="auto">
          <a:xfrm>
            <a:off x="357188" y="2571572"/>
            <a:ext cx="3733800" cy="3315056"/>
          </a:xfrm>
          <a:prstGeom prst="rect">
            <a:avLst/>
          </a:prstGeom>
          <a:noFill/>
          <a:ln w="9525">
            <a:noFill/>
            <a:miter lim="800000"/>
            <a:headEnd/>
            <a:tailEnd/>
          </a:ln>
          <a:effectLst/>
        </p:spPr>
      </p:pic>
      <p:pic>
        <p:nvPicPr>
          <p:cNvPr id="2051" name="Picture 3"/>
          <p:cNvPicPr>
            <a:picLocks noGrp="1" noChangeAspect="1" noChangeArrowheads="1"/>
          </p:cNvPicPr>
          <p:nvPr>
            <p:ph sz="half" idx="4"/>
          </p:nvPr>
        </p:nvPicPr>
        <p:blipFill>
          <a:blip r:embed="rId4"/>
          <a:srcRect/>
          <a:stretch>
            <a:fillRect/>
          </a:stretch>
        </p:blipFill>
        <p:spPr bwMode="auto">
          <a:xfrm>
            <a:off x="4929190" y="2571744"/>
            <a:ext cx="3733800" cy="3000396"/>
          </a:xfrm>
          <a:prstGeom prst="rect">
            <a:avLst/>
          </a:prstGeom>
          <a:noFill/>
          <a:ln w="9525">
            <a:noFill/>
            <a:miter lim="800000"/>
            <a:headEnd/>
            <a:tailEnd/>
          </a:ln>
          <a:effectLst/>
        </p:spPr>
      </p:pic>
      <p:pic>
        <p:nvPicPr>
          <p:cNvPr id="19" name="~PP3818.WAV">
            <a:hlinkClick r:id="" action="ppaction://media"/>
          </p:cNvPr>
          <p:cNvPicPr>
            <a:picLocks noRot="1" noChangeAspect="1"/>
          </p:cNvPicPr>
          <p:nvPr>
            <a:wavAudioFile r:embed="rId1" name="~PP3818.WAV"/>
          </p:nvPr>
        </p:nvPicPr>
        <p:blipFill>
          <a:blip r:embed="rId5"/>
          <a:stretch>
            <a:fillRect/>
          </a:stretch>
        </p:blipFill>
        <p:spPr>
          <a:xfrm>
            <a:off x="8704263" y="6418263"/>
            <a:ext cx="244475" cy="244475"/>
          </a:xfrm>
          <a:prstGeom prst="rect">
            <a:avLst/>
          </a:prstGeom>
        </p:spPr>
      </p:pic>
    </p:spTree>
  </p:cSld>
  <p:clrMapOvr>
    <a:masterClrMapping/>
  </p:clrMapOvr>
  <p:transition advTm="2996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9"/>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latin typeface="Times New Roman" pitchFamily="18" charset="0"/>
                <a:cs typeface="Times New Roman" pitchFamily="18" charset="0"/>
              </a:rPr>
              <a:t>Checking the data type of columns and converting it  to appropriate type</a:t>
            </a:r>
            <a:endParaRPr lang="en-GB" sz="2800" dirty="0">
              <a:latin typeface="Times New Roman" pitchFamily="18" charset="0"/>
              <a:cs typeface="Times New Roman" pitchFamily="18" charset="0"/>
            </a:endParaRPr>
          </a:p>
        </p:txBody>
      </p:sp>
      <p:sp>
        <p:nvSpPr>
          <p:cNvPr id="5" name="Text Placeholder 4"/>
          <p:cNvSpPr>
            <a:spLocks noGrp="1"/>
          </p:cNvSpPr>
          <p:nvPr>
            <p:ph type="body" idx="1"/>
          </p:nvPr>
        </p:nvSpPr>
        <p:spPr>
          <a:xfrm>
            <a:off x="857224" y="1357298"/>
            <a:ext cx="3733800" cy="352436"/>
          </a:xfrm>
        </p:spPr>
        <p:txBody>
          <a:bodyPr/>
          <a:lstStyle/>
          <a:p>
            <a:r>
              <a:rPr lang="en-GB" sz="1800" b="0" dirty="0" smtClean="0">
                <a:solidFill>
                  <a:schemeClr val="tx1"/>
                </a:solidFill>
                <a:latin typeface="Times New Roman" pitchFamily="18" charset="0"/>
                <a:cs typeface="Times New Roman" pitchFamily="18" charset="0"/>
              </a:rPr>
              <a:t>Checking the data type</a:t>
            </a:r>
            <a:endParaRPr lang="en-GB" sz="1800" b="0" dirty="0">
              <a:solidFill>
                <a:schemeClr val="tx1"/>
              </a:solidFill>
              <a:latin typeface="Times New Roman" pitchFamily="18" charset="0"/>
              <a:cs typeface="Times New Roman" pitchFamily="18" charset="0"/>
            </a:endParaRPr>
          </a:p>
        </p:txBody>
      </p:sp>
      <p:sp>
        <p:nvSpPr>
          <p:cNvPr id="6" name="Text Placeholder 5"/>
          <p:cNvSpPr>
            <a:spLocks noGrp="1"/>
          </p:cNvSpPr>
          <p:nvPr>
            <p:ph type="body" sz="half" idx="3"/>
          </p:nvPr>
        </p:nvSpPr>
        <p:spPr>
          <a:xfrm>
            <a:off x="4929190" y="1357298"/>
            <a:ext cx="3733800" cy="352436"/>
          </a:xfrm>
        </p:spPr>
        <p:txBody>
          <a:bodyPr/>
          <a:lstStyle/>
          <a:p>
            <a:endParaRPr lang="en-GB" sz="1800" b="0" dirty="0" smtClean="0">
              <a:solidFill>
                <a:schemeClr val="tx1"/>
              </a:solidFill>
              <a:latin typeface="Times New Roman" pitchFamily="18" charset="0"/>
              <a:cs typeface="Times New Roman" pitchFamily="18" charset="0"/>
            </a:endParaRPr>
          </a:p>
          <a:p>
            <a:endParaRPr lang="en-GB" sz="1800" b="0" dirty="0" smtClean="0">
              <a:solidFill>
                <a:schemeClr val="tx1"/>
              </a:solidFill>
              <a:latin typeface="Times New Roman" pitchFamily="18" charset="0"/>
              <a:cs typeface="Times New Roman" pitchFamily="18" charset="0"/>
            </a:endParaRPr>
          </a:p>
          <a:p>
            <a:endParaRPr lang="en-GB" sz="1800" b="0" dirty="0" smtClean="0">
              <a:solidFill>
                <a:schemeClr val="tx1"/>
              </a:solidFill>
              <a:latin typeface="Times New Roman" pitchFamily="18" charset="0"/>
              <a:cs typeface="Times New Roman" pitchFamily="18" charset="0"/>
            </a:endParaRPr>
          </a:p>
          <a:p>
            <a:endParaRPr lang="en-GB" sz="1800" b="0" dirty="0" smtClean="0">
              <a:solidFill>
                <a:schemeClr val="tx1"/>
              </a:solidFill>
              <a:latin typeface="Times New Roman" pitchFamily="18" charset="0"/>
              <a:cs typeface="Times New Roman" pitchFamily="18" charset="0"/>
            </a:endParaRPr>
          </a:p>
          <a:p>
            <a:r>
              <a:rPr lang="en-GB" sz="1800" b="0" dirty="0" smtClean="0">
                <a:solidFill>
                  <a:schemeClr val="tx1"/>
                </a:solidFill>
                <a:latin typeface="Times New Roman" pitchFamily="18" charset="0"/>
                <a:cs typeface="Times New Roman" pitchFamily="18" charset="0"/>
              </a:rPr>
              <a:t>Converting the data type</a:t>
            </a:r>
          </a:p>
        </p:txBody>
      </p:sp>
      <p:pic>
        <p:nvPicPr>
          <p:cNvPr id="3074" name="Picture 2"/>
          <p:cNvPicPr>
            <a:picLocks noGrp="1" noChangeAspect="1" noChangeArrowheads="1"/>
          </p:cNvPicPr>
          <p:nvPr>
            <p:ph sz="half" idx="2"/>
          </p:nvPr>
        </p:nvPicPr>
        <p:blipFill>
          <a:blip r:embed="rId3"/>
          <a:stretch>
            <a:fillRect/>
          </a:stretch>
        </p:blipFill>
        <p:spPr bwMode="auto">
          <a:xfrm>
            <a:off x="785786" y="1785926"/>
            <a:ext cx="3733800" cy="3022600"/>
          </a:xfrm>
          <a:prstGeom prst="rect">
            <a:avLst/>
          </a:prstGeom>
          <a:noFill/>
          <a:ln w="9525">
            <a:noFill/>
            <a:miter lim="800000"/>
            <a:headEnd/>
            <a:tailEnd/>
          </a:ln>
          <a:effectLst/>
        </p:spPr>
      </p:pic>
      <p:pic>
        <p:nvPicPr>
          <p:cNvPr id="3075" name="Picture 3"/>
          <p:cNvPicPr>
            <a:picLocks noGrp="1" noChangeAspect="1" noChangeArrowheads="1"/>
          </p:cNvPicPr>
          <p:nvPr>
            <p:ph sz="half" idx="4"/>
          </p:nvPr>
        </p:nvPicPr>
        <p:blipFill>
          <a:blip r:embed="rId4"/>
          <a:srcRect/>
          <a:stretch>
            <a:fillRect/>
          </a:stretch>
        </p:blipFill>
        <p:spPr bwMode="auto">
          <a:xfrm>
            <a:off x="4929190" y="1714488"/>
            <a:ext cx="3733800" cy="2866862"/>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a:srcRect/>
          <a:stretch>
            <a:fillRect/>
          </a:stretch>
        </p:blipFill>
        <p:spPr bwMode="auto">
          <a:xfrm>
            <a:off x="785786" y="4643446"/>
            <a:ext cx="7192963" cy="1857388"/>
          </a:xfrm>
          <a:prstGeom prst="rect">
            <a:avLst/>
          </a:prstGeom>
          <a:noFill/>
          <a:ln w="9525">
            <a:noFill/>
            <a:miter lim="800000"/>
            <a:headEnd/>
            <a:tailEnd/>
          </a:ln>
          <a:effectLst/>
        </p:spPr>
      </p:pic>
      <p:pic>
        <p:nvPicPr>
          <p:cNvPr id="20" name="~PP3447.WAV">
            <a:hlinkClick r:id="" action="ppaction://media"/>
          </p:cNvPr>
          <p:cNvPicPr>
            <a:picLocks noRot="1" noChangeAspect="1"/>
          </p:cNvPicPr>
          <p:nvPr>
            <a:wavAudioFile r:embed="rId1" name="~PP3447.WAV"/>
          </p:nvPr>
        </p:nvPicPr>
        <p:blipFill>
          <a:blip r:embed="rId6"/>
          <a:stretch>
            <a:fillRect/>
          </a:stretch>
        </p:blipFill>
        <p:spPr>
          <a:xfrm>
            <a:off x="8704263" y="6418263"/>
            <a:ext cx="244475" cy="244475"/>
          </a:xfrm>
          <a:prstGeom prst="rect">
            <a:avLst/>
          </a:prstGeom>
        </p:spPr>
      </p:pic>
    </p:spTree>
  </p:cSld>
  <p:clrMapOvr>
    <a:masterClrMapping/>
  </p:clrMapOvr>
  <p:transition advTm="1995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2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85720" y="142852"/>
            <a:ext cx="8358246" cy="646331"/>
          </a:xfrm>
          <a:prstGeom prst="rect">
            <a:avLst/>
          </a:prstGeom>
          <a:noFill/>
        </p:spPr>
        <p:txBody>
          <a:bodyPr wrap="square" rtlCol="0">
            <a:spAutoFit/>
          </a:bodyPr>
          <a:lstStyle/>
          <a:p>
            <a:r>
              <a:rPr lang="en-GB" b="1" dirty="0">
                <a:latin typeface="Times New Roman" pitchFamily="18" charset="0"/>
                <a:cs typeface="Times New Roman" pitchFamily="18" charset="0"/>
              </a:rPr>
              <a:t> </a:t>
            </a:r>
            <a:r>
              <a:rPr lang="en-GB" b="1" dirty="0" smtClean="0">
                <a:latin typeface="Times New Roman" pitchFamily="18" charset="0"/>
                <a:cs typeface="Times New Roman" pitchFamily="18" charset="0"/>
              </a:rPr>
              <a:t>                                    </a:t>
            </a:r>
          </a:p>
          <a:p>
            <a:pPr algn="ctr"/>
            <a:r>
              <a:rPr lang="en-GB" b="1" dirty="0" smtClean="0">
                <a:latin typeface="Times New Roman" pitchFamily="18" charset="0"/>
                <a:cs typeface="Times New Roman" pitchFamily="18" charset="0"/>
              </a:rPr>
              <a:t> Cleaning and Filling ‘Relationship to Head of House’</a:t>
            </a:r>
            <a:endParaRPr lang="en-GB" b="1" dirty="0">
              <a:latin typeface="Times New Roman" pitchFamily="18" charset="0"/>
              <a:cs typeface="Times New Roman" pitchFamily="18" charset="0"/>
            </a:endParaRPr>
          </a:p>
        </p:txBody>
      </p:sp>
      <p:sp>
        <p:nvSpPr>
          <p:cNvPr id="7" name="TextBox 6"/>
          <p:cNvSpPr txBox="1"/>
          <p:nvPr/>
        </p:nvSpPr>
        <p:spPr>
          <a:xfrm>
            <a:off x="357158" y="928670"/>
            <a:ext cx="8143932" cy="1200329"/>
          </a:xfrm>
          <a:prstGeom prst="rect">
            <a:avLst/>
          </a:prstGeom>
          <a:noFill/>
        </p:spPr>
        <p:txBody>
          <a:bodyPr wrap="square" rtlCol="0">
            <a:spAutoFit/>
          </a:bodyPr>
          <a:lstStyle/>
          <a:p>
            <a:r>
              <a:rPr lang="en-GB" dirty="0" smtClean="0"/>
              <a:t>Checking number of </a:t>
            </a:r>
            <a:r>
              <a:rPr lang="en-GB" dirty="0" err="1" smtClean="0"/>
              <a:t>NaN</a:t>
            </a:r>
            <a:r>
              <a:rPr lang="en-GB" dirty="0" smtClean="0"/>
              <a:t> values:</a:t>
            </a:r>
          </a:p>
          <a:p>
            <a:endParaRPr lang="en-GB" dirty="0" smtClean="0"/>
          </a:p>
          <a:p>
            <a:endParaRPr lang="en-GB" dirty="0"/>
          </a:p>
          <a:p>
            <a:endParaRPr lang="en-GB" dirty="0"/>
          </a:p>
        </p:txBody>
      </p:sp>
      <p:pic>
        <p:nvPicPr>
          <p:cNvPr id="5122" name="Picture 2"/>
          <p:cNvPicPr>
            <a:picLocks noChangeAspect="1" noChangeArrowheads="1"/>
          </p:cNvPicPr>
          <p:nvPr/>
        </p:nvPicPr>
        <p:blipFill>
          <a:blip r:embed="rId3"/>
          <a:srcRect/>
          <a:stretch>
            <a:fillRect/>
          </a:stretch>
        </p:blipFill>
        <p:spPr bwMode="auto">
          <a:xfrm>
            <a:off x="428596" y="1357298"/>
            <a:ext cx="5707063" cy="914400"/>
          </a:xfrm>
          <a:prstGeom prst="rect">
            <a:avLst/>
          </a:prstGeom>
          <a:noFill/>
          <a:ln w="9525">
            <a:noFill/>
            <a:miter lim="800000"/>
            <a:headEnd/>
            <a:tailEnd/>
          </a:ln>
          <a:effectLst/>
        </p:spPr>
      </p:pic>
      <p:sp>
        <p:nvSpPr>
          <p:cNvPr id="9" name="TextBox 8"/>
          <p:cNvSpPr txBox="1"/>
          <p:nvPr/>
        </p:nvSpPr>
        <p:spPr>
          <a:xfrm>
            <a:off x="357158" y="3500438"/>
            <a:ext cx="8358246" cy="400110"/>
          </a:xfrm>
          <a:prstGeom prst="rect">
            <a:avLst/>
          </a:prstGeom>
          <a:noFill/>
        </p:spPr>
        <p:txBody>
          <a:bodyPr wrap="square" rtlCol="0">
            <a:spAutoFit/>
          </a:bodyPr>
          <a:lstStyle/>
          <a:p>
            <a:r>
              <a:rPr lang="en-GB" sz="2000" b="1" dirty="0" smtClean="0"/>
              <a:t>Fill the missing values in 'Relationship to Head of House' column:</a:t>
            </a:r>
            <a:endParaRPr lang="en-GB" sz="2000" b="1" dirty="0"/>
          </a:p>
        </p:txBody>
      </p:sp>
      <p:sp>
        <p:nvSpPr>
          <p:cNvPr id="10" name="TextBox 9"/>
          <p:cNvSpPr txBox="1"/>
          <p:nvPr/>
        </p:nvSpPr>
        <p:spPr>
          <a:xfrm>
            <a:off x="642910" y="4357694"/>
            <a:ext cx="6572296" cy="738664"/>
          </a:xfrm>
          <a:prstGeom prst="rect">
            <a:avLst/>
          </a:prstGeom>
          <a:noFill/>
        </p:spPr>
        <p:txBody>
          <a:bodyPr wrap="square" rtlCol="0">
            <a:spAutoFit/>
          </a:bodyPr>
          <a:lstStyle/>
          <a:p>
            <a:r>
              <a:rPr lang="en-GB" sz="1400" b="1" dirty="0" smtClean="0">
                <a:latin typeface="Times New Roman" pitchFamily="18" charset="0"/>
                <a:cs typeface="Times New Roman" pitchFamily="18" charset="0"/>
              </a:rPr>
              <a:t>We first extract the values with same "house number" and "street" then take the non missing values of the “Relationship to head of house" afterwards, perform some operations and then fill blank with either ‘child’, ‘spouse’ or ‘lodger/visitor’. </a:t>
            </a:r>
            <a:endParaRPr lang="en-GB" sz="1600" dirty="0"/>
          </a:p>
        </p:txBody>
      </p:sp>
      <p:pic>
        <p:nvPicPr>
          <p:cNvPr id="20" name="~PP2269.WAV">
            <a:hlinkClick r:id="" action="ppaction://media"/>
          </p:cNvPr>
          <p:cNvPicPr>
            <a:picLocks noRot="1" noChangeAspect="1"/>
          </p:cNvPicPr>
          <p:nvPr>
            <a:wavAudioFile r:embed="rId1" name="~PP2269.WAV"/>
          </p:nvPr>
        </p:nvPicPr>
        <p:blipFill>
          <a:blip r:embed="rId4"/>
          <a:stretch>
            <a:fillRect/>
          </a:stretch>
        </p:blipFill>
        <p:spPr>
          <a:xfrm>
            <a:off x="8704263" y="6418263"/>
            <a:ext cx="244475" cy="244475"/>
          </a:xfrm>
          <a:prstGeom prst="rect">
            <a:avLst/>
          </a:prstGeom>
        </p:spPr>
      </p:pic>
    </p:spTree>
  </p:cSld>
  <p:clrMapOvr>
    <a:masterClrMapping/>
  </p:clrMapOvr>
  <p:transition advTm="1093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0"/>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20"/>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srcRect/>
          <a:stretch>
            <a:fillRect/>
          </a:stretch>
        </p:blipFill>
        <p:spPr bwMode="auto">
          <a:xfrm>
            <a:off x="142844" y="285728"/>
            <a:ext cx="8786874" cy="5357850"/>
          </a:xfrm>
          <a:prstGeom prst="rect">
            <a:avLst/>
          </a:prstGeom>
          <a:noFill/>
          <a:ln w="9525">
            <a:noFill/>
            <a:miter lim="800000"/>
            <a:headEnd/>
            <a:tailEnd/>
          </a:ln>
          <a:effectLst/>
        </p:spPr>
      </p:pic>
      <p:pic>
        <p:nvPicPr>
          <p:cNvPr id="6148" name="Picture 4"/>
          <p:cNvPicPr>
            <a:picLocks noChangeAspect="1" noChangeArrowheads="1"/>
          </p:cNvPicPr>
          <p:nvPr/>
        </p:nvPicPr>
        <p:blipFill>
          <a:blip r:embed="rId4"/>
          <a:srcRect/>
          <a:stretch>
            <a:fillRect/>
          </a:stretch>
        </p:blipFill>
        <p:spPr bwMode="auto">
          <a:xfrm>
            <a:off x="214282" y="5786454"/>
            <a:ext cx="6011863" cy="695327"/>
          </a:xfrm>
          <a:prstGeom prst="rect">
            <a:avLst/>
          </a:prstGeom>
          <a:noFill/>
          <a:ln w="9525">
            <a:noFill/>
            <a:miter lim="800000"/>
            <a:headEnd/>
            <a:tailEnd/>
          </a:ln>
          <a:effectLst/>
        </p:spPr>
      </p:pic>
      <p:pic>
        <p:nvPicPr>
          <p:cNvPr id="16" name="~PP2150.WAV">
            <a:hlinkClick r:id="" action="ppaction://media"/>
          </p:cNvPr>
          <p:cNvPicPr>
            <a:picLocks noRot="1" noChangeAspect="1"/>
          </p:cNvPicPr>
          <p:nvPr>
            <a:wavAudioFile r:embed="rId1" name="~PP2150.WAV"/>
          </p:nvPr>
        </p:nvPicPr>
        <p:blipFill>
          <a:blip r:embed="rId5"/>
          <a:stretch>
            <a:fillRect/>
          </a:stretch>
        </p:blipFill>
        <p:spPr>
          <a:xfrm>
            <a:off x="8704263" y="6418263"/>
            <a:ext cx="244475" cy="244475"/>
          </a:xfrm>
          <a:prstGeom prst="rect">
            <a:avLst/>
          </a:prstGeom>
        </p:spPr>
      </p:pic>
    </p:spTree>
  </p:cSld>
  <p:clrMapOvr>
    <a:masterClrMapping/>
  </p:clrMapOvr>
  <p:transition advTm="1611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6"/>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42852"/>
            <a:ext cx="8572560" cy="646331"/>
          </a:xfrm>
          <a:prstGeom prst="rect">
            <a:avLst/>
          </a:prstGeom>
          <a:noFill/>
        </p:spPr>
        <p:txBody>
          <a:bodyPr wrap="square" rtlCol="0">
            <a:spAutoFit/>
          </a:bodyPr>
          <a:lstStyle/>
          <a:p>
            <a:r>
              <a:rPr lang="en-GB" b="1" dirty="0" smtClean="0">
                <a:latin typeface="Times New Roman" pitchFamily="18" charset="0"/>
                <a:cs typeface="Times New Roman" pitchFamily="18" charset="0"/>
              </a:rPr>
              <a:t>                                           Cleaning and Filling ‘Marital Status’</a:t>
            </a:r>
          </a:p>
          <a:p>
            <a:endParaRPr lang="en-GB" dirty="0"/>
          </a:p>
        </p:txBody>
      </p:sp>
      <p:pic>
        <p:nvPicPr>
          <p:cNvPr id="7171" name="Picture 3"/>
          <p:cNvPicPr>
            <a:picLocks noChangeAspect="1" noChangeArrowheads="1"/>
          </p:cNvPicPr>
          <p:nvPr/>
        </p:nvPicPr>
        <p:blipFill>
          <a:blip r:embed="rId3"/>
          <a:srcRect/>
          <a:stretch>
            <a:fillRect/>
          </a:stretch>
        </p:blipFill>
        <p:spPr bwMode="auto">
          <a:xfrm>
            <a:off x="357158" y="1714488"/>
            <a:ext cx="8429684" cy="1571635"/>
          </a:xfrm>
          <a:prstGeom prst="rect">
            <a:avLst/>
          </a:prstGeom>
          <a:noFill/>
          <a:ln w="9525">
            <a:noFill/>
            <a:miter lim="800000"/>
            <a:headEnd/>
            <a:tailEnd/>
          </a:ln>
          <a:effectLst/>
        </p:spPr>
      </p:pic>
      <p:pic>
        <p:nvPicPr>
          <p:cNvPr id="7172" name="Picture 4"/>
          <p:cNvPicPr>
            <a:picLocks noChangeAspect="1" noChangeArrowheads="1"/>
          </p:cNvPicPr>
          <p:nvPr/>
        </p:nvPicPr>
        <p:blipFill>
          <a:blip r:embed="rId4"/>
          <a:srcRect/>
          <a:stretch>
            <a:fillRect/>
          </a:stretch>
        </p:blipFill>
        <p:spPr bwMode="auto">
          <a:xfrm>
            <a:off x="142844" y="4500570"/>
            <a:ext cx="8858312" cy="1924050"/>
          </a:xfrm>
          <a:prstGeom prst="rect">
            <a:avLst/>
          </a:prstGeom>
          <a:noFill/>
          <a:ln w="9525">
            <a:noFill/>
            <a:miter lim="800000"/>
            <a:headEnd/>
            <a:tailEnd/>
          </a:ln>
          <a:effectLst/>
        </p:spPr>
      </p:pic>
      <p:pic>
        <p:nvPicPr>
          <p:cNvPr id="7173" name="Picture 5"/>
          <p:cNvPicPr>
            <a:picLocks noChangeAspect="1" noChangeArrowheads="1"/>
          </p:cNvPicPr>
          <p:nvPr/>
        </p:nvPicPr>
        <p:blipFill>
          <a:blip r:embed="rId5"/>
          <a:srcRect/>
          <a:stretch>
            <a:fillRect/>
          </a:stretch>
        </p:blipFill>
        <p:spPr bwMode="auto">
          <a:xfrm>
            <a:off x="428596" y="642918"/>
            <a:ext cx="5153025" cy="923925"/>
          </a:xfrm>
          <a:prstGeom prst="rect">
            <a:avLst/>
          </a:prstGeom>
          <a:noFill/>
          <a:ln w="9525">
            <a:noFill/>
            <a:miter lim="800000"/>
            <a:headEnd/>
            <a:tailEnd/>
          </a:ln>
          <a:effectLst/>
        </p:spPr>
      </p:pic>
      <p:sp>
        <p:nvSpPr>
          <p:cNvPr id="10" name="TextBox 9"/>
          <p:cNvSpPr txBox="1"/>
          <p:nvPr/>
        </p:nvSpPr>
        <p:spPr>
          <a:xfrm>
            <a:off x="428596" y="3357562"/>
            <a:ext cx="5715040" cy="369332"/>
          </a:xfrm>
          <a:prstGeom prst="rect">
            <a:avLst/>
          </a:prstGeom>
          <a:noFill/>
        </p:spPr>
        <p:txBody>
          <a:bodyPr wrap="square" rtlCol="0">
            <a:spAutoFit/>
          </a:bodyPr>
          <a:lstStyle/>
          <a:p>
            <a:r>
              <a:rPr lang="en-GB" dirty="0" smtClean="0"/>
              <a:t> </a:t>
            </a:r>
            <a:endParaRPr lang="en-GB" dirty="0"/>
          </a:p>
        </p:txBody>
      </p:sp>
      <p:pic>
        <p:nvPicPr>
          <p:cNvPr id="17" name="~PP1264.WAV">
            <a:hlinkClick r:id="" action="ppaction://media"/>
          </p:cNvPr>
          <p:cNvPicPr>
            <a:picLocks noRot="1" noChangeAspect="1"/>
          </p:cNvPicPr>
          <p:nvPr>
            <a:wavAudioFile r:embed="rId1" name="~PP1264.WAV"/>
          </p:nvPr>
        </p:nvPicPr>
        <p:blipFill>
          <a:blip r:embed="rId6"/>
          <a:stretch>
            <a:fillRect/>
          </a:stretch>
        </p:blipFill>
        <p:spPr>
          <a:xfrm>
            <a:off x="8704263" y="6418263"/>
            <a:ext cx="244475" cy="244475"/>
          </a:xfrm>
          <a:prstGeom prst="rect">
            <a:avLst/>
          </a:prstGeom>
        </p:spPr>
      </p:pic>
    </p:spTree>
  </p:cSld>
  <p:clrMapOvr>
    <a:masterClrMapping/>
  </p:clrMapOvr>
  <p:transition advTm="1941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p:cNvPicPr>
            <a:picLocks noChangeAspect="1" noChangeArrowheads="1"/>
          </p:cNvPicPr>
          <p:nvPr/>
        </p:nvPicPr>
        <p:blipFill>
          <a:blip r:embed="rId3"/>
          <a:srcRect/>
          <a:stretch>
            <a:fillRect/>
          </a:stretch>
        </p:blipFill>
        <p:spPr bwMode="auto">
          <a:xfrm>
            <a:off x="500034" y="6000768"/>
            <a:ext cx="6497637" cy="709611"/>
          </a:xfrm>
          <a:prstGeom prst="rect">
            <a:avLst/>
          </a:prstGeom>
          <a:noFill/>
          <a:ln w="9525">
            <a:noFill/>
            <a:miter lim="800000"/>
            <a:headEnd/>
            <a:tailEnd/>
          </a:ln>
          <a:effectLst/>
        </p:spPr>
      </p:pic>
      <p:pic>
        <p:nvPicPr>
          <p:cNvPr id="8199" name="Picture 7"/>
          <p:cNvPicPr>
            <a:picLocks noChangeAspect="1" noChangeArrowheads="1"/>
          </p:cNvPicPr>
          <p:nvPr/>
        </p:nvPicPr>
        <p:blipFill>
          <a:blip r:embed="rId4"/>
          <a:srcRect/>
          <a:stretch>
            <a:fillRect/>
          </a:stretch>
        </p:blipFill>
        <p:spPr bwMode="auto">
          <a:xfrm>
            <a:off x="357158" y="214290"/>
            <a:ext cx="8143932" cy="5535601"/>
          </a:xfrm>
          <a:prstGeom prst="rect">
            <a:avLst/>
          </a:prstGeom>
          <a:noFill/>
          <a:ln w="9525">
            <a:noFill/>
            <a:miter lim="800000"/>
            <a:headEnd/>
            <a:tailEnd/>
          </a:ln>
          <a:effectLst/>
        </p:spPr>
      </p:pic>
      <p:pic>
        <p:nvPicPr>
          <p:cNvPr id="18" name="~PP3128.WAV">
            <a:hlinkClick r:id="" action="ppaction://media"/>
          </p:cNvPr>
          <p:cNvPicPr>
            <a:picLocks noRot="1" noChangeAspect="1"/>
          </p:cNvPicPr>
          <p:nvPr>
            <a:wavAudioFile r:embed="rId1" name="~PP3128.WAV"/>
          </p:nvPr>
        </p:nvPicPr>
        <p:blipFill>
          <a:blip r:embed="rId5"/>
          <a:stretch>
            <a:fillRect/>
          </a:stretch>
        </p:blipFill>
        <p:spPr>
          <a:xfrm>
            <a:off x="8704263" y="6418263"/>
            <a:ext cx="244475" cy="244475"/>
          </a:xfrm>
          <a:prstGeom prst="rect">
            <a:avLst/>
          </a:prstGeom>
        </p:spPr>
      </p:pic>
    </p:spTree>
  </p:cSld>
  <p:clrMapOvr>
    <a:masterClrMapping/>
  </p:clrMapOvr>
  <p:transition advTm="22118"/>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18"/>
                </p:tgtEl>
              </p:cMediaNode>
            </p:audio>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3439</TotalTime>
  <Words>458</Words>
  <Application>Microsoft Office PowerPoint</Application>
  <PresentationFormat>On-screen Show (4:3)</PresentationFormat>
  <Paragraphs>68</Paragraphs>
  <Slides>15</Slides>
  <Notes>0</Notes>
  <HiddenSlides>0</HiddenSlides>
  <MMClips>15</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                Census Project </vt:lpstr>
      <vt:lpstr>A brief overview about the presentation:</vt:lpstr>
      <vt:lpstr>Objective</vt:lpstr>
      <vt:lpstr>Data Cleaning</vt:lpstr>
      <vt:lpstr>Checking the data type of columns and converting it  to appropriate type</vt:lpstr>
      <vt:lpstr>Slide 6</vt:lpstr>
      <vt:lpstr>Slide 7</vt:lpstr>
      <vt:lpstr>Slide 8</vt:lpstr>
      <vt:lpstr>Slide 9</vt:lpstr>
      <vt:lpstr>Slide 10</vt:lpstr>
      <vt:lpstr>Slide 11</vt:lpstr>
      <vt:lpstr>Slide 12</vt:lpstr>
      <vt:lpstr>Slide 13</vt:lpstr>
      <vt:lpstr>Further Analysis:</vt:lpstr>
      <vt:lpstr>Slide 15</vt:lpstr>
    </vt:vector>
  </TitlesOfParts>
  <Company>Office07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Census Project</dc:title>
  <dc:creator>Dell</dc:creator>
  <cp:lastModifiedBy>Dell</cp:lastModifiedBy>
  <cp:revision>62</cp:revision>
  <dcterms:created xsi:type="dcterms:W3CDTF">2024-04-05T07:50:39Z</dcterms:created>
  <dcterms:modified xsi:type="dcterms:W3CDTF">2024-04-18T19:49:00Z</dcterms:modified>
</cp:coreProperties>
</file>